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exis\Documents\MyJet\Archivo%20Simulacio&#769;n%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Alexis\Documents\MyJet\Archivo%20Simulacio&#769;n%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sz="1600" dirty="0" err="1" smtClean="0">
                <a:latin typeface="Arial" charset="0"/>
                <a:ea typeface="Arial" charset="0"/>
                <a:cs typeface="Arial" charset="0"/>
              </a:rPr>
              <a:t>Coste</a:t>
            </a:r>
            <a:r>
              <a:rPr lang="en-US" sz="1600" baseline="0" dirty="0" smtClean="0">
                <a:latin typeface="Arial" charset="0"/>
                <a:ea typeface="Arial" charset="0"/>
                <a:cs typeface="Arial" charset="0"/>
              </a:rPr>
              <a:t> </a:t>
            </a:r>
            <a:r>
              <a:rPr lang="en-US" sz="1600" baseline="0" dirty="0" err="1" smtClean="0">
                <a:latin typeface="Arial" charset="0"/>
                <a:ea typeface="Arial" charset="0"/>
                <a:cs typeface="Arial" charset="0"/>
              </a:rPr>
              <a:t>medio</a:t>
            </a:r>
            <a:r>
              <a:rPr lang="en-US" sz="1600" baseline="0" dirty="0" smtClean="0">
                <a:latin typeface="Arial" charset="0"/>
                <a:ea typeface="Arial" charset="0"/>
                <a:cs typeface="Arial" charset="0"/>
              </a:rPr>
              <a:t> </a:t>
            </a:r>
            <a:r>
              <a:rPr lang="en-US" sz="1600" baseline="0" dirty="0" err="1" smtClean="0">
                <a:latin typeface="Arial" charset="0"/>
                <a:ea typeface="Arial" charset="0"/>
                <a:cs typeface="Arial" charset="0"/>
              </a:rPr>
              <a:t>ponderado</a:t>
            </a:r>
            <a:endParaRPr lang="en-US" sz="1600" dirty="0">
              <a:latin typeface="Arial" charset="0"/>
              <a:ea typeface="Arial" charset="0"/>
              <a:cs typeface="Arial" charset="0"/>
            </a:endParaRPr>
          </a:p>
        </c:rich>
      </c:tx>
      <c:overlay val="0"/>
      <c:spPr>
        <a:noFill/>
        <a:ln>
          <a:noFill/>
        </a:ln>
        <a:effectLst/>
      </c:spPr>
    </c:title>
    <c:autoTitleDeleted val="0"/>
    <c:plotArea>
      <c:layout/>
      <c:lineChart>
        <c:grouping val="stacked"/>
        <c:varyColors val="0"/>
        <c:ser>
          <c:idx val="0"/>
          <c:order val="0"/>
          <c:tx>
            <c:strRef>
              <c:f>Ratios!$C$113</c:f>
              <c:strCache>
                <c:ptCount val="1"/>
                <c:pt idx="0">
                  <c:v>Coste medio ponderado</c:v>
                </c:pt>
              </c:strCache>
            </c:strRef>
          </c:tx>
          <c:spPr>
            <a:ln w="22225" cap="rnd">
              <a:solidFill>
                <a:schemeClr val="accent1"/>
              </a:solidFill>
            </a:ln>
            <a:effectLst>
              <a:glow rad="139700">
                <a:schemeClr val="accent1">
                  <a:satMod val="175000"/>
                  <a:alpha val="14000"/>
                </a:schemeClr>
              </a:glow>
            </a:effectLst>
          </c:spPr>
          <c:marker>
            <c:symbol val="none"/>
          </c:marker>
          <c:cat>
            <c:numRef>
              <c:f>Ratios!$D$112:$G$112</c:f>
              <c:numCache>
                <c:formatCode>General</c:formatCode>
                <c:ptCount val="4"/>
                <c:pt idx="0">
                  <c:v>2018</c:v>
                </c:pt>
                <c:pt idx="1">
                  <c:v>2019</c:v>
                </c:pt>
                <c:pt idx="2">
                  <c:v>2020</c:v>
                </c:pt>
                <c:pt idx="3">
                  <c:v>2021</c:v>
                </c:pt>
              </c:numCache>
            </c:numRef>
          </c:cat>
          <c:val>
            <c:numRef>
              <c:f>Ratios!$D$113:$G$113</c:f>
              <c:numCache>
                <c:formatCode>#,##0.00</c:formatCode>
                <c:ptCount val="4"/>
                <c:pt idx="0">
                  <c:v>39.012576003880405</c:v>
                </c:pt>
                <c:pt idx="1">
                  <c:v>30.287970604779307</c:v>
                </c:pt>
                <c:pt idx="2">
                  <c:v>24.627577186712884</c:v>
                </c:pt>
                <c:pt idx="3">
                  <c:v>20.707200903197037</c:v>
                </c:pt>
              </c:numCache>
            </c:numRef>
          </c:val>
          <c:smooth val="0"/>
        </c:ser>
        <c:dLbls>
          <c:showLegendKey val="0"/>
          <c:showVal val="0"/>
          <c:showCatName val="0"/>
          <c:showSerName val="0"/>
          <c:showPercent val="0"/>
          <c:showBubbleSize val="0"/>
        </c:dLbls>
        <c:smooth val="0"/>
        <c:axId val="1251730624"/>
        <c:axId val="1250929952"/>
      </c:lineChart>
      <c:catAx>
        <c:axId val="125173062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1250929952"/>
        <c:crosses val="autoZero"/>
        <c:auto val="1"/>
        <c:lblAlgn val="ctr"/>
        <c:lblOffset val="100"/>
        <c:noMultiLvlLbl val="0"/>
      </c:catAx>
      <c:valAx>
        <c:axId val="125092995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1251730624"/>
        <c:crosses val="autoZero"/>
        <c:crossBetween val="between"/>
      </c:valAx>
      <c:spPr>
        <a:noFill/>
        <a:ln>
          <a:noFill/>
        </a:ln>
        <a:effectLst/>
      </c:spPr>
    </c:plotArea>
    <c:plotVisOnly val="1"/>
    <c:dispBlanksAs val="zero"/>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S"/>
        </a:p>
      </c:txPr>
    </c:title>
    <c:autoTitleDeleted val="0"/>
    <c:plotArea>
      <c:layout/>
      <c:lineChart>
        <c:grouping val="stacked"/>
        <c:varyColors val="0"/>
        <c:ser>
          <c:idx val="0"/>
          <c:order val="0"/>
          <c:tx>
            <c:strRef>
              <c:f>Ratios!$C$235</c:f>
              <c:strCache>
                <c:ptCount val="1"/>
                <c:pt idx="0">
                  <c:v>GP/Plantilla</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numRef>
              <c:f>Ratios!$D$234:$H$234</c:f>
              <c:numCache>
                <c:formatCode>General</c:formatCode>
                <c:ptCount val="5"/>
                <c:pt idx="0">
                  <c:v>2017</c:v>
                </c:pt>
                <c:pt idx="1">
                  <c:v>2018</c:v>
                </c:pt>
                <c:pt idx="2">
                  <c:v>2019</c:v>
                </c:pt>
                <c:pt idx="3">
                  <c:v>2020</c:v>
                </c:pt>
                <c:pt idx="4">
                  <c:v>2021</c:v>
                </c:pt>
              </c:numCache>
            </c:numRef>
          </c:cat>
          <c:val>
            <c:numRef>
              <c:f>Ratios!$D$235:$H$235</c:f>
              <c:numCache>
                <c:formatCode>#,##0.00</c:formatCode>
                <c:ptCount val="5"/>
                <c:pt idx="0">
                  <c:v>30000</c:v>
                </c:pt>
                <c:pt idx="1">
                  <c:v>31500</c:v>
                </c:pt>
                <c:pt idx="2">
                  <c:v>33075</c:v>
                </c:pt>
                <c:pt idx="3">
                  <c:v>34728.75</c:v>
                </c:pt>
                <c:pt idx="4">
                  <c:v>36465.1875</c:v>
                </c:pt>
              </c:numCache>
            </c:numRef>
          </c:val>
          <c:smooth val="0"/>
        </c:ser>
        <c:dLbls>
          <c:showLegendKey val="0"/>
          <c:showVal val="1"/>
          <c:showCatName val="0"/>
          <c:showSerName val="0"/>
          <c:showPercent val="0"/>
          <c:showBubbleSize val="0"/>
        </c:dLbls>
        <c:smooth val="0"/>
        <c:axId val="1253940096"/>
        <c:axId val="1253937376"/>
      </c:lineChart>
      <c:catAx>
        <c:axId val="125394009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1253937376"/>
        <c:crosses val="autoZero"/>
        <c:auto val="1"/>
        <c:lblAlgn val="ctr"/>
        <c:lblOffset val="100"/>
        <c:noMultiLvlLbl val="0"/>
      </c:catAx>
      <c:valAx>
        <c:axId val="125393737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1253940096"/>
        <c:crosses val="autoZero"/>
        <c:crossBetween val="between"/>
      </c:valAx>
      <c:spPr>
        <a:noFill/>
        <a:ln>
          <a:noFill/>
        </a:ln>
        <a:effectLst/>
      </c:spPr>
    </c:plotArea>
    <c:plotVisOnly val="1"/>
    <c:dispBlanksAs val="zero"/>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61918272-63FD-4895-9C51-86DCA681758F}"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33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2A3236-0309-4D27-A7D6-BA433FAF37CD}" type="datetimeFigureOut">
              <a:rPr lang="es-ES" smtClean="0"/>
              <a:t>25/01/2017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918272-63FD-4895-9C51-86DCA681758F}" type="slidenum">
              <a:rPr lang="es-ES" smtClean="0"/>
              <a:t>‹Nº›</a:t>
            </a:fld>
            <a:endParaRPr lang="es-ES"/>
          </a:p>
        </p:txBody>
      </p:sp>
    </p:spTree>
    <p:extLst>
      <p:ext uri="{BB962C8B-B14F-4D97-AF65-F5344CB8AC3E}">
        <p14:creationId xmlns:p14="http://schemas.microsoft.com/office/powerpoint/2010/main" val="353058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19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53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spTree>
    <p:extLst>
      <p:ext uri="{BB962C8B-B14F-4D97-AF65-F5344CB8AC3E}">
        <p14:creationId xmlns:p14="http://schemas.microsoft.com/office/powerpoint/2010/main" val="1242585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20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29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04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91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spTree>
    <p:extLst>
      <p:ext uri="{BB962C8B-B14F-4D97-AF65-F5344CB8AC3E}">
        <p14:creationId xmlns:p14="http://schemas.microsoft.com/office/powerpoint/2010/main" val="149959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2A3236-0309-4D27-A7D6-BA433FAF37CD}" type="datetimeFigureOut">
              <a:rPr lang="es-ES" smtClean="0"/>
              <a:t>25/01/2017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918272-63FD-4895-9C51-86DCA681758F}"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6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A2A3236-0309-4D27-A7D6-BA433FAF37CD}" type="datetimeFigureOut">
              <a:rPr lang="es-ES" smtClean="0"/>
              <a:t>25/01/2017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918272-63FD-4895-9C51-86DCA681758F}" type="slidenum">
              <a:rPr lang="es-ES" smtClean="0"/>
              <a:t>‹Nº›</a:t>
            </a:fld>
            <a:endParaRPr lang="es-ES"/>
          </a:p>
        </p:txBody>
      </p:sp>
    </p:spTree>
    <p:extLst>
      <p:ext uri="{BB962C8B-B14F-4D97-AF65-F5344CB8AC3E}">
        <p14:creationId xmlns:p14="http://schemas.microsoft.com/office/powerpoint/2010/main" val="312253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A2A3236-0309-4D27-A7D6-BA433FAF37CD}" type="datetimeFigureOut">
              <a:rPr lang="es-ES" smtClean="0"/>
              <a:t>25/01/2017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1918272-63FD-4895-9C51-86DCA681758F}"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16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A2A3236-0309-4D27-A7D6-BA433FAF37CD}" type="datetimeFigureOut">
              <a:rPr lang="es-ES" smtClean="0"/>
              <a:t>25/01/2017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1918272-63FD-4895-9C51-86DCA681758F}"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03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A3236-0309-4D27-A7D6-BA433FAF37CD}" type="datetimeFigureOut">
              <a:rPr lang="es-ES" smtClean="0"/>
              <a:t>25/01/2017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1918272-63FD-4895-9C51-86DCA681758F}" type="slidenum">
              <a:rPr lang="es-ES" smtClean="0"/>
              <a:t>‹Nº›</a:t>
            </a:fld>
            <a:endParaRPr lang="es-ES"/>
          </a:p>
        </p:txBody>
      </p:sp>
    </p:spTree>
    <p:extLst>
      <p:ext uri="{BB962C8B-B14F-4D97-AF65-F5344CB8AC3E}">
        <p14:creationId xmlns:p14="http://schemas.microsoft.com/office/powerpoint/2010/main" val="368516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2A3236-0309-4D27-A7D6-BA433FAF37CD}" type="datetimeFigureOut">
              <a:rPr lang="es-ES" smtClean="0"/>
              <a:t>25/01/2017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918272-63FD-4895-9C51-86DCA681758F}"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36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2A3236-0309-4D27-A7D6-BA433FAF37CD}" type="datetimeFigureOut">
              <a:rPr lang="es-ES" smtClean="0"/>
              <a:t>25/01/2017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918272-63FD-4895-9C51-86DCA681758F}" type="slidenum">
              <a:rPr lang="es-ES" smtClean="0"/>
              <a:t>‹Nº›</a:t>
            </a:fld>
            <a:endParaRPr lang="es-ES"/>
          </a:p>
        </p:txBody>
      </p:sp>
    </p:spTree>
    <p:extLst>
      <p:ext uri="{BB962C8B-B14F-4D97-AF65-F5344CB8AC3E}">
        <p14:creationId xmlns:p14="http://schemas.microsoft.com/office/powerpoint/2010/main" val="225302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2A3236-0309-4D27-A7D6-BA433FAF37CD}" type="datetimeFigureOut">
              <a:rPr lang="es-ES" smtClean="0"/>
              <a:t>25/01/2017</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918272-63FD-4895-9C51-86DCA681758F}" type="slidenum">
              <a:rPr lang="es-ES" smtClean="0"/>
              <a:t>‹Nº›</a:t>
            </a:fld>
            <a:endParaRPr lang="es-ES"/>
          </a:p>
        </p:txBody>
      </p:sp>
    </p:spTree>
    <p:extLst>
      <p:ext uri="{BB962C8B-B14F-4D97-AF65-F5344CB8AC3E}">
        <p14:creationId xmlns:p14="http://schemas.microsoft.com/office/powerpoint/2010/main" val="1436144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lvl="0"/>
            <a:r>
              <a:rPr lang="es-ES" spc="-100" dirty="0">
                <a:solidFill>
                  <a:schemeClr val="tx2">
                    <a:satMod val="200000"/>
                  </a:schemeClr>
                </a:solidFill>
                <a:latin typeface="Times New Roman" pitchFamily="18" charset="0"/>
                <a:cs typeface="Times New Roman" pitchFamily="18" charset="0"/>
              </a:rPr>
              <a:t>ANÁLISIS DE RATIOS</a:t>
            </a:r>
            <a:br>
              <a:rPr lang="es-ES" spc="-100" dirty="0">
                <a:solidFill>
                  <a:schemeClr val="tx2">
                    <a:satMod val="200000"/>
                  </a:schemeClr>
                </a:solidFill>
                <a:latin typeface="Times New Roman" pitchFamily="18" charset="0"/>
                <a:cs typeface="Times New Roman" pitchFamily="18" charset="0"/>
              </a:rPr>
            </a:br>
            <a:endParaRPr lang="es-ES" dirty="0"/>
          </a:p>
        </p:txBody>
      </p:sp>
      <p:sp>
        <p:nvSpPr>
          <p:cNvPr id="3" name="Subtítulo 2"/>
          <p:cNvSpPr>
            <a:spLocks noGrp="1"/>
          </p:cNvSpPr>
          <p:nvPr>
            <p:ph type="subTitle" idx="1"/>
          </p:nvPr>
        </p:nvSpPr>
        <p:spPr>
          <a:xfrm>
            <a:off x="1356574" y="3138398"/>
            <a:ext cx="9144000" cy="2322244"/>
          </a:xfrm>
        </p:spPr>
        <p:txBody>
          <a:bodyPr>
            <a:normAutofit fontScale="92500" lnSpcReduction="20000"/>
          </a:bodyPr>
          <a:lstStyle/>
          <a:p>
            <a:r>
              <a:rPr lang="es-ES" dirty="0" smtClean="0"/>
              <a:t>ANALISIS Y PLANIFICACIÓN FINANCIERA A 1 MY JET</a:t>
            </a:r>
          </a:p>
          <a:p>
            <a:r>
              <a:rPr lang="es-ES" dirty="0" smtClean="0"/>
              <a:t>Alexis Hidalgo-Gato León</a:t>
            </a:r>
          </a:p>
          <a:p>
            <a:r>
              <a:rPr lang="es-ES" dirty="0" smtClean="0"/>
              <a:t>Jessica Pinzón Carrera</a:t>
            </a:r>
          </a:p>
          <a:p>
            <a:r>
              <a:rPr lang="es-ES" dirty="0" smtClean="0"/>
              <a:t>Miguel Ángel Rubio Morales</a:t>
            </a:r>
          </a:p>
          <a:p>
            <a:r>
              <a:rPr lang="es-ES" dirty="0" smtClean="0"/>
              <a:t>Álvaro Tejada </a:t>
            </a:r>
            <a:r>
              <a:rPr lang="es-ES" dirty="0" err="1" smtClean="0"/>
              <a:t>Seoane</a:t>
            </a:r>
            <a:endParaRPr lang="es-ES" dirty="0" smtClean="0"/>
          </a:p>
          <a:p>
            <a:r>
              <a:rPr lang="es-ES" dirty="0" smtClean="0"/>
              <a:t>Adrián Varona Castrillo</a:t>
            </a:r>
          </a:p>
          <a:p>
            <a:endParaRPr lang="es-ES" dirty="0"/>
          </a:p>
        </p:txBody>
      </p:sp>
    </p:spTree>
    <p:extLst>
      <p:ext uri="{BB962C8B-B14F-4D97-AF65-F5344CB8AC3E}">
        <p14:creationId xmlns:p14="http://schemas.microsoft.com/office/powerpoint/2010/main" val="345119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597217" y="2044700"/>
          <a:ext cx="5327898" cy="673100"/>
        </p:xfrm>
        <a:graphic>
          <a:graphicData uri="http://schemas.openxmlformats.org/drawingml/2006/table">
            <a:tbl>
              <a:tblPr>
                <a:tableStyleId>{5C22544A-7EE6-4342-B048-85BDC9FD1C3A}</a:tableStyleId>
              </a:tblPr>
              <a:tblGrid>
                <a:gridCol w="1680186"/>
                <a:gridCol w="911928"/>
                <a:gridCol w="911928"/>
                <a:gridCol w="911928"/>
                <a:gridCol w="911928"/>
              </a:tblGrid>
              <a:tr h="337159">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5941">
                <a:tc>
                  <a:txBody>
                    <a:bodyPr/>
                    <a:lstStyle/>
                    <a:p>
                      <a:pPr algn="ctr" fontAlgn="b"/>
                      <a:r>
                        <a:rPr lang="es-ES_tradnl" sz="1600" b="1" u="none" strike="noStrike" dirty="0">
                          <a:effectLst/>
                          <a:latin typeface="Times New Roman" charset="0"/>
                          <a:ea typeface="Times New Roman" charset="0"/>
                          <a:cs typeface="Times New Roman" charset="0"/>
                        </a:rPr>
                        <a:t>Ventas/CV</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i-FI" sz="1600" u="none" strike="noStrike" dirty="0">
                          <a:effectLst/>
                          <a:latin typeface="Times New Roman" charset="0"/>
                          <a:ea typeface="Times New Roman" charset="0"/>
                          <a:cs typeface="Times New Roman" charset="0"/>
                        </a:rPr>
                        <a:t>1,01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latin typeface="Times New Roman" charset="0"/>
                          <a:ea typeface="Times New Roman" charset="0"/>
                          <a:cs typeface="Times New Roman" charset="0"/>
                        </a:rPr>
                        <a:t>1,01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latin typeface="Times New Roman" charset="0"/>
                          <a:ea typeface="Times New Roman" charset="0"/>
                          <a:cs typeface="Times New Roman" charset="0"/>
                        </a:rPr>
                        <a:t>1,01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latin typeface="Times New Roman" charset="0"/>
                          <a:ea typeface="Times New Roman" charset="0"/>
                          <a:cs typeface="Times New Roman" charset="0"/>
                        </a:rPr>
                        <a:t>1,01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Imagen 4"/>
          <p:cNvPicPr>
            <a:picLocks noChangeAspect="1"/>
          </p:cNvPicPr>
          <p:nvPr/>
        </p:nvPicPr>
        <p:blipFill>
          <a:blip r:embed="rId2" cstate="print"/>
          <a:stretch>
            <a:fillRect/>
          </a:stretch>
        </p:blipFill>
        <p:spPr>
          <a:xfrm>
            <a:off x="597217" y="3006983"/>
            <a:ext cx="5327898" cy="3066554"/>
          </a:xfrm>
          <a:prstGeom prst="rect">
            <a:avLst/>
          </a:prstGeom>
        </p:spPr>
      </p:pic>
      <p:sp>
        <p:nvSpPr>
          <p:cNvPr id="7" name="CuadroTexto 6"/>
          <p:cNvSpPr txBox="1"/>
          <p:nvPr/>
        </p:nvSpPr>
        <p:spPr>
          <a:xfrm>
            <a:off x="6184898" y="2893655"/>
            <a:ext cx="5271443" cy="329320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1600" b="1" dirty="0" smtClean="0">
                <a:latin typeface="Times New Roman" charset="0"/>
                <a:ea typeface="Times New Roman" charset="0"/>
                <a:cs typeface="Times New Roman" charset="0"/>
              </a:rPr>
              <a:t>Ventas/</a:t>
            </a:r>
            <a:r>
              <a:rPr lang="es-ES" sz="1600" b="1" dirty="0" err="1" smtClean="0">
                <a:latin typeface="Times New Roman" charset="0"/>
                <a:ea typeface="Times New Roman" charset="0"/>
                <a:cs typeface="Times New Roman" charset="0"/>
              </a:rPr>
              <a:t>Cv</a:t>
            </a:r>
            <a:r>
              <a:rPr lang="es-ES" sz="1600" b="1" dirty="0" smtClean="0">
                <a:latin typeface="Times New Roman" charset="0"/>
                <a:ea typeface="Times New Roman" charset="0"/>
                <a:cs typeface="Times New Roman" charset="0"/>
              </a:rPr>
              <a:t>:</a:t>
            </a:r>
            <a:r>
              <a:rPr lang="es-ES" sz="1600" baseline="0" dirty="0" smtClean="0">
                <a:latin typeface="Times New Roman" charset="0"/>
                <a:ea typeface="Times New Roman" charset="0"/>
                <a:cs typeface="Times New Roman" charset="0"/>
              </a:rPr>
              <a:t> Podríamos decir, que este gasto se mantiene prácticamente constante. Debemos matizar que esto no es así del todo, dado que sí varía, pero tal variación es imperceptible. Varía, porque la parte de costes correspondientes a costes fijos se mantiene constante, mientras que las ventas si se incrementan.</a:t>
            </a:r>
          </a:p>
          <a:p>
            <a:pPr algn="just"/>
            <a:r>
              <a:rPr lang="es-ES" sz="1600" baseline="0" dirty="0" smtClean="0">
                <a:latin typeface="Times New Roman" charset="0"/>
                <a:ea typeface="Times New Roman" charset="0"/>
                <a:cs typeface="Times New Roman" charset="0"/>
              </a:rPr>
              <a:t>Pero el impacto que tiene esta variación es imperceptible dado que los costes fijos no suponen más que un porcentaje ínfimo sobre los variables, los cuales, suponen algo más el 93,5% del volumen de ventas.</a:t>
            </a:r>
            <a:r>
              <a:rPr lang="es-ES" sz="1600" dirty="0" smtClean="0">
                <a:latin typeface="Times New Roman" charset="0"/>
                <a:ea typeface="Times New Roman" charset="0"/>
                <a:cs typeface="Times New Roman" charset="0"/>
              </a:rPr>
              <a:t> </a:t>
            </a:r>
            <a:r>
              <a:rPr lang="es-ES" sz="1600" baseline="0" dirty="0" smtClean="0">
                <a:latin typeface="Times New Roman" charset="0"/>
                <a:ea typeface="Times New Roman" charset="0"/>
                <a:cs typeface="Times New Roman" charset="0"/>
              </a:rPr>
              <a:t>En consecuencia, el incremento de ventas, acompaña de un incremento en costes de ventas de proporción prácticamente idéntica, y esto hace que el ratio, apenas varíe.</a:t>
            </a:r>
            <a:endParaRPr lang="es-ES" sz="1600" dirty="0">
              <a:latin typeface="Times New Roman" charset="0"/>
              <a:ea typeface="Times New Roman" charset="0"/>
              <a:cs typeface="Times New Roman" charset="0"/>
            </a:endParaRPr>
          </a:p>
        </p:txBody>
      </p:sp>
      <p:graphicFrame>
        <p:nvGraphicFramePr>
          <p:cNvPr id="9" name="Tabla 8"/>
          <p:cNvGraphicFramePr>
            <a:graphicFrameLocks noGrp="1"/>
          </p:cNvGraphicFramePr>
          <p:nvPr>
            <p:extLst/>
          </p:nvPr>
        </p:nvGraphicFramePr>
        <p:xfrm>
          <a:off x="597218" y="739610"/>
          <a:ext cx="5327900" cy="641866"/>
        </p:xfrm>
        <a:graphic>
          <a:graphicData uri="http://schemas.openxmlformats.org/drawingml/2006/table">
            <a:tbl>
              <a:tblPr>
                <a:tableStyleId>{5C22544A-7EE6-4342-B048-85BDC9FD1C3A}</a:tableStyleId>
              </a:tblPr>
              <a:tblGrid>
                <a:gridCol w="1676082"/>
                <a:gridCol w="799342"/>
                <a:gridCol w="713119"/>
                <a:gridCol w="713119"/>
                <a:gridCol w="713119"/>
                <a:gridCol w="713119"/>
              </a:tblGrid>
              <a:tr h="320933">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2017</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20933">
                <a:tc>
                  <a:txBody>
                    <a:bodyPr/>
                    <a:lstStyle/>
                    <a:p>
                      <a:pPr algn="ctr" fontAlgn="b"/>
                      <a:r>
                        <a:rPr lang="es-ES_tradnl" sz="1600" b="1" u="none" strike="noStrike" dirty="0">
                          <a:effectLst/>
                          <a:latin typeface="Times New Roman" charset="0"/>
                          <a:ea typeface="Times New Roman" charset="0"/>
                          <a:cs typeface="Times New Roman" charset="0"/>
                        </a:rPr>
                        <a:t>AF/Deudas LP</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CuadroTexto 9"/>
          <p:cNvSpPr txBox="1"/>
          <p:nvPr/>
        </p:nvSpPr>
        <p:spPr>
          <a:xfrm>
            <a:off x="6241144" y="1079529"/>
            <a:ext cx="5215197"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1600" b="1" dirty="0" smtClean="0">
                <a:latin typeface="Times New Roman" charset="0"/>
                <a:ea typeface="Times New Roman" charset="0"/>
                <a:cs typeface="Times New Roman" charset="0"/>
              </a:rPr>
              <a:t>AF/ Deudas LP</a:t>
            </a:r>
            <a:r>
              <a:rPr lang="es-ES_tradnl" dirty="0" smtClean="0">
                <a:latin typeface="Times New Roman" charset="0"/>
                <a:ea typeface="Times New Roman" charset="0"/>
                <a:cs typeface="Times New Roman" charset="0"/>
              </a:rPr>
              <a:t>: No se puede calcular pues no existen</a:t>
            </a:r>
            <a:r>
              <a:rPr lang="es-ES_tradnl" baseline="0" dirty="0" smtClean="0">
                <a:latin typeface="Times New Roman" charset="0"/>
                <a:ea typeface="Times New Roman" charset="0"/>
                <a:cs typeface="Times New Roman" charset="0"/>
              </a:rPr>
              <a:t> deudas a largo plazo. </a:t>
            </a:r>
            <a:endParaRPr lang="es-ES_tradnl" dirty="0">
              <a:latin typeface="Times New Roman" charset="0"/>
              <a:ea typeface="Times New Roman" charset="0"/>
              <a:cs typeface="Times New Roman" charset="0"/>
            </a:endParaRPr>
          </a:p>
        </p:txBody>
      </p:sp>
      <p:pic>
        <p:nvPicPr>
          <p:cNvPr id="8" name="Imagen 5"/>
          <p:cNvPicPr/>
          <p:nvPr/>
        </p:nvPicPr>
        <p:blipFill>
          <a:blip r:embed="rId3" cstate="print">
            <a:extLst>
              <a:ext uri="{28A0092B-C50C-407E-A947-70E740481C1C}">
                <a14:useLocalDpi xmlns:a14="http://schemas.microsoft.com/office/drawing/2010/main" val="0"/>
              </a:ext>
            </a:extLst>
          </a:blip>
          <a:stretch>
            <a:fillRect/>
          </a:stretch>
        </p:blipFill>
        <p:spPr>
          <a:xfrm>
            <a:off x="11058401" y="154380"/>
            <a:ext cx="685800" cy="887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6979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749300" y="1091327"/>
          <a:ext cx="5678025" cy="1311162"/>
        </p:xfrm>
        <a:graphic>
          <a:graphicData uri="http://schemas.openxmlformats.org/drawingml/2006/table">
            <a:tbl>
              <a:tblPr>
                <a:tableStyleId>{5C22544A-7EE6-4342-B048-85BDC9FD1C3A}</a:tableStyleId>
              </a:tblPr>
              <a:tblGrid>
                <a:gridCol w="2251509"/>
                <a:gridCol w="856629"/>
                <a:gridCol w="856629"/>
                <a:gridCol w="856629"/>
                <a:gridCol w="856629"/>
              </a:tblGrid>
              <a:tr h="344024">
                <a:tc>
                  <a:txBody>
                    <a:bodyPr/>
                    <a:lstStyle/>
                    <a:p>
                      <a:pPr algn="ctr" fontAlgn="b"/>
                      <a:r>
                        <a:rPr lang="sk-SK" sz="1200" u="none" strike="noStrike" dirty="0">
                          <a:solidFill>
                            <a:schemeClr val="tx1"/>
                          </a:solidFill>
                          <a:effectLst/>
                        </a:rPr>
                        <a:t> </a:t>
                      </a:r>
                      <a:endParaRPr lang="sk-SK" sz="1200" b="1" i="0" u="none" strike="noStrike" dirty="0">
                        <a:solidFill>
                          <a:schemeClr val="tx1"/>
                        </a:solidFill>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solidFill>
                            <a:schemeClr val="tx1"/>
                          </a:solidFill>
                          <a:effectLst/>
                          <a:latin typeface="Times New Roman" charset="0"/>
                          <a:ea typeface="Times New Roman" charset="0"/>
                          <a:cs typeface="Times New Roman" charset="0"/>
                        </a:rPr>
                        <a:t>2018</a:t>
                      </a:r>
                      <a:endParaRPr lang="is-I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solidFill>
                            <a:schemeClr val="tx1"/>
                          </a:solidFill>
                          <a:effectLst/>
                          <a:latin typeface="Times New Roman" charset="0"/>
                          <a:ea typeface="Times New Roman" charset="0"/>
                          <a:cs typeface="Times New Roman" charset="0"/>
                        </a:rPr>
                        <a:t>2019</a:t>
                      </a:r>
                      <a:endParaRPr lang="is-I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solidFill>
                            <a:schemeClr val="tx1"/>
                          </a:solidFill>
                          <a:effectLst/>
                          <a:latin typeface="Times New Roman" charset="0"/>
                          <a:ea typeface="Times New Roman" charset="0"/>
                          <a:cs typeface="Times New Roman" charset="0"/>
                        </a:rPr>
                        <a:t>2020</a:t>
                      </a:r>
                      <a:endParaRPr lang="is-I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solidFill>
                            <a:schemeClr val="tx1"/>
                          </a:solidFill>
                          <a:effectLst/>
                          <a:latin typeface="Times New Roman" charset="0"/>
                          <a:ea typeface="Times New Roman" charset="0"/>
                          <a:cs typeface="Times New Roman" charset="0"/>
                        </a:rPr>
                        <a:t>2021</a:t>
                      </a:r>
                      <a:endParaRPr lang="en-U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3048">
                <a:tc>
                  <a:txBody>
                    <a:bodyPr/>
                    <a:lstStyle/>
                    <a:p>
                      <a:pPr algn="ctr" fontAlgn="b">
                        <a:lnSpc>
                          <a:spcPct val="200000"/>
                        </a:lnSpc>
                      </a:pPr>
                      <a:r>
                        <a:rPr lang="es-ES_tradnl" sz="1400" b="1" u="none" strike="noStrike" dirty="0">
                          <a:effectLst/>
                          <a:latin typeface="Times New Roman" charset="0"/>
                          <a:ea typeface="Times New Roman" charset="0"/>
                          <a:cs typeface="Times New Roman" charset="0"/>
                        </a:rPr>
                        <a:t>Apalancamiento Operativo</a:t>
                      </a:r>
                      <a:endParaRPr lang="es-ES_tradnl" sz="14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mr-IN" sz="1600" u="none" strike="noStrike" dirty="0">
                          <a:effectLst/>
                          <a:latin typeface="Times New Roman" charset="0"/>
                          <a:ea typeface="Times New Roman" charset="0"/>
                          <a:cs typeface="Times New Roman" charset="0"/>
                        </a:rPr>
                        <a:t>-10,97</a:t>
                      </a:r>
                      <a:endParaRPr lang="mr-IN"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r-IN" sz="1600" u="none" strike="noStrike" dirty="0">
                          <a:effectLst/>
                          <a:latin typeface="Times New Roman" charset="0"/>
                          <a:ea typeface="Times New Roman" charset="0"/>
                          <a:cs typeface="Times New Roman" charset="0"/>
                        </a:rPr>
                        <a:t>-1,58</a:t>
                      </a:r>
                      <a:endParaRPr lang="mr-IN"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r-IN" sz="1600" u="none" strike="noStrike" dirty="0">
                          <a:effectLst/>
                          <a:latin typeface="Times New Roman" charset="0"/>
                          <a:ea typeface="Times New Roman" charset="0"/>
                          <a:cs typeface="Times New Roman" charset="0"/>
                        </a:rPr>
                        <a:t>-1,05</a:t>
                      </a:r>
                      <a:endParaRPr lang="mr-IN"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r-IN" sz="1600" u="none" strike="noStrike" dirty="0">
                          <a:effectLst/>
                          <a:latin typeface="Times New Roman" charset="0"/>
                          <a:ea typeface="Times New Roman" charset="0"/>
                          <a:cs typeface="Times New Roman" charset="0"/>
                        </a:rPr>
                        <a:t>-0,61</a:t>
                      </a:r>
                      <a:endParaRPr lang="mr-IN"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222">
                <a:tc>
                  <a:txBody>
                    <a:bodyPr/>
                    <a:lstStyle/>
                    <a:p>
                      <a:pPr algn="ctr" fontAlgn="b">
                        <a:lnSpc>
                          <a:spcPct val="150000"/>
                        </a:lnSpc>
                      </a:pPr>
                      <a:r>
                        <a:rPr lang="es-ES_tradnl" sz="1400" b="1" u="none" strike="noStrike" dirty="0">
                          <a:effectLst/>
                          <a:latin typeface="Times New Roman" charset="0"/>
                          <a:ea typeface="Times New Roman" charset="0"/>
                          <a:cs typeface="Times New Roman" charset="0"/>
                        </a:rPr>
                        <a:t>Apalancamiento Financiero</a:t>
                      </a:r>
                      <a:endParaRPr lang="es-ES_tradnl" sz="14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600" u="none" strike="noStrike" dirty="0">
                          <a:effectLst/>
                          <a:latin typeface="Times New Roman" charset="0"/>
                          <a:ea typeface="Times New Roman" charset="0"/>
                          <a:cs typeface="Times New Roman" charset="0"/>
                        </a:rPr>
                        <a:t>1,00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1,00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1,00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1,00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921">
                <a:tc>
                  <a:txBody>
                    <a:bodyPr/>
                    <a:lstStyle/>
                    <a:p>
                      <a:pPr algn="ctr" fontAlgn="b">
                        <a:lnSpc>
                          <a:spcPct val="150000"/>
                        </a:lnSpc>
                      </a:pPr>
                      <a:r>
                        <a:rPr lang="es-ES_tradnl" sz="1400" b="1" u="none" strike="noStrike" dirty="0">
                          <a:effectLst/>
                          <a:latin typeface="Times New Roman" charset="0"/>
                          <a:ea typeface="Times New Roman" charset="0"/>
                          <a:cs typeface="Times New Roman" charset="0"/>
                        </a:rPr>
                        <a:t>Apalancamiento Total</a:t>
                      </a:r>
                      <a:endParaRPr lang="es-ES_tradnl" sz="14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mr-IN" sz="1600" u="none" strike="noStrike" dirty="0">
                          <a:effectLst/>
                          <a:latin typeface="Times New Roman" charset="0"/>
                          <a:ea typeface="Times New Roman" charset="0"/>
                          <a:cs typeface="Times New Roman" charset="0"/>
                        </a:rPr>
                        <a:t>-10,97</a:t>
                      </a:r>
                      <a:endParaRPr lang="mr-IN"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r-IN" sz="1600" u="none" strike="noStrike" dirty="0">
                          <a:effectLst/>
                          <a:latin typeface="Times New Roman" charset="0"/>
                          <a:ea typeface="Times New Roman" charset="0"/>
                          <a:cs typeface="Times New Roman" charset="0"/>
                        </a:rPr>
                        <a:t>-1,58</a:t>
                      </a:r>
                      <a:endParaRPr lang="mr-IN"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r-IN" sz="1600" u="none" strike="noStrike" dirty="0">
                          <a:effectLst/>
                          <a:latin typeface="Times New Roman" charset="0"/>
                          <a:ea typeface="Times New Roman" charset="0"/>
                          <a:cs typeface="Times New Roman" charset="0"/>
                        </a:rPr>
                        <a:t>-1,05</a:t>
                      </a:r>
                      <a:endParaRPr lang="mr-IN"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r-IN" sz="1600" u="none" strike="noStrike" dirty="0">
                          <a:effectLst/>
                          <a:latin typeface="Times New Roman" charset="0"/>
                          <a:ea typeface="Times New Roman" charset="0"/>
                          <a:cs typeface="Times New Roman" charset="0"/>
                        </a:rPr>
                        <a:t>-0,61</a:t>
                      </a:r>
                      <a:endParaRPr lang="mr-IN"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cstate="print"/>
          <a:stretch>
            <a:fillRect/>
          </a:stretch>
        </p:blipFill>
        <p:spPr>
          <a:xfrm>
            <a:off x="737425" y="3203411"/>
            <a:ext cx="5697153" cy="2705100"/>
          </a:xfrm>
          <a:prstGeom prst="rect">
            <a:avLst/>
          </a:prstGeom>
        </p:spPr>
      </p:pic>
      <p:sp>
        <p:nvSpPr>
          <p:cNvPr id="11" name="CuadroTexto 10"/>
          <p:cNvSpPr txBox="1"/>
          <p:nvPr/>
        </p:nvSpPr>
        <p:spPr>
          <a:xfrm>
            <a:off x="7117076" y="974705"/>
            <a:ext cx="4317356"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_tradnl" sz="1200" b="1" dirty="0" smtClean="0">
                <a:latin typeface="Times New Roman" charset="0"/>
                <a:ea typeface="Times New Roman" charset="0"/>
                <a:cs typeface="Times New Roman" charset="0"/>
              </a:rPr>
              <a:t>Apalancamiento Operativo</a:t>
            </a:r>
            <a:r>
              <a:rPr lang="es-ES_tradnl" sz="1200" dirty="0" smtClean="0">
                <a:latin typeface="Times New Roman" charset="0"/>
                <a:ea typeface="Times New Roman" charset="0"/>
                <a:cs typeface="Times New Roman" charset="0"/>
              </a:rPr>
              <a:t>: Con este ratio se analiza</a:t>
            </a:r>
            <a:r>
              <a:rPr lang="es-ES_tradnl" sz="1200" baseline="0" dirty="0" smtClean="0">
                <a:latin typeface="Times New Roman" charset="0"/>
                <a:ea typeface="Times New Roman" charset="0"/>
                <a:cs typeface="Times New Roman" charset="0"/>
              </a:rPr>
              <a:t> el efecto que sobre la variación</a:t>
            </a:r>
            <a:r>
              <a:rPr lang="es-ES" sz="1200" baseline="0" dirty="0" err="1" smtClean="0">
                <a:latin typeface="Times New Roman" charset="0"/>
                <a:ea typeface="Times New Roman" charset="0"/>
                <a:cs typeface="Times New Roman" charset="0"/>
              </a:rPr>
              <a:t>ón</a:t>
            </a:r>
            <a:r>
              <a:rPr lang="es-ES" sz="1200" dirty="0" smtClean="0">
                <a:latin typeface="Times New Roman" charset="0"/>
                <a:ea typeface="Times New Roman" charset="0"/>
                <a:cs typeface="Times New Roman" charset="0"/>
              </a:rPr>
              <a:t> </a:t>
            </a:r>
            <a:r>
              <a:rPr lang="es-ES" sz="1200" baseline="0" dirty="0" smtClean="0">
                <a:latin typeface="Times New Roman" charset="0"/>
                <a:ea typeface="Times New Roman" charset="0"/>
                <a:cs typeface="Times New Roman" charset="0"/>
              </a:rPr>
              <a:t>del resultado de explotación tiene la variación en las ventas. Nuestros ratios son negativos ya que el beneficio disminuye de un año al siguiente y esto es debido a que las ventas aumentan un 2,3% anual, según mercado, mientras que el resultado de explotación lo hace  en menor cuantía; debido fundamentalmente a un aumento (como política de empresa) de los gastos de personal en un 5%. </a:t>
            </a:r>
          </a:p>
          <a:p>
            <a:pPr algn="just"/>
            <a:r>
              <a:rPr lang="es-ES" sz="1200" baseline="0" dirty="0" smtClean="0">
                <a:latin typeface="Times New Roman" charset="0"/>
                <a:ea typeface="Times New Roman" charset="0"/>
                <a:cs typeface="Times New Roman" charset="0"/>
              </a:rPr>
              <a:t>No obstante también como política de empresa hemos decidido detener el incremento de los salarios para el año 2021 (solo según el IPC a partir de ese año) para entonces recuperar la senda del crecimiento en los beneficios y capitalizar la empresa. </a:t>
            </a:r>
            <a:endParaRPr lang="es-ES_tradnl" sz="1200" dirty="0">
              <a:latin typeface="Times New Roman" charset="0"/>
              <a:ea typeface="Times New Roman" charset="0"/>
              <a:cs typeface="Times New Roman" charset="0"/>
            </a:endParaRPr>
          </a:p>
        </p:txBody>
      </p:sp>
      <p:sp>
        <p:nvSpPr>
          <p:cNvPr id="12" name="CuadroTexto 11"/>
          <p:cNvSpPr txBox="1"/>
          <p:nvPr/>
        </p:nvSpPr>
        <p:spPr>
          <a:xfrm>
            <a:off x="7117076" y="3540298"/>
            <a:ext cx="4259484" cy="101566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_tradnl" sz="1200" b="1" dirty="0" smtClean="0">
                <a:latin typeface="Times New Roman" charset="0"/>
                <a:ea typeface="Times New Roman" charset="0"/>
                <a:cs typeface="Times New Roman" charset="0"/>
              </a:rPr>
              <a:t>Apalancamiento</a:t>
            </a:r>
            <a:r>
              <a:rPr lang="es-ES_tradnl" sz="1200" b="1" baseline="0" dirty="0" smtClean="0">
                <a:latin typeface="Times New Roman" charset="0"/>
                <a:ea typeface="Times New Roman" charset="0"/>
                <a:cs typeface="Times New Roman" charset="0"/>
              </a:rPr>
              <a:t> Financiero</a:t>
            </a:r>
            <a:r>
              <a:rPr lang="es-ES_tradnl" sz="1200" baseline="0" dirty="0" smtClean="0">
                <a:latin typeface="Times New Roman" charset="0"/>
                <a:ea typeface="Times New Roman" charset="0"/>
                <a:cs typeface="Times New Roman" charset="0"/>
              </a:rPr>
              <a:t>: Mide la rentabilidad de los fondos </a:t>
            </a:r>
          </a:p>
          <a:p>
            <a:pPr algn="just"/>
            <a:r>
              <a:rPr lang="es-ES_tradnl" sz="1200" baseline="0" dirty="0" smtClean="0">
                <a:latin typeface="Times New Roman" charset="0"/>
                <a:ea typeface="Times New Roman" charset="0"/>
                <a:cs typeface="Times New Roman" charset="0"/>
              </a:rPr>
              <a:t>propios como consecuencia del empleo de fondos ajenos; en nuestro caso es uno porque durante los años proyectados no utilizamos deuda.</a:t>
            </a:r>
            <a:r>
              <a:rPr lang="es-ES_tradnl" sz="1200" dirty="0" smtClean="0">
                <a:latin typeface="Times New Roman" charset="0"/>
                <a:ea typeface="Times New Roman" charset="0"/>
                <a:cs typeface="Times New Roman" charset="0"/>
              </a:rPr>
              <a:t> </a:t>
            </a:r>
            <a:r>
              <a:rPr lang="es-ES_tradnl" sz="1200" baseline="0" dirty="0" smtClean="0">
                <a:latin typeface="Times New Roman" charset="0"/>
                <a:ea typeface="Times New Roman" charset="0"/>
                <a:cs typeface="Times New Roman" charset="0"/>
              </a:rPr>
              <a:t>Ratio 1/1 los recursos propios representan el 100% del pasivo. </a:t>
            </a:r>
            <a:endParaRPr lang="es-ES_tradnl" sz="1200" dirty="0">
              <a:latin typeface="Times New Roman" charset="0"/>
              <a:ea typeface="Times New Roman" charset="0"/>
              <a:cs typeface="Times New Roman" charset="0"/>
            </a:endParaRPr>
          </a:p>
        </p:txBody>
      </p:sp>
      <p:sp>
        <p:nvSpPr>
          <p:cNvPr id="13" name="CuadroTexto 12"/>
          <p:cNvSpPr txBox="1"/>
          <p:nvPr/>
        </p:nvSpPr>
        <p:spPr>
          <a:xfrm>
            <a:off x="7117076" y="4946885"/>
            <a:ext cx="4259485"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_tradnl" sz="1200" b="1" dirty="0" smtClean="0">
                <a:latin typeface="Times New Roman" charset="0"/>
                <a:ea typeface="Times New Roman" charset="0"/>
                <a:cs typeface="Times New Roman" charset="0"/>
              </a:rPr>
              <a:t>Apalancamiento Total</a:t>
            </a:r>
            <a:r>
              <a:rPr lang="es-ES_tradnl" sz="1200" dirty="0" smtClean="0">
                <a:latin typeface="Times New Roman" charset="0"/>
                <a:ea typeface="Times New Roman" charset="0"/>
                <a:cs typeface="Times New Roman" charset="0"/>
              </a:rPr>
              <a:t>: Hace referencia</a:t>
            </a:r>
            <a:r>
              <a:rPr lang="es-ES_tradnl" sz="1200" baseline="0" dirty="0" smtClean="0">
                <a:latin typeface="Times New Roman" charset="0"/>
                <a:ea typeface="Times New Roman" charset="0"/>
                <a:cs typeface="Times New Roman" charset="0"/>
              </a:rPr>
              <a:t> al efecto que tienen los costes fijos sobre la estructura financiera y operativa de la empresa que al no tener deuda se asemeja al apalancamiento operativo. </a:t>
            </a:r>
            <a:endParaRPr lang="es-ES_tradnl" sz="1200" dirty="0">
              <a:latin typeface="Times New Roman" charset="0"/>
              <a:ea typeface="Times New Roman" charset="0"/>
              <a:cs typeface="Times New Roman" charset="0"/>
            </a:endParaRPr>
          </a:p>
        </p:txBody>
      </p:sp>
      <p:sp>
        <p:nvSpPr>
          <p:cNvPr id="7" name="Título 1"/>
          <p:cNvSpPr txBox="1">
            <a:spLocks/>
          </p:cNvSpPr>
          <p:nvPr/>
        </p:nvSpPr>
        <p:spPr>
          <a:xfrm>
            <a:off x="1219200" y="333934"/>
            <a:ext cx="10363200" cy="914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4000" b="0" i="0" u="none" strike="noStrike" kern="1200" cap="none" spc="-100" normalizeH="0" baseline="0" noProof="0" dirty="0">
              <a:ln>
                <a:noFill/>
              </a:ln>
              <a:solidFill>
                <a:schemeClr val="tx2">
                  <a:satMod val="200000"/>
                </a:schemeClr>
              </a:solidFill>
              <a:effectLst/>
              <a:uLnTx/>
              <a:uFillTx/>
              <a:latin typeface="Times New Roman" pitchFamily="18" charset="0"/>
              <a:ea typeface="+mj-ea"/>
              <a:cs typeface="Times New Roman" pitchFamily="18" charset="0"/>
            </a:endParaRPr>
          </a:p>
        </p:txBody>
      </p:sp>
      <p:pic>
        <p:nvPicPr>
          <p:cNvPr id="8" name="Imagen 5"/>
          <p:cNvPicPr/>
          <p:nvPr/>
        </p:nvPicPr>
        <p:blipFill>
          <a:blip r:embed="rId3" cstate="print">
            <a:extLst>
              <a:ext uri="{28A0092B-C50C-407E-A947-70E740481C1C}">
                <a14:useLocalDpi xmlns:a14="http://schemas.microsoft.com/office/drawing/2010/main" val="0"/>
              </a:ext>
            </a:extLst>
          </a:blip>
          <a:stretch>
            <a:fillRect/>
          </a:stretch>
        </p:blipFill>
        <p:spPr>
          <a:xfrm>
            <a:off x="11376560" y="190005"/>
            <a:ext cx="593271" cy="801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635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673549" y="1292907"/>
          <a:ext cx="6172199" cy="648183"/>
        </p:xfrm>
        <a:graphic>
          <a:graphicData uri="http://schemas.openxmlformats.org/drawingml/2006/table">
            <a:tbl>
              <a:tblPr>
                <a:tableStyleId>{5C22544A-7EE6-4342-B048-85BDC9FD1C3A}</a:tableStyleId>
              </a:tblPr>
              <a:tblGrid>
                <a:gridCol w="2041574"/>
                <a:gridCol w="826125"/>
                <a:gridCol w="826125"/>
                <a:gridCol w="826125"/>
                <a:gridCol w="826125"/>
                <a:gridCol w="826125"/>
              </a:tblGrid>
              <a:tr h="318688">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solidFill>
                            <a:schemeClr val="tx1"/>
                          </a:solidFill>
                          <a:effectLst/>
                          <a:latin typeface="Times New Roman" charset="0"/>
                          <a:ea typeface="Times New Roman" charset="0"/>
                          <a:cs typeface="Times New Roman" charset="0"/>
                        </a:rPr>
                        <a:t>2017</a:t>
                      </a:r>
                      <a:endParaRPr lang="is-I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solidFill>
                            <a:schemeClr val="tx1"/>
                          </a:solidFill>
                          <a:effectLst/>
                          <a:latin typeface="Times New Roman" charset="0"/>
                          <a:ea typeface="Times New Roman" charset="0"/>
                          <a:cs typeface="Times New Roman" charset="0"/>
                        </a:rPr>
                        <a:t>2018</a:t>
                      </a:r>
                      <a:endParaRPr lang="is-I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solidFill>
                            <a:schemeClr val="tx1"/>
                          </a:solidFill>
                          <a:effectLst/>
                          <a:latin typeface="Times New Roman" charset="0"/>
                          <a:ea typeface="Times New Roman" charset="0"/>
                          <a:cs typeface="Times New Roman" charset="0"/>
                        </a:rPr>
                        <a:t>2019</a:t>
                      </a:r>
                      <a:endParaRPr lang="is-I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solidFill>
                            <a:schemeClr val="tx1"/>
                          </a:solidFill>
                          <a:effectLst/>
                          <a:latin typeface="Times New Roman" charset="0"/>
                          <a:ea typeface="Times New Roman" charset="0"/>
                          <a:cs typeface="Times New Roman" charset="0"/>
                        </a:rPr>
                        <a:t>2020</a:t>
                      </a:r>
                      <a:endParaRPr lang="is-I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solidFill>
                            <a:schemeClr val="tx1"/>
                          </a:solidFill>
                          <a:effectLst/>
                          <a:latin typeface="Times New Roman" charset="0"/>
                          <a:ea typeface="Times New Roman" charset="0"/>
                          <a:cs typeface="Times New Roman" charset="0"/>
                        </a:rPr>
                        <a:t>2021</a:t>
                      </a:r>
                      <a:endParaRPr lang="en-US" sz="1600" b="1" i="0" u="none" strike="noStrike" dirty="0">
                        <a:solidFill>
                          <a:schemeClr val="tx1"/>
                        </a:solidFill>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29495">
                <a:tc>
                  <a:txBody>
                    <a:bodyPr/>
                    <a:lstStyle/>
                    <a:p>
                      <a:pPr lvl="0" algn="ctr" fontAlgn="b">
                        <a:lnSpc>
                          <a:spcPct val="150000"/>
                        </a:lnSpc>
                      </a:pPr>
                      <a:r>
                        <a:rPr lang="es-ES_tradnl" sz="1400" b="1" u="none" strike="noStrike" dirty="0">
                          <a:effectLst/>
                          <a:latin typeface="Times New Roman" charset="0"/>
                          <a:ea typeface="Times New Roman" charset="0"/>
                          <a:cs typeface="Times New Roman" charset="0"/>
                        </a:rPr>
                        <a:t>Rentabilidad </a:t>
                      </a:r>
                      <a:r>
                        <a:rPr lang="es-ES_tradnl" sz="1400" b="1" u="none" strike="noStrike" dirty="0" smtClean="0">
                          <a:effectLst/>
                          <a:latin typeface="Times New Roman" charset="0"/>
                          <a:ea typeface="Times New Roman" charset="0"/>
                          <a:cs typeface="Times New Roman" charset="0"/>
                        </a:rPr>
                        <a:t>Económica</a:t>
                      </a:r>
                      <a:endParaRPr lang="es-ES_tradnl" sz="14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i-FI" sz="1600" u="none" strike="noStrike" dirty="0">
                          <a:effectLst/>
                          <a:latin typeface="Times New Roman" charset="0"/>
                          <a:ea typeface="Times New Roman" charset="0"/>
                          <a:cs typeface="Times New Roman" charset="0"/>
                        </a:rPr>
                        <a:t>65,70</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a:effectLst/>
                          <a:latin typeface="Times New Roman" charset="0"/>
                          <a:ea typeface="Times New Roman" charset="0"/>
                          <a:cs typeface="Times New Roman" charset="0"/>
                        </a:rPr>
                        <a:t>39,01</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dirty="0">
                          <a:effectLst/>
                          <a:latin typeface="Times New Roman" charset="0"/>
                          <a:ea typeface="Times New Roman" charset="0"/>
                          <a:cs typeface="Times New Roman" charset="0"/>
                        </a:rPr>
                        <a:t>30,29</a:t>
                      </a:r>
                      <a:endParaRPr lang="uk-UA"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latin typeface="Times New Roman" charset="0"/>
                          <a:ea typeface="Times New Roman" charset="0"/>
                          <a:cs typeface="Times New Roman" charset="0"/>
                        </a:rPr>
                        <a:t>24,63</a:t>
                      </a:r>
                      <a:endParaRPr lang="is-I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latin typeface="Times New Roman" charset="0"/>
                          <a:ea typeface="Times New Roman" charset="0"/>
                          <a:cs typeface="Times New Roman" charset="0"/>
                        </a:rPr>
                        <a:t>20,71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cstate="print"/>
          <a:stretch>
            <a:fillRect/>
          </a:stretch>
        </p:blipFill>
        <p:spPr>
          <a:xfrm>
            <a:off x="667231" y="2419109"/>
            <a:ext cx="6134100" cy="2705100"/>
          </a:xfrm>
          <a:prstGeom prst="rect">
            <a:avLst/>
          </a:prstGeom>
        </p:spPr>
      </p:pic>
      <p:sp>
        <p:nvSpPr>
          <p:cNvPr id="7" name="CuadroTexto 6"/>
          <p:cNvSpPr txBox="1"/>
          <p:nvPr/>
        </p:nvSpPr>
        <p:spPr>
          <a:xfrm>
            <a:off x="7014258" y="2755996"/>
            <a:ext cx="4745620" cy="203132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_tradnl" sz="1400" b="1" dirty="0" smtClean="0">
                <a:latin typeface="Times New Roman" charset="0"/>
                <a:ea typeface="Times New Roman" charset="0"/>
                <a:cs typeface="Times New Roman" charset="0"/>
              </a:rPr>
              <a:t>Rentabilidad</a:t>
            </a:r>
            <a:r>
              <a:rPr lang="es-ES_tradnl" sz="1400" b="1" baseline="0" dirty="0" smtClean="0">
                <a:latin typeface="Times New Roman" charset="0"/>
                <a:ea typeface="Times New Roman" charset="0"/>
                <a:cs typeface="Times New Roman" charset="0"/>
              </a:rPr>
              <a:t> </a:t>
            </a:r>
            <a:r>
              <a:rPr lang="es-ES_tradnl" sz="1400" b="1" dirty="0" smtClean="0">
                <a:latin typeface="Times New Roman" charset="0"/>
                <a:ea typeface="Times New Roman" charset="0"/>
                <a:cs typeface="Times New Roman" charset="0"/>
              </a:rPr>
              <a:t>Econ</a:t>
            </a:r>
            <a:r>
              <a:rPr lang="es-ES" sz="1400" b="1" dirty="0" smtClean="0">
                <a:latin typeface="Times New Roman" charset="0"/>
                <a:ea typeface="Times New Roman" charset="0"/>
                <a:cs typeface="Times New Roman" charset="0"/>
              </a:rPr>
              <a:t>ómica</a:t>
            </a:r>
            <a:r>
              <a:rPr lang="es-ES" sz="1400" dirty="0" smtClean="0">
                <a:latin typeface="Times New Roman" charset="0"/>
                <a:ea typeface="Times New Roman" charset="0"/>
                <a:cs typeface="Times New Roman" charset="0"/>
              </a:rPr>
              <a:t>:</a:t>
            </a:r>
            <a:r>
              <a:rPr lang="es-ES" sz="1400" dirty="0">
                <a:latin typeface="Times New Roman" charset="0"/>
                <a:ea typeface="Times New Roman" charset="0"/>
                <a:cs typeface="Times New Roman" charset="0"/>
              </a:rPr>
              <a:t> </a:t>
            </a:r>
            <a:r>
              <a:rPr lang="es-ES" sz="1400" baseline="0" dirty="0" smtClean="0">
                <a:latin typeface="Times New Roman" charset="0"/>
                <a:ea typeface="Times New Roman" charset="0"/>
                <a:cs typeface="Times New Roman" charset="0"/>
              </a:rPr>
              <a:t>La rentabilidad de los activos disminuye cada año principalmente porque a pesar de que aumentan los activos se produce una</a:t>
            </a:r>
            <a:r>
              <a:rPr lang="es-ES" sz="1400" dirty="0" smtClean="0">
                <a:latin typeface="Times New Roman" charset="0"/>
                <a:ea typeface="Times New Roman" charset="0"/>
                <a:cs typeface="Times New Roman" charset="0"/>
              </a:rPr>
              <a:t> </a:t>
            </a:r>
            <a:r>
              <a:rPr lang="es-ES" sz="1400" baseline="0" dirty="0" smtClean="0">
                <a:latin typeface="Times New Roman" charset="0"/>
                <a:ea typeface="Times New Roman" charset="0"/>
                <a:cs typeface="Times New Roman" charset="0"/>
              </a:rPr>
              <a:t>disminución de los beneficios en mayor proporción comentada anteriormente. </a:t>
            </a:r>
          </a:p>
          <a:p>
            <a:pPr algn="just"/>
            <a:r>
              <a:rPr lang="es-ES" sz="1400" baseline="0" dirty="0" smtClean="0">
                <a:latin typeface="Times New Roman" charset="0"/>
                <a:ea typeface="Times New Roman" charset="0"/>
                <a:cs typeface="Times New Roman" charset="0"/>
              </a:rPr>
              <a:t>En cuanto se inicie la actividad y según se comporte la demanda real comenzaremos</a:t>
            </a:r>
            <a:r>
              <a:rPr lang="es-ES" sz="1400" dirty="0" smtClean="0">
                <a:latin typeface="Times New Roman" charset="0"/>
                <a:ea typeface="Times New Roman" charset="0"/>
                <a:cs typeface="Times New Roman" charset="0"/>
              </a:rPr>
              <a:t> </a:t>
            </a:r>
            <a:r>
              <a:rPr lang="es-ES" sz="1400" baseline="0" dirty="0" smtClean="0">
                <a:latin typeface="Times New Roman" charset="0"/>
                <a:ea typeface="Times New Roman" charset="0"/>
                <a:cs typeface="Times New Roman" charset="0"/>
              </a:rPr>
              <a:t>inversiones tanto en activos físicos como financieros de cara a rentabilizar </a:t>
            </a:r>
          </a:p>
          <a:p>
            <a:pPr algn="just"/>
            <a:r>
              <a:rPr lang="es-ES" sz="1400" baseline="0" dirty="0" smtClean="0">
                <a:latin typeface="Times New Roman" charset="0"/>
                <a:ea typeface="Times New Roman" charset="0"/>
                <a:cs typeface="Times New Roman" charset="0"/>
              </a:rPr>
              <a:t>el exceso de efectivo.  </a:t>
            </a:r>
          </a:p>
          <a:p>
            <a:endParaRPr lang="es-ES_tradnl" sz="1400" dirty="0"/>
          </a:p>
        </p:txBody>
      </p:sp>
      <p:pic>
        <p:nvPicPr>
          <p:cNvPr id="5" name="Imagen 5"/>
          <p:cNvPicPr/>
          <p:nvPr/>
        </p:nvPicPr>
        <p:blipFill>
          <a:blip r:embed="rId3" cstate="print">
            <a:extLst>
              <a:ext uri="{28A0092B-C50C-407E-A947-70E740481C1C}">
                <a14:useLocalDpi xmlns:a14="http://schemas.microsoft.com/office/drawing/2010/main" val="0"/>
              </a:ext>
            </a:extLst>
          </a:blip>
          <a:stretch>
            <a:fillRect/>
          </a:stretch>
        </p:blipFill>
        <p:spPr>
          <a:xfrm>
            <a:off x="11236532" y="281997"/>
            <a:ext cx="685800" cy="887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3268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005344" y="1240295"/>
          <a:ext cx="5741042" cy="682905"/>
        </p:xfrm>
        <a:graphic>
          <a:graphicData uri="http://schemas.openxmlformats.org/drawingml/2006/table">
            <a:tbl>
              <a:tblPr>
                <a:tableStyleId>{5C22544A-7EE6-4342-B048-85BDC9FD1C3A}</a:tableStyleId>
              </a:tblPr>
              <a:tblGrid>
                <a:gridCol w="2192406"/>
                <a:gridCol w="887159"/>
                <a:gridCol w="887159"/>
                <a:gridCol w="887159"/>
                <a:gridCol w="887159"/>
              </a:tblGrid>
              <a:tr h="305127">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7778">
                <a:tc>
                  <a:txBody>
                    <a:bodyPr/>
                    <a:lstStyle/>
                    <a:p>
                      <a:pPr algn="ctr" fontAlgn="b"/>
                      <a:r>
                        <a:rPr lang="es-ES_tradnl" sz="1400" b="1" u="none" strike="noStrike" dirty="0">
                          <a:effectLst/>
                          <a:latin typeface="Times New Roman" charset="0"/>
                          <a:ea typeface="Times New Roman" charset="0"/>
                          <a:cs typeface="Times New Roman" charset="0"/>
                        </a:rPr>
                        <a:t>Rentabilidad </a:t>
                      </a:r>
                      <a:r>
                        <a:rPr lang="es-ES_tradnl" sz="1400" b="1" u="none" strike="noStrike" dirty="0" smtClean="0">
                          <a:effectLst/>
                          <a:latin typeface="Times New Roman" charset="0"/>
                          <a:ea typeface="Times New Roman" charset="0"/>
                          <a:cs typeface="Times New Roman" charset="0"/>
                        </a:rPr>
                        <a:t>Financiera</a:t>
                      </a:r>
                      <a:endParaRPr lang="es-ES_tradnl" sz="14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nb-NO" sz="1600" b="0" u="none" strike="noStrike" dirty="0">
                          <a:effectLst/>
                          <a:latin typeface="Times New Roman" charset="0"/>
                          <a:ea typeface="Times New Roman" charset="0"/>
                          <a:cs typeface="Times New Roman" charset="0"/>
                        </a:rPr>
                        <a:t>39,01</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b="0" u="none" strike="noStrike" dirty="0">
                          <a:effectLst/>
                          <a:latin typeface="Times New Roman" charset="0"/>
                          <a:ea typeface="Times New Roman" charset="0"/>
                          <a:cs typeface="Times New Roman" charset="0"/>
                        </a:rPr>
                        <a:t>30,29</a:t>
                      </a:r>
                      <a:endParaRPr lang="uk-UA"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b="0" u="none" strike="noStrike" dirty="0">
                          <a:effectLst/>
                          <a:latin typeface="Times New Roman" charset="0"/>
                          <a:ea typeface="Times New Roman" charset="0"/>
                          <a:cs typeface="Times New Roman" charset="0"/>
                        </a:rPr>
                        <a:t>24,63</a:t>
                      </a:r>
                      <a:endParaRPr lang="is-I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b="0" u="none" strike="noStrike" dirty="0">
                          <a:effectLst/>
                          <a:latin typeface="Times New Roman" charset="0"/>
                          <a:ea typeface="Times New Roman" charset="0"/>
                          <a:cs typeface="Times New Roman" charset="0"/>
                        </a:rPr>
                        <a:t>20,71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cstate="print"/>
          <a:stretch>
            <a:fillRect/>
          </a:stretch>
        </p:blipFill>
        <p:spPr>
          <a:xfrm>
            <a:off x="973777" y="2847673"/>
            <a:ext cx="5741042" cy="2717800"/>
          </a:xfrm>
          <a:prstGeom prst="rect">
            <a:avLst/>
          </a:prstGeom>
        </p:spPr>
      </p:pic>
      <p:sp>
        <p:nvSpPr>
          <p:cNvPr id="7" name="CuadroTexto 6"/>
          <p:cNvSpPr txBox="1"/>
          <p:nvPr/>
        </p:nvSpPr>
        <p:spPr>
          <a:xfrm>
            <a:off x="7080950" y="3179034"/>
            <a:ext cx="4515964" cy="203132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_tradnl" sz="1400" b="1" dirty="0" smtClean="0">
                <a:latin typeface="Times New Roman" charset="0"/>
                <a:ea typeface="Times New Roman" charset="0"/>
                <a:cs typeface="Times New Roman" charset="0"/>
              </a:rPr>
              <a:t>Rentabilidad Financiera</a:t>
            </a:r>
            <a:r>
              <a:rPr lang="es-ES_tradnl" sz="1400" dirty="0" smtClean="0">
                <a:latin typeface="Times New Roman" charset="0"/>
                <a:ea typeface="Times New Roman" charset="0"/>
                <a:cs typeface="Times New Roman" charset="0"/>
              </a:rPr>
              <a:t>:</a:t>
            </a:r>
            <a:r>
              <a:rPr lang="es-ES_tradnl" sz="1400" baseline="0" dirty="0" smtClean="0">
                <a:latin typeface="Times New Roman" charset="0"/>
                <a:ea typeface="Times New Roman" charset="0"/>
                <a:cs typeface="Times New Roman" charset="0"/>
              </a:rPr>
              <a:t> Hace referencia a la rentabilidad de los recursos propios. Es decir,</a:t>
            </a:r>
            <a:r>
              <a:rPr lang="es-ES_tradnl" sz="1400" dirty="0" smtClean="0">
                <a:latin typeface="Times New Roman" charset="0"/>
                <a:ea typeface="Times New Roman" charset="0"/>
                <a:cs typeface="Times New Roman" charset="0"/>
              </a:rPr>
              <a:t> </a:t>
            </a:r>
            <a:r>
              <a:rPr lang="es-ES_tradnl" sz="1400" baseline="0" dirty="0" smtClean="0">
                <a:latin typeface="Times New Roman" charset="0"/>
                <a:ea typeface="Times New Roman" charset="0"/>
                <a:cs typeface="Times New Roman" charset="0"/>
              </a:rPr>
              <a:t>la de los propietarios de la empresa. En nuestro caso disminuye la rentabilidad </a:t>
            </a:r>
          </a:p>
          <a:p>
            <a:pPr algn="just"/>
            <a:r>
              <a:rPr lang="es-ES_tradnl" sz="1400" baseline="0" dirty="0" smtClean="0">
                <a:latin typeface="Times New Roman" charset="0"/>
                <a:ea typeface="Times New Roman" charset="0"/>
                <a:cs typeface="Times New Roman" charset="0"/>
              </a:rPr>
              <a:t>financiera debid</a:t>
            </a:r>
            <a:r>
              <a:rPr lang="es-ES" sz="1400" baseline="0" dirty="0" smtClean="0">
                <a:latin typeface="Times New Roman" charset="0"/>
                <a:ea typeface="Times New Roman" charset="0"/>
                <a:cs typeface="Times New Roman" charset="0"/>
              </a:rPr>
              <a:t>o a que aumentan los recursos propios en las partidas de reservas.</a:t>
            </a:r>
            <a:r>
              <a:rPr lang="es-ES" sz="1400" dirty="0">
                <a:latin typeface="Times New Roman" charset="0"/>
                <a:ea typeface="Times New Roman" charset="0"/>
                <a:cs typeface="Times New Roman" charset="0"/>
              </a:rPr>
              <a:t> </a:t>
            </a:r>
            <a:r>
              <a:rPr lang="es-ES" sz="1400" baseline="0" dirty="0" smtClean="0">
                <a:latin typeface="Times New Roman" charset="0"/>
                <a:ea typeface="Times New Roman" charset="0"/>
                <a:cs typeface="Times New Roman" charset="0"/>
              </a:rPr>
              <a:t>Como</a:t>
            </a:r>
            <a:r>
              <a:rPr lang="es-ES" sz="1400" dirty="0" smtClean="0">
                <a:latin typeface="Times New Roman" charset="0"/>
                <a:ea typeface="Times New Roman" charset="0"/>
                <a:cs typeface="Times New Roman" charset="0"/>
              </a:rPr>
              <a:t> </a:t>
            </a:r>
            <a:r>
              <a:rPr lang="es-ES" sz="1400" baseline="0" dirty="0" smtClean="0">
                <a:latin typeface="Times New Roman" charset="0"/>
                <a:ea typeface="Times New Roman" charset="0"/>
                <a:cs typeface="Times New Roman" charset="0"/>
              </a:rPr>
              <a:t>se ha mencionado anteriormente una vez comenzada la actividad se invertirá el exceso</a:t>
            </a:r>
            <a:r>
              <a:rPr lang="es-ES" sz="1400" dirty="0" smtClean="0">
                <a:latin typeface="Times New Roman" charset="0"/>
                <a:ea typeface="Times New Roman" charset="0"/>
                <a:cs typeface="Times New Roman" charset="0"/>
              </a:rPr>
              <a:t> </a:t>
            </a:r>
            <a:r>
              <a:rPr lang="es-ES" sz="1400" baseline="0" dirty="0" smtClean="0">
                <a:latin typeface="Times New Roman" charset="0"/>
                <a:ea typeface="Times New Roman" charset="0"/>
                <a:cs typeface="Times New Roman" charset="0"/>
              </a:rPr>
              <a:t>de tesorería en inversiones productivas y/o financieras </a:t>
            </a:r>
            <a:r>
              <a:rPr lang="es-ES_tradnl" sz="1400" baseline="0" dirty="0" smtClean="0">
                <a:latin typeface="Times New Roman" charset="0"/>
                <a:ea typeface="Times New Roman" charset="0"/>
                <a:cs typeface="Times New Roman" charset="0"/>
              </a:rPr>
              <a:t> de cara a aumentar tanto el ROA</a:t>
            </a:r>
          </a:p>
          <a:p>
            <a:pPr algn="just"/>
            <a:r>
              <a:rPr lang="es-ES_tradnl" sz="1400" baseline="0" dirty="0" smtClean="0">
                <a:latin typeface="Times New Roman" charset="0"/>
                <a:ea typeface="Times New Roman" charset="0"/>
                <a:cs typeface="Times New Roman" charset="0"/>
              </a:rPr>
              <a:t>como el ROE. </a:t>
            </a:r>
            <a:endParaRPr lang="es-ES_tradnl" sz="1400" baseline="0" dirty="0">
              <a:latin typeface="Times New Roman" charset="0"/>
              <a:ea typeface="Times New Roman" charset="0"/>
              <a:cs typeface="Times New Roman" charset="0"/>
            </a:endParaRPr>
          </a:p>
        </p:txBody>
      </p:sp>
      <p:pic>
        <p:nvPicPr>
          <p:cNvPr id="5" name="Imagen 5"/>
          <p:cNvPicPr/>
          <p:nvPr/>
        </p:nvPicPr>
        <p:blipFill>
          <a:blip r:embed="rId3" cstate="print">
            <a:extLst>
              <a:ext uri="{28A0092B-C50C-407E-A947-70E740481C1C}">
                <a14:useLocalDpi xmlns:a14="http://schemas.microsoft.com/office/drawing/2010/main" val="0"/>
              </a:ext>
            </a:extLst>
          </a:blip>
          <a:stretch>
            <a:fillRect/>
          </a:stretch>
        </p:blipFill>
        <p:spPr>
          <a:xfrm>
            <a:off x="11177155" y="234495"/>
            <a:ext cx="685800" cy="887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5606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610591" y="1017369"/>
          <a:ext cx="6347266" cy="706056"/>
        </p:xfrm>
        <a:graphic>
          <a:graphicData uri="http://schemas.openxmlformats.org/drawingml/2006/table">
            <a:tbl>
              <a:tblPr>
                <a:tableStyleId>{5C22544A-7EE6-4342-B048-85BDC9FD1C3A}</a:tableStyleId>
              </a:tblPr>
              <a:tblGrid>
                <a:gridCol w="2216641"/>
                <a:gridCol w="826125"/>
                <a:gridCol w="826125"/>
                <a:gridCol w="826125"/>
                <a:gridCol w="826125"/>
                <a:gridCol w="826125"/>
              </a:tblGrid>
              <a:tr h="353028">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2017</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53028">
                <a:tc>
                  <a:txBody>
                    <a:bodyPr/>
                    <a:lstStyle/>
                    <a:p>
                      <a:pPr algn="ctr" fontAlgn="b"/>
                      <a:r>
                        <a:rPr lang="es-ES_tradnl" sz="1600" u="none" strike="noStrike" dirty="0">
                          <a:effectLst/>
                          <a:latin typeface="Times New Roman" charset="0"/>
                          <a:ea typeface="Times New Roman" charset="0"/>
                          <a:cs typeface="Times New Roman" charset="0"/>
                        </a:rPr>
                        <a:t>Ratio de Endeudamiento</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600" u="none" strike="noStrike" dirty="0">
                          <a:effectLst/>
                          <a:latin typeface="Times New Roman" charset="0"/>
                          <a:ea typeface="Times New Roman" charset="0"/>
                          <a:cs typeface="Times New Roman" charset="0"/>
                        </a:rPr>
                        <a:t>100,00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100,00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100,00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100,00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100,00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cstate="print"/>
          <a:stretch>
            <a:fillRect/>
          </a:stretch>
        </p:blipFill>
        <p:spPr>
          <a:xfrm>
            <a:off x="1545392" y="2753041"/>
            <a:ext cx="6045200" cy="2705100"/>
          </a:xfrm>
          <a:prstGeom prst="rect">
            <a:avLst/>
          </a:prstGeom>
        </p:spPr>
      </p:pic>
      <p:sp>
        <p:nvSpPr>
          <p:cNvPr id="7" name="CuadroTexto 6"/>
          <p:cNvSpPr txBox="1"/>
          <p:nvPr/>
        </p:nvSpPr>
        <p:spPr>
          <a:xfrm>
            <a:off x="7841774" y="3413939"/>
            <a:ext cx="3993265" cy="116955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_tradnl" sz="1400" b="1" dirty="0" smtClean="0">
                <a:latin typeface="Times New Roman" charset="0"/>
                <a:ea typeface="Times New Roman" charset="0"/>
                <a:cs typeface="Times New Roman" charset="0"/>
              </a:rPr>
              <a:t>Ratio</a:t>
            </a:r>
            <a:r>
              <a:rPr lang="es-ES_tradnl" sz="1400" b="1" baseline="0" dirty="0" smtClean="0">
                <a:latin typeface="Times New Roman" charset="0"/>
                <a:ea typeface="Times New Roman" charset="0"/>
                <a:cs typeface="Times New Roman" charset="0"/>
              </a:rPr>
              <a:t> de Endeudamiento</a:t>
            </a:r>
            <a:r>
              <a:rPr lang="es-ES_tradnl" sz="1400" baseline="0" dirty="0" smtClean="0">
                <a:latin typeface="Times New Roman" charset="0"/>
                <a:ea typeface="Times New Roman" charset="0"/>
                <a:cs typeface="Times New Roman" charset="0"/>
              </a:rPr>
              <a:t>: </a:t>
            </a:r>
            <a:r>
              <a:rPr lang="es-ES_tradnl" sz="1400" baseline="0" dirty="0" err="1" smtClean="0">
                <a:latin typeface="Times New Roman" charset="0"/>
                <a:ea typeface="Times New Roman" charset="0"/>
                <a:cs typeface="Times New Roman" charset="0"/>
              </a:rPr>
              <a:t>Seg</a:t>
            </a:r>
            <a:r>
              <a:rPr lang="es-ES" sz="1400" baseline="0" dirty="0" err="1" smtClean="0">
                <a:latin typeface="Times New Roman" charset="0"/>
                <a:ea typeface="Times New Roman" charset="0"/>
                <a:cs typeface="Times New Roman" charset="0"/>
              </a:rPr>
              <a:t>ún</a:t>
            </a:r>
            <a:r>
              <a:rPr lang="es-ES" sz="1400" baseline="0" dirty="0" smtClean="0">
                <a:latin typeface="Times New Roman" charset="0"/>
                <a:ea typeface="Times New Roman" charset="0"/>
                <a:cs typeface="Times New Roman" charset="0"/>
              </a:rPr>
              <a:t> la formula activos totales partido recursos propios el ratio es 1 ya que todo el activo se financia con recursos propios. </a:t>
            </a:r>
          </a:p>
          <a:p>
            <a:pPr algn="just"/>
            <a:r>
              <a:rPr lang="es-ES" sz="1400" baseline="0" dirty="0" smtClean="0">
                <a:latin typeface="Times New Roman" charset="0"/>
                <a:ea typeface="Times New Roman" charset="0"/>
                <a:cs typeface="Times New Roman" charset="0"/>
              </a:rPr>
              <a:t>De utilizar la fórmula alternativa recursos ajenos partido recursos propios sería 0.</a:t>
            </a:r>
            <a:endParaRPr lang="es-ES_tradnl" sz="1400" dirty="0">
              <a:latin typeface="Times New Roman" charset="0"/>
              <a:ea typeface="Times New Roman" charset="0"/>
              <a:cs typeface="Times New Roman" charset="0"/>
            </a:endParaRPr>
          </a:p>
        </p:txBody>
      </p:sp>
      <p:pic>
        <p:nvPicPr>
          <p:cNvPr id="5" name="Imagen 5"/>
          <p:cNvPicPr/>
          <p:nvPr/>
        </p:nvPicPr>
        <p:blipFill>
          <a:blip r:embed="rId3" cstate="print">
            <a:extLst>
              <a:ext uri="{28A0092B-C50C-407E-A947-70E740481C1C}">
                <a14:useLocalDpi xmlns:a14="http://schemas.microsoft.com/office/drawing/2010/main" val="0"/>
              </a:ext>
            </a:extLst>
          </a:blip>
          <a:stretch>
            <a:fillRect/>
          </a:stretch>
        </p:blipFill>
        <p:spPr>
          <a:xfrm>
            <a:off x="11105903" y="281997"/>
            <a:ext cx="685800" cy="887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7570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729688" y="903039"/>
          <a:ext cx="6172199" cy="596632"/>
        </p:xfrm>
        <a:graphic>
          <a:graphicData uri="http://schemas.openxmlformats.org/drawingml/2006/table">
            <a:tbl>
              <a:tblPr>
                <a:tableStyleId>{5C22544A-7EE6-4342-B048-85BDC9FD1C3A}</a:tableStyleId>
              </a:tblPr>
              <a:tblGrid>
                <a:gridCol w="2041574"/>
                <a:gridCol w="826125"/>
                <a:gridCol w="826125"/>
                <a:gridCol w="826125"/>
                <a:gridCol w="826125"/>
                <a:gridCol w="826125"/>
              </a:tblGrid>
              <a:tr h="298316">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2017</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8316">
                <a:tc>
                  <a:txBody>
                    <a:bodyPr/>
                    <a:lstStyle/>
                    <a:p>
                      <a:pPr algn="ctr" fontAlgn="b"/>
                      <a:r>
                        <a:rPr lang="es-ES_tradnl" sz="1600" b="1" u="none" strike="noStrike" dirty="0">
                          <a:effectLst/>
                          <a:latin typeface="Times New Roman" charset="0"/>
                          <a:ea typeface="Times New Roman" charset="0"/>
                          <a:cs typeface="Times New Roman" charset="0"/>
                        </a:rPr>
                        <a:t>Solvencia</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err="1">
                          <a:effectLst/>
                          <a:latin typeface="Times New Roman" charset="0"/>
                          <a:ea typeface="Times New Roman" charset="0"/>
                          <a:cs typeface="Times New Roman" charset="0"/>
                        </a:rPr>
                        <a:t>n.d</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CuadroTexto 3"/>
          <p:cNvSpPr txBox="1"/>
          <p:nvPr/>
        </p:nvSpPr>
        <p:spPr>
          <a:xfrm>
            <a:off x="7333840" y="1100406"/>
            <a:ext cx="3948397"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_tradnl" sz="1400" b="1" dirty="0" smtClean="0">
                <a:latin typeface="Times New Roman" charset="0"/>
                <a:ea typeface="Times New Roman" charset="0"/>
                <a:cs typeface="Times New Roman" charset="0"/>
              </a:rPr>
              <a:t>Ratio</a:t>
            </a:r>
            <a:r>
              <a:rPr lang="es-ES_tradnl" sz="1400" b="1" baseline="0" dirty="0" smtClean="0">
                <a:latin typeface="Times New Roman" charset="0"/>
                <a:ea typeface="Times New Roman" charset="0"/>
                <a:cs typeface="Times New Roman" charset="0"/>
              </a:rPr>
              <a:t> de Solvencia: </a:t>
            </a:r>
            <a:r>
              <a:rPr lang="es-ES_tradnl" sz="1400" baseline="0" dirty="0" smtClean="0">
                <a:latin typeface="Times New Roman" charset="0"/>
                <a:ea typeface="Times New Roman" charset="0"/>
                <a:cs typeface="Times New Roman" charset="0"/>
              </a:rPr>
              <a:t>No se puede calcular por no tener recursos</a:t>
            </a:r>
            <a:r>
              <a:rPr lang="es-ES_tradnl" sz="1400" dirty="0" smtClean="0">
                <a:latin typeface="Times New Roman" charset="0"/>
                <a:ea typeface="Times New Roman" charset="0"/>
                <a:cs typeface="Times New Roman" charset="0"/>
              </a:rPr>
              <a:t> </a:t>
            </a:r>
            <a:r>
              <a:rPr lang="es-ES_tradnl" sz="1400" baseline="0" dirty="0" smtClean="0">
                <a:latin typeface="Times New Roman" charset="0"/>
                <a:ea typeface="Times New Roman" charset="0"/>
                <a:cs typeface="Times New Roman" charset="0"/>
              </a:rPr>
              <a:t>ajenos</a:t>
            </a:r>
            <a:r>
              <a:rPr lang="es-ES_tradnl" sz="1400" dirty="0" smtClean="0">
                <a:latin typeface="Times New Roman" charset="0"/>
                <a:ea typeface="Times New Roman" charset="0"/>
                <a:cs typeface="Times New Roman" charset="0"/>
              </a:rPr>
              <a:t> d</a:t>
            </a:r>
            <a:r>
              <a:rPr lang="es-ES_tradnl" sz="1400" baseline="0" dirty="0" smtClean="0">
                <a:latin typeface="Times New Roman" charset="0"/>
                <a:ea typeface="Times New Roman" charset="0"/>
                <a:cs typeface="Times New Roman" charset="0"/>
              </a:rPr>
              <a:t>ar</a:t>
            </a:r>
            <a:r>
              <a:rPr lang="es-ES" sz="1400" baseline="0" dirty="0" err="1" smtClean="0">
                <a:latin typeface="Times New Roman" charset="0"/>
                <a:ea typeface="Times New Roman" charset="0"/>
                <a:cs typeface="Times New Roman" charset="0"/>
              </a:rPr>
              <a:t>ía</a:t>
            </a:r>
            <a:r>
              <a:rPr lang="es-ES" sz="1400" baseline="0" dirty="0" smtClean="0">
                <a:latin typeface="Times New Roman" charset="0"/>
                <a:ea typeface="Times New Roman" charset="0"/>
                <a:cs typeface="Times New Roman" charset="0"/>
              </a:rPr>
              <a:t> infinito. </a:t>
            </a:r>
            <a:endParaRPr lang="es-ES_tradnl" sz="1400" dirty="0">
              <a:latin typeface="Times New Roman" charset="0"/>
              <a:ea typeface="Times New Roman" charset="0"/>
              <a:cs typeface="Times New Roman" charset="0"/>
            </a:endParaRPr>
          </a:p>
        </p:txBody>
      </p:sp>
      <p:graphicFrame>
        <p:nvGraphicFramePr>
          <p:cNvPr id="6" name="Tabla 5"/>
          <p:cNvGraphicFramePr>
            <a:graphicFrameLocks noGrp="1"/>
          </p:cNvGraphicFramePr>
          <p:nvPr>
            <p:extLst/>
          </p:nvPr>
        </p:nvGraphicFramePr>
        <p:xfrm>
          <a:off x="727597" y="2282516"/>
          <a:ext cx="6172200" cy="622730"/>
        </p:xfrm>
        <a:graphic>
          <a:graphicData uri="http://schemas.openxmlformats.org/drawingml/2006/table">
            <a:tbl>
              <a:tblPr>
                <a:tableStyleId>{5C22544A-7EE6-4342-B048-85BDC9FD1C3A}</a:tableStyleId>
              </a:tblPr>
              <a:tblGrid>
                <a:gridCol w="2357056"/>
                <a:gridCol w="953786"/>
                <a:gridCol w="953786"/>
                <a:gridCol w="953786"/>
                <a:gridCol w="953786"/>
              </a:tblGrid>
              <a:tr h="305577">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7153">
                <a:tc>
                  <a:txBody>
                    <a:bodyPr/>
                    <a:lstStyle/>
                    <a:p>
                      <a:pPr algn="ctr" fontAlgn="b"/>
                      <a:r>
                        <a:rPr lang="es-ES_tradnl" sz="1600" b="1" u="none" strike="noStrike" dirty="0">
                          <a:effectLst/>
                          <a:latin typeface="Times New Roman" charset="0"/>
                          <a:ea typeface="Times New Roman" charset="0"/>
                          <a:cs typeface="Times New Roman" charset="0"/>
                        </a:rPr>
                        <a:t>Coste del </a:t>
                      </a:r>
                      <a:r>
                        <a:rPr lang="es-ES_tradnl" sz="1600" b="1" u="none" strike="noStrike" dirty="0" smtClean="0">
                          <a:effectLst/>
                          <a:latin typeface="Times New Roman" charset="0"/>
                          <a:ea typeface="Times New Roman" charset="0"/>
                          <a:cs typeface="Times New Roman" charset="0"/>
                        </a:rPr>
                        <a:t>Capital Propio</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nb-NO" sz="1600" u="none" strike="noStrike" dirty="0">
                          <a:effectLst/>
                          <a:latin typeface="Times New Roman" charset="0"/>
                          <a:ea typeface="Times New Roman" charset="0"/>
                          <a:cs typeface="Times New Roman" charset="0"/>
                        </a:rPr>
                        <a:t>39,01</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dirty="0">
                          <a:effectLst/>
                          <a:latin typeface="Times New Roman" charset="0"/>
                          <a:ea typeface="Times New Roman" charset="0"/>
                          <a:cs typeface="Times New Roman" charset="0"/>
                        </a:rPr>
                        <a:t>30,29</a:t>
                      </a:r>
                      <a:endParaRPr lang="uk-UA"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latin typeface="Times New Roman" charset="0"/>
                          <a:ea typeface="Times New Roman" charset="0"/>
                          <a:cs typeface="Times New Roman" charset="0"/>
                        </a:rPr>
                        <a:t>24,63</a:t>
                      </a:r>
                      <a:endParaRPr lang="is-I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latin typeface="Times New Roman" charset="0"/>
                          <a:ea typeface="Times New Roman" charset="0"/>
                          <a:cs typeface="Times New Roman" charset="0"/>
                        </a:rPr>
                        <a:t>20,71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n 8"/>
          <p:cNvPicPr>
            <a:picLocks noChangeAspect="1"/>
          </p:cNvPicPr>
          <p:nvPr/>
        </p:nvPicPr>
        <p:blipFill>
          <a:blip r:embed="rId2" cstate="print"/>
          <a:stretch>
            <a:fillRect/>
          </a:stretch>
        </p:blipFill>
        <p:spPr>
          <a:xfrm>
            <a:off x="727597" y="3321289"/>
            <a:ext cx="6172200" cy="2692400"/>
          </a:xfrm>
          <a:prstGeom prst="rect">
            <a:avLst/>
          </a:prstGeom>
        </p:spPr>
      </p:pic>
      <p:sp>
        <p:nvSpPr>
          <p:cNvPr id="11" name="CuadroTexto 10"/>
          <p:cNvSpPr txBox="1"/>
          <p:nvPr/>
        </p:nvSpPr>
        <p:spPr>
          <a:xfrm>
            <a:off x="7298214" y="2147036"/>
            <a:ext cx="3948397" cy="116955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_tradnl" sz="1400" b="1" dirty="0" smtClean="0">
                <a:latin typeface="Times New Roman" charset="0"/>
                <a:ea typeface="Times New Roman" charset="0"/>
                <a:cs typeface="Times New Roman" charset="0"/>
              </a:rPr>
              <a:t>Coste del capital propio</a:t>
            </a:r>
            <a:r>
              <a:rPr lang="es-ES_tradnl" sz="1400" b="0" dirty="0" smtClean="0">
                <a:latin typeface="Times New Roman" charset="0"/>
                <a:ea typeface="Times New Roman" charset="0"/>
                <a:cs typeface="Times New Roman" charset="0"/>
              </a:rPr>
              <a:t>: Al no estar</a:t>
            </a:r>
            <a:r>
              <a:rPr lang="es-ES_tradnl" sz="1400" b="0" baseline="0" dirty="0" smtClean="0">
                <a:latin typeface="Times New Roman" charset="0"/>
                <a:ea typeface="Times New Roman" charset="0"/>
                <a:cs typeface="Times New Roman" charset="0"/>
              </a:rPr>
              <a:t> financiados con recursos ajenos</a:t>
            </a:r>
            <a:r>
              <a:rPr lang="es-ES_tradnl" sz="1400" b="0" dirty="0" smtClean="0">
                <a:latin typeface="Times New Roman" charset="0"/>
                <a:ea typeface="Times New Roman" charset="0"/>
                <a:cs typeface="Times New Roman" charset="0"/>
              </a:rPr>
              <a:t> la </a:t>
            </a:r>
            <a:r>
              <a:rPr lang="es-ES_tradnl" sz="1400" b="0" dirty="0" err="1" smtClean="0">
                <a:latin typeface="Times New Roman" charset="0"/>
                <a:ea typeface="Times New Roman" charset="0"/>
                <a:cs typeface="Times New Roman" charset="0"/>
              </a:rPr>
              <a:t>proporci</a:t>
            </a:r>
            <a:r>
              <a:rPr lang="es-ES" sz="1400" dirty="0" err="1" smtClean="0">
                <a:latin typeface="Times New Roman" charset="0"/>
                <a:ea typeface="Times New Roman" charset="0"/>
                <a:cs typeface="Times New Roman" charset="0"/>
              </a:rPr>
              <a:t>ón</a:t>
            </a:r>
            <a:r>
              <a:rPr lang="es-ES" sz="1400" dirty="0" smtClean="0">
                <a:latin typeface="Times New Roman" charset="0"/>
                <a:ea typeface="Times New Roman" charset="0"/>
                <a:cs typeface="Times New Roman" charset="0"/>
              </a:rPr>
              <a:t> deuda/recursos</a:t>
            </a:r>
            <a:r>
              <a:rPr lang="es-ES" sz="1400" baseline="0" dirty="0" smtClean="0">
                <a:latin typeface="Times New Roman" charset="0"/>
                <a:ea typeface="Times New Roman" charset="0"/>
                <a:cs typeface="Times New Roman" charset="0"/>
              </a:rPr>
              <a:t> propios en la fórmula del coste del capital propio es cero; por lo que dicho capital coincide con la rentabilidad económica. </a:t>
            </a:r>
            <a:endParaRPr lang="es-ES" sz="1400" dirty="0">
              <a:latin typeface="Times New Roman" charset="0"/>
              <a:ea typeface="Times New Roman" charset="0"/>
              <a:cs typeface="Times New Roman" charset="0"/>
            </a:endParaRPr>
          </a:p>
        </p:txBody>
      </p:sp>
      <p:pic>
        <p:nvPicPr>
          <p:cNvPr id="7" name="Imagen 5"/>
          <p:cNvPicPr/>
          <p:nvPr/>
        </p:nvPicPr>
        <p:blipFill>
          <a:blip r:embed="rId3" cstate="print">
            <a:extLst>
              <a:ext uri="{28A0092B-C50C-407E-A947-70E740481C1C}">
                <a14:useLocalDpi xmlns:a14="http://schemas.microsoft.com/office/drawing/2010/main" val="0"/>
              </a:ext>
            </a:extLst>
          </a:blip>
          <a:stretch>
            <a:fillRect/>
          </a:stretch>
        </p:blipFill>
        <p:spPr>
          <a:xfrm>
            <a:off x="11224656" y="186994"/>
            <a:ext cx="685800" cy="887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340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673100" y="972593"/>
          <a:ext cx="5253139" cy="752356"/>
        </p:xfrm>
        <a:graphic>
          <a:graphicData uri="http://schemas.openxmlformats.org/drawingml/2006/table">
            <a:tbl>
              <a:tblPr>
                <a:tableStyleId>{5C22544A-7EE6-4342-B048-85BDC9FD1C3A}</a:tableStyleId>
              </a:tblPr>
              <a:tblGrid>
                <a:gridCol w="2159000"/>
                <a:gridCol w="711686"/>
                <a:gridCol w="794151"/>
                <a:gridCol w="794151"/>
                <a:gridCol w="794151"/>
              </a:tblGrid>
              <a:tr h="366449">
                <a:tc>
                  <a:txBody>
                    <a:bodyPr/>
                    <a:lstStyle/>
                    <a:p>
                      <a:pPr lvl="0"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lvl="0"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85907">
                <a:tc>
                  <a:txBody>
                    <a:bodyPr/>
                    <a:lstStyle/>
                    <a:p>
                      <a:pPr lvl="0" algn="ctr" fontAlgn="b"/>
                      <a:r>
                        <a:rPr lang="es-ES_tradnl" sz="1600" b="1" u="none" strike="noStrike" dirty="0" smtClean="0">
                          <a:effectLst/>
                          <a:latin typeface="Times New Roman" charset="0"/>
                          <a:ea typeface="Times New Roman" charset="0"/>
                          <a:cs typeface="Times New Roman" charset="0"/>
                        </a:rPr>
                        <a:t>Coste Medio Ponderado</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gn="ctr" fontAlgn="b"/>
                      <a:r>
                        <a:rPr lang="nb-NO" sz="1600" u="none" strike="noStrike" dirty="0">
                          <a:effectLst/>
                          <a:latin typeface="Times New Roman" charset="0"/>
                          <a:ea typeface="Times New Roman" charset="0"/>
                          <a:cs typeface="Times New Roman" charset="0"/>
                        </a:rPr>
                        <a:t>39,01</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b"/>
                      <a:r>
                        <a:rPr lang="uk-UA" sz="1600" u="none" strike="noStrike" dirty="0">
                          <a:effectLst/>
                          <a:latin typeface="Times New Roman" charset="0"/>
                          <a:ea typeface="Times New Roman" charset="0"/>
                          <a:cs typeface="Times New Roman" charset="0"/>
                        </a:rPr>
                        <a:t>30,29</a:t>
                      </a:r>
                      <a:endParaRPr lang="uk-UA"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b"/>
                      <a:r>
                        <a:rPr lang="is-IS" sz="1600" u="none" strike="noStrike" dirty="0">
                          <a:effectLst/>
                          <a:latin typeface="Times New Roman" charset="0"/>
                          <a:ea typeface="Times New Roman" charset="0"/>
                          <a:cs typeface="Times New Roman" charset="0"/>
                        </a:rPr>
                        <a:t>24,63</a:t>
                      </a:r>
                      <a:endParaRPr lang="is-I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b"/>
                      <a:r>
                        <a:rPr lang="fi-FI" sz="1600" u="none" strike="noStrike" dirty="0">
                          <a:effectLst/>
                          <a:latin typeface="Times New Roman" charset="0"/>
                          <a:ea typeface="Times New Roman" charset="0"/>
                          <a:cs typeface="Times New Roman" charset="0"/>
                        </a:rPr>
                        <a:t>20,71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Gráfico 7"/>
          <p:cNvGraphicFramePr>
            <a:graphicFrameLocks/>
          </p:cNvGraphicFramePr>
          <p:nvPr>
            <p:extLst/>
          </p:nvPr>
        </p:nvGraphicFramePr>
        <p:xfrm>
          <a:off x="787078" y="2094398"/>
          <a:ext cx="5139161" cy="2628900"/>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787078" y="5475033"/>
            <a:ext cx="5139161"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1600" b="1" dirty="0" smtClean="0">
                <a:latin typeface="Times New Roman" charset="0"/>
                <a:ea typeface="Times New Roman" charset="0"/>
                <a:cs typeface="Times New Roman" charset="0"/>
              </a:rPr>
              <a:t>Coste medio ponderado</a:t>
            </a:r>
            <a:r>
              <a:rPr lang="es-ES_tradnl" sz="1600" dirty="0" smtClean="0">
                <a:latin typeface="Times New Roman" charset="0"/>
                <a:ea typeface="Times New Roman" charset="0"/>
                <a:cs typeface="Times New Roman" charset="0"/>
              </a:rPr>
              <a:t>: Al</a:t>
            </a:r>
            <a:r>
              <a:rPr lang="es-ES_tradnl" sz="1600" baseline="0" dirty="0" smtClean="0">
                <a:latin typeface="Times New Roman" charset="0"/>
                <a:ea typeface="Times New Roman" charset="0"/>
                <a:cs typeface="Times New Roman" charset="0"/>
              </a:rPr>
              <a:t> no existir recursos ajenos coincide con el coste del</a:t>
            </a:r>
            <a:r>
              <a:rPr lang="es-ES_tradnl" sz="1600" dirty="0" smtClean="0">
                <a:latin typeface="Times New Roman" charset="0"/>
                <a:ea typeface="Times New Roman" charset="0"/>
                <a:cs typeface="Times New Roman" charset="0"/>
              </a:rPr>
              <a:t> </a:t>
            </a:r>
            <a:r>
              <a:rPr lang="es-ES_tradnl" sz="1600" baseline="0" dirty="0" smtClean="0">
                <a:latin typeface="Times New Roman" charset="0"/>
                <a:ea typeface="Times New Roman" charset="0"/>
                <a:cs typeface="Times New Roman" charset="0"/>
              </a:rPr>
              <a:t>capital propio. </a:t>
            </a:r>
            <a:endParaRPr lang="es-ES_tradnl" sz="1600" dirty="0">
              <a:latin typeface="Times New Roman" charset="0"/>
              <a:ea typeface="Times New Roman" charset="0"/>
              <a:cs typeface="Times New Roman" charset="0"/>
            </a:endParaRPr>
          </a:p>
        </p:txBody>
      </p:sp>
      <p:graphicFrame>
        <p:nvGraphicFramePr>
          <p:cNvPr id="12" name="Tabla 11"/>
          <p:cNvGraphicFramePr>
            <a:graphicFrameLocks noGrp="1"/>
          </p:cNvGraphicFramePr>
          <p:nvPr>
            <p:extLst/>
          </p:nvPr>
        </p:nvGraphicFramePr>
        <p:xfrm>
          <a:off x="6204222" y="838200"/>
          <a:ext cx="5343104" cy="914400"/>
        </p:xfrm>
        <a:graphic>
          <a:graphicData uri="http://schemas.openxmlformats.org/drawingml/2006/table">
            <a:tbl>
              <a:tblPr>
                <a:tableStyleId>{5C22544A-7EE6-4342-B048-85BDC9FD1C3A}</a:tableStyleId>
              </a:tblPr>
              <a:tblGrid>
                <a:gridCol w="2040440"/>
                <a:gridCol w="825666"/>
                <a:gridCol w="825666"/>
                <a:gridCol w="825666"/>
                <a:gridCol w="825666"/>
              </a:tblGrid>
              <a:tr h="368300">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79400">
                <a:tc>
                  <a:txBody>
                    <a:bodyPr/>
                    <a:lstStyle/>
                    <a:p>
                      <a:pPr algn="ctr" fontAlgn="b"/>
                      <a:r>
                        <a:rPr lang="es-ES_tradnl" sz="1400" b="1" u="none" strike="noStrike" dirty="0">
                          <a:effectLst/>
                          <a:latin typeface="Times New Roman" charset="0"/>
                          <a:ea typeface="Times New Roman" charset="0"/>
                          <a:cs typeface="Times New Roman" charset="0"/>
                        </a:rPr>
                        <a:t>Coste de las deudas </a:t>
                      </a:r>
                      <a:r>
                        <a:rPr lang="es-ES_tradnl" sz="1400" b="1" u="none" strike="noStrike" dirty="0" smtClean="0">
                          <a:effectLst/>
                          <a:latin typeface="Times New Roman" charset="0"/>
                          <a:ea typeface="Times New Roman" charset="0"/>
                          <a:cs typeface="Times New Roman" charset="0"/>
                        </a:rPr>
                        <a:t>L/P</a:t>
                      </a:r>
                      <a:endParaRPr lang="es-ES_tradnl" sz="14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algn="ctr" fontAlgn="b"/>
                      <a:r>
                        <a:rPr lang="es-ES_tradnl" sz="1400" b="1" u="none" strike="noStrike" dirty="0">
                          <a:effectLst/>
                          <a:latin typeface="Times New Roman" charset="0"/>
                          <a:ea typeface="Times New Roman" charset="0"/>
                          <a:cs typeface="Times New Roman" charset="0"/>
                        </a:rPr>
                        <a:t>Coste de las </a:t>
                      </a:r>
                      <a:r>
                        <a:rPr lang="es-ES_tradnl" sz="1400" b="1" u="none" strike="noStrike" dirty="0" smtClean="0">
                          <a:effectLst/>
                          <a:latin typeface="Times New Roman" charset="0"/>
                          <a:ea typeface="Times New Roman" charset="0"/>
                          <a:cs typeface="Times New Roman" charset="0"/>
                        </a:rPr>
                        <a:t>deudas</a:t>
                      </a:r>
                      <a:r>
                        <a:rPr lang="es-ES_tradnl" sz="1400" b="1" u="none" strike="noStrike" baseline="0" dirty="0" smtClean="0">
                          <a:effectLst/>
                          <a:latin typeface="Times New Roman" charset="0"/>
                          <a:ea typeface="Times New Roman" charset="0"/>
                          <a:cs typeface="Times New Roman" charset="0"/>
                        </a:rPr>
                        <a:t> C/P</a:t>
                      </a:r>
                      <a:endParaRPr lang="es-ES_tradnl" sz="14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600" u="none" strike="noStrike">
                          <a:effectLst/>
                          <a:latin typeface="Times New Roman" charset="0"/>
                          <a:ea typeface="Times New Roman" charset="0"/>
                          <a:cs typeface="Times New Roman" charset="0"/>
                        </a:rPr>
                        <a:t>0,00</a:t>
                      </a:r>
                      <a:endParaRPr lang="en-US" sz="1600" b="0" i="0" u="none" strike="noStrike">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CuadroTexto 12"/>
          <p:cNvSpPr txBox="1"/>
          <p:nvPr/>
        </p:nvSpPr>
        <p:spPr>
          <a:xfrm>
            <a:off x="6470249" y="5475032"/>
            <a:ext cx="5243331"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1600" b="1" dirty="0" smtClean="0">
                <a:latin typeface="Times New Roman" charset="0"/>
                <a:ea typeface="Times New Roman" charset="0"/>
                <a:cs typeface="Times New Roman" charset="0"/>
              </a:rPr>
              <a:t>Coste de</a:t>
            </a:r>
            <a:r>
              <a:rPr lang="es-ES_tradnl" sz="1600" b="1" baseline="0" dirty="0" smtClean="0">
                <a:latin typeface="Times New Roman" charset="0"/>
                <a:ea typeface="Times New Roman" charset="0"/>
                <a:cs typeface="Times New Roman" charset="0"/>
              </a:rPr>
              <a:t> las deudas a largo y corto plazo</a:t>
            </a:r>
            <a:r>
              <a:rPr lang="es-ES_tradnl" sz="1600" baseline="0" dirty="0" smtClean="0">
                <a:latin typeface="Times New Roman" charset="0"/>
                <a:ea typeface="Times New Roman" charset="0"/>
                <a:cs typeface="Times New Roman" charset="0"/>
              </a:rPr>
              <a:t>: Cero en ambos caso por ausencia de deudas. </a:t>
            </a:r>
            <a:endParaRPr lang="es-ES_tradnl" sz="1600" dirty="0">
              <a:latin typeface="Times New Roman" charset="0"/>
              <a:ea typeface="Times New Roman" charset="0"/>
              <a:cs typeface="Times New Roman" charset="0"/>
            </a:endParaRPr>
          </a:p>
        </p:txBody>
      </p:sp>
      <p:pic>
        <p:nvPicPr>
          <p:cNvPr id="16" name="Imagen 15"/>
          <p:cNvPicPr>
            <a:picLocks noChangeAspect="1"/>
          </p:cNvPicPr>
          <p:nvPr/>
        </p:nvPicPr>
        <p:blipFill>
          <a:blip r:embed="rId3" cstate="print"/>
          <a:stretch>
            <a:fillRect/>
          </a:stretch>
        </p:blipFill>
        <p:spPr>
          <a:xfrm>
            <a:off x="6370476" y="2094397"/>
            <a:ext cx="5346700" cy="2628900"/>
          </a:xfrm>
          <a:prstGeom prst="rect">
            <a:avLst/>
          </a:prstGeom>
        </p:spPr>
      </p:pic>
      <p:pic>
        <p:nvPicPr>
          <p:cNvPr id="9" name="Imagen 5"/>
          <p:cNvPicPr/>
          <p:nvPr/>
        </p:nvPicPr>
        <p:blipFill>
          <a:blip r:embed="rId4" cstate="print">
            <a:extLst>
              <a:ext uri="{28A0092B-C50C-407E-A947-70E740481C1C}">
                <a14:useLocalDpi xmlns:a14="http://schemas.microsoft.com/office/drawing/2010/main" val="0"/>
              </a:ext>
            </a:extLst>
          </a:blip>
          <a:stretch>
            <a:fillRect/>
          </a:stretch>
        </p:blipFill>
        <p:spPr>
          <a:xfrm>
            <a:off x="11481954" y="178129"/>
            <a:ext cx="567542" cy="7298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6233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819997044"/>
              </p:ext>
            </p:extLst>
          </p:nvPr>
        </p:nvGraphicFramePr>
        <p:xfrm>
          <a:off x="746974" y="1007229"/>
          <a:ext cx="5387610" cy="694482"/>
        </p:xfrm>
        <a:graphic>
          <a:graphicData uri="http://schemas.openxmlformats.org/drawingml/2006/table">
            <a:tbl>
              <a:tblPr>
                <a:tableStyleId>{5C22544A-7EE6-4342-B048-85BDC9FD1C3A}</a:tableStyleId>
              </a:tblPr>
              <a:tblGrid>
                <a:gridCol w="1782055"/>
                <a:gridCol w="721111"/>
                <a:gridCol w="721111"/>
                <a:gridCol w="721111"/>
                <a:gridCol w="721111"/>
                <a:gridCol w="721111"/>
              </a:tblGrid>
              <a:tr h="252539">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2017</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1943">
                <a:tc>
                  <a:txBody>
                    <a:bodyPr/>
                    <a:lstStyle/>
                    <a:p>
                      <a:pPr algn="ctr" fontAlgn="b"/>
                      <a:r>
                        <a:rPr lang="es-ES_tradnl" sz="1400" b="1" u="none" strike="noStrike" dirty="0">
                          <a:effectLst/>
                          <a:latin typeface="Times New Roman" charset="0"/>
                          <a:ea typeface="Times New Roman" charset="0"/>
                          <a:cs typeface="Times New Roman" charset="0"/>
                        </a:rPr>
                        <a:t>Rentabilidad de los </a:t>
                      </a:r>
                      <a:r>
                        <a:rPr lang="es-ES_tradnl" sz="1400" b="1" u="none" strike="noStrike" dirty="0" smtClean="0">
                          <a:effectLst/>
                          <a:latin typeface="Times New Roman" charset="0"/>
                          <a:ea typeface="Times New Roman" charset="0"/>
                          <a:cs typeface="Times New Roman" charset="0"/>
                        </a:rPr>
                        <a:t>Gastos Financieros</a:t>
                      </a:r>
                      <a:endParaRPr lang="es-ES_tradnl" sz="14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cstate="print"/>
          <a:stretch>
            <a:fillRect/>
          </a:stretch>
        </p:blipFill>
        <p:spPr>
          <a:xfrm>
            <a:off x="746975" y="2250369"/>
            <a:ext cx="5387608" cy="2542006"/>
          </a:xfrm>
          <a:prstGeom prst="rect">
            <a:avLst/>
          </a:prstGeom>
        </p:spPr>
      </p:pic>
      <p:sp>
        <p:nvSpPr>
          <p:cNvPr id="7" name="CuadroTexto 6"/>
          <p:cNvSpPr txBox="1"/>
          <p:nvPr/>
        </p:nvSpPr>
        <p:spPr>
          <a:xfrm>
            <a:off x="535893" y="5341033"/>
            <a:ext cx="5598690"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1600" b="1" dirty="0" smtClean="0">
                <a:latin typeface="Times New Roman" charset="0"/>
                <a:ea typeface="Times New Roman" charset="0"/>
                <a:cs typeface="Times New Roman" charset="0"/>
              </a:rPr>
              <a:t>Rentabilidad</a:t>
            </a:r>
            <a:r>
              <a:rPr lang="es-ES_tradnl" sz="1600" b="1" baseline="0" dirty="0" smtClean="0">
                <a:latin typeface="Times New Roman" charset="0"/>
                <a:ea typeface="Times New Roman" charset="0"/>
                <a:cs typeface="Times New Roman" charset="0"/>
              </a:rPr>
              <a:t> de los gastos financieros</a:t>
            </a:r>
            <a:r>
              <a:rPr lang="es-ES_tradnl" sz="1600" baseline="0" dirty="0" smtClean="0">
                <a:latin typeface="Times New Roman" charset="0"/>
                <a:ea typeface="Times New Roman" charset="0"/>
                <a:cs typeface="Times New Roman" charset="0"/>
              </a:rPr>
              <a:t>: Cero por no existir de momento esta partida. </a:t>
            </a:r>
            <a:endParaRPr lang="es-ES_tradnl" sz="1600" dirty="0">
              <a:latin typeface="Times New Roman" charset="0"/>
              <a:ea typeface="Times New Roman" charset="0"/>
              <a:cs typeface="Times New Roman"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315695482"/>
              </p:ext>
            </p:extLst>
          </p:nvPr>
        </p:nvGraphicFramePr>
        <p:xfrm>
          <a:off x="6568226" y="1007229"/>
          <a:ext cx="4691485" cy="694482"/>
        </p:xfrm>
        <a:graphic>
          <a:graphicData uri="http://schemas.openxmlformats.org/drawingml/2006/table">
            <a:tbl>
              <a:tblPr>
                <a:tableStyleId>{5C22544A-7EE6-4342-B048-85BDC9FD1C3A}</a:tableStyleId>
              </a:tblPr>
              <a:tblGrid>
                <a:gridCol w="1551800"/>
                <a:gridCol w="627937"/>
                <a:gridCol w="627937"/>
                <a:gridCol w="627937"/>
                <a:gridCol w="627937"/>
                <a:gridCol w="627937"/>
              </a:tblGrid>
              <a:tr h="347241">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2017</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7241">
                <a:tc>
                  <a:txBody>
                    <a:bodyPr/>
                    <a:lstStyle/>
                    <a:p>
                      <a:pPr algn="ctr" fontAlgn="b"/>
                      <a:r>
                        <a:rPr lang="es-ES_tradnl" sz="1600" b="1" u="none" strike="noStrike" dirty="0">
                          <a:effectLst/>
                          <a:latin typeface="Times New Roman" charset="0"/>
                          <a:ea typeface="Times New Roman" charset="0"/>
                          <a:cs typeface="Times New Roman" charset="0"/>
                        </a:rPr>
                        <a:t>Rentabilidad</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i-FI" sz="1600" u="none" strike="noStrike" dirty="0">
                          <a:effectLst/>
                          <a:latin typeface="Times New Roman" charset="0"/>
                          <a:ea typeface="Times New Roman" charset="0"/>
                          <a:cs typeface="Times New Roman" charset="0"/>
                        </a:rPr>
                        <a:t>65,70</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a:effectLst/>
                          <a:latin typeface="Times New Roman" charset="0"/>
                          <a:ea typeface="Times New Roman" charset="0"/>
                          <a:cs typeface="Times New Roman" charset="0"/>
                        </a:rPr>
                        <a:t>39,01</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dirty="0">
                          <a:effectLst/>
                          <a:latin typeface="Times New Roman" charset="0"/>
                          <a:ea typeface="Times New Roman" charset="0"/>
                          <a:cs typeface="Times New Roman" charset="0"/>
                        </a:rPr>
                        <a:t>30,29</a:t>
                      </a:r>
                      <a:endParaRPr lang="uk-UA"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latin typeface="Times New Roman" charset="0"/>
                          <a:ea typeface="Times New Roman" charset="0"/>
                          <a:cs typeface="Times New Roman" charset="0"/>
                        </a:rPr>
                        <a:t>24,63</a:t>
                      </a:r>
                      <a:endParaRPr lang="is-I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600" u="none" strike="noStrike" dirty="0">
                          <a:effectLst/>
                          <a:latin typeface="Times New Roman" charset="0"/>
                          <a:ea typeface="Times New Roman" charset="0"/>
                          <a:cs typeface="Times New Roman" charset="0"/>
                        </a:rPr>
                        <a:t>20,71</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Imagen 11"/>
          <p:cNvPicPr>
            <a:picLocks noChangeAspect="1"/>
          </p:cNvPicPr>
          <p:nvPr/>
        </p:nvPicPr>
        <p:blipFill>
          <a:blip r:embed="rId3" cstate="print"/>
          <a:stretch>
            <a:fillRect/>
          </a:stretch>
        </p:blipFill>
        <p:spPr>
          <a:xfrm>
            <a:off x="6684321" y="2250369"/>
            <a:ext cx="4642868" cy="2542006"/>
          </a:xfrm>
          <a:prstGeom prst="rect">
            <a:avLst/>
          </a:prstGeom>
        </p:spPr>
      </p:pic>
      <p:sp>
        <p:nvSpPr>
          <p:cNvPr id="13" name="CuadroTexto 12"/>
          <p:cNvSpPr txBox="1"/>
          <p:nvPr/>
        </p:nvSpPr>
        <p:spPr>
          <a:xfrm>
            <a:off x="6593369" y="5341033"/>
            <a:ext cx="4824772" cy="73866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1400" b="1" dirty="0" smtClean="0">
                <a:latin typeface="Times New Roman" charset="0"/>
                <a:ea typeface="Times New Roman" charset="0"/>
                <a:cs typeface="Times New Roman" charset="0"/>
              </a:rPr>
              <a:t>Rentabilidad</a:t>
            </a:r>
            <a:r>
              <a:rPr lang="es-ES_tradnl" sz="1400" dirty="0" smtClean="0">
                <a:latin typeface="Times New Roman" charset="0"/>
                <a:ea typeface="Times New Roman" charset="0"/>
                <a:cs typeface="Times New Roman" charset="0"/>
              </a:rPr>
              <a:t>: Al ser</a:t>
            </a:r>
            <a:r>
              <a:rPr lang="es-ES_tradnl" sz="1400" baseline="0" dirty="0" smtClean="0">
                <a:latin typeface="Times New Roman" charset="0"/>
                <a:ea typeface="Times New Roman" charset="0"/>
                <a:cs typeface="Times New Roman" charset="0"/>
              </a:rPr>
              <a:t> los recursos propios el 100% del pasivo, coincide con el total de activos por lo que esta rentabilidad coincide a su vez con la </a:t>
            </a:r>
            <a:r>
              <a:rPr lang="es-ES_tradnl" sz="1400" baseline="0" dirty="0" err="1" smtClean="0">
                <a:latin typeface="Times New Roman" charset="0"/>
                <a:ea typeface="Times New Roman" charset="0"/>
                <a:cs typeface="Times New Roman" charset="0"/>
              </a:rPr>
              <a:t>econ</a:t>
            </a:r>
            <a:r>
              <a:rPr lang="es-ES" sz="1400" baseline="0" dirty="0" err="1" smtClean="0">
                <a:latin typeface="Times New Roman" charset="0"/>
                <a:ea typeface="Times New Roman" charset="0"/>
                <a:cs typeface="Times New Roman" charset="0"/>
              </a:rPr>
              <a:t>ómica</a:t>
            </a:r>
            <a:r>
              <a:rPr lang="es-ES" sz="1400" baseline="0" dirty="0" smtClean="0">
                <a:latin typeface="Times New Roman" charset="0"/>
                <a:ea typeface="Times New Roman" charset="0"/>
                <a:cs typeface="Times New Roman" charset="0"/>
              </a:rPr>
              <a:t>. </a:t>
            </a:r>
            <a:endParaRPr lang="es-ES_tradnl" sz="1400" dirty="0">
              <a:latin typeface="Times New Roman" charset="0"/>
              <a:ea typeface="Times New Roman" charset="0"/>
              <a:cs typeface="Times New Roman" charset="0"/>
            </a:endParaRPr>
          </a:p>
        </p:txBody>
      </p:sp>
      <p:pic>
        <p:nvPicPr>
          <p:cNvPr id="8" name="Imagen 5"/>
          <p:cNvPicPr/>
          <p:nvPr/>
        </p:nvPicPr>
        <p:blipFill>
          <a:blip r:embed="rId4" cstate="print">
            <a:extLst>
              <a:ext uri="{28A0092B-C50C-407E-A947-70E740481C1C}">
                <a14:useLocalDpi xmlns:a14="http://schemas.microsoft.com/office/drawing/2010/main" val="0"/>
              </a:ext>
            </a:extLst>
          </a:blip>
          <a:stretch>
            <a:fillRect/>
          </a:stretch>
        </p:blipFill>
        <p:spPr>
          <a:xfrm>
            <a:off x="11316194" y="210745"/>
            <a:ext cx="685800" cy="887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2791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539486691"/>
              </p:ext>
            </p:extLst>
          </p:nvPr>
        </p:nvGraphicFramePr>
        <p:xfrm>
          <a:off x="555342" y="848860"/>
          <a:ext cx="5245743" cy="675140"/>
        </p:xfrm>
        <a:graphic>
          <a:graphicData uri="http://schemas.openxmlformats.org/drawingml/2006/table">
            <a:tbl>
              <a:tblPr>
                <a:tableStyleId>{5C22544A-7EE6-4342-B048-85BDC9FD1C3A}</a:tableStyleId>
              </a:tblPr>
              <a:tblGrid>
                <a:gridCol w="1694433"/>
                <a:gridCol w="682831"/>
                <a:gridCol w="695476"/>
                <a:gridCol w="682831"/>
                <a:gridCol w="733411"/>
                <a:gridCol w="756761"/>
              </a:tblGrid>
              <a:tr h="337570">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2017</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7570">
                <a:tc>
                  <a:txBody>
                    <a:bodyPr/>
                    <a:lstStyle/>
                    <a:p>
                      <a:pPr algn="ctr" fontAlgn="b"/>
                      <a:r>
                        <a:rPr lang="es-ES_tradnl" sz="1600" b="1" u="none" strike="noStrike" dirty="0">
                          <a:effectLst/>
                          <a:latin typeface="Times New Roman" charset="0"/>
                          <a:ea typeface="Times New Roman" charset="0"/>
                          <a:cs typeface="Times New Roman" charset="0"/>
                        </a:rPr>
                        <a:t>Ventas/Activo Fijo</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i-FI" sz="1600" u="none" strike="noStrike" dirty="0">
                          <a:effectLst/>
                          <a:latin typeface="Times New Roman" charset="0"/>
                          <a:ea typeface="Times New Roman" charset="0"/>
                          <a:cs typeface="Times New Roman" charset="0"/>
                        </a:rPr>
                        <a:t>79,32</a:t>
                      </a:r>
                      <a:endParaRPr lang="fi-FI"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latin typeface="Times New Roman" charset="0"/>
                          <a:ea typeface="Times New Roman" charset="0"/>
                          <a:cs typeface="Times New Roman" charset="0"/>
                        </a:rPr>
                        <a:t>100,64</a:t>
                      </a:r>
                      <a:endParaRPr lang="is-I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s-CZ" sz="1600" u="none" strike="noStrike" dirty="0">
                          <a:effectLst/>
                          <a:latin typeface="Times New Roman" charset="0"/>
                          <a:ea typeface="Times New Roman" charset="0"/>
                          <a:cs typeface="Times New Roman" charset="0"/>
                        </a:rPr>
                        <a:t>136,30</a:t>
                      </a:r>
                      <a:endParaRPr lang="cs-CZ"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latin typeface="Times New Roman" charset="0"/>
                          <a:ea typeface="Times New Roman" charset="0"/>
                          <a:cs typeface="Times New Roman" charset="0"/>
                        </a:rPr>
                        <a:t>208,11</a:t>
                      </a:r>
                      <a:endParaRPr lang="is-I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s-IS" sz="1600" u="none" strike="noStrike" dirty="0">
                          <a:effectLst/>
                          <a:latin typeface="Times New Roman" charset="0"/>
                          <a:ea typeface="Times New Roman" charset="0"/>
                          <a:cs typeface="Times New Roman" charset="0"/>
                        </a:rPr>
                        <a:t>427,20</a:t>
                      </a:r>
                      <a:endParaRPr lang="is-I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cstate="print"/>
          <a:stretch>
            <a:fillRect/>
          </a:stretch>
        </p:blipFill>
        <p:spPr>
          <a:xfrm>
            <a:off x="555342" y="1807258"/>
            <a:ext cx="5245743" cy="2641600"/>
          </a:xfrm>
          <a:prstGeom prst="rect">
            <a:avLst/>
          </a:prstGeom>
        </p:spPr>
      </p:pic>
      <p:sp>
        <p:nvSpPr>
          <p:cNvPr id="12" name="CuadroTexto 11"/>
          <p:cNvSpPr txBox="1"/>
          <p:nvPr/>
        </p:nvSpPr>
        <p:spPr>
          <a:xfrm>
            <a:off x="615384" y="5068821"/>
            <a:ext cx="5185701"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1400" b="1" dirty="0" smtClean="0">
                <a:latin typeface="Times New Roman" charset="0"/>
                <a:ea typeface="Times New Roman" charset="0"/>
                <a:cs typeface="Times New Roman" charset="0"/>
              </a:rPr>
              <a:t>Ventas</a:t>
            </a:r>
            <a:r>
              <a:rPr lang="es-ES_tradnl" sz="1400" b="1" baseline="0" dirty="0" smtClean="0">
                <a:latin typeface="Times New Roman" charset="0"/>
                <a:ea typeface="Times New Roman" charset="0"/>
                <a:cs typeface="Times New Roman" charset="0"/>
              </a:rPr>
              <a:t>/Activo Fijo: </a:t>
            </a:r>
            <a:r>
              <a:rPr lang="es-ES_tradnl" sz="1400" b="0" baseline="0" dirty="0" smtClean="0">
                <a:latin typeface="Times New Roman" charset="0"/>
                <a:ea typeface="Times New Roman" charset="0"/>
                <a:cs typeface="Times New Roman" charset="0"/>
              </a:rPr>
              <a:t>El ratio presenta una pendiente creciente ya que las ventas aumentan año tras año y los activos fijos disminuyen pues de momento no aumentamos las inversiones, </a:t>
            </a:r>
            <a:r>
              <a:rPr lang="es-ES_tradnl" sz="1400" b="0" baseline="0" dirty="0" err="1" smtClean="0">
                <a:latin typeface="Times New Roman" charset="0"/>
                <a:ea typeface="Times New Roman" charset="0"/>
                <a:cs typeface="Times New Roman" charset="0"/>
              </a:rPr>
              <a:t>adem</a:t>
            </a:r>
            <a:r>
              <a:rPr lang="es-ES" sz="1400" b="0" baseline="0" dirty="0" err="1" smtClean="0">
                <a:latin typeface="Times New Roman" charset="0"/>
                <a:ea typeface="Times New Roman" charset="0"/>
                <a:cs typeface="Times New Roman" charset="0"/>
              </a:rPr>
              <a:t>ás</a:t>
            </a:r>
            <a:r>
              <a:rPr lang="es-ES" sz="1400" b="0" baseline="0" dirty="0" smtClean="0">
                <a:latin typeface="Times New Roman" charset="0"/>
                <a:ea typeface="Times New Roman" charset="0"/>
                <a:cs typeface="Times New Roman" charset="0"/>
              </a:rPr>
              <a:t> de la pérdida de valor por efecto de la amortización técnica. </a:t>
            </a:r>
            <a:endParaRPr lang="es-ES_tradnl" sz="1400" b="1" dirty="0">
              <a:latin typeface="Times New Roman" charset="0"/>
              <a:ea typeface="Times New Roman" charset="0"/>
              <a:cs typeface="Times New Roman"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380784178"/>
              </p:ext>
            </p:extLst>
          </p:nvPr>
        </p:nvGraphicFramePr>
        <p:xfrm>
          <a:off x="6070600" y="896063"/>
          <a:ext cx="5564946" cy="627937"/>
        </p:xfrm>
        <a:graphic>
          <a:graphicData uri="http://schemas.openxmlformats.org/drawingml/2006/table">
            <a:tbl>
              <a:tblPr>
                <a:tableStyleId>{5C22544A-7EE6-4342-B048-85BDC9FD1C3A}</a:tableStyleId>
              </a:tblPr>
              <a:tblGrid>
                <a:gridCol w="1132687"/>
                <a:gridCol w="871204"/>
                <a:gridCol w="970036"/>
                <a:gridCol w="906218"/>
                <a:gridCol w="842399"/>
                <a:gridCol w="842402"/>
              </a:tblGrid>
              <a:tr h="303142">
                <a:tc>
                  <a:txBody>
                    <a:bodyPr/>
                    <a:lstStyle/>
                    <a:p>
                      <a:pPr algn="ctr" fontAlgn="b"/>
                      <a:r>
                        <a:rPr lang="sk-SK" sz="1200" u="none" strike="noStrike" dirty="0">
                          <a:effectLst/>
                        </a:rPr>
                        <a:t> </a:t>
                      </a:r>
                      <a:endParaRPr lang="sk-SK" sz="1200" b="1" i="0" u="none" strike="noStrike" dirty="0">
                        <a:effectLst/>
                        <a:latin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2017</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2018</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2019</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s-IS" sz="1600" b="1" u="none" strike="noStrike" dirty="0">
                          <a:effectLst/>
                          <a:latin typeface="Times New Roman" charset="0"/>
                          <a:ea typeface="Times New Roman" charset="0"/>
                          <a:cs typeface="Times New Roman" charset="0"/>
                        </a:rPr>
                        <a:t>2020</a:t>
                      </a:r>
                      <a:endParaRPr lang="is-I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dirty="0">
                          <a:effectLst/>
                          <a:latin typeface="Times New Roman" charset="0"/>
                          <a:ea typeface="Times New Roman" charset="0"/>
                          <a:cs typeface="Times New Roman" charset="0"/>
                        </a:rPr>
                        <a:t>2021</a:t>
                      </a:r>
                      <a:endParaRPr lang="en-US"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24795">
                <a:tc>
                  <a:txBody>
                    <a:bodyPr/>
                    <a:lstStyle/>
                    <a:p>
                      <a:pPr algn="ctr" fontAlgn="b"/>
                      <a:r>
                        <a:rPr lang="es-ES_tradnl" sz="1600" b="1" u="none" strike="noStrike" dirty="0">
                          <a:effectLst/>
                          <a:latin typeface="Times New Roman" charset="0"/>
                          <a:ea typeface="Times New Roman" charset="0"/>
                          <a:cs typeface="Times New Roman" charset="0"/>
                        </a:rPr>
                        <a:t>GP/Plantilla</a:t>
                      </a:r>
                      <a:endParaRPr lang="es-ES_tradnl" sz="1600" b="1"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600" u="none" strike="noStrike" dirty="0">
                          <a:effectLst/>
                          <a:latin typeface="Times New Roman" charset="0"/>
                          <a:ea typeface="Times New Roman" charset="0"/>
                          <a:cs typeface="Times New Roman" charset="0"/>
                        </a:rPr>
                        <a:t>30.000,00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31.500,00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Times New Roman" charset="0"/>
                          <a:ea typeface="Times New Roman" charset="0"/>
                          <a:cs typeface="Times New Roman" charset="0"/>
                        </a:rPr>
                        <a:t>33.075,00</a:t>
                      </a:r>
                      <a:endParaRPr lang="en-US"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b-NO" sz="1600" u="none" strike="noStrike" dirty="0">
                          <a:effectLst/>
                          <a:latin typeface="Times New Roman" charset="0"/>
                          <a:ea typeface="Times New Roman" charset="0"/>
                          <a:cs typeface="Times New Roman" charset="0"/>
                        </a:rPr>
                        <a:t>34.728,75</a:t>
                      </a:r>
                      <a:endParaRPr lang="nb-NO"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r-HR" sz="1600" u="none" strike="noStrike" dirty="0">
                          <a:effectLst/>
                          <a:latin typeface="Times New Roman" charset="0"/>
                          <a:ea typeface="Times New Roman" charset="0"/>
                          <a:cs typeface="Times New Roman" charset="0"/>
                        </a:rPr>
                        <a:t>36.465,19</a:t>
                      </a:r>
                      <a:endParaRPr lang="hr-HR" sz="1600" b="0" i="0" u="none" strike="noStrike" dirty="0">
                        <a:effectLst/>
                        <a:latin typeface="Times New Roman" charset="0"/>
                        <a:ea typeface="Times New Roman" charset="0"/>
                        <a:cs typeface="Times New Roman"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CuadroTexto 15"/>
          <p:cNvSpPr txBox="1"/>
          <p:nvPr/>
        </p:nvSpPr>
        <p:spPr>
          <a:xfrm>
            <a:off x="6070600" y="4732116"/>
            <a:ext cx="5394569"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defRPr/>
            </a:pPr>
            <a:r>
              <a:rPr lang="es-ES" sz="1200" b="1" dirty="0" err="1">
                <a:solidFill>
                  <a:schemeClr val="dk1"/>
                </a:solidFill>
                <a:latin typeface="Times New Roman" charset="0"/>
                <a:ea typeface="Times New Roman" charset="0"/>
                <a:cs typeface="Times New Roman" charset="0"/>
              </a:rPr>
              <a:t>Gp</a:t>
            </a:r>
            <a:r>
              <a:rPr lang="es-ES" sz="1200" b="1" dirty="0">
                <a:solidFill>
                  <a:schemeClr val="dk1"/>
                </a:solidFill>
                <a:latin typeface="Times New Roman" charset="0"/>
                <a:ea typeface="Times New Roman" charset="0"/>
                <a:cs typeface="Times New Roman" charset="0"/>
              </a:rPr>
              <a:t>/Plantilla: </a:t>
            </a:r>
            <a:r>
              <a:rPr lang="es-ES" sz="1200" dirty="0">
                <a:solidFill>
                  <a:schemeClr val="dk1"/>
                </a:solidFill>
                <a:latin typeface="Times New Roman" charset="0"/>
                <a:ea typeface="Times New Roman" charset="0"/>
                <a:cs typeface="Times New Roman" charset="0"/>
              </a:rPr>
              <a:t>Este ratio, divide el gasto de personal, entre el número de trabajadores. En este caso, al ser una sociedad laboral en la que todos los miembros cobran por igual, coincide con los sueldos y salarios </a:t>
            </a:r>
            <a:r>
              <a:rPr lang="es-ES" sz="1200" dirty="0" smtClean="0">
                <a:solidFill>
                  <a:schemeClr val="dk1"/>
                </a:solidFill>
                <a:latin typeface="Times New Roman" charset="0"/>
                <a:ea typeface="Times New Roman" charset="0"/>
                <a:cs typeface="Times New Roman" charset="0"/>
              </a:rPr>
              <a:t>del total de </a:t>
            </a:r>
            <a:r>
              <a:rPr lang="es-ES" sz="1200" dirty="0">
                <a:solidFill>
                  <a:schemeClr val="dk1"/>
                </a:solidFill>
                <a:latin typeface="Times New Roman" charset="0"/>
                <a:ea typeface="Times New Roman" charset="0"/>
                <a:cs typeface="Times New Roman" charset="0"/>
              </a:rPr>
              <a:t>los </a:t>
            </a:r>
            <a:r>
              <a:rPr lang="es-ES" sz="1200" dirty="0" smtClean="0">
                <a:solidFill>
                  <a:schemeClr val="dk1"/>
                </a:solidFill>
                <a:latin typeface="Times New Roman" charset="0"/>
                <a:ea typeface="Times New Roman" charset="0"/>
                <a:cs typeface="Times New Roman" charset="0"/>
              </a:rPr>
              <a:t>componentes. </a:t>
            </a:r>
            <a:r>
              <a:rPr lang="es-ES" sz="1200" dirty="0" smtClean="0">
                <a:latin typeface="Times New Roman" charset="0"/>
                <a:ea typeface="Times New Roman" charset="0"/>
                <a:cs typeface="Times New Roman" charset="0"/>
              </a:rPr>
              <a:t>Este ratio, va incrementándose a lo largo del tiempo debido a dos motivos. En primer lugar, porque las ventas, a lo largo del tiempo se van incrementando y </a:t>
            </a:r>
            <a:r>
              <a:rPr lang="es-ES" sz="1200" baseline="0" dirty="0" smtClean="0">
                <a:latin typeface="Times New Roman" charset="0"/>
                <a:ea typeface="Times New Roman" charset="0"/>
                <a:cs typeface="Times New Roman" charset="0"/>
              </a:rPr>
              <a:t> los gastos de personal, se retribuyen en función de las mismas. Y por otro lado, porque hasta el 2021 hemos decidido que cada año, el ratio GP/Ventas, se vendrá incrementando ligeramente.</a:t>
            </a:r>
            <a:endParaRPr lang="es-ES" sz="1200" dirty="0">
              <a:latin typeface="Times New Roman" charset="0"/>
              <a:ea typeface="Times New Roman" charset="0"/>
              <a:cs typeface="Times New Roman" charset="0"/>
            </a:endParaRPr>
          </a:p>
        </p:txBody>
      </p:sp>
      <p:graphicFrame>
        <p:nvGraphicFramePr>
          <p:cNvPr id="20" name="Gráfico 19"/>
          <p:cNvGraphicFramePr>
            <a:graphicFrameLocks/>
          </p:cNvGraphicFramePr>
          <p:nvPr>
            <p:extLst>
              <p:ext uri="{D42A27DB-BD31-4B8C-83A1-F6EECF244321}">
                <p14:modId xmlns:p14="http://schemas.microsoft.com/office/powerpoint/2010/main" val="1486497143"/>
              </p:ext>
            </p:extLst>
          </p:nvPr>
        </p:nvGraphicFramePr>
        <p:xfrm>
          <a:off x="6070600" y="1807258"/>
          <a:ext cx="5521178" cy="2641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n 5"/>
          <p:cNvPicPr/>
          <p:nvPr/>
        </p:nvPicPr>
        <p:blipFill>
          <a:blip r:embed="rId4" cstate="print">
            <a:extLst>
              <a:ext uri="{28A0092B-C50C-407E-A947-70E740481C1C}">
                <a14:useLocalDpi xmlns:a14="http://schemas.microsoft.com/office/drawing/2010/main" val="0"/>
              </a:ext>
            </a:extLst>
          </a:blip>
          <a:stretch>
            <a:fillRect/>
          </a:stretch>
        </p:blipFill>
        <p:spPr>
          <a:xfrm>
            <a:off x="11340935" y="166255"/>
            <a:ext cx="554181" cy="7298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93867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TotalTime>
  <Words>1059</Words>
  <Application>Microsoft Office PowerPoint</Application>
  <PresentationFormat>Panorámica</PresentationFormat>
  <Paragraphs>204</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Garamond</vt:lpstr>
      <vt:lpstr>Times New Roman</vt:lpstr>
      <vt:lpstr>Orgánico</vt:lpstr>
      <vt:lpstr>ANÁLISIS DE RATIOS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RATIOS</dc:title>
  <dc:creator>biblio25</dc:creator>
  <cp:lastModifiedBy>biblio25</cp:lastModifiedBy>
  <cp:revision>2</cp:revision>
  <dcterms:created xsi:type="dcterms:W3CDTF">2017-01-25T12:01:47Z</dcterms:created>
  <dcterms:modified xsi:type="dcterms:W3CDTF">2017-01-25T12:08:55Z</dcterms:modified>
</cp:coreProperties>
</file>