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9" r:id="rId14"/>
    <p:sldId id="271" r:id="rId15"/>
    <p:sldId id="272" r:id="rId16"/>
    <p:sldId id="280" r:id="rId17"/>
    <p:sldId id="281" r:id="rId18"/>
    <p:sldId id="282" r:id="rId19"/>
    <p:sldId id="283" r:id="rId20"/>
    <p:sldId id="284" r:id="rId21"/>
    <p:sldId id="285" r:id="rId22"/>
    <p:sldId id="286" r:id="rId23"/>
    <p:sldId id="287" r:id="rId24"/>
    <p:sldId id="288" r:id="rId25"/>
    <p:sldId id="289" r:id="rId26"/>
    <p:sldId id="295" r:id="rId27"/>
    <p:sldId id="296" r:id="rId28"/>
    <p:sldId id="297" r:id="rId29"/>
    <p:sldId id="298" r:id="rId30"/>
    <p:sldId id="299" r:id="rId31"/>
    <p:sldId id="300" r:id="rId32"/>
    <p:sldId id="301" r:id="rId33"/>
    <p:sldId id="302" r:id="rId34"/>
    <p:sldId id="307" r:id="rId35"/>
    <p:sldId id="308" r:id="rId36"/>
    <p:sldId id="309" r:id="rId37"/>
    <p:sldId id="310" r:id="rId38"/>
    <p:sldId id="311" r:id="rId39"/>
    <p:sldId id="312" r:id="rId40"/>
    <p:sldId id="313" r:id="rId41"/>
    <p:sldId id="314" r:id="rId42"/>
    <p:sldId id="315" r:id="rId43"/>
    <p:sldId id="316" r:id="rId44"/>
    <p:sldId id="317" r:id="rId45"/>
    <p:sldId id="318" r:id="rId46"/>
  </p:sldIdLst>
  <p:sldSz cx="9144000" cy="6858000" type="screen4x3"/>
  <p:notesSz cx="6858000" cy="9144000"/>
  <p:custDataLst>
    <p:tags r:id="rId4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2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D1E0F40-664D-453E-BBDA-826EC70030F4}" type="datetimeFigureOut">
              <a:rPr lang="ru-RU" smtClean="0"/>
              <a:t>04.01.2022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D1E0F40-664D-453E-BBDA-826EC70030F4}" type="datetimeFigureOut">
              <a:rPr lang="ru-RU" smtClean="0"/>
              <a:t>04.01.2022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D1E0F40-664D-453E-BBDA-826EC70030F4}" type="datetimeFigureOut">
              <a:rPr lang="ru-RU" smtClean="0"/>
              <a:t>04.01.2022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1E0F40-664D-453E-BBDA-826EC70030F4}" type="datetimeFigureOut">
              <a:rPr lang="ru-RU" smtClean="0"/>
              <a:t>04.01.2022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1E0F40-664D-453E-BBDA-826EC70030F4}" type="datetimeFigureOut">
              <a:rPr lang="ru-RU" smtClean="0"/>
              <a:t>04.01.2022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1E0F40-664D-453E-BBDA-826EC70030F4}" type="datetimeFigureOut">
              <a:rPr lang="ru-RU" smtClean="0"/>
              <a:t>04.01.2022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A8F8D3-17EE-4DB7-A5A1-9525352B55F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39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E0F40-664D-453E-BBDA-826EC70030F4}" type="datetimeFigureOut">
              <a:rPr lang="ru-RU" smtClean="0"/>
              <a:t>04.01.2022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8F8D3-17EE-4DB7-A5A1-9525352B55F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ru.wikipedia.org/wiki/%D0%9C%D0%BE%D0%BB%D0%BE%D1%82%D0%BE%D0%B2,_%D0%92%D1%8F%D1%87%D0%B5%D1%81%D0%BB%D0%B0%D0%B2_%D0%9C%D0%B8%D1%85%D0%B0%D0%B9%D0%BB%D0%BE%D0%B2%D0%B8%D1%8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3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slide" Target="slide29.xml"/></Relationships>
</file>

<file path=ppt/slides/_rels/slide2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8.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29.xml"/></Relationships>
</file>

<file path=ppt/slides/_rels/slide3.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19.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2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571480"/>
            <a:ext cx="7772400" cy="1470025"/>
          </a:xfrm>
        </p:spPr>
        <p:txBody>
          <a:bodyPr>
            <a:noAutofit/>
          </a:bodyPr>
          <a:lstStyle/>
          <a:p>
            <a:r>
              <a:rPr lang="ru-RU" sz="9600" b="1" dirty="0" smtClean="0">
                <a:solidFill>
                  <a:srgbClr val="FF0000"/>
                </a:solidFill>
              </a:rPr>
              <a:t>ТЕМА</a:t>
            </a:r>
            <a:endParaRPr lang="ru-RU" sz="9600" b="1" dirty="0">
              <a:solidFill>
                <a:srgbClr val="FF0000"/>
              </a:solidFill>
            </a:endParaRPr>
          </a:p>
        </p:txBody>
      </p:sp>
      <p:sp>
        <p:nvSpPr>
          <p:cNvPr id="3" name="Подзаголовок 2"/>
          <p:cNvSpPr>
            <a:spLocks noGrp="1"/>
          </p:cNvSpPr>
          <p:nvPr>
            <p:ph type="subTitle" idx="1"/>
          </p:nvPr>
        </p:nvSpPr>
        <p:spPr>
          <a:xfrm>
            <a:off x="1357290" y="2786058"/>
            <a:ext cx="6400800" cy="2000264"/>
          </a:xfrm>
        </p:spPr>
        <p:txBody>
          <a:bodyPr>
            <a:noAutofit/>
          </a:bodyPr>
          <a:lstStyle/>
          <a:p>
            <a:r>
              <a:rPr lang="ru-RU" sz="6000" b="1" dirty="0" smtClean="0">
                <a:solidFill>
                  <a:srgbClr val="842AE8"/>
                </a:solidFill>
              </a:rPr>
              <a:t>СССР</a:t>
            </a:r>
          </a:p>
          <a:p>
            <a:r>
              <a:rPr lang="ru-RU" sz="6000" b="1" dirty="0" smtClean="0">
                <a:solidFill>
                  <a:srgbClr val="842AE8"/>
                </a:solidFill>
              </a:rPr>
              <a:t>В 1953-1985 гг.</a:t>
            </a:r>
            <a:endParaRPr lang="ru-RU" sz="6000" b="1" dirty="0">
              <a:solidFill>
                <a:srgbClr val="842AE8"/>
              </a:solidFill>
            </a:endParaRPr>
          </a:p>
        </p:txBody>
      </p:sp>
      <p:sp>
        <p:nvSpPr>
          <p:cNvPr id="5" name="Заголовок 1"/>
          <p:cNvSpPr txBox="1">
            <a:spLocks/>
          </p:cNvSpPr>
          <p:nvPr/>
        </p:nvSpPr>
        <p:spPr>
          <a:xfrm>
            <a:off x="642910" y="5500702"/>
            <a:ext cx="7772400" cy="1112835"/>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ru-RU" b="1" dirty="0" smtClean="0">
              <a:solidFill>
                <a:srgbClr val="FF0000"/>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lgn="ctr">
              <a:buNone/>
            </a:pPr>
            <a:r>
              <a:rPr lang="ru-RU" sz="4200" b="1" dirty="0" smtClean="0">
                <a:solidFill>
                  <a:srgbClr val="842AE8"/>
                </a:solidFill>
              </a:rPr>
              <a:t>1. Внутренняя политика в 1965-1985 гг.</a:t>
            </a:r>
          </a:p>
          <a:p>
            <a:pPr algn="ctr">
              <a:buNone/>
            </a:pPr>
            <a:r>
              <a:rPr lang="ru-RU" i="1" dirty="0" smtClean="0">
                <a:solidFill>
                  <a:srgbClr val="842AE8"/>
                </a:solidFill>
              </a:rPr>
              <a:t>Социально–экономическое развитие</a:t>
            </a:r>
          </a:p>
          <a:p>
            <a:pPr>
              <a:buNone/>
            </a:pPr>
            <a:endParaRPr lang="ru-RU" dirty="0" smtClean="0"/>
          </a:p>
          <a:p>
            <a:pPr>
              <a:buNone/>
            </a:pPr>
            <a:r>
              <a:rPr lang="ru-RU" dirty="0" smtClean="0"/>
              <a:t>Сентябрь 1965 г. — начало экономической реформы в промышленности </a:t>
            </a:r>
            <a:r>
              <a:rPr lang="ru-RU" dirty="0" smtClean="0">
                <a:hlinkClick r:id="rId2" action="ppaction://hlinksldjump"/>
              </a:rPr>
              <a:t>("</a:t>
            </a:r>
            <a:r>
              <a:rPr lang="ru-RU" dirty="0" err="1" smtClean="0">
                <a:hlinkClick r:id="rId2" action="ppaction://hlinksldjump"/>
              </a:rPr>
              <a:t>косыгинская</a:t>
            </a:r>
            <a:r>
              <a:rPr lang="ru-RU" dirty="0" smtClean="0">
                <a:hlinkClick r:id="rId2" action="ppaction://hlinksldjump"/>
              </a:rPr>
              <a:t> реформа")</a:t>
            </a:r>
            <a:r>
              <a:rPr lang="ru-RU" dirty="0" smtClean="0"/>
              <a:t>. Сущность – расширение самостоятельности предприятий, переход от показателя валовой продукции к реализованной продукции. Восьмая пятилетка (1966–1970) оказалась самой удачной за все советские годы.</a:t>
            </a:r>
          </a:p>
          <a:p>
            <a:pPr>
              <a:buNone/>
            </a:pPr>
            <a:endParaRPr lang="ru-RU" dirty="0" smtClean="0"/>
          </a:p>
          <a:p>
            <a:pPr>
              <a:buNone/>
            </a:pPr>
            <a:r>
              <a:rPr lang="ru-RU" dirty="0" smtClean="0"/>
              <a:t>По мере нарастания консервативных тенденций реформа сворачивается. Вновь основным в управлении экономикой становятся </a:t>
            </a:r>
            <a:r>
              <a:rPr lang="ru-RU" dirty="0" err="1" smtClean="0"/>
              <a:t>сверхцентрализация</a:t>
            </a:r>
            <a:r>
              <a:rPr lang="ru-RU" dirty="0" smtClean="0"/>
              <a:t>, мелочная регламентация, диктат. В результате темпы экономического роста все более падают, нарастает застой. Уже в десятой пятилетке (1976–1980) – план по промышленности выполнен лишь наполовину и это при условии, что промышленность всегда имела приоритет. СССР все больше отстает в НТП, особенно в электронике – даже в военной сфере, куда бросались основные средства. К середине 80–</a:t>
            </a:r>
            <a:r>
              <a:rPr lang="ru-RU" dirty="0" err="1" smtClean="0"/>
              <a:t>х</a:t>
            </a:r>
            <a:r>
              <a:rPr lang="ru-RU" dirty="0" smtClean="0"/>
              <a:t> гг. в США использовалось около 800 тыс. ЭВМ, а в СССР–50 тыс.</a:t>
            </a:r>
          </a:p>
          <a:p>
            <a:pPr>
              <a:buNone/>
            </a:pPr>
            <a:r>
              <a:rPr lang="ru-RU" dirty="0" smtClean="0"/>
              <a:t>В марте 1965 г. объявлена реформа: расширялась самостоятельность колхозов и совхозов, усиливалось финансирование. При Брежневе в сельское хозяйство было вложено средств больше, чем за все прошлые годы советской власти. Но затем – отказ от реформы, возвращение к диктату. Огромные средства использовались нерационально. В начале 80-х гг. – резкое ухудшение продовольственного снабжения, введение талонов.</a:t>
            </a:r>
          </a:p>
          <a:p>
            <a:pPr>
              <a:buNone/>
            </a:pPr>
            <a:endParaRPr lang="ru-RU" dirty="0" smtClean="0"/>
          </a:p>
          <a:p>
            <a:pPr>
              <a:buNone/>
            </a:pPr>
            <a:r>
              <a:rPr lang="ru-RU" dirty="0" smtClean="0"/>
              <a:t>При Брежневе значительный рост денежных доходов – повышение зарплаты, пенсии колхозникам. Многие люди получили квартиры, купили холодильники, стиральные машины, телевизоры и т.д. сложился определенный средний стандарт уровня жизни. Но доходы росли быстрее, чем производство, усиливался дефицит как выражение инфляции. Кругом очереди, главная проблема – "достать". Обобщающим показателем деградации экономической системы явилось снижение продолжительности жизни населения, – по этому показателю к середине 80–</a:t>
            </a:r>
            <a:r>
              <a:rPr lang="ru-RU" dirty="0" err="1" smtClean="0"/>
              <a:t>х</a:t>
            </a:r>
            <a:r>
              <a:rPr lang="ru-RU" dirty="0" smtClean="0"/>
              <a:t> гг. страна оказалась отброшенной на 50–е место в мире, отстав даже от многих развивающихся стран.</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lgn="ctr">
              <a:buNone/>
            </a:pPr>
            <a:r>
              <a:rPr lang="ru-RU" i="1" dirty="0" smtClean="0">
                <a:solidFill>
                  <a:srgbClr val="842AE8"/>
                </a:solidFill>
              </a:rPr>
              <a:t>Политическая и духовная жизнь общества</a:t>
            </a:r>
          </a:p>
          <a:p>
            <a:pPr>
              <a:buNone/>
            </a:pPr>
            <a:endParaRPr lang="ru-RU" dirty="0" smtClean="0"/>
          </a:p>
          <a:p>
            <a:pPr>
              <a:buNone/>
            </a:pPr>
            <a:r>
              <a:rPr lang="ru-RU" dirty="0" smtClean="0"/>
              <a:t>Политическое развитие общества в брежневский период — заметное расхождение между официальной мифологией и реальными процессами. На словах провозглашаются задачи "развития социалистической демократии". В 1977 г. разворачивается шумная пропагандистская кампания в связи со "всенародным обсуждением" и принятием новой </a:t>
            </a:r>
            <a:r>
              <a:rPr lang="ru-RU" dirty="0" smtClean="0">
                <a:hlinkClick r:id="rId2" action="ppaction://hlinksldjump"/>
              </a:rPr>
              <a:t>Конституции СССР.</a:t>
            </a:r>
            <a:endParaRPr lang="ru-RU" dirty="0" smtClean="0"/>
          </a:p>
          <a:p>
            <a:pPr>
              <a:buNone/>
            </a:pPr>
            <a:endParaRPr lang="ru-RU" dirty="0" smtClean="0"/>
          </a:p>
          <a:p>
            <a:pPr>
              <a:buNone/>
            </a:pPr>
            <a:r>
              <a:rPr lang="ru-RU" dirty="0" smtClean="0"/>
              <a:t>Реально политическая жизнь — нарастание консервативных тенденций, усиление всевластия бюрократии, административного диктата, подавлением всех инакомыслящих. Стабильность положения правящего слоя, достигнутая в результате прекращения массовых репрессий и перемещений, превращается в практическую несменяемость, распространяется "геронтократия".</a:t>
            </a:r>
          </a:p>
          <a:p>
            <a:pPr>
              <a:buNone/>
            </a:pPr>
            <a:endParaRPr lang="ru-RU" dirty="0" smtClean="0"/>
          </a:p>
          <a:p>
            <a:pPr>
              <a:buNone/>
            </a:pPr>
            <a:r>
              <a:rPr lang="ru-RU" dirty="0" smtClean="0"/>
              <a:t>Наиболее яркое выражение деградации режима – культ Брежнева. Подавление инакомыслящих. Подавление инакомыслящих еще в большей мере усиливало застойные тенденции.</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lgn="ctr">
              <a:buNone/>
            </a:pPr>
            <a:r>
              <a:rPr lang="ru-RU" sz="4200" b="1" dirty="0" smtClean="0">
                <a:solidFill>
                  <a:srgbClr val="842AE8"/>
                </a:solidFill>
              </a:rPr>
              <a:t>2. Внешняя политика СССР в 1965–1985 гг.</a:t>
            </a:r>
          </a:p>
          <a:p>
            <a:pPr>
              <a:buNone/>
            </a:pPr>
            <a:endParaRPr lang="ru-RU" dirty="0" smtClean="0"/>
          </a:p>
          <a:p>
            <a:pPr>
              <a:buNone/>
            </a:pPr>
            <a:r>
              <a:rPr lang="ru-RU" dirty="0" smtClean="0"/>
              <a:t>Три этапа внешней политики:</a:t>
            </a:r>
          </a:p>
          <a:p>
            <a:pPr>
              <a:buNone/>
            </a:pPr>
            <a:endParaRPr lang="ru-RU" dirty="0" smtClean="0"/>
          </a:p>
          <a:p>
            <a:r>
              <a:rPr lang="ru-RU" dirty="0" smtClean="0"/>
              <a:t>вторая половина 60-х гг. – определенное обострение конфронтации, прежде всего в связи с войной во Вьетнаме</a:t>
            </a:r>
          </a:p>
          <a:p>
            <a:r>
              <a:rPr lang="ru-RU" dirty="0" smtClean="0"/>
              <a:t>первая половина 70-х гг. – разрядка</a:t>
            </a:r>
          </a:p>
          <a:p>
            <a:r>
              <a:rPr lang="ru-RU" dirty="0" smtClean="0"/>
              <a:t>вторая половина 70-х и особенно начало 80-х гг. – новое обострение отношений с Западом.</a:t>
            </a:r>
          </a:p>
          <a:p>
            <a:pPr algn="ctr">
              <a:buNone/>
            </a:pPr>
            <a:r>
              <a:rPr lang="ru-RU" b="1" i="1" dirty="0" smtClean="0">
                <a:solidFill>
                  <a:srgbClr val="842AE8"/>
                </a:solidFill>
              </a:rPr>
              <a:t>Внешняя политика СССР во второй половине 60-х гг. Конфронтация</a:t>
            </a:r>
          </a:p>
          <a:p>
            <a:pPr>
              <a:buNone/>
            </a:pPr>
            <a:endParaRPr lang="ru-RU" dirty="0" smtClean="0"/>
          </a:p>
          <a:p>
            <a:pPr>
              <a:buNone/>
            </a:pPr>
            <a:r>
              <a:rPr lang="ru-RU" dirty="0" smtClean="0"/>
              <a:t>Во второй половине 60-х гг. по ряду позиций – острая конфронтация с Западом, прежде всего в связи с </a:t>
            </a:r>
            <a:r>
              <a:rPr lang="ru-RU" i="1" dirty="0" smtClean="0">
                <a:solidFill>
                  <a:srgbClr val="842AE8"/>
                </a:solidFill>
              </a:rPr>
              <a:t>войной во Вьетнаме</a:t>
            </a:r>
            <a:r>
              <a:rPr lang="ru-RU" dirty="0" smtClean="0"/>
              <a:t>. Северный Вьетнам поддерживал коммунистическое партизанское движение в Южном Вьетнаме. </a:t>
            </a:r>
            <a:r>
              <a:rPr lang="ru-RU" i="1" dirty="0" smtClean="0">
                <a:solidFill>
                  <a:srgbClr val="842AE8"/>
                </a:solidFill>
              </a:rPr>
              <a:t>С 1964 г</a:t>
            </a:r>
            <a:r>
              <a:rPr lang="ru-RU" dirty="0" smtClean="0"/>
              <a:t>. США начали широко посылать свои войска для подавления партизан и начали бомбардировки Северного Вьетнама. Фактически это было противостояние СССР и США. Военная помощь СССР Вьетнаму позволяло ему выдержать штурм США.</a:t>
            </a:r>
          </a:p>
          <a:p>
            <a:pPr>
              <a:buNone/>
            </a:pPr>
            <a:endParaRPr lang="ru-RU" dirty="0" smtClean="0"/>
          </a:p>
          <a:p>
            <a:pPr>
              <a:buNone/>
            </a:pPr>
            <a:r>
              <a:rPr lang="ru-RU" dirty="0" smtClean="0"/>
              <a:t>Чехословакия и Китай. Характерной особенностью внешней политики советского режима было стремление подавить демократические преобразования в странах Восточной Европы, не останавливаясь перед насилием. Наиболее ярко это проявилось в </a:t>
            </a:r>
            <a:r>
              <a:rPr lang="ru-RU" i="1" dirty="0" smtClean="0">
                <a:solidFill>
                  <a:srgbClr val="842AE8"/>
                </a:solidFill>
              </a:rPr>
              <a:t>событиях в Чехословакии в 1968 г</a:t>
            </a:r>
            <a:r>
              <a:rPr lang="ru-RU" dirty="0" smtClean="0"/>
              <a:t>. Опасаясь, что </a:t>
            </a:r>
            <a:r>
              <a:rPr lang="ru-RU" i="1" dirty="0" smtClean="0">
                <a:solidFill>
                  <a:srgbClr val="842AE8"/>
                </a:solidFill>
              </a:rPr>
              <a:t>"Пражская весна"</a:t>
            </a:r>
            <a:r>
              <a:rPr lang="ru-RU" dirty="0" smtClean="0"/>
              <a:t> – демократическая революция в Чехословакии станет детонатором аналогичных перемен в других странах </a:t>
            </a:r>
            <a:r>
              <a:rPr lang="ru-RU" dirty="0" err="1" smtClean="0"/>
              <a:t>соцлагеря</a:t>
            </a:r>
            <a:r>
              <a:rPr lang="ru-RU" dirty="0" smtClean="0"/>
              <a:t>, советская верхушка приняла решение об интервенции, которая и началась 21 августа 1968 г.</a:t>
            </a:r>
          </a:p>
          <a:p>
            <a:pPr>
              <a:buNone/>
            </a:pPr>
            <a:r>
              <a:rPr lang="ru-RU" dirty="0" smtClean="0"/>
              <a:t>Острой проблемой внешней политики советского режима были отношения с Китаем. Дело дошло до вооруженных конфликтов на границе, наиболее крупный — </a:t>
            </a:r>
            <a:r>
              <a:rPr lang="ru-RU" i="1" dirty="0" smtClean="0">
                <a:solidFill>
                  <a:srgbClr val="842AE8"/>
                </a:solidFill>
              </a:rPr>
              <a:t>конфликт на о. Даманский в 1969 г.</a:t>
            </a:r>
            <a:endParaRPr lang="ru-RU" i="1" dirty="0">
              <a:solidFill>
                <a:srgbClr val="842AE8"/>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lgn="ctr">
              <a:buNone/>
            </a:pPr>
            <a:r>
              <a:rPr lang="ru-RU" b="1" dirty="0" smtClean="0">
                <a:solidFill>
                  <a:srgbClr val="842AE8"/>
                </a:solidFill>
              </a:rPr>
              <a:t>Разрядка</a:t>
            </a:r>
          </a:p>
          <a:p>
            <a:pPr>
              <a:buNone/>
            </a:pPr>
            <a:endParaRPr lang="ru-RU" dirty="0" smtClean="0"/>
          </a:p>
          <a:p>
            <a:pPr>
              <a:buNone/>
            </a:pPr>
            <a:r>
              <a:rPr lang="ru-RU" dirty="0" smtClean="0"/>
              <a:t>В конце 60-х – первой половине 70-х гг. — крупные позитивные сдвиги, разрядка международной напряженности, улучшение отношений с Западом. Предпосылка – формирование военно-стратегического равенства (паритета) между СССР и США. В 1971 г. это было признано в радиообращении президента Никсона к американцам.</a:t>
            </a:r>
          </a:p>
          <a:p>
            <a:pPr>
              <a:buNone/>
            </a:pPr>
            <a:endParaRPr lang="ru-RU" dirty="0" smtClean="0"/>
          </a:p>
          <a:p>
            <a:pPr>
              <a:buNone/>
            </a:pPr>
            <a:r>
              <a:rPr lang="ru-RU" dirty="0" smtClean="0"/>
              <a:t>Нормализация отношений с ФРГ в 1970 г, подписан договор: отказывались от применения силы, признавали границу по </a:t>
            </a:r>
            <a:r>
              <a:rPr lang="ru-RU" dirty="0" err="1" smtClean="0"/>
              <a:t>Одеру-Нейсе</a:t>
            </a:r>
            <a:r>
              <a:rPr lang="ru-RU" dirty="0" smtClean="0"/>
              <a:t>. Означало подведение международно-правовых итогов второй мировой войны</a:t>
            </a:r>
          </a:p>
          <a:p>
            <a:pPr>
              <a:buNone/>
            </a:pPr>
            <a:r>
              <a:rPr lang="ru-RU" dirty="0" smtClean="0"/>
              <a:t>Ограничение гонки вооружений:</a:t>
            </a:r>
          </a:p>
          <a:p>
            <a:pPr>
              <a:buNone/>
            </a:pPr>
            <a:endParaRPr lang="ru-RU" dirty="0" smtClean="0"/>
          </a:p>
          <a:p>
            <a:pPr>
              <a:buNone/>
            </a:pPr>
            <a:r>
              <a:rPr lang="ru-RU" i="1" dirty="0" smtClean="0">
                <a:solidFill>
                  <a:srgbClr val="842AE8"/>
                </a:solidFill>
              </a:rPr>
              <a:t>1968 г.</a:t>
            </a:r>
            <a:r>
              <a:rPr lang="ru-RU" dirty="0" smtClean="0"/>
              <a:t> — Договор между Советским Союзом, США и Великобританией о нераспространении ядерного оружия, в 1971 г. Договора о запрещении размещения верного оружия на дне морей и океанов, и в их недрах, а также других видов оружия массового поражения.</a:t>
            </a:r>
          </a:p>
          <a:p>
            <a:pPr>
              <a:buNone/>
            </a:pPr>
            <a:r>
              <a:rPr lang="ru-RU" i="1" dirty="0" smtClean="0">
                <a:solidFill>
                  <a:srgbClr val="842AE8"/>
                </a:solidFill>
              </a:rPr>
              <a:t>1972 г.</a:t>
            </a:r>
            <a:r>
              <a:rPr lang="ru-RU" dirty="0" smtClean="0"/>
              <a:t> – первый в истории визит президента США (Никсона) в СССР. Договор об ограничении систем противоракетной обороны и временного Соглашения об ограничении стратегических наступательных вооружений сроком на 5 лет (ОСВ–1).</a:t>
            </a:r>
          </a:p>
          <a:p>
            <a:pPr>
              <a:buNone/>
            </a:pPr>
            <a:r>
              <a:rPr lang="ru-RU" i="1" dirty="0" smtClean="0">
                <a:solidFill>
                  <a:srgbClr val="842AE8"/>
                </a:solidFill>
              </a:rPr>
              <a:t>1973 г.</a:t>
            </a:r>
            <a:r>
              <a:rPr lang="ru-RU" dirty="0" smtClean="0"/>
              <a:t> – визит Брежнева в США – договор о предотвращении ядерной войны.</a:t>
            </a:r>
          </a:p>
          <a:p>
            <a:pPr>
              <a:buNone/>
            </a:pPr>
            <a:r>
              <a:rPr lang="ru-RU" dirty="0" smtClean="0"/>
              <a:t>Кроме того – целый ряд документов по мирному использованию атомной энергии в области сельского хозяйства, транспорта, науки, техники, культуры, образования, здравоохранения, строительства и т.п. В</a:t>
            </a:r>
          </a:p>
          <a:p>
            <a:pPr>
              <a:buNone/>
            </a:pPr>
            <a:r>
              <a:rPr lang="ru-RU" dirty="0" smtClean="0"/>
              <a:t>Символ сближения СССР и США — в 1975 г. совместный космический эксперимент – стыковка "Союза" и "Аполлона".</a:t>
            </a:r>
            <a:r>
              <a:rPr lang="ru-RU" i="1" dirty="0" smtClean="0">
                <a:solidFill>
                  <a:srgbClr val="842AE8"/>
                </a:solidFill>
              </a:rPr>
              <a:t> </a:t>
            </a:r>
          </a:p>
          <a:p>
            <a:pPr>
              <a:buNone/>
            </a:pPr>
            <a:r>
              <a:rPr lang="ru-RU" i="1" dirty="0" smtClean="0">
                <a:solidFill>
                  <a:srgbClr val="842AE8"/>
                </a:solidFill>
              </a:rPr>
              <a:t>1975 г. </a:t>
            </a:r>
            <a:r>
              <a:rPr lang="ru-RU" dirty="0" smtClean="0"/>
              <a:t>– Заключительный акт Совещания по безопасности и сотрудничеству в Европе.</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62500" lnSpcReduction="20000"/>
          </a:bodyPr>
          <a:lstStyle/>
          <a:p>
            <a:pPr algn="ctr">
              <a:buNone/>
            </a:pPr>
            <a:r>
              <a:rPr lang="ru-RU" b="1" dirty="0" smtClean="0">
                <a:solidFill>
                  <a:srgbClr val="842AE8"/>
                </a:solidFill>
              </a:rPr>
              <a:t>Обострение</a:t>
            </a:r>
          </a:p>
          <a:p>
            <a:pPr>
              <a:buNone/>
            </a:pPr>
            <a:endParaRPr lang="ru-RU" dirty="0" smtClean="0"/>
          </a:p>
          <a:p>
            <a:pPr>
              <a:buNone/>
            </a:pPr>
            <a:r>
              <a:rPr lang="ru-RU" dirty="0" smtClean="0"/>
              <a:t>С конца 70-х разрядка сменилась обострением международной конфронтации. </a:t>
            </a:r>
          </a:p>
          <a:p>
            <a:pPr>
              <a:buNone/>
            </a:pPr>
            <a:endParaRPr lang="ru-RU" dirty="0" smtClean="0"/>
          </a:p>
          <a:p>
            <a:pPr>
              <a:buNone/>
            </a:pPr>
            <a:r>
              <a:rPr lang="ru-RU" dirty="0" smtClean="0"/>
              <a:t>Предпосылки: продолжение СССР политики "экспорта революции", насаждение просоветских режимов в странах "третьего мира" для подрыва позиций "империализма".</a:t>
            </a:r>
          </a:p>
          <a:p>
            <a:pPr>
              <a:buNone/>
            </a:pPr>
            <a:endParaRPr lang="ru-RU" dirty="0" smtClean="0"/>
          </a:p>
          <a:p>
            <a:pPr>
              <a:buNone/>
            </a:pPr>
            <a:r>
              <a:rPr lang="ru-RU" dirty="0" smtClean="0"/>
              <a:t>Серьезный удар по престижу СССР нанесла авантюра в Афганистане. Решение о </a:t>
            </a:r>
            <a:r>
              <a:rPr lang="ru-RU" i="1" dirty="0" smtClean="0">
                <a:solidFill>
                  <a:srgbClr val="842AE8"/>
                </a:solidFill>
              </a:rPr>
              <a:t>вводе советских войск в Афганистан было принято в декабре 1979 г.</a:t>
            </a:r>
          </a:p>
          <a:p>
            <a:pPr>
              <a:buNone/>
            </a:pPr>
            <a:endParaRPr lang="ru-RU" dirty="0" smtClean="0"/>
          </a:p>
          <a:p>
            <a:pPr>
              <a:buNone/>
            </a:pPr>
            <a:r>
              <a:rPr lang="ru-RU" dirty="0" smtClean="0"/>
              <a:t>Афганская война как никакое другое событие показало деградацию режима, выявила необходимость решительного пересмотра внешнеполитических приоритетов.</a:t>
            </a:r>
          </a:p>
          <a:p>
            <a:pPr>
              <a:buNone/>
            </a:pPr>
            <a:endParaRPr lang="ru-RU" dirty="0" smtClean="0"/>
          </a:p>
          <a:p>
            <a:pPr>
              <a:buNone/>
            </a:pPr>
            <a:r>
              <a:rPr lang="ru-RU" dirty="0" smtClean="0"/>
              <a:t>Договор об ограничении стратегических наступательных вооружений </a:t>
            </a:r>
            <a:r>
              <a:rPr lang="ru-RU" i="1" dirty="0" smtClean="0">
                <a:solidFill>
                  <a:srgbClr val="842AE8"/>
                </a:solidFill>
              </a:rPr>
              <a:t>(ОСВ–2) </a:t>
            </a:r>
            <a:r>
              <a:rPr lang="ru-RU" dirty="0" smtClean="0"/>
              <a:t>так и не вступил в действие. Максимальное обострение отношения СССР с Западом достигли в 1983 г. в период правления Андропова. Президент Рейган объявил "Стратегическую оборонную инициативу" (создание космического оружия), что взвинтило гонку вооружений до крайности. 1 сентября 1983 г. произошел знаменитый инцидент – советскими ракетами сбит южнокорейский "Боинг". Обострение отношений достигло крайней степени.</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lgn="ctr">
              <a:buNone/>
            </a:pPr>
            <a:r>
              <a:rPr lang="ru-RU" b="1" dirty="0" smtClean="0">
                <a:solidFill>
                  <a:srgbClr val="842AE8"/>
                </a:solidFill>
              </a:rPr>
              <a:t>3. Культура в 1965-1985 гг.</a:t>
            </a:r>
          </a:p>
          <a:p>
            <a:pPr>
              <a:buNone/>
            </a:pPr>
            <a:r>
              <a:rPr lang="ru-RU" dirty="0" smtClean="0"/>
              <a:t>Рубеж 50-60-х гг. – бурный подъём.</a:t>
            </a:r>
          </a:p>
          <a:p>
            <a:r>
              <a:rPr lang="ru-RU" dirty="0"/>
              <a:t>С 1958 г. </a:t>
            </a:r>
            <a:r>
              <a:rPr lang="ru-RU" dirty="0" smtClean="0"/>
              <a:t>Международный </a:t>
            </a:r>
            <a:r>
              <a:rPr lang="ru-RU" dirty="0"/>
              <a:t>конкурс имени Чайковского, </a:t>
            </a:r>
            <a:r>
              <a:rPr lang="ru-RU" dirty="0" smtClean="0"/>
              <a:t>восстановлен </a:t>
            </a:r>
            <a:r>
              <a:rPr lang="ru-RU" dirty="0"/>
              <a:t>Московский </a:t>
            </a:r>
            <a:r>
              <a:rPr lang="ru-RU" dirty="0" smtClean="0"/>
              <a:t>кинофестиваль. Театральные </a:t>
            </a:r>
            <a:r>
              <a:rPr lang="ru-RU" dirty="0"/>
              <a:t>коллективы: «Современник» </a:t>
            </a:r>
            <a:r>
              <a:rPr lang="ru-RU" dirty="0" smtClean="0"/>
              <a:t>(О.Н</a:t>
            </a:r>
            <a:r>
              <a:rPr lang="ru-RU" dirty="0"/>
              <a:t>. Ефремов) и Театр драмы и комедии на Таганке </a:t>
            </a:r>
            <a:r>
              <a:rPr lang="ru-RU" dirty="0" smtClean="0"/>
              <a:t>(Ю.П</a:t>
            </a:r>
            <a:r>
              <a:rPr lang="ru-RU" dirty="0"/>
              <a:t>. Любимов). Ф</a:t>
            </a:r>
            <a:r>
              <a:rPr lang="ru-RU" dirty="0" smtClean="0"/>
              <a:t>ильмы </a:t>
            </a:r>
            <a:r>
              <a:rPr lang="ru-RU" dirty="0"/>
              <a:t>«Летят журавли» М.К. </a:t>
            </a:r>
            <a:r>
              <a:rPr lang="ru-RU" dirty="0" err="1"/>
              <a:t>Калатозова</a:t>
            </a:r>
            <a:r>
              <a:rPr lang="ru-RU" dirty="0"/>
              <a:t>, «Баллада о солдате» Г.Н. </a:t>
            </a:r>
            <a:r>
              <a:rPr lang="ru-RU" dirty="0" err="1"/>
              <a:t>Чухрая</a:t>
            </a:r>
            <a:r>
              <a:rPr lang="ru-RU" dirty="0"/>
              <a:t>, «Весна на Заречной улице» М.М. Хуциева</a:t>
            </a:r>
            <a:r>
              <a:rPr lang="ru-RU" dirty="0" smtClean="0"/>
              <a:t>. </a:t>
            </a:r>
          </a:p>
          <a:p>
            <a:r>
              <a:rPr lang="ru-RU" dirty="0" smtClean="0"/>
              <a:t>Выставки российского </a:t>
            </a:r>
            <a:r>
              <a:rPr lang="ru-RU" dirty="0"/>
              <a:t>художественного авангарда 20-х гг</a:t>
            </a:r>
            <a:r>
              <a:rPr lang="ru-RU" dirty="0" smtClean="0"/>
              <a:t>. Произведения </a:t>
            </a:r>
            <a:r>
              <a:rPr lang="ru-RU" dirty="0">
                <a:hlinkClick r:id="rId2" action="ppaction://hlinksldjump"/>
              </a:rPr>
              <a:t>И. Эренбурга</a:t>
            </a:r>
            <a:r>
              <a:rPr lang="ru-RU" dirty="0"/>
              <a:t>, А. Яшина, В. Некрасова, В. Аксенова, А. Солженицына, В. </a:t>
            </a:r>
            <a:r>
              <a:rPr lang="ru-RU" dirty="0" smtClean="0"/>
              <a:t>Войновича</a:t>
            </a:r>
          </a:p>
          <a:p>
            <a:r>
              <a:rPr lang="ru-RU" dirty="0" smtClean="0"/>
              <a:t> </a:t>
            </a:r>
            <a:r>
              <a:rPr lang="ru-RU" dirty="0"/>
              <a:t>1957 </a:t>
            </a:r>
            <a:r>
              <a:rPr lang="ru-RU" dirty="0" smtClean="0"/>
              <a:t>г. – Международный фестиваль </a:t>
            </a:r>
            <a:r>
              <a:rPr lang="ru-RU" dirty="0"/>
              <a:t>молодежи и </a:t>
            </a:r>
            <a:r>
              <a:rPr lang="ru-RU" dirty="0" smtClean="0"/>
              <a:t>студентов в Москве.</a:t>
            </a:r>
          </a:p>
          <a:p>
            <a:r>
              <a:rPr lang="ru-RU" dirty="0" smtClean="0"/>
              <a:t>Авторская песня - </a:t>
            </a:r>
            <a:r>
              <a:rPr lang="ru-RU" dirty="0"/>
              <a:t>Произведения «поющих поэтов» (бардов) — Б. Окуджавы, Ю. Визбора, А. </a:t>
            </a:r>
            <a:r>
              <a:rPr lang="ru-RU" dirty="0" err="1"/>
              <a:t>Городницкого</a:t>
            </a:r>
            <a:r>
              <a:rPr lang="ru-RU" dirty="0"/>
              <a:t>, Ю. </a:t>
            </a:r>
            <a:r>
              <a:rPr lang="ru-RU" dirty="0" smtClean="0"/>
              <a:t>Кима. С 60-х гг. – В. Высоцкий.</a:t>
            </a:r>
          </a:p>
          <a:p>
            <a:r>
              <a:rPr lang="ru-RU" dirty="0"/>
              <a:t>С конца 1950-х гг. началась история массового «самиздата». В машинописных копиях, </a:t>
            </a:r>
            <a:r>
              <a:rPr lang="ru-RU" dirty="0" smtClean="0"/>
              <a:t>в </a:t>
            </a:r>
            <a:r>
              <a:rPr lang="ru-RU" dirty="0"/>
              <a:t>магнитофонных записях по стране распространялись </a:t>
            </a:r>
            <a:r>
              <a:rPr lang="ru-RU" dirty="0" err="1"/>
              <a:t>неподцензурные</a:t>
            </a:r>
            <a:r>
              <a:rPr lang="ru-RU" dirty="0"/>
              <a:t> стихи, песни, проза, мемуары, эссе и статьи на общественно-политические </a:t>
            </a:r>
            <a:r>
              <a:rPr lang="ru-RU" dirty="0" smtClean="0"/>
              <a:t>темы.</a:t>
            </a:r>
          </a:p>
          <a:p>
            <a:r>
              <a:rPr lang="ru-RU" dirty="0" smtClean="0"/>
              <a:t>Гонения на инакомыслящих (</a:t>
            </a:r>
            <a:r>
              <a:rPr lang="ru-RU" dirty="0" smtClean="0">
                <a:hlinkClick r:id="rId3" action="ppaction://hlinksldjump"/>
              </a:rPr>
              <a:t>диссиденты</a:t>
            </a:r>
            <a:r>
              <a:rPr lang="ru-RU" dirty="0" smtClean="0"/>
              <a:t>)</a:t>
            </a:r>
            <a:endParaRPr lang="ru-RU" dirty="0"/>
          </a:p>
          <a:p>
            <a:pPr>
              <a:buNone/>
            </a:pPr>
            <a:endParaRPr lang="ru-RU" dirty="0"/>
          </a:p>
          <a:p>
            <a:pPr>
              <a:buNone/>
            </a:pPr>
            <a:endParaRPr lang="ru-RU" dirty="0" smtClean="0"/>
          </a:p>
          <a:p>
            <a:pPr>
              <a:buNone/>
            </a:pPr>
            <a:endParaRPr lang="ru-RU"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lnSpcReduction="10000"/>
          </a:bodyPr>
          <a:lstStyle/>
          <a:p>
            <a:r>
              <a:rPr lang="ru-RU" b="1" dirty="0">
                <a:solidFill>
                  <a:srgbClr val="842AE8"/>
                </a:solidFill>
              </a:rPr>
              <a:t>Хрущёвская </a:t>
            </a:r>
            <a:r>
              <a:rPr lang="ru-RU" b="1" dirty="0" err="1">
                <a:solidFill>
                  <a:srgbClr val="842AE8"/>
                </a:solidFill>
              </a:rPr>
              <a:t>о́ттепель</a:t>
            </a:r>
            <a:r>
              <a:rPr lang="ru-RU" dirty="0"/>
              <a:t>; </a:t>
            </a:r>
            <a:r>
              <a:rPr lang="ru-RU" i="1" dirty="0"/>
              <a:t>оттепель</a:t>
            </a:r>
            <a:r>
              <a:rPr lang="ru-RU" dirty="0"/>
              <a:t> — неофициальное обозначение периода в истории СССР после смерти И. В. Сталина (конец 1950-х — начало 1960-х годов). Характеризовался во внутриполитической жизни СССР ослаблением тоталитарной власти, появлением </a:t>
            </a:r>
            <a:r>
              <a:rPr lang="ru-RU" dirty="0" smtClean="0"/>
              <a:t>некоторой свободы </a:t>
            </a:r>
            <a:r>
              <a:rPr lang="ru-RU" dirty="0"/>
              <a:t>слова, относительной демократизацией политической и общественной жизни, большей свободой творческой деятельности.</a:t>
            </a:r>
          </a:p>
          <a:p>
            <a:r>
              <a:rPr lang="ru-RU" dirty="0"/>
              <a:t>Выражение «хрущёвская оттепель» связано с названием повести </a:t>
            </a:r>
            <a:r>
              <a:rPr lang="ru-RU" dirty="0">
                <a:hlinkClick r:id="rId2" action="ppaction://hlinksldjump" tooltip="Эренбург, Илья Григорьевич"/>
              </a:rPr>
              <a:t>Ильи Эренбурга</a:t>
            </a:r>
            <a:r>
              <a:rPr lang="ru-RU" dirty="0"/>
              <a:t> «Оттепель».</a:t>
            </a:r>
          </a:p>
          <a:p>
            <a:pPr>
              <a:buNone/>
            </a:pP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lstStyle/>
          <a:p>
            <a:pPr>
              <a:buNone/>
            </a:pPr>
            <a:r>
              <a:rPr lang="ru-RU" b="1" dirty="0">
                <a:solidFill>
                  <a:srgbClr val="842AE8"/>
                </a:solidFill>
              </a:rPr>
              <a:t>Тоталитаризм</a:t>
            </a:r>
            <a:r>
              <a:rPr lang="ru-RU" dirty="0"/>
              <a:t> </a:t>
            </a:r>
            <a:r>
              <a:rPr lang="ru-RU" dirty="0" smtClean="0"/>
              <a:t>(лат.</a:t>
            </a:r>
            <a:r>
              <a:rPr lang="ru-RU" dirty="0"/>
              <a:t> </a:t>
            </a:r>
            <a:r>
              <a:rPr lang="ru-RU" i="1" dirty="0" err="1"/>
              <a:t>totalis</a:t>
            </a:r>
            <a:r>
              <a:rPr lang="ru-RU" dirty="0"/>
              <a:t> — весь, целый, </a:t>
            </a:r>
            <a:r>
              <a:rPr lang="ru-RU" dirty="0" smtClean="0"/>
              <a:t>полный) </a:t>
            </a:r>
            <a:r>
              <a:rPr lang="ru-RU" dirty="0"/>
              <a:t>— политическая система, которая стремится к полному (</a:t>
            </a:r>
            <a:r>
              <a:rPr lang="ru-RU" i="1" dirty="0"/>
              <a:t>тотальному</a:t>
            </a:r>
            <a:r>
              <a:rPr lang="ru-RU" dirty="0"/>
              <a:t>) контролю государства над всеми сторонами жизни общества. В сравнительной политологии под </a:t>
            </a:r>
            <a:r>
              <a:rPr lang="ru-RU" i="1" dirty="0"/>
              <a:t>тоталитарной моделью</a:t>
            </a:r>
            <a:r>
              <a:rPr lang="ru-RU" dirty="0"/>
              <a:t> понимается теория о том, что фашизм (</a:t>
            </a:r>
            <a:r>
              <a:rPr lang="ru-RU" dirty="0" smtClean="0"/>
              <a:t>в частности</a:t>
            </a:r>
            <a:r>
              <a:rPr lang="ru-RU" dirty="0"/>
              <a:t>, нацизм</a:t>
            </a:r>
            <a:r>
              <a:rPr lang="ru-RU" dirty="0" smtClean="0"/>
              <a:t>),</a:t>
            </a:r>
            <a:r>
              <a:rPr lang="ru-RU" dirty="0"/>
              <a:t> сталинизм и, возможно, ряд других систем являлись разновидностями одной системы — тоталитаризма</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buNone/>
            </a:pPr>
            <a:r>
              <a:rPr lang="ru-RU" b="1" dirty="0">
                <a:solidFill>
                  <a:srgbClr val="842AE8"/>
                </a:solidFill>
              </a:rPr>
              <a:t>Двадцатый съезд КПСС</a:t>
            </a:r>
            <a:r>
              <a:rPr lang="ru-RU" dirty="0"/>
              <a:t>, состоялся в Москве 14-25 февраля 1956. Наиболее известен осуждением культа личности и, косвенно, идеологического наследия </a:t>
            </a:r>
            <a:r>
              <a:rPr lang="ru-RU" dirty="0" smtClean="0"/>
              <a:t>Сталина.</a:t>
            </a:r>
          </a:p>
          <a:p>
            <a:r>
              <a:rPr lang="ru-RU" dirty="0"/>
              <a:t>Главные события, сделавшие съезд знаменитым, произошли в последний день работы, 25 февраля, на закрытом утреннем заседании.</a:t>
            </a:r>
          </a:p>
          <a:p>
            <a:r>
              <a:rPr lang="ru-RU" dirty="0"/>
              <a:t>Здесь все было необычно — и время проведения (после пленума ЦК по избранию руководящих органов партии, которым обыкновенно закрывались партийные форумы), и закрытый характер заседания (без присутствия приглашенных на съезд представителей зарубежных коммунистических партий), и порядок ведения (руководил заседанием Президиум ЦК КПСС, а не избранный делегатами рабочий президиум).</a:t>
            </a:r>
          </a:p>
          <a:p>
            <a:r>
              <a:rPr lang="ru-RU" dirty="0"/>
              <a:t>В этот день Н. С. Хрущёв выступил с закрытым докладом «О культе личности и его последствиях», который был посвящён осуждению культа личности И. В. Сталина. В нем была озвучена новая точка зрения на недавнее прошлое страны, с перечислением многочисленных фактов преступлений второй половины 1930-х — начала 1950-х, вина за которые возлагалась на Сталина. В докладе была также поднята проблема реабилитации партийных и военных деятелей, репрессированных при Сталине.</a:t>
            </a:r>
          </a:p>
          <a:p>
            <a:r>
              <a:rPr lang="ru-RU" dirty="0"/>
              <a:t>Как вспоминал один из очевидцев доклада А. Н. Яковлев, «в зале стояла глубокая тишина. Не слышно было ни скрипа кресел, ни кашля, ни шепота. Никто не смотрел друг на друга — то ли от неожиданности случившегося, то ли от смятения и страха. Шок был невообразимо глубоким».</a:t>
            </a:r>
          </a:p>
          <a:p>
            <a:r>
              <a:rPr lang="ru-RU" dirty="0"/>
              <a:t>После окончания выступления председательствовавший на заседании Н. А. Булганин предложил прений по докладу не открывать и вопросов не задавать.</a:t>
            </a:r>
          </a:p>
          <a:p>
            <a:r>
              <a:rPr lang="ru-RU" dirty="0"/>
              <a:t>Делегаты приняли два постановления — с одобрением положений доклада и о его рассылке партийным организациям без опубликования в открытой печати.</a:t>
            </a:r>
          </a:p>
          <a:p>
            <a:r>
              <a:rPr lang="ru-RU" dirty="0"/>
              <a:t>Вскоре этот доклад был распространён в </a:t>
            </a:r>
            <a:r>
              <a:rPr lang="ru-RU" dirty="0" err="1"/>
              <a:t>партячейках</a:t>
            </a:r>
            <a:r>
              <a:rPr lang="ru-RU" dirty="0"/>
              <a:t> всей страны, причём на ряде предприятий к его обсуждению привлекали и беспартийных; частым было также обсуждение доклада Хрущёва в ячейках ВЛКСМ. Таким образом, «закрытость» доклада была условной, хотя официально он был опубликован только в 1989.</a:t>
            </a:r>
          </a:p>
          <a:p>
            <a:r>
              <a:rPr lang="ru-RU" dirty="0"/>
              <a:t>Доклад привлёк огромное внимание во всём мире; появились его переводы на различные языки, в том числе распространявшиеся в некоммунистических кругах.</a:t>
            </a:r>
          </a:p>
          <a:p>
            <a:pPr>
              <a:buNone/>
            </a:pP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92500" lnSpcReduction="20000"/>
          </a:bodyPr>
          <a:lstStyle/>
          <a:p>
            <a:pPr>
              <a:buNone/>
            </a:pPr>
            <a:r>
              <a:rPr lang="ru-RU" b="1" dirty="0">
                <a:solidFill>
                  <a:srgbClr val="842AE8"/>
                </a:solidFill>
              </a:rPr>
              <a:t>Советская номенклатура</a:t>
            </a:r>
          </a:p>
          <a:p>
            <a:pPr>
              <a:buNone/>
            </a:pPr>
            <a:r>
              <a:rPr lang="ru-RU" dirty="0"/>
              <a:t>Понятие советской номенклатуры используется в двух смыслах: в узком - это "освобожденные" работники комитетов партии и в широком - все ответственные работники, назначение на должность которых гласно или негласно производилось секретариатами правящей партии (в том числе председатели колхозов, ректоры институтов, редактора газет, вплоть до высшей иерархии религиозных организаций). Зачастую допускалось даже формальное голосование при выборе на должность, но установка на требуемого кандидата исходила из партии. Второе (широкое) значение и дало основу понятия "номенклатуры" - т.е. перечня лиц, подлежащих назначению</a:t>
            </a:r>
          </a:p>
          <a:p>
            <a:pPr>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92500"/>
          </a:bodyPr>
          <a:lstStyle/>
          <a:p>
            <a:pPr algn="ctr">
              <a:buNone/>
            </a:pPr>
            <a:r>
              <a:rPr lang="ru-RU" b="1" u="sng" dirty="0" smtClean="0">
                <a:solidFill>
                  <a:srgbClr val="FF0000"/>
                </a:solidFill>
              </a:rPr>
              <a:t>СССР в 1953-1965 гг.</a:t>
            </a:r>
          </a:p>
          <a:p>
            <a:pPr algn="ctr">
              <a:buNone/>
            </a:pPr>
            <a:r>
              <a:rPr lang="ru-RU" b="1" dirty="0" smtClean="0">
                <a:solidFill>
                  <a:srgbClr val="842AE8"/>
                </a:solidFill>
              </a:rPr>
              <a:t>1</a:t>
            </a:r>
            <a:r>
              <a:rPr lang="ru-RU" b="1" dirty="0">
                <a:solidFill>
                  <a:srgbClr val="842AE8"/>
                </a:solidFill>
              </a:rPr>
              <a:t>.</a:t>
            </a:r>
            <a:r>
              <a:rPr lang="ru-RU" b="1" dirty="0" smtClean="0">
                <a:solidFill>
                  <a:srgbClr val="842AE8"/>
                </a:solidFill>
              </a:rPr>
              <a:t> Внутренняя политика в середине 1953-1964 гг.</a:t>
            </a:r>
          </a:p>
          <a:p>
            <a:pPr>
              <a:buNone/>
            </a:pPr>
            <a:endParaRPr lang="ru-RU" dirty="0" smtClean="0"/>
          </a:p>
          <a:p>
            <a:pPr>
              <a:buNone/>
            </a:pPr>
            <a:r>
              <a:rPr lang="ru-RU" dirty="0" smtClean="0"/>
              <a:t>Период 1953–1964 гг. называют </a:t>
            </a:r>
            <a:r>
              <a:rPr lang="ru-RU" dirty="0" smtClean="0">
                <a:hlinkClick r:id="rId2" action="ppaction://hlinksldjump"/>
              </a:rPr>
              <a:t>«оттепелью» </a:t>
            </a:r>
            <a:r>
              <a:rPr lang="ru-RU" dirty="0" smtClean="0"/>
              <a:t>(автор термина – </a:t>
            </a:r>
            <a:r>
              <a:rPr lang="ru-RU" dirty="0" smtClean="0">
                <a:hlinkClick r:id="rId3" action="ppaction://hlinksldjump"/>
              </a:rPr>
              <a:t>И. </a:t>
            </a:r>
            <a:r>
              <a:rPr lang="ru-RU" dirty="0" err="1" smtClean="0">
                <a:hlinkClick r:id="rId3" action="ppaction://hlinksldjump"/>
              </a:rPr>
              <a:t>Эринбург</a:t>
            </a:r>
            <a:r>
              <a:rPr lang="ru-RU" dirty="0" smtClean="0"/>
              <a:t>)</a:t>
            </a:r>
          </a:p>
          <a:p>
            <a:pPr>
              <a:buNone/>
            </a:pPr>
            <a:r>
              <a:rPr lang="ru-RU" dirty="0" smtClean="0"/>
              <a:t>Условно три периода: </a:t>
            </a:r>
          </a:p>
          <a:p>
            <a:r>
              <a:rPr lang="ru-RU" dirty="0" smtClean="0"/>
              <a:t>март 1953 – февраль 1956: начало преобразований; </a:t>
            </a:r>
          </a:p>
          <a:p>
            <a:r>
              <a:rPr lang="ru-RU" dirty="0" smtClean="0"/>
              <a:t>с </a:t>
            </a:r>
            <a:r>
              <a:rPr lang="ru-RU" dirty="0" smtClean="0">
                <a:hlinkClick r:id="rId4" action="ppaction://hlinksldjump"/>
              </a:rPr>
              <a:t>XX съезда </a:t>
            </a:r>
            <a:r>
              <a:rPr lang="ru-RU" dirty="0" smtClean="0"/>
              <a:t>(1956 г.) – наиболее решительные меры по десталинизации; </a:t>
            </a:r>
          </a:p>
          <a:p>
            <a:r>
              <a:rPr lang="ru-RU" dirty="0" smtClean="0"/>
              <a:t>первая половина 60-х гг. – усиление консервативных тенденций и колебаний в политике</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400px-Kersnovskaya_Entering_Camp5_54.jpg"/>
          <p:cNvPicPr>
            <a:picLocks noChangeAspect="1"/>
          </p:cNvPicPr>
          <p:nvPr/>
        </p:nvPicPr>
        <p:blipFill>
          <a:blip r:embed="rId2"/>
          <a:stretch>
            <a:fillRect/>
          </a:stretch>
        </p:blipFill>
        <p:spPr>
          <a:xfrm>
            <a:off x="2428860" y="4168360"/>
            <a:ext cx="4286280" cy="2689640"/>
          </a:xfrm>
          <a:prstGeom prst="rect">
            <a:avLst/>
          </a:prstGeom>
        </p:spPr>
      </p:pic>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lstStyle/>
          <a:p>
            <a:pPr>
              <a:buNone/>
            </a:pPr>
            <a:r>
              <a:rPr lang="ru-RU" b="1" dirty="0" smtClean="0">
                <a:solidFill>
                  <a:srgbClr val="842AE8"/>
                </a:solidFill>
              </a:rPr>
              <a:t>ГУЛАГ</a:t>
            </a:r>
            <a:r>
              <a:rPr lang="ru-RU" dirty="0" smtClean="0"/>
              <a:t> - Главное управление исправительно-трудовых лагерей, трудовых поселений и мест заключения; подразделение НКВД (МВД) СССР, осуществлявшее руководство системой исправительно-трудовых лагерей (ИТЛ) в 1934—1960 годах, важнейший орган системы политических репрессий СССР.</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lstStyle/>
          <a:p>
            <a:pPr>
              <a:buNone/>
            </a:pPr>
            <a:r>
              <a:rPr lang="ru-RU" b="1" dirty="0" err="1" smtClean="0">
                <a:solidFill>
                  <a:srgbClr val="842AE8"/>
                </a:solidFill>
              </a:rPr>
              <a:t>Совнархо́з</a:t>
            </a:r>
            <a:r>
              <a:rPr lang="ru-RU" b="1" dirty="0" smtClean="0">
                <a:solidFill>
                  <a:srgbClr val="842AE8"/>
                </a:solidFill>
              </a:rPr>
              <a:t> (СНХ) </a:t>
            </a:r>
            <a:r>
              <a:rPr lang="ru-RU" dirty="0" smtClean="0"/>
              <a:t>— совет народного хозяйства, местный орган управления промышленностью. Совнархозы созданы в 1957 году в СССР вследствие хрущёвской административно-хозяйственной реформы.</a:t>
            </a:r>
          </a:p>
          <a:p>
            <a:pPr>
              <a:buNone/>
            </a:pPr>
            <a:r>
              <a:rPr lang="ru-RU" dirty="0"/>
              <a:t>Н</a:t>
            </a:r>
            <a:r>
              <a:rPr lang="ru-RU" dirty="0" smtClean="0"/>
              <a:t>а большинстве территорий СССР совнархозы себя не оправдали. В  1965 году в СССР были вновь образованы отраслевые министерства, ликвидированные семью годами раньше.</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0000" lnSpcReduction="20000"/>
          </a:bodyPr>
          <a:lstStyle/>
          <a:p>
            <a:pPr>
              <a:buNone/>
            </a:pPr>
            <a:r>
              <a:rPr lang="ru-RU" b="1" dirty="0" err="1" smtClean="0">
                <a:solidFill>
                  <a:srgbClr val="842AE8"/>
                </a:solidFill>
              </a:rPr>
              <a:t>Эпо́ха</a:t>
            </a:r>
            <a:r>
              <a:rPr lang="ru-RU" b="1" dirty="0" smtClean="0">
                <a:solidFill>
                  <a:srgbClr val="842AE8"/>
                </a:solidFill>
              </a:rPr>
              <a:t> </a:t>
            </a:r>
            <a:r>
              <a:rPr lang="ru-RU" b="1" dirty="0" err="1" smtClean="0">
                <a:solidFill>
                  <a:srgbClr val="842AE8"/>
                </a:solidFill>
              </a:rPr>
              <a:t>засто́я</a:t>
            </a:r>
            <a:r>
              <a:rPr lang="ru-RU" b="1" dirty="0" smtClean="0">
                <a:solidFill>
                  <a:srgbClr val="842AE8"/>
                </a:solidFill>
              </a:rPr>
              <a:t> </a:t>
            </a:r>
            <a:r>
              <a:rPr lang="ru-RU" dirty="0" smtClean="0"/>
              <a:t>— используемое в публицистике обозначение периода в истории СССР, охватывающего примерно два десятилетия (1964—1982). В официальных советских источниках того времени данный период именовался </a:t>
            </a:r>
            <a:r>
              <a:rPr lang="ru-RU" i="1" dirty="0" err="1" smtClean="0">
                <a:solidFill>
                  <a:srgbClr val="842AE8"/>
                </a:solidFill>
              </a:rPr>
              <a:t>развиты́м</a:t>
            </a:r>
            <a:r>
              <a:rPr lang="ru-RU" i="1" dirty="0" smtClean="0">
                <a:solidFill>
                  <a:srgbClr val="842AE8"/>
                </a:solidFill>
              </a:rPr>
              <a:t> социализмом</a:t>
            </a:r>
            <a:r>
              <a:rPr lang="ru-RU" dirty="0" smtClean="0"/>
              <a:t>.</a:t>
            </a:r>
          </a:p>
          <a:p>
            <a:pPr>
              <a:buNone/>
            </a:pPr>
            <a:r>
              <a:rPr lang="ru-RU" dirty="0" smtClean="0"/>
              <a:t>Термин «застой» ведёт своё происхождение от политического доклада ЦК XXVII съезду КПСС, прочитанного М. С. Горбачёвым, в котором констатировалось, что «в жизни общества начали проступать застойные явления» как в экономической, так и в социальной сферах. Чаще всего этим термином обозначается период от прихода Л. И. Брежнева к власти (середина 1960-х) до начала перестройки (середина 1980-х), отмеченный отсутствием каких-либо серьёзных потрясений в политической жизни страны, а также социальной стабильностью и относительно высоким уровнем жизни (в противовес эпохе 1920х-1950х годов).</a:t>
            </a:r>
          </a:p>
          <a:p>
            <a:pPr>
              <a:buNone/>
            </a:pPr>
            <a:endParaRPr lang="ru-RU" dirty="0" smtClean="0"/>
          </a:p>
          <a:p>
            <a:pPr>
              <a:buNone/>
            </a:pPr>
            <a:r>
              <a:rPr lang="ru-RU" dirty="0" smtClean="0"/>
              <a:t>По данным энциклопедии </a:t>
            </a:r>
            <a:r>
              <a:rPr lang="ru-RU" dirty="0" err="1" smtClean="0"/>
              <a:t>Британника</a:t>
            </a:r>
            <a:r>
              <a:rPr lang="ru-RU" dirty="0" smtClean="0"/>
              <a:t>, во время эпохи застоя СССР достиг своего апогея, добился ядерного паритета с США и был признан супердержавой. Увеличился средний класс, владение предметами быта (холодильниками и машинами) стало реальностью для значительной части населения. Доступность жилья, медицинского обслуживания и высшего образования были беспрецедентными по советским понятиям.</a:t>
            </a:r>
          </a:p>
          <a:p>
            <a:pPr>
              <a:buNone/>
            </a:pPr>
            <a:endParaRPr lang="ru-RU" dirty="0" smtClean="0"/>
          </a:p>
          <a:p>
            <a:pPr>
              <a:buNone/>
            </a:pPr>
            <a:r>
              <a:rPr lang="ru-RU" dirty="0" smtClean="0"/>
              <a:t>С другой стороны, зависимость от экспорта полезных ископаемых привела к отсутствию необходимых реформ в экономике. К середине 1970-х годов рост </a:t>
            </a:r>
            <a:r>
              <a:rPr lang="ru-RU" dirty="0" err="1" smtClean="0"/>
              <a:t>нересурсных</a:t>
            </a:r>
            <a:r>
              <a:rPr lang="ru-RU" dirty="0" smtClean="0"/>
              <a:t> секторов экономики значительно замедлился. Признаками этого были отставание в высокотехнологических областях, плохое качество продукции, неэффективное производство и низкий уровень производительности труда. Проблемы переживало сельское хозяйство, и страна тратила большие деньги для закупок продовольствия. Значительно выросла коррупция, а инакомыслие преследовалось по закону.</a:t>
            </a:r>
          </a:p>
          <a:p>
            <a:pPr>
              <a:buNone/>
            </a:pPr>
            <a:r>
              <a:rPr lang="ru-RU" dirty="0" smtClean="0"/>
              <a:t> </a:t>
            </a:r>
          </a:p>
          <a:p>
            <a:pPr>
              <a:buNone/>
            </a:pPr>
            <a:r>
              <a:rPr lang="ru-RU" dirty="0" smtClean="0"/>
              <a:t>Михаил Сергеевич Горбачёв, автор термина «застой»</a:t>
            </a:r>
          </a:p>
          <a:p>
            <a:pPr>
              <a:buNone/>
            </a:pPr>
            <a:endParaRPr lang="ru-RU" dirty="0" smtClean="0"/>
          </a:p>
          <a:p>
            <a:pPr>
              <a:buNone/>
            </a:pPr>
            <a:r>
              <a:rPr lang="ru-RU" dirty="0" smtClean="0"/>
              <a:t>Сторонники обозначения указанного периода как «застойного» связывают стабильность советской экономики того времени с нефтяным бумом 1970-х. Эта ситуация лишала руководство страны каких-либо стимулов к модернизации хозяйственной и общественной жизни, что усугублялось преклонным возрастом и слабым здоровьем высших руководителей. Фактически же в экономике нарастали негативные тенденции, увеличивалось техническое и технологическое отставание от капиталистических стран. С падением цен на нефть к середине 1980-х у части партийного и хозяйственного руководства появилось сознание необходимости реформирования экономики. Это совпало с приходом к власти самого молодого на тот момент члена Политбюро ЦК КПСС — Михаила Горбачёва.</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buNone/>
            </a:pPr>
            <a:r>
              <a:rPr lang="ru-RU" b="1" dirty="0" err="1" smtClean="0">
                <a:solidFill>
                  <a:srgbClr val="842AE8"/>
                </a:solidFill>
              </a:rPr>
              <a:t>Экономи́ческая</a:t>
            </a:r>
            <a:r>
              <a:rPr lang="ru-RU" b="1" dirty="0" smtClean="0">
                <a:solidFill>
                  <a:srgbClr val="842AE8"/>
                </a:solidFill>
              </a:rPr>
              <a:t> </a:t>
            </a:r>
            <a:r>
              <a:rPr lang="ru-RU" b="1" dirty="0" err="1" smtClean="0">
                <a:solidFill>
                  <a:srgbClr val="842AE8"/>
                </a:solidFill>
              </a:rPr>
              <a:t>рефо́рма</a:t>
            </a:r>
            <a:r>
              <a:rPr lang="ru-RU" b="1" dirty="0" smtClean="0">
                <a:solidFill>
                  <a:srgbClr val="842AE8"/>
                </a:solidFill>
              </a:rPr>
              <a:t> 1965 г. </a:t>
            </a:r>
            <a:r>
              <a:rPr lang="ru-RU" dirty="0" smtClean="0"/>
              <a:t>в СССР, (</a:t>
            </a:r>
            <a:r>
              <a:rPr lang="ru-RU" dirty="0" err="1" smtClean="0"/>
              <a:t>Косыгинская</a:t>
            </a:r>
            <a:r>
              <a:rPr lang="ru-RU" dirty="0" smtClean="0"/>
              <a:t> реформа) — </a:t>
            </a:r>
            <a:r>
              <a:rPr lang="ru-RU" dirty="0" err="1" smtClean="0"/>
              <a:t>реформа</a:t>
            </a:r>
            <a:r>
              <a:rPr lang="ru-RU" dirty="0" smtClean="0"/>
              <a:t> управления народным хозяйством и планирования, осуществлённая в 1965—1971 гг. Характеризовалась внедрением экономических методов управления, расширением хозяйственной самостоятельности предприятий, объединений и организаций, широким использованием приёмов материального стимулирования. Связывается с именем председателя Совета Министров СССР А. Н. Косыгина.</a:t>
            </a:r>
          </a:p>
          <a:p>
            <a:pPr>
              <a:buNone/>
            </a:pPr>
            <a:r>
              <a:rPr lang="ru-RU" b="1" dirty="0" smtClean="0"/>
              <a:t>Реформа представляла собой комплекс из пяти групп мероприятий:</a:t>
            </a:r>
          </a:p>
          <a:p>
            <a:r>
              <a:rPr lang="ru-RU" dirty="0" smtClean="0"/>
              <a:t>Ликвидировались органы территориального хозяйственного управления и планирования — советы народного хозяйства, созданные в 1957 г., предприятия становились основной хозяйственной единицей. Восстанавливалась система отраслевого управления промышленностью, общесоюзные, союзно-республиканские и республиканские министерства и ведомства.</a:t>
            </a:r>
          </a:p>
          <a:p>
            <a:r>
              <a:rPr lang="ru-RU" dirty="0" smtClean="0"/>
              <a:t>Сокращалось количество директивных плановых показателей (с 30 до 9-ти). Действующими оставались показатели по: общему объёму продукции в действующих оптовых ценах; важнейшей продукции в натуральном измерении; общему фонду заработной платы; общей суммы прибыли и рентабельности, выраженной как отношение прибыли к сумме основных фондов и нормируемых оборотных средств; платежам в бюджет и ассигнованиям из бюджета; общему объёму капитальных вложений; заданий по внедрению новой техники; объёму поставок сырья, материалов и оборудования.</a:t>
            </a:r>
          </a:p>
          <a:p>
            <a:r>
              <a:rPr lang="ru-RU" dirty="0" smtClean="0"/>
              <a:t>Расширялась хозяйственная самостоятельность предприятий. Предприятия обязаны были самостоятельно определять детальную номенклатуру и ассортимент продукции, за счёт собственных средств осуществлять инвестиции в производство, устанавливать долговременные договорные связи с поставщиками и потребителями, определять численность персонала, размеры его материального поощрения. За невыполнение договорных обязательств предприятия подвергались финансовым санкциям, усиливалось значение хозяйственного арбитража.</a:t>
            </a:r>
          </a:p>
          <a:p>
            <a:r>
              <a:rPr lang="ru-RU" dirty="0" smtClean="0"/>
              <a:t>Ключевое значение придавалось интегральным показателям экономической эффективности производства — прибыли и рентабельности. За счёт прибыли предприятия получали возможность формировать ряд фондов — фонды развития производства, материального поощрения, социально-культурного назначения, жилищного строительства, др. Использовать фонды предприятия могли по своему усмотрению (разумеется, в рамках существующего законодательства).</a:t>
            </a:r>
          </a:p>
          <a:p>
            <a:r>
              <a:rPr lang="ru-RU" dirty="0" smtClean="0"/>
              <a:t>Ценовая политика: оптовая цена реализации должна была обеспечивать предприятию заданную рентабельность производства. Вводились нормативы длительного действия — не подлежащие пересмотру в течение определённого периода нормы плановой себестоимости продукции.</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buNone/>
            </a:pPr>
            <a:r>
              <a:rPr lang="ru-RU" b="1" dirty="0" smtClean="0">
                <a:solidFill>
                  <a:srgbClr val="842AE8"/>
                </a:solidFill>
              </a:rPr>
              <a:t>Конституция СССР 1977 </a:t>
            </a:r>
            <a:r>
              <a:rPr lang="ru-RU" dirty="0" smtClean="0"/>
              <a:t>года была принята  Верховным советом СССР взамен Конституции СССР 1936 года, была основным законом СССР, приближающим закон к правовой практике той эпохи. Эта конституция </a:t>
            </a:r>
            <a:r>
              <a:rPr lang="ru-RU" i="1" dirty="0" smtClean="0">
                <a:solidFill>
                  <a:srgbClr val="842AE8"/>
                </a:solidFill>
              </a:rPr>
              <a:t>закрепляла однопартийную политическую систему (статья 6). </a:t>
            </a:r>
            <a:r>
              <a:rPr lang="ru-RU" dirty="0" smtClean="0"/>
              <a:t>Несмотря на распад СССР действовала на </a:t>
            </a:r>
            <a:r>
              <a:rPr lang="ru-RU" dirty="0" err="1" smtClean="0"/>
              <a:t>террритории</a:t>
            </a:r>
            <a:r>
              <a:rPr lang="ru-RU" dirty="0" smtClean="0"/>
              <a:t> России до декабря 1993 года согласно 4 статьи Конституции Российской Федерации (РСФСР).</a:t>
            </a:r>
          </a:p>
          <a:p>
            <a:pPr>
              <a:buNone/>
            </a:pPr>
            <a:r>
              <a:rPr lang="ru-RU" i="1" dirty="0" smtClean="0">
                <a:solidFill>
                  <a:srgbClr val="842AE8"/>
                </a:solidFill>
              </a:rPr>
              <a:t>КПСС объявлялась «руководящей и направляющей силой советского общества</a:t>
            </a:r>
            <a:r>
              <a:rPr lang="ru-RU" dirty="0" smtClean="0"/>
              <a:t>, ядром его политической системы, государственных и общественных организаций» </a:t>
            </a:r>
            <a:r>
              <a:rPr lang="ru-RU" i="1" dirty="0" smtClean="0">
                <a:solidFill>
                  <a:srgbClr val="842AE8"/>
                </a:solidFill>
              </a:rPr>
              <a:t>(ст. 6); </a:t>
            </a:r>
            <a:r>
              <a:rPr lang="ru-RU" dirty="0" smtClean="0"/>
              <a:t>в Конституции 1936 г. ВКП(б) была «руководящим ядром всех организаций трудящихся, как общественных, так и государственных» (ст. 126), а в Конституции 1924 г. не упоминалась вовсе.</a:t>
            </a:r>
          </a:p>
          <a:p>
            <a:pPr>
              <a:buNone/>
            </a:pPr>
            <a:endParaRPr lang="ru-RU" dirty="0" smtClean="0"/>
          </a:p>
          <a:p>
            <a:pPr>
              <a:buNone/>
            </a:pPr>
            <a:r>
              <a:rPr lang="ru-RU" dirty="0" smtClean="0"/>
              <a:t>О возможности существования других партий в Конституции ничего не говорилось; Конституция признавала лишь право граждан «объединяться в общественные организации» (ст. 51).</a:t>
            </a:r>
          </a:p>
          <a:p>
            <a:pPr>
              <a:buNone/>
            </a:pPr>
            <a:endParaRPr lang="ru-RU" dirty="0" smtClean="0"/>
          </a:p>
          <a:p>
            <a:pPr>
              <a:buNone/>
            </a:pPr>
            <a:r>
              <a:rPr lang="ru-RU" dirty="0" smtClean="0"/>
              <a:t>В 1990 году были приняты значительные поправки в Конституцию 1977 года, в частности, вводится многопартийная политическая система</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b="1" dirty="0" smtClean="0">
                <a:solidFill>
                  <a:srgbClr val="FF0000"/>
                </a:solidFill>
              </a:rPr>
              <a:t>ПОНЯТИЯ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55000" lnSpcReduction="20000"/>
          </a:bodyPr>
          <a:lstStyle/>
          <a:p>
            <a:pPr>
              <a:buNone/>
            </a:pPr>
            <a:r>
              <a:rPr lang="ru-RU" b="1" dirty="0" err="1" smtClean="0">
                <a:solidFill>
                  <a:srgbClr val="842AE8"/>
                </a:solidFill>
              </a:rPr>
              <a:t>Диссиде́нт</a:t>
            </a:r>
            <a:r>
              <a:rPr lang="ru-RU" dirty="0" smtClean="0"/>
              <a:t> (лат. </a:t>
            </a:r>
            <a:r>
              <a:rPr lang="ru-RU" dirty="0" err="1" smtClean="0"/>
              <a:t>dissidens</a:t>
            </a:r>
            <a:r>
              <a:rPr lang="ru-RU" dirty="0" smtClean="0"/>
              <a:t> — несогласный) — человек, политические взгляды которого существенно отличаются от официальной точки зрения в стране, где он живёт, инакомыслящий.</a:t>
            </a:r>
          </a:p>
          <a:p>
            <a:pPr>
              <a:buNone/>
            </a:pPr>
            <a:r>
              <a:rPr lang="ru-RU" dirty="0" smtClean="0"/>
              <a:t>В 1960-е годы был введён в употребление для обозначения представителей оппозиционного движения в СССР и странах Восточной Европы, которое (в противоположность антисоветским и антикоммунистическим движениям предыдущего периода) не пыталось бороться насильственными средствами против советского строя и марксистско-ленинской идеологии, а апеллировало к советским законам (см. правозащитник) и официально провозглашаемым ценностям. Термин сначала стал применяться на Западе, а затем и самими инакомыслящими.</a:t>
            </a:r>
          </a:p>
          <a:p>
            <a:pPr>
              <a:buNone/>
            </a:pPr>
            <a:endParaRPr lang="ru-RU" dirty="0" smtClean="0"/>
          </a:p>
          <a:p>
            <a:pPr>
              <a:buNone/>
            </a:pPr>
            <a:r>
              <a:rPr lang="ru-RU" dirty="0" smtClean="0"/>
              <a:t>С тех пор диссидентами часто называют главным образом людей, противостоящих авторитарным и тоталитарным режимам, хотя это слово встречается и в более широком контексте, например для обозначения людей, противостоящих господствующему в их группе умонастроению. Диссидентами (в отличие от революционеров), как правило, называют тех, кто не применяет и не призывает к применению насильственных методов борьбы. Эмигрировавший в Румынию лауреат нескольких литературных премий Василий </a:t>
            </a:r>
            <a:r>
              <a:rPr lang="ru-RU" dirty="0" err="1" smtClean="0"/>
              <a:t>Ерну</a:t>
            </a:r>
            <a:r>
              <a:rPr lang="ru-RU" dirty="0" smtClean="0"/>
              <a:t> в своей книге «Рождённый в СССР» отмечает, что «диссидент — продукт коллаборационизма между </a:t>
            </a:r>
            <a:r>
              <a:rPr lang="ru-RU" dirty="0" err="1" smtClean="0"/>
              <a:t>советскостью</a:t>
            </a:r>
            <a:r>
              <a:rPr lang="ru-RU" dirty="0" smtClean="0"/>
              <a:t> и </a:t>
            </a:r>
            <a:r>
              <a:rPr lang="ru-RU" dirty="0" err="1" smtClean="0"/>
              <a:t>антисоветскостью</a:t>
            </a:r>
            <a:r>
              <a:rPr lang="ru-RU" dirty="0" smtClean="0"/>
              <a:t>», а диссидентство — «творчество, своего рода общий язык, поддерживаемый обеими сторонами».</a:t>
            </a:r>
          </a:p>
          <a:p>
            <a:pPr>
              <a:buNone/>
            </a:pPr>
            <a:endParaRPr lang="ru-RU" dirty="0" smtClean="0"/>
          </a:p>
          <a:p>
            <a:pPr>
              <a:buNone/>
            </a:pPr>
            <a:r>
              <a:rPr lang="ru-RU" dirty="0" smtClean="0"/>
              <a:t>Большинство жителей СССР не имело и не интересовалось информацией о деятельности диссидентов. Как следствие, тысячи диссидентских изданий были почти незаметны в миллионных тиражах официальной литературы. Среди же тех, кто такую информацию имел, отношение было неоднозначным.</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1000108"/>
            <a:ext cx="9144000" cy="5857892"/>
          </a:xfrm>
        </p:spPr>
        <p:txBody>
          <a:bodyPr>
            <a:normAutofit/>
          </a:bodyPr>
          <a:lstStyle/>
          <a:p>
            <a:pPr>
              <a:buNone/>
            </a:pPr>
            <a:r>
              <a:rPr lang="ru-RU" b="1" dirty="0">
                <a:solidFill>
                  <a:srgbClr val="842AE8"/>
                </a:solidFill>
              </a:rPr>
              <a:t>Илья́ </a:t>
            </a:r>
            <a:r>
              <a:rPr lang="ru-RU" b="1" dirty="0" err="1">
                <a:solidFill>
                  <a:srgbClr val="842AE8"/>
                </a:solidFill>
              </a:rPr>
              <a:t>Григо́рьевич</a:t>
            </a:r>
            <a:r>
              <a:rPr lang="ru-RU" dirty="0">
                <a:solidFill>
                  <a:srgbClr val="842AE8"/>
                </a:solidFill>
              </a:rPr>
              <a:t>  </a:t>
            </a:r>
            <a:r>
              <a:rPr lang="ru-RU" b="1" dirty="0" err="1">
                <a:solidFill>
                  <a:srgbClr val="842AE8"/>
                </a:solidFill>
              </a:rPr>
              <a:t>Эренбу́рг</a:t>
            </a:r>
            <a:r>
              <a:rPr lang="ru-RU" dirty="0"/>
              <a:t> </a:t>
            </a:r>
            <a:endParaRPr lang="ru-RU" dirty="0" smtClean="0"/>
          </a:p>
          <a:p>
            <a:pPr>
              <a:buNone/>
            </a:pPr>
            <a:r>
              <a:rPr lang="ru-RU" dirty="0" smtClean="0"/>
              <a:t>(1891-</a:t>
            </a:r>
            <a:r>
              <a:rPr lang="ru-RU" dirty="0"/>
              <a:t> </a:t>
            </a:r>
            <a:r>
              <a:rPr lang="ru-RU" dirty="0" smtClean="0"/>
              <a:t>1967)</a:t>
            </a:r>
            <a:r>
              <a:rPr lang="ru-RU" dirty="0"/>
              <a:t> — советский писатель</a:t>
            </a:r>
            <a:r>
              <a:rPr lang="ru-RU" dirty="0" smtClean="0"/>
              <a:t>,</a:t>
            </a:r>
          </a:p>
          <a:p>
            <a:pPr>
              <a:buNone/>
            </a:pPr>
            <a:r>
              <a:rPr lang="ru-RU" dirty="0" smtClean="0"/>
              <a:t> </a:t>
            </a:r>
            <a:r>
              <a:rPr lang="ru-RU" dirty="0"/>
              <a:t>поэт, переводчик с французского и испанского языков, публицист и общественный деятель</a:t>
            </a:r>
            <a:r>
              <a:rPr lang="ru-RU" dirty="0" smtClean="0"/>
              <a:t>, </a:t>
            </a:r>
            <a:r>
              <a:rPr lang="ru-RU" dirty="0"/>
              <a:t>депутат ВС СССР с 1950 года, дважды лауреат Сталинской премии первой степени (1942, 1948); лауреат Международной Сталинской премии «За укрепление мира между народами» (1952</a:t>
            </a:r>
            <a:r>
              <a:rPr lang="ru-RU" dirty="0" smtClean="0"/>
              <a:t>). Автор понятия «оттепель»</a:t>
            </a:r>
            <a:endParaRPr lang="ru-RU" dirty="0"/>
          </a:p>
        </p:txBody>
      </p:sp>
      <p:pic>
        <p:nvPicPr>
          <p:cNvPr id="4" name="Рисунок 3" descr="Ilja_Grigorjewitsch_Ehrenburg_1943.jpg"/>
          <p:cNvPicPr>
            <a:picLocks noChangeAspect="1"/>
          </p:cNvPicPr>
          <p:nvPr/>
        </p:nvPicPr>
        <p:blipFill>
          <a:blip r:embed="rId2"/>
          <a:stretch>
            <a:fillRect/>
          </a:stretch>
        </p:blipFill>
        <p:spPr>
          <a:xfrm>
            <a:off x="6032500" y="0"/>
            <a:ext cx="3111500" cy="248920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62500" lnSpcReduction="20000"/>
          </a:bodyPr>
          <a:lstStyle/>
          <a:p>
            <a:r>
              <a:rPr lang="vi-VN" b="1" dirty="0">
                <a:solidFill>
                  <a:srgbClr val="842AE8"/>
                </a:solidFill>
              </a:rPr>
              <a:t>Гео́ргий Максимилиа́нович </a:t>
            </a:r>
            <a:r>
              <a:rPr lang="vi-VN" b="1" dirty="0" smtClean="0">
                <a:solidFill>
                  <a:srgbClr val="842AE8"/>
                </a:solidFill>
              </a:rPr>
              <a:t>Маленко́в</a:t>
            </a:r>
            <a:r>
              <a:rPr lang="ru-RU" b="1" dirty="0" smtClean="0">
                <a:solidFill>
                  <a:srgbClr val="842AE8"/>
                </a:solidFill>
              </a:rPr>
              <a:t> (1901-1988 гг.)</a:t>
            </a:r>
            <a:r>
              <a:rPr lang="ru-RU" b="1" dirty="0" smtClean="0"/>
              <a:t> - </a:t>
            </a:r>
            <a:r>
              <a:rPr lang="ru-RU" dirty="0"/>
              <a:t>советский государственный и партийный деятель, соратник Сталина. </a:t>
            </a:r>
            <a:endParaRPr lang="ru-RU" dirty="0" smtClean="0"/>
          </a:p>
          <a:p>
            <a:r>
              <a:rPr lang="ru-RU" dirty="0" smtClean="0"/>
              <a:t>Член</a:t>
            </a:r>
            <a:r>
              <a:rPr lang="ru-RU" dirty="0"/>
              <a:t> ЦК КПСС (1939—1957), кандидат в члены Политбюро ЦК КПСС (1941—1946), член Политбюро ЦК КПСС (1946—1957), член Оргбюро ЦК ВКП(б) (1939—1952), секретарь ЦК КПСС (1939—1946,1948—1953), депутат Верховного Совета СССР 1—4 созывов. Курировал ряд важнейших отраслей оборонной промышленности, в том числе создание ядерной и водородной бомбы. Фактический руководитель Советского государства в 1953—1955 годах</a:t>
            </a:r>
            <a:r>
              <a:rPr lang="ru-RU" dirty="0" smtClean="0"/>
              <a:t>. </a:t>
            </a:r>
          </a:p>
          <a:p>
            <a:r>
              <a:rPr lang="ru-RU" dirty="0" smtClean="0"/>
              <a:t>В</a:t>
            </a:r>
            <a:r>
              <a:rPr lang="ru-RU" dirty="0"/>
              <a:t> 1957 г. вместе с </a:t>
            </a:r>
            <a:r>
              <a:rPr lang="ru-RU" dirty="0">
                <a:hlinkClick r:id="rId2" action="ppaction://hlinkfile" tooltip="Молотов, Вячеслав Михайлович"/>
              </a:rPr>
              <a:t>В. М. Молотовым</a:t>
            </a:r>
            <a:r>
              <a:rPr lang="ru-RU" dirty="0"/>
              <a:t> и Л. М. Кагановичем предпринял попытку сместить </a:t>
            </a:r>
            <a:r>
              <a:rPr lang="ru-RU" dirty="0">
                <a:hlinkClick r:id="rId3" action="ppaction://hlinksldjump"/>
              </a:rPr>
              <a:t>Н. С. Хрущёва </a:t>
            </a:r>
            <a:r>
              <a:rPr lang="ru-RU" dirty="0"/>
              <a:t>с должности 1-го секретаря ЦК КПСС, на Пленуме ЦК в июне 1957 г. выведен из состава ЦК, переведён на должность директора электростанции (сперва Усть-Каменогорская ГЭС, затем теплоэлектростанцию в Экибастузе), а вскоре исключён из КПСС (в отличие от Молотова, не был восстановлен). В старости стал церковным </a:t>
            </a:r>
            <a:r>
              <a:rPr lang="ru-RU" dirty="0" smtClean="0"/>
              <a:t>чтецом.</a:t>
            </a:r>
            <a:endParaRPr lang="ru-RU" dirty="0"/>
          </a:p>
          <a:p>
            <a:r>
              <a:rPr lang="ru-RU" dirty="0"/>
              <a:t>Краткое время правления Маленкова отличалось снятием множества запретов: на иностранную прессу, пересечение границ, таможенные перевозки, критику экономического состояния страны. Однако новая политика преподносилась Маленковым как логическое продолжение прошлого курса, поэтому несельское население страны мало обратило внимания на перемены, плохо поняло и запомнило их.</a:t>
            </a:r>
          </a:p>
          <a:p>
            <a:pPr>
              <a:buNone/>
            </a:pPr>
            <a:endParaRPr lang="ru-RU" dirty="0" smtClean="0"/>
          </a:p>
          <a:p>
            <a:pPr>
              <a:buNone/>
            </a:pPr>
            <a:endParaRPr lang="ru-RU" dirty="0"/>
          </a:p>
        </p:txBody>
      </p:sp>
      <p:pic>
        <p:nvPicPr>
          <p:cNvPr id="4" name="Рисунок 3" descr="Malenkow.jpg"/>
          <p:cNvPicPr>
            <a:picLocks noChangeAspect="1"/>
          </p:cNvPicPr>
          <p:nvPr/>
        </p:nvPicPr>
        <p:blipFill>
          <a:blip r:embed="rId4"/>
          <a:stretch>
            <a:fillRect/>
          </a:stretch>
        </p:blipFill>
        <p:spPr>
          <a:xfrm>
            <a:off x="7715272" y="-1"/>
            <a:ext cx="1428729" cy="1515695"/>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7500" lnSpcReduction="20000"/>
          </a:bodyPr>
          <a:lstStyle/>
          <a:p>
            <a:pPr>
              <a:buNone/>
            </a:pPr>
            <a:r>
              <a:rPr lang="ru-RU" b="1" dirty="0" smtClean="0">
                <a:solidFill>
                  <a:srgbClr val="842AE8"/>
                </a:solidFill>
              </a:rPr>
              <a:t>Вячеслав Михайлович Молотов</a:t>
            </a:r>
            <a:r>
              <a:rPr lang="ru-RU" dirty="0"/>
              <a:t> </a:t>
            </a:r>
            <a:r>
              <a:rPr lang="ru-RU" dirty="0" smtClean="0"/>
              <a:t>(1890-1986 гг.) </a:t>
            </a:r>
            <a:r>
              <a:rPr lang="ru-RU" dirty="0"/>
              <a:t> советский политический и государственный </a:t>
            </a:r>
            <a:endParaRPr lang="ru-RU" dirty="0" smtClean="0"/>
          </a:p>
          <a:p>
            <a:pPr>
              <a:buNone/>
            </a:pPr>
            <a:r>
              <a:rPr lang="ru-RU" dirty="0"/>
              <a:t> </a:t>
            </a:r>
            <a:r>
              <a:rPr lang="ru-RU" dirty="0" smtClean="0"/>
              <a:t>    деятель</a:t>
            </a:r>
            <a:r>
              <a:rPr lang="ru-RU" dirty="0"/>
              <a:t>, Герой Социалистического Труда (1943), </a:t>
            </a:r>
            <a:endParaRPr lang="ru-RU" dirty="0" smtClean="0"/>
          </a:p>
          <a:p>
            <a:pPr>
              <a:buNone/>
            </a:pPr>
            <a:r>
              <a:rPr lang="ru-RU" dirty="0"/>
              <a:t> </a:t>
            </a:r>
            <a:r>
              <a:rPr lang="ru-RU" dirty="0" smtClean="0"/>
              <a:t>    почетный </a:t>
            </a:r>
            <a:r>
              <a:rPr lang="ru-RU" dirty="0"/>
              <a:t>член АН СССР (1946 — 1959). Глава советского правительства в 1930—1941, нарком и министр иностранных дел (1939—1949,1953—1956). Имя Молотова часто упоминается в ряду наиболее видных руководителей советской внешней политики</a:t>
            </a:r>
            <a:r>
              <a:rPr lang="ru-RU" dirty="0" smtClean="0"/>
              <a:t>.</a:t>
            </a:r>
          </a:p>
          <a:p>
            <a:r>
              <a:rPr lang="ru-RU" dirty="0"/>
              <a:t>После смерти Сталина, 5 марта 1953, Молотов был снова назначен министром иностранных дел и одновременно Первым заместителем председателя Совета министров СССР. Он поддержал Н. С. Хрущева в решении об аресте </a:t>
            </a:r>
            <a:r>
              <a:rPr lang="ru-RU" dirty="0">
                <a:hlinkClick r:id="rId2" action="ppaction://hlinksldjump"/>
              </a:rPr>
              <a:t>Л. П. Берии</a:t>
            </a:r>
            <a:r>
              <a:rPr lang="ru-RU" dirty="0"/>
              <a:t> и снятии с поста Председателя Совета Министров СССР </a:t>
            </a:r>
            <a:r>
              <a:rPr lang="ru-RU" dirty="0">
                <a:hlinkClick r:id="rId3" action="ppaction://hlinksldjump"/>
              </a:rPr>
              <a:t>Г. М. Маленкова</a:t>
            </a:r>
            <a:r>
              <a:rPr lang="ru-RU" dirty="0"/>
              <a:t>. В 1955 году Молотов стал председателем комиссии по пересмотру открытых процессов и закрытого суда над военачальниками.</a:t>
            </a:r>
          </a:p>
          <a:p>
            <a:r>
              <a:rPr lang="ru-RU" dirty="0"/>
              <a:t>В последующем Молотов и </a:t>
            </a:r>
            <a:r>
              <a:rPr lang="ru-RU" dirty="0">
                <a:hlinkClick r:id="rId4" action="ppaction://hlinksldjump"/>
              </a:rPr>
              <a:t>Хрущёв</a:t>
            </a:r>
            <a:r>
              <a:rPr lang="ru-RU" dirty="0"/>
              <a:t> не смогли найти общий язык</a:t>
            </a:r>
            <a:r>
              <a:rPr lang="ru-RU" dirty="0" smtClean="0"/>
              <a:t>. В 1957 г. отправлен в Монголию в качестве посла СССР.</a:t>
            </a:r>
            <a:endParaRPr lang="ru-RU" dirty="0"/>
          </a:p>
          <a:p>
            <a:pPr>
              <a:buNone/>
            </a:pPr>
            <a:endParaRPr lang="ru-RU" dirty="0"/>
          </a:p>
        </p:txBody>
      </p:sp>
      <p:pic>
        <p:nvPicPr>
          <p:cNvPr id="4" name="Рисунок 3" descr="280px-В.М._Молотов.jpg"/>
          <p:cNvPicPr>
            <a:picLocks noChangeAspect="1"/>
          </p:cNvPicPr>
          <p:nvPr/>
        </p:nvPicPr>
        <p:blipFill>
          <a:blip r:embed="rId5"/>
          <a:stretch>
            <a:fillRect/>
          </a:stretch>
        </p:blipFill>
        <p:spPr>
          <a:xfrm>
            <a:off x="7522182" y="0"/>
            <a:ext cx="1621818" cy="2143116"/>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62500" lnSpcReduction="20000"/>
          </a:bodyPr>
          <a:lstStyle/>
          <a:p>
            <a:r>
              <a:rPr lang="ru-RU" b="1" dirty="0" err="1">
                <a:solidFill>
                  <a:srgbClr val="842AE8"/>
                </a:solidFill>
              </a:rPr>
              <a:t>Ники́та</a:t>
            </a:r>
            <a:r>
              <a:rPr lang="ru-RU" b="1" dirty="0">
                <a:solidFill>
                  <a:srgbClr val="842AE8"/>
                </a:solidFill>
              </a:rPr>
              <a:t> </a:t>
            </a:r>
            <a:r>
              <a:rPr lang="ru-RU" b="1" dirty="0" err="1">
                <a:solidFill>
                  <a:srgbClr val="842AE8"/>
                </a:solidFill>
              </a:rPr>
              <a:t>Серге́евич</a:t>
            </a:r>
            <a:r>
              <a:rPr lang="ru-RU" b="1" dirty="0">
                <a:solidFill>
                  <a:srgbClr val="842AE8"/>
                </a:solidFill>
              </a:rPr>
              <a:t> Хрущёв</a:t>
            </a:r>
            <a:r>
              <a:rPr lang="ru-RU" dirty="0"/>
              <a:t> </a:t>
            </a:r>
            <a:r>
              <a:rPr lang="ru-RU" dirty="0" smtClean="0"/>
              <a:t>(</a:t>
            </a:r>
            <a:r>
              <a:rPr lang="ru-RU" dirty="0"/>
              <a:t> 1894 — </a:t>
            </a:r>
            <a:r>
              <a:rPr lang="ru-RU" dirty="0" smtClean="0"/>
              <a:t>1971</a:t>
            </a:r>
            <a:r>
              <a:rPr lang="ru-RU" dirty="0"/>
              <a:t>) — Первый секретарь ЦК КПСС с 1953 по 1964 годы, Председатель Совета Министров СССР с 1958 по 1964 годы. Герой Советского Союза, трижды Герой Социалистического Труда. Первый лауреат Шевченковской </a:t>
            </a:r>
            <a:r>
              <a:rPr lang="ru-RU" dirty="0" smtClean="0"/>
              <a:t>премии.</a:t>
            </a:r>
            <a:endParaRPr lang="ru-RU" dirty="0"/>
          </a:p>
          <a:p>
            <a:r>
              <a:rPr lang="ru-RU" dirty="0"/>
              <a:t>Развенчал культ личности Сталина, провёл ряд демократических преобразований и массовую реабилитацию политических заключённых. Улучшил отношения СССР с капиталистическими странами и Югославией.</a:t>
            </a:r>
          </a:p>
          <a:p>
            <a:r>
              <a:rPr lang="ru-RU" dirty="0"/>
              <a:t>Его политика десталинизации привела к разрыву с режимом Мао Цзэдуна в Китае, несмотря на активную помощь Китайской Народной Республике (КНР) со стороны СССР, что сказалось на многолетнем сотрудничестве стран. Однако, в то же время, КНР было оказано существенное содействие в разработке собственного ядерного оружия и осуществлена частичная передача существующих в СССР технологий его </a:t>
            </a:r>
            <a:r>
              <a:rPr lang="ru-RU" dirty="0" smtClean="0"/>
              <a:t>производства.</a:t>
            </a:r>
            <a:endParaRPr lang="ru-RU" dirty="0"/>
          </a:p>
          <a:p>
            <a:r>
              <a:rPr lang="ru-RU" dirty="0"/>
              <a:t>Продолжал начатые Сталиным первые программы массового жилищного строительства (хрущёвки) и освоения космического пространства человечеством</a:t>
            </a:r>
            <a:r>
              <a:rPr lang="ru-RU" dirty="0" smtClean="0"/>
              <a:t>.</a:t>
            </a:r>
          </a:p>
          <a:p>
            <a:r>
              <a:rPr lang="ru-RU" dirty="0"/>
              <a:t> На июньском пленуме ЦК 1957 г. одержал победу над группой </a:t>
            </a:r>
            <a:r>
              <a:rPr lang="ru-RU" dirty="0">
                <a:hlinkClick r:id="rId2" action="ppaction://hlinksldjump"/>
              </a:rPr>
              <a:t>В. Молотова</a:t>
            </a:r>
            <a:r>
              <a:rPr lang="ru-RU" dirty="0"/>
              <a:t>, Г. </a:t>
            </a:r>
            <a:r>
              <a:rPr lang="ru-RU" dirty="0">
                <a:hlinkClick r:id="rId3" action="ppaction://hlinksldjump"/>
              </a:rPr>
              <a:t>Маленкова</a:t>
            </a:r>
            <a:r>
              <a:rPr lang="ru-RU" dirty="0"/>
              <a:t>, Л. Кагановича и примкнувшего к ним Д. </a:t>
            </a:r>
            <a:r>
              <a:rPr lang="ru-RU" dirty="0" err="1"/>
              <a:t>Шепилова</a:t>
            </a:r>
            <a:r>
              <a:rPr lang="ru-RU" dirty="0"/>
              <a:t>. </a:t>
            </a:r>
            <a:r>
              <a:rPr lang="ru-RU" dirty="0" smtClean="0"/>
              <a:t>С 1958</a:t>
            </a:r>
            <a:r>
              <a:rPr lang="ru-RU" dirty="0"/>
              <a:t> г. — Председатель Совета Министров СССР. На этих постах находился до 14 октября 1964 г. Октябрьский пленум ЦК, организованный в отсутствие Хрущёва, находившегося на отдыхе, освободил его от партийных и государственных должностей «по состоянию здоровья</a:t>
            </a:r>
            <a:r>
              <a:rPr lang="ru-RU" dirty="0" smtClean="0"/>
              <a:t>».После </a:t>
            </a:r>
            <a:r>
              <a:rPr lang="ru-RU" dirty="0"/>
              <a:t>этого Никита Хрущёв пребывал на пенсии. Умер </a:t>
            </a:r>
            <a:r>
              <a:rPr lang="ru-RU" dirty="0">
                <a:hlinkClick r:id="rId4" action="ppaction://hlinksldjump"/>
              </a:rPr>
              <a:t>Хрущёв</a:t>
            </a:r>
            <a:r>
              <a:rPr lang="ru-RU" dirty="0"/>
              <a:t> 11 сентября 1971 г.</a:t>
            </a:r>
          </a:p>
          <a:p>
            <a:pPr>
              <a:buNone/>
            </a:pPr>
            <a:endParaRPr lang="ru-RU" dirty="0"/>
          </a:p>
        </p:txBody>
      </p:sp>
      <p:pic>
        <p:nvPicPr>
          <p:cNvPr id="4" name="Рисунок 3" descr="280px-Bundesarchiv_Bild_183-B0628-0015-035,_Nikita_S._Chruchstschow.jpg"/>
          <p:cNvPicPr>
            <a:picLocks noChangeAspect="1"/>
          </p:cNvPicPr>
          <p:nvPr/>
        </p:nvPicPr>
        <p:blipFill>
          <a:blip r:embed="rId5"/>
          <a:stretch>
            <a:fillRect/>
          </a:stretch>
        </p:blipFill>
        <p:spPr>
          <a:xfrm>
            <a:off x="7548063" y="0"/>
            <a:ext cx="1595937" cy="2143116"/>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lgn="ctr">
              <a:buNone/>
            </a:pPr>
            <a:r>
              <a:rPr lang="ru-RU" i="1" dirty="0" smtClean="0">
                <a:solidFill>
                  <a:srgbClr val="842AE8"/>
                </a:solidFill>
              </a:rPr>
              <a:t>После Сталина: начало перемен</a:t>
            </a:r>
          </a:p>
          <a:p>
            <a:pPr>
              <a:buNone/>
            </a:pPr>
            <a:endParaRPr lang="ru-RU" dirty="0" smtClean="0"/>
          </a:p>
          <a:p>
            <a:pPr>
              <a:buNone/>
            </a:pPr>
            <a:r>
              <a:rPr lang="ru-RU" dirty="0" smtClean="0"/>
              <a:t>После смерти Сталина наступила историческая полоса выбора, время преобразований. Важнейший процесс – распределение властных полномочий в верхах. Председателем Совета Министров стал </a:t>
            </a:r>
            <a:r>
              <a:rPr lang="ru-RU" dirty="0" smtClean="0">
                <a:hlinkClick r:id="rId2" action="ppaction://hlinksldjump"/>
              </a:rPr>
              <a:t>Маленков</a:t>
            </a:r>
            <a:r>
              <a:rPr lang="ru-RU" dirty="0" smtClean="0"/>
              <a:t>, </a:t>
            </a:r>
            <a:r>
              <a:rPr lang="ru-RU" dirty="0" smtClean="0">
                <a:hlinkClick r:id="rId3" action="ppaction://hlinksldjump"/>
              </a:rPr>
              <a:t>Берия</a:t>
            </a:r>
            <a:r>
              <a:rPr lang="ru-RU" dirty="0" smtClean="0"/>
              <a:t> возглавил объединенное МВД. В руководстве партии обходились без первого секретаря, но наибольшее влияние имел </a:t>
            </a:r>
            <a:r>
              <a:rPr lang="ru-RU" dirty="0" smtClean="0">
                <a:hlinkClick r:id="rId4" action="ppaction://hlinksldjump"/>
              </a:rPr>
              <a:t>Хрущев</a:t>
            </a:r>
            <a:r>
              <a:rPr lang="ru-RU" dirty="0" smtClean="0"/>
              <a:t>.</a:t>
            </a:r>
          </a:p>
          <a:p>
            <a:pPr>
              <a:buNone/>
            </a:pPr>
            <a:endParaRPr lang="ru-RU" dirty="0" smtClean="0"/>
          </a:p>
          <a:p>
            <a:pPr>
              <a:buNone/>
            </a:pPr>
            <a:r>
              <a:rPr lang="ru-RU" dirty="0" smtClean="0"/>
              <a:t>В июне 1953 г. Берия был арестован и затем уничтожен. В сентябре 1953 г. на Пленуме ЦК Хрущев был избран Первым секретарем ЦК КПСС. В 1955 г. – снятие Маленкова с поста предсовмина (до 1958 г. им был Булганин). 1953 г. – снижение налогов. В 1954 г. решение о присвоении целинных и залежных земель.</a:t>
            </a:r>
          </a:p>
          <a:p>
            <a:pPr>
              <a:buNone/>
            </a:pPr>
            <a:endParaRPr lang="ru-RU" dirty="0" smtClean="0"/>
          </a:p>
          <a:p>
            <a:pPr>
              <a:buNone/>
            </a:pPr>
            <a:r>
              <a:rPr lang="ru-RU" dirty="0" smtClean="0"/>
              <a:t>Ликвидированы чрезвычайные внесудебные органы ("тройки", "особые совещания"). Реабилитация репрессированных из числа </a:t>
            </a:r>
            <a:r>
              <a:rPr lang="ru-RU" dirty="0" smtClean="0">
                <a:hlinkClick r:id="rId5" action="ppaction://hlinksldjump"/>
              </a:rPr>
              <a:t>номенклатуры</a:t>
            </a:r>
            <a:r>
              <a:rPr lang="ru-RU" dirty="0" smtClean="0"/>
              <a:t>. Повышается политическая активность народа (крупные выступления узников </a:t>
            </a:r>
            <a:r>
              <a:rPr lang="ru-RU" dirty="0" err="1" smtClean="0">
                <a:hlinkClick r:id="rId6" action="ppaction://hlinksldjump"/>
              </a:rPr>
              <a:t>ГУЛАГ</a:t>
            </a:r>
            <a:r>
              <a:rPr lang="ru-RU" dirty="0" err="1" smtClean="0"/>
              <a:t>а</a:t>
            </a:r>
            <a:r>
              <a:rPr lang="ru-RU" dirty="0" smtClean="0"/>
              <a:t>).</a:t>
            </a:r>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7500" lnSpcReduction="20000"/>
          </a:bodyPr>
          <a:lstStyle/>
          <a:p>
            <a:r>
              <a:rPr lang="ru-RU" b="1" dirty="0" err="1">
                <a:solidFill>
                  <a:srgbClr val="842AE8"/>
                </a:solidFill>
              </a:rPr>
              <a:t>Лавре́нтий</a:t>
            </a:r>
            <a:r>
              <a:rPr lang="ru-RU" b="1" dirty="0">
                <a:solidFill>
                  <a:srgbClr val="842AE8"/>
                </a:solidFill>
              </a:rPr>
              <a:t> </a:t>
            </a:r>
            <a:r>
              <a:rPr lang="ru-RU" b="1" dirty="0" err="1">
                <a:solidFill>
                  <a:srgbClr val="842AE8"/>
                </a:solidFill>
              </a:rPr>
              <a:t>Па́влович</a:t>
            </a:r>
            <a:r>
              <a:rPr lang="ru-RU" b="1" dirty="0">
                <a:solidFill>
                  <a:srgbClr val="842AE8"/>
                </a:solidFill>
              </a:rPr>
              <a:t> </a:t>
            </a:r>
            <a:r>
              <a:rPr lang="ru-RU" b="1" dirty="0" err="1">
                <a:solidFill>
                  <a:srgbClr val="842AE8"/>
                </a:solidFill>
              </a:rPr>
              <a:t>Бе́рия</a:t>
            </a:r>
            <a:r>
              <a:rPr lang="ru-RU" dirty="0"/>
              <a:t> </a:t>
            </a:r>
            <a:r>
              <a:rPr lang="ru-RU" dirty="0" smtClean="0"/>
              <a:t>(1899-1953 гг.)</a:t>
            </a:r>
            <a:r>
              <a:rPr lang="ru-RU" dirty="0"/>
              <a:t> —советский государственный и политический деятель, Маршал Советского Союза (1945), Герой </a:t>
            </a:r>
            <a:r>
              <a:rPr lang="ru-RU" dirty="0" smtClean="0"/>
              <a:t>Социалистического Труда.</a:t>
            </a:r>
            <a:endParaRPr lang="ru-RU" dirty="0"/>
          </a:p>
          <a:p>
            <a:r>
              <a:rPr lang="ru-RU" dirty="0"/>
              <a:t>Заместитель Председателя Совета Министров СССР (1946—1953), первый заместитель Председателя Совета Министров СССР (1953). Член Государственного комитета обороны СССР (1941—1944), заместитель председателя ГКО СССР (1944—1945). Член ЦИК СССР 7 созыва, депутат Верховного Совета СССР 1—3 созывов. Член ЦК ВКП(б) (1934—1953), кандидат в члены Политбюро ЦК (1939—1946), член Политбюро (1946—1953). Входил в ближайшее окружение И. В. Сталина. Курировал ряд важнейших отраслей оборонной промышленности, в том числе все разработки, касавшиеся создания ядерного оружия.</a:t>
            </a:r>
          </a:p>
          <a:p>
            <a:r>
              <a:rPr lang="ru-RU" dirty="0"/>
              <a:t>После смерти И. В. Сталина в июне 1953 года Л. П. Берия арестован по обвинению в шпионаже и заговоре с целью захвата власти. Расстрелян по приговору Специального судебного присутствия Верховного суда СССР в декабре 1953 года.</a:t>
            </a:r>
          </a:p>
          <a:p>
            <a:pPr>
              <a:buNone/>
            </a:pPr>
            <a:endParaRPr lang="ru-RU" dirty="0"/>
          </a:p>
        </p:txBody>
      </p:sp>
      <p:pic>
        <p:nvPicPr>
          <p:cNvPr id="4" name="Рисунок 3" descr="200px-MarshalBeria.jpg"/>
          <p:cNvPicPr>
            <a:picLocks noChangeAspect="1"/>
          </p:cNvPicPr>
          <p:nvPr/>
        </p:nvPicPr>
        <p:blipFill>
          <a:blip r:embed="rId2"/>
          <a:stretch>
            <a:fillRect/>
          </a:stretch>
        </p:blipFill>
        <p:spPr>
          <a:xfrm>
            <a:off x="7656832" y="0"/>
            <a:ext cx="1487167" cy="200024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55000" lnSpcReduction="20000"/>
          </a:bodyPr>
          <a:lstStyle/>
          <a:p>
            <a:pPr>
              <a:buNone/>
            </a:pPr>
            <a:r>
              <a:rPr lang="ru-RU" sz="3600" b="1" dirty="0" err="1" smtClean="0">
                <a:solidFill>
                  <a:srgbClr val="842AE8"/>
                </a:solidFill>
              </a:rPr>
              <a:t>Леони́д</a:t>
            </a:r>
            <a:r>
              <a:rPr lang="ru-RU" sz="3600" b="1" dirty="0" smtClean="0">
                <a:solidFill>
                  <a:srgbClr val="842AE8"/>
                </a:solidFill>
              </a:rPr>
              <a:t> </a:t>
            </a:r>
            <a:r>
              <a:rPr lang="ru-RU" sz="3600" b="1" dirty="0" err="1" smtClean="0">
                <a:solidFill>
                  <a:srgbClr val="842AE8"/>
                </a:solidFill>
              </a:rPr>
              <a:t>Ильи́ч</a:t>
            </a:r>
            <a:r>
              <a:rPr lang="ru-RU" sz="3600" b="1" dirty="0" smtClean="0">
                <a:solidFill>
                  <a:srgbClr val="842AE8"/>
                </a:solidFill>
              </a:rPr>
              <a:t> </a:t>
            </a:r>
            <a:r>
              <a:rPr lang="ru-RU" sz="3600" b="1" dirty="0" err="1" smtClean="0">
                <a:solidFill>
                  <a:srgbClr val="842AE8"/>
                </a:solidFill>
              </a:rPr>
              <a:t>Бре́жнев</a:t>
            </a:r>
            <a:r>
              <a:rPr lang="ru-RU" sz="3600" b="1" dirty="0" smtClean="0">
                <a:solidFill>
                  <a:srgbClr val="842AE8"/>
                </a:solidFill>
              </a:rPr>
              <a:t> </a:t>
            </a:r>
            <a:r>
              <a:rPr lang="ru-RU" dirty="0" smtClean="0"/>
              <a:t>(1906-1982 гг.) — </a:t>
            </a:r>
          </a:p>
          <a:p>
            <a:pPr>
              <a:buNone/>
            </a:pPr>
            <a:r>
              <a:rPr lang="ru-RU" dirty="0" smtClean="0"/>
              <a:t>советский государственный и партийный деятель.</a:t>
            </a:r>
          </a:p>
          <a:p>
            <a:pPr>
              <a:buNone/>
            </a:pPr>
            <a:endParaRPr lang="ru-RU" dirty="0" smtClean="0"/>
          </a:p>
          <a:p>
            <a:pPr>
              <a:buNone/>
            </a:pPr>
            <a:r>
              <a:rPr lang="ru-RU" dirty="0" smtClean="0"/>
              <a:t>Первый секретарь ЦК КПСС с 1964 года</a:t>
            </a:r>
          </a:p>
          <a:p>
            <a:pPr>
              <a:buNone/>
            </a:pPr>
            <a:r>
              <a:rPr lang="ru-RU" dirty="0" smtClean="0"/>
              <a:t> (с 1966 года Генеральный секретарь) и Председатель </a:t>
            </a:r>
          </a:p>
          <a:p>
            <a:pPr>
              <a:buNone/>
            </a:pPr>
            <a:r>
              <a:rPr lang="ru-RU" dirty="0" smtClean="0"/>
              <a:t>Президиума Верховного Совета СССР в 1960—1964 годах и с 1977 года.</a:t>
            </a:r>
          </a:p>
          <a:p>
            <a:pPr>
              <a:buNone/>
            </a:pPr>
            <a:r>
              <a:rPr lang="ru-RU" dirty="0" smtClean="0"/>
              <a:t>Маршал Советского Союза.</a:t>
            </a:r>
          </a:p>
          <a:p>
            <a:pPr>
              <a:buNone/>
            </a:pPr>
            <a:r>
              <a:rPr lang="ru-RU" dirty="0" smtClean="0"/>
              <a:t>Герой Социалистического Труда  и четырежды Герой Советского Союза.</a:t>
            </a:r>
          </a:p>
          <a:p>
            <a:pPr>
              <a:buNone/>
            </a:pPr>
            <a:endParaRPr lang="ru-RU" dirty="0" smtClean="0"/>
          </a:p>
          <a:p>
            <a:pPr>
              <a:buNone/>
            </a:pPr>
            <a:r>
              <a:rPr lang="ru-RU" dirty="0" smtClean="0"/>
              <a:t>Лауреат международной Ленинской премии «За укрепление мира между народами» и Ленинской премии по литературе.</a:t>
            </a:r>
          </a:p>
          <a:p>
            <a:pPr>
              <a:buNone/>
            </a:pPr>
            <a:r>
              <a:rPr lang="ru-RU" dirty="0" smtClean="0"/>
              <a:t>14 октября с. г. состоялся Пленум Центрального Комитета КПСС. Пленум ЦК КПСС удовлетворил просьбу  </a:t>
            </a:r>
            <a:r>
              <a:rPr lang="ru-RU" dirty="0" smtClean="0">
                <a:hlinkClick r:id="rId2" action="ppaction://hlinksldjump"/>
              </a:rPr>
              <a:t>Хрущёва Н. С</a:t>
            </a:r>
            <a:r>
              <a:rPr lang="ru-RU" dirty="0" smtClean="0"/>
              <a:t>. об освобождении его от обязанностей Первого секретаря ЦК КПСС, члена Президиума ЦК КПСС и Председателя Совета Министров СССР в связи с преклонным возрастом и ухудшением состояния здоровья. Пленум ЦК КПСС избрал Первым секретарём ЦК КПСС  Брежнева Л. И.</a:t>
            </a:r>
          </a:p>
          <a:p>
            <a:pPr>
              <a:buNone/>
            </a:pPr>
            <a:r>
              <a:rPr lang="ru-RU" dirty="0" smtClean="0"/>
              <a:t>Формально, в 1964 г. было провозглашено возвращение к «ленинским принципам коллективного руководства». Наряду с Брежневым, важную роль в руководстве играли А. Н. </a:t>
            </a:r>
            <a:r>
              <a:rPr lang="ru-RU" dirty="0" err="1" smtClean="0"/>
              <a:t>Шелепин</a:t>
            </a:r>
            <a:r>
              <a:rPr lang="ru-RU" dirty="0" smtClean="0"/>
              <a:t>, Н. В. Подгорный и </a:t>
            </a:r>
            <a:r>
              <a:rPr lang="ru-RU" dirty="0" smtClean="0">
                <a:hlinkClick r:id="rId3" action="ppaction://hlinksldjump"/>
              </a:rPr>
              <a:t>А. Н. Косыгин</a:t>
            </a:r>
            <a:r>
              <a:rPr lang="ru-RU" dirty="0" smtClean="0"/>
              <a:t>.</a:t>
            </a:r>
          </a:p>
          <a:p>
            <a:pPr>
              <a:buNone/>
            </a:pPr>
            <a:r>
              <a:rPr lang="ru-RU" dirty="0" smtClean="0"/>
              <a:t>Под именем Л. И. Брежнева опубликована трилогия: «Малая Земля», «Возрождение» и «Целина».</a:t>
            </a:r>
            <a:endParaRPr lang="ru-RU" dirty="0"/>
          </a:p>
        </p:txBody>
      </p:sp>
      <p:pic>
        <p:nvPicPr>
          <p:cNvPr id="4" name="Рисунок 3" descr="280px-Brezhnev-color.jpg"/>
          <p:cNvPicPr>
            <a:picLocks noChangeAspect="1"/>
          </p:cNvPicPr>
          <p:nvPr/>
        </p:nvPicPr>
        <p:blipFill>
          <a:blip r:embed="rId4"/>
          <a:stretch>
            <a:fillRect/>
          </a:stretch>
        </p:blipFill>
        <p:spPr>
          <a:xfrm>
            <a:off x="7452972" y="0"/>
            <a:ext cx="1691028" cy="250030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55000" lnSpcReduction="20000"/>
          </a:bodyPr>
          <a:lstStyle/>
          <a:p>
            <a:pPr>
              <a:buNone/>
            </a:pPr>
            <a:r>
              <a:rPr lang="ru-RU" sz="3600" b="1" dirty="0" err="1" smtClean="0">
                <a:solidFill>
                  <a:srgbClr val="842AE8"/>
                </a:solidFill>
              </a:rPr>
              <a:t>Алексе́й</a:t>
            </a:r>
            <a:r>
              <a:rPr lang="ru-RU" sz="3600" b="1" dirty="0" smtClean="0">
                <a:solidFill>
                  <a:srgbClr val="842AE8"/>
                </a:solidFill>
              </a:rPr>
              <a:t> </a:t>
            </a:r>
            <a:r>
              <a:rPr lang="ru-RU" sz="3600" b="1" dirty="0" err="1" smtClean="0">
                <a:solidFill>
                  <a:srgbClr val="842AE8"/>
                </a:solidFill>
              </a:rPr>
              <a:t>Никола́евич</a:t>
            </a:r>
            <a:r>
              <a:rPr lang="ru-RU" sz="3600" b="1" dirty="0" smtClean="0">
                <a:solidFill>
                  <a:srgbClr val="842AE8"/>
                </a:solidFill>
              </a:rPr>
              <a:t> </a:t>
            </a:r>
            <a:r>
              <a:rPr lang="ru-RU" sz="3600" b="1" dirty="0" err="1" smtClean="0">
                <a:solidFill>
                  <a:srgbClr val="842AE8"/>
                </a:solidFill>
              </a:rPr>
              <a:t>Косы́гин</a:t>
            </a:r>
            <a:r>
              <a:rPr lang="ru-RU" sz="3600" b="1" dirty="0" smtClean="0">
                <a:solidFill>
                  <a:srgbClr val="842AE8"/>
                </a:solidFill>
              </a:rPr>
              <a:t> </a:t>
            </a:r>
            <a:r>
              <a:rPr lang="ru-RU" dirty="0" smtClean="0"/>
              <a:t>(1904-1980) — советский государственный и</a:t>
            </a:r>
          </a:p>
          <a:p>
            <a:pPr>
              <a:buNone/>
            </a:pPr>
            <a:r>
              <a:rPr lang="ru-RU" dirty="0" smtClean="0"/>
              <a:t> партийный деятель. Глава правительства на протяжении 16 лет, дольше всех </a:t>
            </a:r>
          </a:p>
          <a:p>
            <a:pPr>
              <a:buNone/>
            </a:pPr>
            <a:r>
              <a:rPr lang="ru-RU" dirty="0" smtClean="0"/>
              <a:t>в истории царской, советской и постсоветской России. В общей сложности был</a:t>
            </a:r>
          </a:p>
          <a:p>
            <a:pPr>
              <a:buNone/>
            </a:pPr>
            <a:r>
              <a:rPr lang="ru-RU" dirty="0" smtClean="0"/>
              <a:t> членом Совета Народных Комиссаров и Совета Министров СССР почти 42 года</a:t>
            </a:r>
          </a:p>
          <a:p>
            <a:pPr>
              <a:buNone/>
            </a:pPr>
            <a:r>
              <a:rPr lang="ru-RU" dirty="0" smtClean="0"/>
              <a:t> (с 1939 по 1980 гг.): как Председатель, Первый Заместитель Председателя, Заместитель Председателя (4 раза), как глава 5 министерств СССР, председатель Госплана СССР и 2 раза как первый заместитель Госплана СССР - министр СССР.</a:t>
            </a:r>
          </a:p>
          <a:p>
            <a:pPr>
              <a:buNone/>
            </a:pPr>
            <a:r>
              <a:rPr lang="ru-RU" dirty="0" smtClean="0"/>
              <a:t>Член компартии с 1927 года, член ЦК (с 1939), член Политбюро (Президиума) ЦК в 1948—1952 и 1960—80 годах. Депутат Верховного Совета СССР с 1946 г.</a:t>
            </a:r>
          </a:p>
          <a:p>
            <a:pPr>
              <a:buNone/>
            </a:pPr>
            <a:r>
              <a:rPr lang="ru-RU" dirty="0" smtClean="0"/>
              <a:t>На посту Председателя Совета Министров СССР (октябрь 1964-октябрь 1980) Косыгин добивался проведения экономических реформ, которые были изложены им в докладе об улучшении управления промышленностью, совершенствовании планирования и усилении экономического стимулирования промышленного производства на сентябрьском (1965) Пленуме ЦК КПСС. Суть «</a:t>
            </a:r>
            <a:r>
              <a:rPr lang="ru-RU" dirty="0" err="1" smtClean="0"/>
              <a:t>косыгинских</a:t>
            </a:r>
            <a:r>
              <a:rPr lang="ru-RU" dirty="0" smtClean="0"/>
              <a:t> реформ» состояла в </a:t>
            </a:r>
            <a:r>
              <a:rPr lang="ru-RU" i="1" dirty="0" smtClean="0">
                <a:solidFill>
                  <a:srgbClr val="842AE8"/>
                </a:solidFill>
              </a:rPr>
              <a:t>децентрализации народнохозяйственного планирования, повышении роли интегральных показателей экономической эффективности (прибыль, рентабельность) и увеличении самостоятельности предприятий</a:t>
            </a:r>
            <a:r>
              <a:rPr lang="ru-RU" i="1" dirty="0" smtClean="0"/>
              <a:t>.</a:t>
            </a:r>
          </a:p>
          <a:p>
            <a:pPr>
              <a:buNone/>
            </a:pPr>
            <a:endParaRPr lang="ru-RU" dirty="0" smtClean="0"/>
          </a:p>
          <a:p>
            <a:pPr>
              <a:buNone/>
            </a:pPr>
            <a:r>
              <a:rPr lang="ru-RU" dirty="0" smtClean="0"/>
              <a:t>Восьмая пятилетка (1966—1969), которая прошла под знаком экономических реформ Косыгина, стала самой успешной в советской истории и получила название «золотой».</a:t>
            </a:r>
          </a:p>
          <a:p>
            <a:pPr>
              <a:buNone/>
            </a:pPr>
            <a:r>
              <a:rPr lang="ru-RU" dirty="0" smtClean="0"/>
              <a:t>Дважды Герой Социалистического Труда (1964, 1974).</a:t>
            </a:r>
            <a:endParaRPr lang="ru-RU" dirty="0"/>
          </a:p>
        </p:txBody>
      </p:sp>
      <p:pic>
        <p:nvPicPr>
          <p:cNvPr id="4" name="Рисунок 3" descr="300px-Kossygin_Glassboro.jpg"/>
          <p:cNvPicPr>
            <a:picLocks noChangeAspect="1"/>
          </p:cNvPicPr>
          <p:nvPr/>
        </p:nvPicPr>
        <p:blipFill>
          <a:blip r:embed="rId2"/>
          <a:stretch>
            <a:fillRect/>
          </a:stretch>
        </p:blipFill>
        <p:spPr>
          <a:xfrm>
            <a:off x="7858148" y="-1"/>
            <a:ext cx="1285852" cy="194592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lnSpcReduction="10000"/>
          </a:bodyPr>
          <a:lstStyle/>
          <a:p>
            <a:pPr>
              <a:buNone/>
            </a:pPr>
            <a:r>
              <a:rPr lang="ru-RU" b="1" dirty="0" err="1" smtClean="0">
                <a:solidFill>
                  <a:srgbClr val="842AE8"/>
                </a:solidFill>
              </a:rPr>
              <a:t>Фиде́ль</a:t>
            </a:r>
            <a:r>
              <a:rPr lang="ru-RU" b="1" dirty="0" smtClean="0">
                <a:solidFill>
                  <a:srgbClr val="842AE8"/>
                </a:solidFill>
              </a:rPr>
              <a:t> </a:t>
            </a:r>
            <a:r>
              <a:rPr lang="ru-RU" b="1" dirty="0" err="1" smtClean="0">
                <a:solidFill>
                  <a:srgbClr val="842AE8"/>
                </a:solidFill>
              </a:rPr>
              <a:t>Алеха́ндро</a:t>
            </a:r>
            <a:r>
              <a:rPr lang="ru-RU" b="1" dirty="0" smtClean="0">
                <a:solidFill>
                  <a:srgbClr val="842AE8"/>
                </a:solidFill>
              </a:rPr>
              <a:t> </a:t>
            </a:r>
            <a:r>
              <a:rPr lang="ru-RU" b="1" dirty="0" err="1" smtClean="0">
                <a:solidFill>
                  <a:srgbClr val="842AE8"/>
                </a:solidFill>
              </a:rPr>
              <a:t>Ка́стро</a:t>
            </a:r>
            <a:r>
              <a:rPr lang="ru-RU" b="1" dirty="0" smtClean="0">
                <a:solidFill>
                  <a:srgbClr val="842AE8"/>
                </a:solidFill>
              </a:rPr>
              <a:t> Рус </a:t>
            </a:r>
          </a:p>
          <a:p>
            <a:pPr>
              <a:buNone/>
            </a:pPr>
            <a:r>
              <a:rPr lang="ru-RU" dirty="0" smtClean="0"/>
              <a:t>(родился 1926 г.) — кубинский революционный и политический деятель, </a:t>
            </a:r>
            <a:r>
              <a:rPr lang="ru-RU" dirty="0" err="1" smtClean="0"/>
              <a:t>команданте</a:t>
            </a:r>
            <a:r>
              <a:rPr lang="ru-RU" dirty="0" smtClean="0"/>
              <a:t>, руководитель Кубы с 1959 по 2008 год.</a:t>
            </a:r>
          </a:p>
          <a:p>
            <a:pPr>
              <a:buNone/>
            </a:pPr>
            <a:endParaRPr lang="ru-RU" dirty="0" smtClean="0"/>
          </a:p>
          <a:p>
            <a:pPr>
              <a:buNone/>
            </a:pPr>
            <a:r>
              <a:rPr lang="ru-RU" dirty="0" smtClean="0"/>
              <a:t>Вместе со своим братом Раулем Кастро и аргентинцем Эрнесто </a:t>
            </a:r>
            <a:r>
              <a:rPr lang="ru-RU" dirty="0" err="1" smtClean="0"/>
              <a:t>Че</a:t>
            </a:r>
            <a:r>
              <a:rPr lang="ru-RU" dirty="0" smtClean="0"/>
              <a:t> </a:t>
            </a:r>
            <a:r>
              <a:rPr lang="ru-RU" dirty="0" err="1" smtClean="0"/>
              <a:t>Геварой</a:t>
            </a:r>
            <a:r>
              <a:rPr lang="ru-RU" dirty="0" smtClean="0"/>
              <a:t> возглавил революционное движение на Кубе против диктатора </a:t>
            </a:r>
            <a:r>
              <a:rPr lang="ru-RU" dirty="0" err="1" smtClean="0"/>
              <a:t>Батисты</a:t>
            </a:r>
            <a:r>
              <a:rPr lang="ru-RU" dirty="0" smtClean="0"/>
              <a:t>. После победы революции 1 января 1959 г. </a:t>
            </a:r>
            <a:r>
              <a:rPr lang="ru-RU" dirty="0" err="1" smtClean="0"/>
              <a:t>Фидель</a:t>
            </a:r>
            <a:r>
              <a:rPr lang="ru-RU" dirty="0" smtClean="0"/>
              <a:t> Кастро стал премьер-министром Республики Куба, а с 1976 по 2008 год — президентом.</a:t>
            </a:r>
            <a:endParaRPr lang="ru-RU" dirty="0"/>
          </a:p>
        </p:txBody>
      </p:sp>
      <p:pic>
        <p:nvPicPr>
          <p:cNvPr id="4" name="Рисунок 3" descr="280px-Fidel_Castro_-_MATS_Terminal_Washington_1959.jpg"/>
          <p:cNvPicPr>
            <a:picLocks noChangeAspect="1"/>
          </p:cNvPicPr>
          <p:nvPr/>
        </p:nvPicPr>
        <p:blipFill>
          <a:blip r:embed="rId2"/>
          <a:stretch>
            <a:fillRect/>
          </a:stretch>
        </p:blipFill>
        <p:spPr>
          <a:xfrm>
            <a:off x="7715272" y="0"/>
            <a:ext cx="1428728" cy="159201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ПЕРСОНАЛИИ</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lstStyle/>
          <a:p>
            <a:pPr>
              <a:buNone/>
            </a:pPr>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857232"/>
            <a:ext cx="9144000" cy="6000768"/>
          </a:xfrm>
        </p:spPr>
        <p:txBody>
          <a:bodyPr>
            <a:normAutofit/>
          </a:bodyPr>
          <a:lstStyle/>
          <a:p>
            <a:pPr>
              <a:buNone/>
            </a:pPr>
            <a:r>
              <a:rPr lang="ru-RU" sz="2000" b="1" dirty="0" smtClean="0"/>
              <a:t>Какой  ряд  дат  связан  с  созданием международных  организаций </a:t>
            </a:r>
          </a:p>
          <a:p>
            <a:pPr>
              <a:buNone/>
            </a:pPr>
            <a:r>
              <a:rPr lang="ru-RU" sz="2000" b="1" dirty="0" smtClean="0"/>
              <a:t>социалистических стран во главе с СССР? </a:t>
            </a:r>
          </a:p>
          <a:p>
            <a:pPr>
              <a:buNone/>
            </a:pPr>
            <a:r>
              <a:rPr lang="ru-RU" sz="2000" dirty="0" smtClean="0"/>
              <a:t> </a:t>
            </a:r>
          </a:p>
          <a:p>
            <a:pPr>
              <a:buNone/>
            </a:pPr>
            <a:r>
              <a:rPr lang="ru-RU" sz="2000" dirty="0" smtClean="0"/>
              <a:t>1)  1946 г., 1960 г. </a:t>
            </a:r>
          </a:p>
          <a:p>
            <a:pPr>
              <a:buNone/>
            </a:pPr>
            <a:r>
              <a:rPr lang="ru-RU" sz="2000" dirty="0" smtClean="0"/>
              <a:t>2)  1949 г., 1955 г. </a:t>
            </a:r>
          </a:p>
          <a:p>
            <a:pPr>
              <a:buNone/>
            </a:pPr>
            <a:r>
              <a:rPr lang="ru-RU" sz="2000" dirty="0" smtClean="0"/>
              <a:t>3)  1953 г., 1965 г. </a:t>
            </a:r>
          </a:p>
          <a:p>
            <a:pPr>
              <a:buNone/>
            </a:pPr>
            <a:r>
              <a:rPr lang="ru-RU" sz="2000" dirty="0" smtClean="0"/>
              <a:t>4)  1961 г., 1967 г.</a:t>
            </a:r>
            <a:endParaRPr lang="ru-RU"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Концепция  развернутого  построения коммунистического  общества  за 20 </a:t>
            </a:r>
          </a:p>
          <a:p>
            <a:pPr>
              <a:buNone/>
            </a:pPr>
            <a:r>
              <a:rPr lang="ru-RU" sz="2000" b="1" dirty="0" smtClean="0"/>
              <a:t>лет, принятая в период «оттепели», была заменена руководством СССР в </a:t>
            </a:r>
          </a:p>
          <a:p>
            <a:pPr>
              <a:buNone/>
            </a:pPr>
            <a:r>
              <a:rPr lang="ru-RU" sz="2000" b="1" dirty="0" smtClean="0"/>
              <a:t>1970-е гг. на концепцию </a:t>
            </a:r>
          </a:p>
          <a:p>
            <a:pPr>
              <a:buNone/>
            </a:pPr>
            <a:r>
              <a:rPr lang="ru-RU" sz="2000" b="1" dirty="0" smtClean="0"/>
              <a:t> </a:t>
            </a:r>
          </a:p>
          <a:p>
            <a:pPr>
              <a:buNone/>
            </a:pPr>
            <a:r>
              <a:rPr lang="ru-RU" sz="2000" dirty="0" smtClean="0"/>
              <a:t>1)  совершенствования «развитого социализма» </a:t>
            </a:r>
          </a:p>
          <a:p>
            <a:pPr>
              <a:buNone/>
            </a:pPr>
            <a:r>
              <a:rPr lang="ru-RU" sz="2000" dirty="0" smtClean="0"/>
              <a:t>2)  окончательной победы социализма в СССР </a:t>
            </a:r>
          </a:p>
          <a:p>
            <a:pPr>
              <a:buNone/>
            </a:pPr>
            <a:r>
              <a:rPr lang="ru-RU" sz="2000" dirty="0" smtClean="0"/>
              <a:t>3)  «нового политического мышления» </a:t>
            </a:r>
          </a:p>
          <a:p>
            <a:pPr>
              <a:buNone/>
            </a:pPr>
            <a:r>
              <a:rPr lang="ru-RU" sz="2000" dirty="0" smtClean="0"/>
              <a:t>4)  построения социалистического общества «с человеческим лицом» </a:t>
            </a:r>
            <a:endParaRPr lang="ru-RU"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Что  было  одним  из  проявлений «оттепели»  в  духовно-культурной жизни </a:t>
            </a:r>
          </a:p>
          <a:p>
            <a:pPr>
              <a:buNone/>
            </a:pPr>
            <a:r>
              <a:rPr lang="ru-RU" sz="2000" b="1" dirty="0" smtClean="0"/>
              <a:t>СССР? </a:t>
            </a:r>
          </a:p>
          <a:p>
            <a:pPr>
              <a:buNone/>
            </a:pPr>
            <a:r>
              <a:rPr lang="ru-RU" sz="2000" dirty="0" smtClean="0"/>
              <a:t> </a:t>
            </a:r>
          </a:p>
          <a:p>
            <a:pPr>
              <a:buNone/>
            </a:pPr>
            <a:r>
              <a:rPr lang="ru-RU" sz="2000" dirty="0" smtClean="0"/>
              <a:t>1)  прекращение идеологического давления на деятелей культуры </a:t>
            </a:r>
          </a:p>
          <a:p>
            <a:pPr>
              <a:buNone/>
            </a:pPr>
            <a:r>
              <a:rPr lang="ru-RU" sz="2000" dirty="0" smtClean="0"/>
              <a:t>2)  отмена государственной цензуры </a:t>
            </a:r>
          </a:p>
          <a:p>
            <a:pPr>
              <a:buNone/>
            </a:pPr>
            <a:r>
              <a:rPr lang="ru-RU" sz="2000" dirty="0" smtClean="0"/>
              <a:t>3)  возможность развития всех направлений искусства </a:t>
            </a:r>
          </a:p>
          <a:p>
            <a:pPr>
              <a:buNone/>
            </a:pPr>
            <a:r>
              <a:rPr lang="ru-RU" sz="2000" dirty="0" smtClean="0"/>
              <a:t>4)  публикация произведений о заключенных </a:t>
            </a:r>
            <a:r>
              <a:rPr lang="ru-RU" sz="2000" dirty="0" err="1" smtClean="0"/>
              <a:t>ГУЛАГа</a:t>
            </a:r>
            <a:endParaRPr lang="ru-RU"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Какие  черты  характеризовали  общественно-политическую  жизнь  СС</a:t>
            </a:r>
          </a:p>
          <a:p>
            <a:pPr>
              <a:buNone/>
            </a:pPr>
            <a:r>
              <a:rPr lang="ru-RU" sz="2000" b="1" dirty="0" smtClean="0"/>
              <a:t>в 1970-х – середине 1980-х гг.? </a:t>
            </a:r>
          </a:p>
          <a:p>
            <a:pPr>
              <a:buNone/>
            </a:pPr>
            <a:r>
              <a:rPr lang="ru-RU" sz="2000" dirty="0" smtClean="0"/>
              <a:t> </a:t>
            </a:r>
          </a:p>
          <a:p>
            <a:pPr>
              <a:buNone/>
            </a:pPr>
            <a:r>
              <a:rPr lang="ru-RU" sz="2000" dirty="0" smtClean="0"/>
              <a:t> </a:t>
            </a:r>
          </a:p>
          <a:p>
            <a:pPr>
              <a:buNone/>
            </a:pPr>
            <a:r>
              <a:rPr lang="ru-RU" sz="2000" dirty="0" smtClean="0"/>
              <a:t>А)  сокращение численности партийно-государственного аппарата </a:t>
            </a:r>
          </a:p>
          <a:p>
            <a:pPr>
              <a:buNone/>
            </a:pPr>
            <a:r>
              <a:rPr lang="ru-RU" sz="2000" dirty="0" smtClean="0"/>
              <a:t>Б)  усиление борьбы с инакомыслием </a:t>
            </a:r>
          </a:p>
          <a:p>
            <a:pPr>
              <a:buNone/>
            </a:pPr>
            <a:r>
              <a:rPr lang="ru-RU" sz="2000" dirty="0" smtClean="0"/>
              <a:t>В)  возобновление критики культа личности И.В. Сталина </a:t>
            </a:r>
          </a:p>
          <a:p>
            <a:pPr>
              <a:buNone/>
            </a:pPr>
            <a:r>
              <a:rPr lang="ru-RU" sz="2000" dirty="0" smtClean="0"/>
              <a:t>Г)  стабильность внутриполитической обстановки </a:t>
            </a:r>
          </a:p>
          <a:p>
            <a:pPr>
              <a:buNone/>
            </a:pPr>
            <a:r>
              <a:rPr lang="ru-RU" sz="2000" dirty="0" smtClean="0"/>
              <a:t>Д)  проведение альтернативных выборов </a:t>
            </a:r>
          </a:p>
          <a:p>
            <a:pPr>
              <a:buNone/>
            </a:pPr>
            <a:r>
              <a:rPr lang="ru-RU" sz="2000" dirty="0" smtClean="0"/>
              <a:t>Е)  усиление роли </a:t>
            </a:r>
            <a:r>
              <a:rPr lang="ru-RU" sz="2000" dirty="0" err="1" smtClean="0"/>
              <a:t>партноменклатуры</a:t>
            </a:r>
            <a:r>
              <a:rPr lang="ru-RU" sz="2000" dirty="0" smtClean="0"/>
              <a:t> </a:t>
            </a:r>
          </a:p>
          <a:p>
            <a:pPr>
              <a:buNone/>
            </a:pPr>
            <a:r>
              <a:rPr lang="ru-RU" sz="2000" dirty="0" smtClean="0"/>
              <a:t> </a:t>
            </a:r>
          </a:p>
          <a:p>
            <a:pPr>
              <a:buNone/>
            </a:pPr>
            <a:r>
              <a:rPr lang="ru-RU" sz="2000" dirty="0" smtClean="0"/>
              <a:t>Укажите верный ответ. </a:t>
            </a:r>
          </a:p>
          <a:p>
            <a:pPr>
              <a:buNone/>
            </a:pPr>
            <a:r>
              <a:rPr lang="ru-RU" sz="2000" dirty="0" smtClean="0"/>
              <a:t> </a:t>
            </a:r>
          </a:p>
          <a:p>
            <a:pPr>
              <a:buNone/>
            </a:pPr>
            <a:r>
              <a:rPr lang="ru-RU" sz="2000" dirty="0" smtClean="0"/>
              <a:t>1)  АВД  2)  БГЕ  3) ВГД  4)  ГДЕ</a:t>
            </a:r>
            <a:endParaRPr lang="ru-RU"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buNone/>
            </a:pPr>
            <a:r>
              <a:rPr lang="ru-RU" b="1" dirty="0" smtClean="0"/>
              <a:t>С5. Ниже  приведены  две  из  существующих  точек  зрения  на  период  </a:t>
            </a:r>
          </a:p>
          <a:p>
            <a:pPr>
              <a:buNone/>
            </a:pPr>
            <a:r>
              <a:rPr lang="ru-RU" b="1" dirty="0" smtClean="0"/>
              <a:t>1964–1982 гг.:  </a:t>
            </a:r>
          </a:p>
          <a:p>
            <a:pPr>
              <a:buNone/>
            </a:pPr>
            <a:r>
              <a:rPr lang="ru-RU" dirty="0" smtClean="0"/>
              <a:t> </a:t>
            </a:r>
          </a:p>
          <a:p>
            <a:pPr>
              <a:buNone/>
            </a:pPr>
            <a:r>
              <a:rPr lang="ru-RU" dirty="0" smtClean="0"/>
              <a:t>1. Период,  когда  руководителем  СССР  был  Л.И.  Брежнев,  стал </a:t>
            </a:r>
          </a:p>
          <a:p>
            <a:pPr>
              <a:buNone/>
            </a:pPr>
            <a:r>
              <a:rPr lang="ru-RU" dirty="0" smtClean="0"/>
              <a:t>одним из самых спокойных, стабильных этапов развития СССР, был </a:t>
            </a:r>
          </a:p>
          <a:p>
            <a:pPr>
              <a:buNone/>
            </a:pPr>
            <a:r>
              <a:rPr lang="ru-RU" dirty="0" smtClean="0"/>
              <a:t>отмечен  отсутствием  экономических,  социальных,  политических </a:t>
            </a:r>
          </a:p>
          <a:p>
            <a:pPr>
              <a:buNone/>
            </a:pPr>
            <a:r>
              <a:rPr lang="ru-RU" dirty="0" smtClean="0"/>
              <a:t>потрясений. </a:t>
            </a:r>
          </a:p>
          <a:p>
            <a:pPr>
              <a:buNone/>
            </a:pPr>
            <a:r>
              <a:rPr lang="ru-RU" dirty="0" smtClean="0"/>
              <a:t>2. Период 1964–1982  гг.  был  временем  развития  и  проявления </a:t>
            </a:r>
          </a:p>
          <a:p>
            <a:pPr>
              <a:buNone/>
            </a:pPr>
            <a:r>
              <a:rPr lang="ru-RU" dirty="0" smtClean="0"/>
              <a:t>системного  кризиса  общества, «эпохой  застоя»,  в итоге приведшей </a:t>
            </a:r>
          </a:p>
          <a:p>
            <a:pPr>
              <a:buNone/>
            </a:pPr>
            <a:r>
              <a:rPr lang="ru-RU" dirty="0" smtClean="0"/>
              <a:t>страну к изменению общественно-политической системы в СССР. </a:t>
            </a:r>
          </a:p>
          <a:p>
            <a:pPr>
              <a:buNone/>
            </a:pPr>
            <a:endParaRPr lang="ru-RU" dirty="0" smtClean="0"/>
          </a:p>
          <a:p>
            <a:pPr>
              <a:buNone/>
            </a:pPr>
            <a:r>
              <a:rPr lang="ru-RU" dirty="0" smtClean="0"/>
              <a:t>Укажите,  какая  из  названных  точек  зрения  представляется  вам  более </a:t>
            </a:r>
          </a:p>
          <a:p>
            <a:pPr>
              <a:buNone/>
            </a:pPr>
            <a:r>
              <a:rPr lang="ru-RU" dirty="0" smtClean="0"/>
              <a:t>предпочтительной. Приведите не менее трех фактов, положений, которые </a:t>
            </a:r>
          </a:p>
          <a:p>
            <a:pPr>
              <a:buNone/>
            </a:pPr>
            <a:r>
              <a:rPr lang="ru-RU" dirty="0" smtClean="0"/>
              <a:t>могут  служить  аргументами,  подтверждающими  выбранную  вами  </a:t>
            </a:r>
          </a:p>
          <a:p>
            <a:pPr>
              <a:buNone/>
            </a:pPr>
            <a:r>
              <a:rPr lang="ru-RU" dirty="0" smtClean="0"/>
              <a:t>точку зрения.</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85000" lnSpcReduction="20000"/>
          </a:bodyPr>
          <a:lstStyle/>
          <a:p>
            <a:pPr algn="ctr">
              <a:buNone/>
            </a:pPr>
            <a:r>
              <a:rPr lang="ru-RU" i="1" dirty="0" smtClean="0">
                <a:solidFill>
                  <a:srgbClr val="842AE8"/>
                </a:solidFill>
              </a:rPr>
              <a:t>XX съезд и противоречия "десталинизации"</a:t>
            </a:r>
          </a:p>
          <a:p>
            <a:pPr>
              <a:buNone/>
            </a:pPr>
            <a:endParaRPr lang="ru-RU" dirty="0" smtClean="0"/>
          </a:p>
          <a:p>
            <a:pPr>
              <a:buNone/>
            </a:pPr>
            <a:r>
              <a:rPr lang="ru-RU" dirty="0" smtClean="0"/>
              <a:t>Разоблачение Сталина. </a:t>
            </a:r>
            <a:r>
              <a:rPr lang="ru-RU" dirty="0" smtClean="0">
                <a:hlinkClick r:id="rId2" action="ppaction://hlinksldjump"/>
              </a:rPr>
              <a:t>XX съезд КПСС </a:t>
            </a:r>
            <a:r>
              <a:rPr lang="ru-RU" dirty="0" smtClean="0"/>
              <a:t>(февраль1956г.) – развенчан миф о "непогрешимости" Сталина. 30 июня 1956 г. – постановление ЦК КПСС "О культе личности и его последствиях": все сводилось к личным недостаткам Сталина.</a:t>
            </a:r>
          </a:p>
          <a:p>
            <a:pPr>
              <a:buNone/>
            </a:pPr>
            <a:endParaRPr lang="ru-RU" dirty="0" smtClean="0"/>
          </a:p>
          <a:p>
            <a:pPr>
              <a:buNone/>
            </a:pPr>
            <a:r>
              <a:rPr lang="ru-RU" dirty="0" smtClean="0"/>
              <a:t>После XX съезда рост общественной активности различных групп населения. Возникают кружки студенческой молодежи, затем были подвергнуты репрессиям.</a:t>
            </a:r>
          </a:p>
          <a:p>
            <a:pPr>
              <a:buNone/>
            </a:pPr>
            <a:endParaRPr lang="ru-RU" dirty="0" smtClean="0"/>
          </a:p>
          <a:p>
            <a:pPr>
              <a:buNone/>
            </a:pPr>
            <a:r>
              <a:rPr lang="ru-RU" dirty="0" smtClean="0"/>
              <a:t>В конце 1956 г. – антисталиниская революции в Венгрии. В июне 1957 г. Хрущев победил в столкновении с "антипартийной группой". С 1958 г. он стал предсовмином.</a:t>
            </a: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В начале 1970-х гг. был исключен из Союза писателей СССР и выслан из </a:t>
            </a:r>
          </a:p>
          <a:p>
            <a:pPr>
              <a:buNone/>
            </a:pPr>
            <a:r>
              <a:rPr lang="ru-RU" sz="2000" b="1" dirty="0" smtClean="0"/>
              <a:t>страны писатель </a:t>
            </a:r>
          </a:p>
          <a:p>
            <a:pPr>
              <a:buNone/>
            </a:pPr>
            <a:r>
              <a:rPr lang="ru-RU" sz="2000" b="1" dirty="0" smtClean="0"/>
              <a:t> </a:t>
            </a:r>
          </a:p>
          <a:p>
            <a:pPr>
              <a:buNone/>
            </a:pPr>
            <a:r>
              <a:rPr lang="ru-RU" sz="2000" dirty="0" smtClean="0"/>
              <a:t>1)  С.М. Михалков </a:t>
            </a:r>
          </a:p>
          <a:p>
            <a:pPr>
              <a:buNone/>
            </a:pPr>
            <a:r>
              <a:rPr lang="ru-RU" sz="2000" dirty="0" smtClean="0"/>
              <a:t>2)  М.А. Шолохов </a:t>
            </a:r>
          </a:p>
          <a:p>
            <a:pPr>
              <a:buNone/>
            </a:pPr>
            <a:r>
              <a:rPr lang="ru-RU" sz="2000" dirty="0" smtClean="0"/>
              <a:t>3)  К.М. Симонов  </a:t>
            </a:r>
          </a:p>
          <a:p>
            <a:pPr>
              <a:buNone/>
            </a:pPr>
            <a:r>
              <a:rPr lang="ru-RU" sz="2000" dirty="0" smtClean="0"/>
              <a:t>4)  А.И. Солженицын</a:t>
            </a:r>
            <a:endParaRPr lang="ru-RU"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Какой  фактор  способствовал  разрядке  международной  напряженности  в </a:t>
            </a:r>
          </a:p>
          <a:p>
            <a:pPr>
              <a:buNone/>
            </a:pPr>
            <a:r>
              <a:rPr lang="ru-RU" sz="2000" b="1" dirty="0" smtClean="0"/>
              <a:t>1970-е гг.? </a:t>
            </a:r>
          </a:p>
          <a:p>
            <a:pPr>
              <a:buNone/>
            </a:pPr>
            <a:r>
              <a:rPr lang="ru-RU" sz="2000" dirty="0" smtClean="0"/>
              <a:t> </a:t>
            </a:r>
          </a:p>
          <a:p>
            <a:pPr>
              <a:buNone/>
            </a:pPr>
            <a:r>
              <a:rPr lang="ru-RU" sz="2000" dirty="0" smtClean="0"/>
              <a:t>1)  объединение ГДР и ФРГ в одно государство </a:t>
            </a:r>
          </a:p>
          <a:p>
            <a:pPr>
              <a:buNone/>
            </a:pPr>
            <a:r>
              <a:rPr lang="ru-RU" sz="2000" dirty="0" smtClean="0"/>
              <a:t>2)  подписание  Заключительного  акта  Совещания  по  безопасности  и </a:t>
            </a:r>
          </a:p>
          <a:p>
            <a:pPr>
              <a:buNone/>
            </a:pPr>
            <a:r>
              <a:rPr lang="ru-RU" sz="2000" dirty="0" smtClean="0"/>
              <a:t>сотрудничеству в Европе </a:t>
            </a:r>
          </a:p>
          <a:p>
            <a:pPr>
              <a:buNone/>
            </a:pPr>
            <a:r>
              <a:rPr lang="ru-RU" sz="2000" dirty="0" smtClean="0"/>
              <a:t>3)  разработка в СССР концепции «нового политического мышления» </a:t>
            </a:r>
          </a:p>
          <a:p>
            <a:pPr>
              <a:buNone/>
            </a:pPr>
            <a:r>
              <a:rPr lang="ru-RU" sz="2000" dirty="0" smtClean="0"/>
              <a:t>4)  окончание Корейской войны </a:t>
            </a:r>
          </a:p>
          <a:p>
            <a:pPr>
              <a:buNone/>
            </a:pPr>
            <a:r>
              <a:rPr lang="ru-RU" sz="2000" dirty="0" smtClean="0"/>
              <a:t> </a:t>
            </a:r>
          </a:p>
          <a:p>
            <a:pPr>
              <a:buNone/>
            </a:pPr>
            <a:r>
              <a:rPr lang="ru-RU" sz="2000" dirty="0" smtClean="0"/>
              <a:t> </a:t>
            </a:r>
          </a:p>
          <a:p>
            <a:pPr>
              <a:buNone/>
            </a:pP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Прочтите  отрывок  из  воспоминаний  бывшего  посла СССР  в  Республике </a:t>
            </a:r>
          </a:p>
          <a:p>
            <a:pPr>
              <a:buNone/>
            </a:pPr>
            <a:r>
              <a:rPr lang="ru-RU" sz="2000" b="1" dirty="0" smtClean="0"/>
              <a:t>Куба А.И. Алексеева и укажите,  в каком  году происходили описываемые </a:t>
            </a:r>
          </a:p>
          <a:p>
            <a:pPr>
              <a:buNone/>
            </a:pPr>
            <a:r>
              <a:rPr lang="ru-RU" sz="2000" b="1" dirty="0" smtClean="0"/>
              <a:t>события. </a:t>
            </a:r>
          </a:p>
          <a:p>
            <a:pPr>
              <a:buNone/>
            </a:pPr>
            <a:r>
              <a:rPr lang="ru-RU" sz="2000" dirty="0" smtClean="0"/>
              <a:t>«…Никто  из  советских  руководителей  не  возражал  против  планов </a:t>
            </a:r>
          </a:p>
          <a:p>
            <a:pPr>
              <a:buNone/>
            </a:pPr>
            <a:r>
              <a:rPr lang="ru-RU" sz="2000" dirty="0" smtClean="0"/>
              <a:t>Хрущева, а маршал Малиновский довольно активно их поддерживал. Его </a:t>
            </a:r>
          </a:p>
          <a:p>
            <a:pPr>
              <a:buNone/>
            </a:pPr>
            <a:r>
              <a:rPr lang="ru-RU" sz="2000" dirty="0" smtClean="0"/>
              <a:t>можно было понять: ведь в тот период соотношение ядерных сил СССР и </a:t>
            </a:r>
          </a:p>
          <a:p>
            <a:pPr>
              <a:buNone/>
            </a:pPr>
            <a:r>
              <a:rPr lang="ru-RU" sz="2000" dirty="0" smtClean="0"/>
              <a:t>США  было 1  к 17.  Появление  же  наших  ракет  на  Кубе  практически </a:t>
            </a:r>
          </a:p>
          <a:p>
            <a:pPr>
              <a:buNone/>
            </a:pPr>
            <a:r>
              <a:rPr lang="ru-RU" sz="2000" dirty="0" smtClean="0"/>
              <a:t>уравновешивало степень ядерного риска для обеих стран». </a:t>
            </a:r>
          </a:p>
          <a:p>
            <a:pPr>
              <a:buNone/>
            </a:pPr>
            <a:r>
              <a:rPr lang="ru-RU" sz="2000" dirty="0" smtClean="0"/>
              <a:t> </a:t>
            </a:r>
          </a:p>
          <a:p>
            <a:pPr>
              <a:buNone/>
            </a:pPr>
            <a:r>
              <a:rPr lang="ru-RU" sz="2000" dirty="0" smtClean="0"/>
              <a:t>1)  1954 г. </a:t>
            </a:r>
          </a:p>
          <a:p>
            <a:pPr>
              <a:buNone/>
            </a:pPr>
            <a:r>
              <a:rPr lang="ru-RU" sz="2000" dirty="0" smtClean="0"/>
              <a:t>2)  1962 г. </a:t>
            </a:r>
          </a:p>
          <a:p>
            <a:pPr>
              <a:buNone/>
            </a:pPr>
            <a:r>
              <a:rPr lang="ru-RU" sz="2000" dirty="0" smtClean="0"/>
              <a:t>3)  1975 г. </a:t>
            </a:r>
          </a:p>
          <a:p>
            <a:pPr>
              <a:buNone/>
            </a:pPr>
            <a:r>
              <a:rPr lang="ru-RU" sz="2000" dirty="0" smtClean="0"/>
              <a:t>4)  1985 г.</a:t>
            </a:r>
            <a:endParaRPr lang="ru-RU"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47500" lnSpcReduction="20000"/>
          </a:bodyPr>
          <a:lstStyle/>
          <a:p>
            <a:pPr>
              <a:buNone/>
            </a:pPr>
            <a:r>
              <a:rPr lang="ru-RU" b="1" dirty="0" smtClean="0"/>
              <a:t>B13 . Установите  соответствие  между  приведенными  положениями  и </a:t>
            </a:r>
          </a:p>
          <a:p>
            <a:pPr>
              <a:buNone/>
            </a:pPr>
            <a:r>
              <a:rPr lang="ru-RU" b="1" dirty="0" smtClean="0"/>
              <a:t>названиями документов, в которых они отражены.  </a:t>
            </a:r>
          </a:p>
          <a:p>
            <a:pPr>
              <a:buNone/>
            </a:pPr>
            <a:r>
              <a:rPr lang="ru-RU" b="1" dirty="0" smtClean="0"/>
              <a:t> </a:t>
            </a:r>
          </a:p>
          <a:p>
            <a:pPr>
              <a:buNone/>
            </a:pPr>
            <a:r>
              <a:rPr lang="ru-RU" b="1" dirty="0" smtClean="0"/>
              <a:t>К каждой позиции первого столбца подберите соответствующую позицию </a:t>
            </a:r>
          </a:p>
          <a:p>
            <a:pPr>
              <a:buNone/>
            </a:pPr>
            <a:r>
              <a:rPr lang="ru-RU" b="1" dirty="0" smtClean="0"/>
              <a:t>второго и  запишите в  таблицу выбранные цифры под соответствующими </a:t>
            </a:r>
          </a:p>
          <a:p>
            <a:pPr>
              <a:buNone/>
            </a:pPr>
            <a:r>
              <a:rPr lang="ru-RU" b="1" dirty="0" smtClean="0"/>
              <a:t>буквами. </a:t>
            </a:r>
          </a:p>
          <a:p>
            <a:pPr>
              <a:buNone/>
            </a:pPr>
            <a:r>
              <a:rPr lang="ru-RU" dirty="0" smtClean="0"/>
              <a:t> </a:t>
            </a:r>
          </a:p>
          <a:p>
            <a:pPr>
              <a:buNone/>
            </a:pPr>
            <a:r>
              <a:rPr lang="ru-RU" dirty="0" smtClean="0"/>
              <a:t>  ПОЛОЖЕНИЯ    ДОКУМЕНТЫ </a:t>
            </a:r>
          </a:p>
          <a:p>
            <a:pPr>
              <a:buNone/>
            </a:pPr>
            <a:r>
              <a:rPr lang="ru-RU" dirty="0" smtClean="0"/>
              <a:t>А) «Нынешнее поколение советских                                                 1) Конституция СССР 1977 г. </a:t>
            </a:r>
          </a:p>
          <a:p>
            <a:pPr>
              <a:buNone/>
            </a:pPr>
            <a:r>
              <a:rPr lang="ru-RU" dirty="0" smtClean="0"/>
              <a:t>людей в ближайшие 20 лет будет жить </a:t>
            </a:r>
          </a:p>
          <a:p>
            <a:pPr>
              <a:buNone/>
            </a:pPr>
            <a:r>
              <a:rPr lang="ru-RU" dirty="0" smtClean="0"/>
              <a:t>при коммунизме» </a:t>
            </a:r>
          </a:p>
          <a:p>
            <a:pPr>
              <a:buNone/>
            </a:pPr>
            <a:r>
              <a:rPr lang="ru-RU" dirty="0" smtClean="0"/>
              <a:t>Б)  «В СССР построено развитое                                                          2) работа И.В. Сталина  «Экономические</a:t>
            </a:r>
          </a:p>
          <a:p>
            <a:pPr>
              <a:buNone/>
            </a:pPr>
            <a:r>
              <a:rPr lang="ru-RU" dirty="0" smtClean="0"/>
              <a:t>социалистическое общество»                                                                  проблемы социализма в России».</a:t>
            </a:r>
          </a:p>
          <a:p>
            <a:pPr>
              <a:buNone/>
            </a:pPr>
            <a:r>
              <a:rPr lang="ru-RU" dirty="0" smtClean="0"/>
              <a:t>В)  «Необходимо… поднять колхозную                                             3) Конституция РФ 1993 г. </a:t>
            </a:r>
          </a:p>
          <a:p>
            <a:pPr>
              <a:buNone/>
            </a:pPr>
            <a:r>
              <a:rPr lang="ru-RU" dirty="0" smtClean="0"/>
              <a:t>собственность до уровня </a:t>
            </a:r>
          </a:p>
          <a:p>
            <a:pPr>
              <a:buNone/>
            </a:pPr>
            <a:r>
              <a:rPr lang="ru-RU" dirty="0" smtClean="0"/>
              <a:t>общенародной» </a:t>
            </a:r>
          </a:p>
          <a:p>
            <a:pPr>
              <a:buNone/>
            </a:pPr>
            <a:r>
              <a:rPr lang="ru-RU" dirty="0" smtClean="0"/>
              <a:t> Г)  «В Российской Федерации признаются                                       4) Программа КПСС 1961 г. </a:t>
            </a:r>
          </a:p>
          <a:p>
            <a:pPr>
              <a:buNone/>
            </a:pPr>
            <a:r>
              <a:rPr lang="ru-RU" dirty="0" smtClean="0"/>
              <a:t>политическое многообразие, </a:t>
            </a:r>
          </a:p>
          <a:p>
            <a:pPr>
              <a:buNone/>
            </a:pPr>
            <a:r>
              <a:rPr lang="ru-RU" dirty="0" smtClean="0"/>
              <a:t>многопартийность»                                                                                5) Конституция СССР 1936 г. </a:t>
            </a:r>
          </a:p>
          <a:p>
            <a:pPr>
              <a:buNone/>
            </a:pPr>
            <a:endParaRPr lang="ru-RU" dirty="0" smtClean="0"/>
          </a:p>
          <a:p>
            <a:pPr>
              <a:buNone/>
            </a:pPr>
            <a:r>
              <a:rPr lang="ru-RU" dirty="0" smtClean="0"/>
              <a:t> </a:t>
            </a:r>
          </a:p>
          <a:p>
            <a:pPr>
              <a:buNone/>
            </a:pPr>
            <a:r>
              <a:rPr lang="ru-RU" dirty="0" smtClean="0"/>
              <a:t>А  Б  В  Г </a:t>
            </a:r>
          </a:p>
          <a:p>
            <a:pPr>
              <a:buNone/>
            </a:pPr>
            <a:r>
              <a:rPr lang="ru-RU" dirty="0" smtClean="0"/>
              <a:t>       </a:t>
            </a:r>
          </a:p>
          <a:p>
            <a:pPr>
              <a:buNone/>
            </a:pPr>
            <a:r>
              <a:rPr lang="ru-RU" dirty="0" smtClean="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a:bodyPr>
          <a:lstStyle/>
          <a:p>
            <a:pPr>
              <a:buNone/>
            </a:pPr>
            <a:r>
              <a:rPr lang="ru-RU" sz="2000" b="1" dirty="0" smtClean="0"/>
              <a:t>Рассмотрите историческую ситуацию и ответьте на вопросы. </a:t>
            </a:r>
          </a:p>
          <a:p>
            <a:pPr>
              <a:buNone/>
            </a:pPr>
            <a:endParaRPr lang="ru-RU" sz="2000" b="1" dirty="0" smtClean="0"/>
          </a:p>
          <a:p>
            <a:pPr>
              <a:buNone/>
            </a:pPr>
            <a:r>
              <a:rPr lang="ru-RU" sz="2000" dirty="0" smtClean="0"/>
              <a:t>В  результате  начатой  в 1965  г.  под  руководством  А.Н.  Косыгина </a:t>
            </a:r>
          </a:p>
          <a:p>
            <a:pPr>
              <a:buNone/>
            </a:pPr>
            <a:r>
              <a:rPr lang="ru-RU" sz="2000" dirty="0" smtClean="0"/>
              <a:t>экономической  реформы  по  совершенствованию  планирования  и </a:t>
            </a:r>
          </a:p>
          <a:p>
            <a:pPr>
              <a:buNone/>
            </a:pPr>
            <a:r>
              <a:rPr lang="ru-RU" sz="2000" dirty="0" smtClean="0"/>
              <a:t>стимулированию  труда  производителей  произошел  прирост </a:t>
            </a:r>
          </a:p>
          <a:p>
            <a:pPr>
              <a:buNone/>
            </a:pPr>
            <a:r>
              <a:rPr lang="ru-RU" sz="2000" dirty="0" smtClean="0"/>
              <a:t>национального  дохода  СССР,  увеличение  валового  общественного </a:t>
            </a:r>
          </a:p>
          <a:p>
            <a:pPr>
              <a:buNone/>
            </a:pPr>
            <a:r>
              <a:rPr lang="ru-RU" sz="2000" dirty="0" smtClean="0"/>
              <a:t>продукта. </a:t>
            </a:r>
            <a:endParaRPr lang="ru-RU" sz="2000" smtClean="0"/>
          </a:p>
          <a:p>
            <a:pPr>
              <a:buNone/>
            </a:pPr>
            <a:endParaRPr lang="ru-RU" sz="2000" dirty="0" smtClean="0"/>
          </a:p>
          <a:p>
            <a:pPr>
              <a:buNone/>
            </a:pPr>
            <a:r>
              <a:rPr lang="ru-RU" sz="2000" dirty="0" smtClean="0"/>
              <a:t>Укажите не менее двух положений, отражающих её итоги в 1970-е гг. </a:t>
            </a:r>
          </a:p>
          <a:p>
            <a:pPr>
              <a:buNone/>
            </a:pPr>
            <a:r>
              <a:rPr lang="ru-RU" sz="2000" dirty="0" smtClean="0"/>
              <a:t>Приведите  не  менее  двух  причин,  которые  предопределили  судьбу </a:t>
            </a:r>
          </a:p>
          <a:p>
            <a:pPr>
              <a:buNone/>
            </a:pPr>
            <a:r>
              <a:rPr lang="ru-RU" sz="2000" dirty="0" smtClean="0"/>
              <a:t>реформы.</a:t>
            </a:r>
            <a:endParaRPr lang="ru-RU"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b="1" dirty="0" smtClean="0">
                <a:solidFill>
                  <a:srgbClr val="FF0000"/>
                </a:solidFill>
              </a:rPr>
              <a:t>ЗАДАНИЯ</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lstStyle/>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7500" lnSpcReduction="20000"/>
          </a:bodyPr>
          <a:lstStyle/>
          <a:p>
            <a:pPr algn="ctr">
              <a:buNone/>
            </a:pPr>
            <a:r>
              <a:rPr lang="ru-RU" i="1" dirty="0" smtClean="0">
                <a:solidFill>
                  <a:srgbClr val="842AE8"/>
                </a:solidFill>
              </a:rPr>
              <a:t>Противоречия экономической политики Хрущева</a:t>
            </a:r>
          </a:p>
          <a:p>
            <a:pPr>
              <a:buNone/>
            </a:pPr>
            <a:endParaRPr lang="ru-RU" dirty="0" smtClean="0"/>
          </a:p>
          <a:p>
            <a:pPr>
              <a:buNone/>
            </a:pPr>
            <a:r>
              <a:rPr lang="ru-RU" dirty="0" smtClean="0"/>
              <a:t>В 1957 г. введение </a:t>
            </a:r>
            <a:r>
              <a:rPr lang="ru-RU" dirty="0" smtClean="0">
                <a:hlinkClick r:id="rId2" action="ppaction://hlinksldjump"/>
              </a:rPr>
              <a:t>совнархозов</a:t>
            </a:r>
            <a:r>
              <a:rPr lang="ru-RU" dirty="0" smtClean="0"/>
              <a:t>. Успехи в военной сфере (1957: межконтинентальная баллистическая ракета и спутник, 1961 – Гагарин). 1955 г. – пленум об ускорении НТП (научно-технический прогресс), начало 60-х гг. – создание отраслевых госкомитетов.</a:t>
            </a:r>
          </a:p>
          <a:p>
            <a:pPr>
              <a:buNone/>
            </a:pPr>
            <a:r>
              <a:rPr lang="ru-RU" dirty="0" smtClean="0"/>
              <a:t>Еще сложнее в сельском хозяйстве. Со второй половины – внедрение кукурузы, пропашной системы. В то же время – уменьшение финансирования и зажим ЛПХ (личные подсобные хозяйства). В результате – упадок сельского хозяйства. За семилетку (1959–1965) рост на 14% вместо 70% по плану. С 1963 г. – закупки продовольствия в США.</a:t>
            </a:r>
          </a:p>
          <a:p>
            <a:pPr>
              <a:buNone/>
            </a:pPr>
            <a:endParaRPr lang="ru-RU" dirty="0" smtClean="0"/>
          </a:p>
          <a:p>
            <a:pPr>
              <a:buNone/>
            </a:pPr>
            <a:r>
              <a:rPr lang="ru-RU" dirty="0" smtClean="0"/>
              <a:t>Социальная политика Хрущева. Была повышена заработная плата, пенсии, сокращена рабочая неделя, массовое жилищное строительство. Ухудшилось продовольственное снабжение. В 1962 г. были повышены цены на мясо.</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70000" lnSpcReduction="20000"/>
          </a:bodyPr>
          <a:lstStyle/>
          <a:p>
            <a:pPr algn="ctr">
              <a:buNone/>
            </a:pPr>
            <a:r>
              <a:rPr lang="ru-RU" i="1" dirty="0" smtClean="0">
                <a:solidFill>
                  <a:srgbClr val="842AE8"/>
                </a:solidFill>
              </a:rPr>
              <a:t>Контрасты "оттепели" и ее финал</a:t>
            </a:r>
          </a:p>
          <a:p>
            <a:pPr>
              <a:buNone/>
            </a:pPr>
            <a:endParaRPr lang="ru-RU" dirty="0" smtClean="0"/>
          </a:p>
          <a:p>
            <a:pPr>
              <a:buNone/>
            </a:pPr>
            <a:r>
              <a:rPr lang="ru-RU" dirty="0" smtClean="0"/>
              <a:t>В 1961 г. XXII съезд КПСС, принявший новую программу партии, дал новый импульс критике культа Сталина, выдвинута идея построения в течение 20 лет "основ коммунистического общества".</a:t>
            </a:r>
          </a:p>
          <a:p>
            <a:pPr>
              <a:buNone/>
            </a:pPr>
            <a:endParaRPr lang="ru-RU" dirty="0" smtClean="0"/>
          </a:p>
          <a:p>
            <a:pPr>
              <a:buNone/>
            </a:pPr>
            <a:r>
              <a:rPr lang="ru-RU" dirty="0" smtClean="0"/>
              <a:t>Расширяется свобода (повесть А.И.Солженицына «Один день из жизни Ивана Денисовича»), но при этом – прессинг в отношении свободомыслящих (Пастернак, в 1964 г. – процесс над И. Бродским).</a:t>
            </a:r>
          </a:p>
          <a:p>
            <a:pPr>
              <a:buNone/>
            </a:pPr>
            <a:endParaRPr lang="ru-RU" dirty="0" smtClean="0"/>
          </a:p>
          <a:p>
            <a:pPr>
              <a:buNone/>
            </a:pPr>
            <a:r>
              <a:rPr lang="ru-RU" dirty="0" smtClean="0"/>
              <a:t>1962 г. – разделение обкомов. 1964 – подготовка новой Конституции. В октябре 1964 г. Хрущев был снят со своих постов в результате заговора.</a:t>
            </a:r>
          </a:p>
          <a:p>
            <a:pPr>
              <a:buNone/>
            </a:pPr>
            <a:endParaRPr lang="ru-RU" dirty="0" smtClean="0"/>
          </a:p>
          <a:p>
            <a:pPr>
              <a:buNone/>
            </a:pPr>
            <a:r>
              <a:rPr lang="ru-RU" dirty="0" smtClean="0"/>
              <a:t>Оценки "оттепели" и Хрущева:</a:t>
            </a:r>
          </a:p>
          <a:p>
            <a:pPr>
              <a:buNone/>
            </a:pPr>
            <a:endParaRPr lang="ru-RU" dirty="0" smtClean="0"/>
          </a:p>
          <a:p>
            <a:r>
              <a:rPr lang="ru-RU" dirty="0" smtClean="0"/>
              <a:t>крупный реформатор, предшественник "перестройки"</a:t>
            </a:r>
          </a:p>
          <a:p>
            <a:r>
              <a:rPr lang="ru-RU" dirty="0" smtClean="0"/>
              <a:t>безответственный деятель, ослабивший страну</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55000" lnSpcReduction="20000"/>
          </a:bodyPr>
          <a:lstStyle/>
          <a:p>
            <a:pPr algn="ctr">
              <a:buNone/>
            </a:pPr>
            <a:r>
              <a:rPr lang="ru-RU" b="1" dirty="0" smtClean="0">
                <a:solidFill>
                  <a:srgbClr val="842AE8"/>
                </a:solidFill>
              </a:rPr>
              <a:t>2. Внешняя политика в 1953-1964 гг.</a:t>
            </a:r>
          </a:p>
          <a:p>
            <a:pPr algn="ctr">
              <a:buNone/>
            </a:pPr>
            <a:r>
              <a:rPr lang="ru-RU" i="1" dirty="0" smtClean="0">
                <a:solidFill>
                  <a:srgbClr val="842AE8"/>
                </a:solidFill>
              </a:rPr>
              <a:t>Смягчение международной напряженности после Сталина</a:t>
            </a:r>
          </a:p>
          <a:p>
            <a:pPr>
              <a:buNone/>
            </a:pPr>
            <a:endParaRPr lang="ru-RU" dirty="0" smtClean="0"/>
          </a:p>
          <a:p>
            <a:pPr>
              <a:buNone/>
            </a:pPr>
            <a:r>
              <a:rPr lang="ru-RU" dirty="0" smtClean="0"/>
              <a:t>Отношения с союзниками. После смерти Сталина советская внешняя политика смягчается по всем направлениям. Нормализация отношений с Югославией. В 1955 г. создание военно-политического блока стран Восточной Европы (кроме Югославии) – Варшавского пакта (ОВД – Организация Варшавского Договора)</a:t>
            </a:r>
          </a:p>
          <a:p>
            <a:pPr>
              <a:buNone/>
            </a:pPr>
            <a:endParaRPr lang="ru-RU" dirty="0" smtClean="0"/>
          </a:p>
          <a:p>
            <a:pPr>
              <a:buNone/>
            </a:pPr>
            <a:r>
              <a:rPr lang="ru-RU" dirty="0" smtClean="0"/>
              <a:t>Продолжение политики диктата (в Венгрии в 1956г). Ухудшение отношений с Китаем в конце 50-х гг., а в 60-х гг. – разрыв и резкая конфронтация.</a:t>
            </a:r>
          </a:p>
          <a:p>
            <a:pPr>
              <a:buNone/>
            </a:pPr>
            <a:endParaRPr lang="ru-RU" dirty="0" smtClean="0"/>
          </a:p>
          <a:p>
            <a:pPr>
              <a:buNone/>
            </a:pPr>
            <a:r>
              <a:rPr lang="ru-RU" dirty="0" smtClean="0"/>
              <a:t>С середины 50-х гг. – сближение со странами, освободившимися от колониализма. Огромная помощь Египту и его лидеру Насеру (</a:t>
            </a:r>
            <a:r>
              <a:rPr lang="ru-RU" dirty="0" err="1" smtClean="0"/>
              <a:t>Асуанская</a:t>
            </a:r>
            <a:r>
              <a:rPr lang="ru-RU" dirty="0" smtClean="0"/>
              <a:t> плотина). Июль 1953 г. – достигнуто перемирие в Корее. Июль 1954 г. – Женевская конференция и прекращение конфликта в Индокитае. В 1955 г. – встреча лидеров четырех держав – Хрущева, Эйзенхауэра, Идена и Фора.</a:t>
            </a:r>
          </a:p>
          <a:p>
            <a:pPr>
              <a:buNone/>
            </a:pPr>
            <a:endParaRPr lang="ru-RU" dirty="0" smtClean="0"/>
          </a:p>
          <a:p>
            <a:pPr>
              <a:buNone/>
            </a:pPr>
            <a:r>
              <a:rPr lang="ru-RU" dirty="0" smtClean="0"/>
              <a:t>Острая проблема – германский вопрос. Препятствие для нормализации отношений с ФРГ – вопрос о судьбе части немецких военнопленных, осужденных в СССР за военные преступления. Вопрос был урегулирован во время визита канцлера ФРГ Аденауэра в 1955 г. – установлены дипломатические отношения.</a:t>
            </a:r>
          </a:p>
          <a:p>
            <a:pPr>
              <a:buNone/>
            </a:pPr>
            <a:endParaRPr lang="ru-RU" dirty="0" smtClean="0"/>
          </a:p>
          <a:p>
            <a:pPr>
              <a:buNone/>
            </a:pPr>
            <a:r>
              <a:rPr lang="ru-RU" dirty="0" smtClean="0"/>
              <a:t>В 1955 г. СССР совместно с другими великими державами подписал договор о восстановлении независимой, демократической Австрии.</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62500" lnSpcReduction="20000"/>
          </a:bodyPr>
          <a:lstStyle/>
          <a:p>
            <a:pPr algn="ctr">
              <a:buNone/>
            </a:pPr>
            <a:r>
              <a:rPr lang="ru-RU" i="1" dirty="0" smtClean="0">
                <a:solidFill>
                  <a:srgbClr val="842AE8"/>
                </a:solidFill>
              </a:rPr>
              <a:t>Противоречия внешней политики Хрущева</a:t>
            </a:r>
          </a:p>
          <a:p>
            <a:pPr>
              <a:buNone/>
            </a:pPr>
            <a:endParaRPr lang="ru-RU" dirty="0" smtClean="0"/>
          </a:p>
          <a:p>
            <a:pPr>
              <a:buNone/>
            </a:pPr>
            <a:r>
              <a:rPr lang="ru-RU" dirty="0" smtClean="0"/>
              <a:t>Позитивные шаги. В 50-60 гг. – крупные меры по улучшению отношений с Западом. </a:t>
            </a:r>
            <a:r>
              <a:rPr lang="ru-RU" i="1" dirty="0" smtClean="0">
                <a:solidFill>
                  <a:srgbClr val="842AE8"/>
                </a:solidFill>
              </a:rPr>
              <a:t>Поездка Хрущева в США в 1959 г</a:t>
            </a:r>
            <a:r>
              <a:rPr lang="ru-RU" dirty="0" smtClean="0"/>
              <a:t>. Прорвана стена взаимного непонимания и предубеждений. </a:t>
            </a:r>
            <a:r>
              <a:rPr lang="ru-RU" i="1" dirty="0" smtClean="0">
                <a:solidFill>
                  <a:srgbClr val="842AE8"/>
                </a:solidFill>
              </a:rPr>
              <a:t>Второй визит – в 1960 г</a:t>
            </a:r>
            <a:r>
              <a:rPr lang="ru-RU" dirty="0" smtClean="0"/>
              <a:t>., выступление в ООН за освобождение всех колоний, знаменитый эпизод с ботинком 1961 г. – встреча в Вене с Д.Кеннеди, взаимное признание примерного равенства (паритета) военных сил и неизбежности мирного сосуществования двух систем.</a:t>
            </a:r>
          </a:p>
          <a:p>
            <a:pPr>
              <a:buNone/>
            </a:pPr>
            <a:endParaRPr lang="ru-RU" dirty="0" smtClean="0"/>
          </a:p>
          <a:p>
            <a:pPr>
              <a:buNone/>
            </a:pPr>
            <a:r>
              <a:rPr lang="ru-RU" dirty="0" smtClean="0"/>
              <a:t>Кульминация внешнеполитической "оттепели" — </a:t>
            </a:r>
            <a:r>
              <a:rPr lang="ru-RU" i="1" dirty="0" smtClean="0">
                <a:solidFill>
                  <a:srgbClr val="842AE8"/>
                </a:solidFill>
              </a:rPr>
              <a:t>Международный договор о запрещении испытаний атомного оружия в атмосфере, в космосе и под водой, подписанного в 1963 г.</a:t>
            </a:r>
          </a:p>
          <a:p>
            <a:pPr>
              <a:buNone/>
            </a:pPr>
            <a:endParaRPr lang="ru-RU" dirty="0" smtClean="0"/>
          </a:p>
          <a:p>
            <a:pPr>
              <a:buNone/>
            </a:pPr>
            <a:r>
              <a:rPr lang="ru-RU" dirty="0" smtClean="0"/>
              <a:t>Внешняя политика коммунистического режима во многом определялась традициями прошлого, курсом на конфронтацию с "империализмом", упованиями на "победу коммунизма во всем мире". Наиболее ярко это проявилось в </a:t>
            </a:r>
            <a:r>
              <a:rPr lang="ru-RU" b="1" dirty="0" smtClean="0"/>
              <a:t>Карибском кризисе 1962 г</a:t>
            </a:r>
            <a:r>
              <a:rPr lang="ru-RU" dirty="0" smtClean="0"/>
              <a:t>., когда Советский режим, воспользовавшись победой Кубинской революции под руководством </a:t>
            </a:r>
            <a:r>
              <a:rPr lang="ru-RU" dirty="0" err="1" smtClean="0">
                <a:hlinkClick r:id="rId2" action="ppaction://hlinksldjump"/>
              </a:rPr>
              <a:t>Фиделя</a:t>
            </a:r>
            <a:r>
              <a:rPr lang="ru-RU" dirty="0" smtClean="0">
                <a:hlinkClick r:id="rId2" action="ppaction://hlinksldjump"/>
              </a:rPr>
              <a:t> Кастро</a:t>
            </a:r>
            <a:r>
              <a:rPr lang="ru-RU" dirty="0" smtClean="0"/>
              <a:t>, разместил на "острове свободы" свои ракеты. Внешняя политика периода "оттепели" носила противоречивый характер.</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b="1" dirty="0" smtClean="0">
                <a:solidFill>
                  <a:srgbClr val="FF0000"/>
                </a:solidFill>
              </a:rPr>
              <a:t>КОНСПЕКТЫ</a:t>
            </a:r>
            <a:endParaRPr lang="ru-RU" b="1" dirty="0">
              <a:solidFill>
                <a:srgbClr val="FF0000"/>
              </a:solidFill>
            </a:endParaRPr>
          </a:p>
        </p:txBody>
      </p:sp>
      <p:sp>
        <p:nvSpPr>
          <p:cNvPr id="3" name="Содержимое 2"/>
          <p:cNvSpPr>
            <a:spLocks noGrp="1"/>
          </p:cNvSpPr>
          <p:nvPr>
            <p:ph idx="1"/>
          </p:nvPr>
        </p:nvSpPr>
        <p:spPr>
          <a:xfrm>
            <a:off x="0" y="785794"/>
            <a:ext cx="9144000" cy="6072206"/>
          </a:xfrm>
        </p:spPr>
        <p:txBody>
          <a:bodyPr>
            <a:normAutofit fontScale="62500" lnSpcReduction="20000"/>
          </a:bodyPr>
          <a:lstStyle/>
          <a:p>
            <a:pPr algn="ctr">
              <a:buNone/>
            </a:pPr>
            <a:r>
              <a:rPr lang="ru-RU" sz="4500" b="1" u="sng" dirty="0" smtClean="0">
                <a:solidFill>
                  <a:srgbClr val="FF0000"/>
                </a:solidFill>
              </a:rPr>
              <a:t>СССР в 1965-1985 гг.</a:t>
            </a:r>
          </a:p>
          <a:p>
            <a:pPr algn="ctr">
              <a:buNone/>
            </a:pPr>
            <a:r>
              <a:rPr lang="ru-RU" b="1" dirty="0" smtClean="0">
                <a:solidFill>
                  <a:srgbClr val="842AE8"/>
                </a:solidFill>
              </a:rPr>
              <a:t>Особенности периода и его этапы</a:t>
            </a:r>
          </a:p>
          <a:p>
            <a:pPr>
              <a:buNone/>
            </a:pPr>
            <a:endParaRPr lang="ru-RU" dirty="0" smtClean="0"/>
          </a:p>
          <a:p>
            <a:pPr>
              <a:buNone/>
            </a:pPr>
            <a:r>
              <a:rPr lang="ru-RU" dirty="0" smtClean="0"/>
              <a:t>Двадцатилетие от Хрущева до Горбачева — период "</a:t>
            </a:r>
            <a:r>
              <a:rPr lang="ru-RU" dirty="0" smtClean="0">
                <a:hlinkClick r:id="rId2" action="ppaction://hlinksldjump"/>
              </a:rPr>
              <a:t>застоя</a:t>
            </a:r>
            <a:r>
              <a:rPr lang="ru-RU" dirty="0" smtClean="0"/>
              <a:t>".</a:t>
            </a:r>
          </a:p>
          <a:p>
            <a:pPr>
              <a:buNone/>
            </a:pPr>
            <a:endParaRPr lang="ru-RU" dirty="0" smtClean="0"/>
          </a:p>
          <a:p>
            <a:pPr>
              <a:buNone/>
            </a:pPr>
            <a:r>
              <a:rPr lang="ru-RU" dirty="0" smtClean="0"/>
              <a:t>Условно три периода:</a:t>
            </a:r>
          </a:p>
          <a:p>
            <a:pPr>
              <a:buNone/>
            </a:pPr>
            <a:endParaRPr lang="ru-RU" dirty="0" smtClean="0"/>
          </a:p>
          <a:p>
            <a:r>
              <a:rPr lang="ru-RU" dirty="0" smtClean="0"/>
              <a:t>вторая половина 60-х гг. – попытки реформ</a:t>
            </a:r>
          </a:p>
          <a:p>
            <a:r>
              <a:rPr lang="ru-RU" dirty="0" smtClean="0"/>
              <a:t>первая половина 70-х гг. – победа консервативных тенденций, но еще относительно стабильное состояние экономики</a:t>
            </a:r>
          </a:p>
          <a:p>
            <a:r>
              <a:rPr lang="ru-RU" dirty="0" smtClean="0"/>
              <a:t>со второй половины 70-х гг. – явный упадок экономики, всеобщий развал.</a:t>
            </a:r>
          </a:p>
          <a:p>
            <a:pPr>
              <a:buNone/>
            </a:pPr>
            <a:r>
              <a:rPr lang="ru-RU" dirty="0" smtClean="0"/>
              <a:t>В первые годы после смещения Хрущева политика нового руководства отличалась противоречивыми тенденциями: прослеживалось стремление к свертыванию демократических преобразований (начало восхваления Сталина, в 1966 г. – процесс над Даниэлем и Синявским), состояние экономики требовало проведения хотя бы минимума назревших преобразований. Перелом с 1968 г. – после интервенции в Чехословакию – усиление консервативных тенденций, все больший отказ от реформ. На XXIV съезде (1971 г.) провозглашено вступление СССР в стадию "развитого социализма". Это стало официальной идеологией "застоя"</a:t>
            </a:r>
            <a:endParaRPr lang="ru-RU"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f2248e9d7919c60f67e9cff2a0d98076c7e5c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4648</Words>
  <Application>Microsoft Office PowerPoint</Application>
  <PresentationFormat>Экран (4:3)</PresentationFormat>
  <Paragraphs>388</Paragraphs>
  <Slides>45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Тема Office</vt:lpstr>
      <vt:lpstr>ТЕМА</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КОНСПЕКТЫ</vt:lpstr>
      <vt:lpstr>ПОНЯТИЯ</vt:lpstr>
      <vt:lpstr>ПОНЯТИЯ</vt:lpstr>
      <vt:lpstr>ПОНЯТИЯ</vt:lpstr>
      <vt:lpstr>ПОНЯТИЯ</vt:lpstr>
      <vt:lpstr>ПОНЯТИЯ</vt:lpstr>
      <vt:lpstr>ПОНЯТИЯ</vt:lpstr>
      <vt:lpstr>ПОНЯТИЯ</vt:lpstr>
      <vt:lpstr>ПОНЯТИЯ</vt:lpstr>
      <vt:lpstr>ПОНЯТИЯ</vt:lpstr>
      <vt:lpstr>ПОНЯТИЯ</vt:lpstr>
      <vt:lpstr>ПЕРСОНАЛИИ</vt:lpstr>
      <vt:lpstr>ПЕРСОНАЛИИ</vt:lpstr>
      <vt:lpstr>ПЕРСОНАЛИИ</vt:lpstr>
      <vt:lpstr>ПЕРСОНАЛИИ</vt:lpstr>
      <vt:lpstr>ПЕРСОНАЛИИ</vt:lpstr>
      <vt:lpstr>ПЕРСОНАЛИИ</vt:lpstr>
      <vt:lpstr>ПЕРСОНАЛИИ</vt:lpstr>
      <vt:lpstr>ПЕРСОНАЛИИ</vt:lpstr>
      <vt:lpstr>ПЕРСОНАЛИИ</vt:lpstr>
      <vt:lpstr>ЗАДАНИЯ</vt:lpstr>
      <vt:lpstr>ЗАДАНИЯ</vt:lpstr>
      <vt:lpstr>ЗАДАНИЯ</vt:lpstr>
      <vt:lpstr>ЗАДАНИЯ</vt:lpstr>
      <vt:lpstr>ЗАДАНИЯ</vt:lpstr>
      <vt:lpstr>ЗАДАНИЯ</vt:lpstr>
      <vt:lpstr>ЗАДАНИЯ</vt:lpstr>
      <vt:lpstr>ЗАДАНИЯ</vt:lpstr>
      <vt:lpstr>ЗАДАНИЯ</vt:lpstr>
      <vt:lpstr>ЗАДАНИЯ</vt:lpstr>
      <vt:lpstr>ЗАДАНИЯ</vt:lpstr>
    </vt:vector>
  </TitlesOfParts>
  <Company>http://presentation-creation.ru/</Company>
  <LinksUpToDate>false</LinksUpToDate>
  <SharedDoc>false</SharedDoc>
  <HyperlinkBase>http://presentation-creation.ru/</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СССР В 1953-1985 гг.</dc:title>
  <dc:creator>Admin</dc:creator>
  <cp:lastModifiedBy>Ирина</cp:lastModifiedBy>
  <cp:revision>46</cp:revision>
  <dcterms:created xsi:type="dcterms:W3CDTF">2009-12-04T10:27:32Z</dcterms:created>
  <dcterms:modified xsi:type="dcterms:W3CDTF">2022-01-04T08:02:03Z</dcterms:modified>
</cp:coreProperties>
</file>