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9" r:id="rId6"/>
    <p:sldId id="272" r:id="rId7"/>
    <p:sldId id="273" r:id="rId8"/>
    <p:sldId id="262" r:id="rId9"/>
    <p:sldId id="263" r:id="rId10"/>
    <p:sldId id="265" r:id="rId11"/>
    <p:sldId id="266" r:id="rId12"/>
    <p:sldId id="271" r:id="rId13"/>
    <p:sldId id="270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6365FC-E5C0-41DB-AAA7-8BBBE322C3EA}" type="datetimeFigureOut">
              <a:rPr lang="ru-RU" smtClean="0"/>
              <a:pPr/>
              <a:t>07.06.2017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D0DCA6-6B5C-4EB2-9908-5D0A725BC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ylect.ru/" TargetMode="External"/><Relationship Id="rId7" Type="http://schemas.openxmlformats.org/officeDocument/2006/relationships/hyperlink" Target="http://www.learnerstv.com/" TargetMode="External"/><Relationship Id="rId2" Type="http://schemas.openxmlformats.org/officeDocument/2006/relationships/hyperlink" Target="http://univertv.ru/video_lekci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ecturefox.com/" TargetMode="External"/><Relationship Id="rId5" Type="http://schemas.openxmlformats.org/officeDocument/2006/relationships/hyperlink" Target="http://itunes.stanford.edu/" TargetMode="External"/><Relationship Id="rId4" Type="http://schemas.openxmlformats.org/officeDocument/2006/relationships/hyperlink" Target="http://www.openculture.com/freeonlinecours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Собственность и доходы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4338" name="Picture 2" descr="http://doma25.ru/upload/resize_cache/iblock/b26/440_300_101a9461d51526113595f057e89280f5a/b261968e0c68905a6782b0430561ac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04864"/>
            <a:ext cx="4191000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/>
              <a:t>    Доход</a:t>
            </a:r>
            <a:r>
              <a:rPr lang="ru-RU" sz="3600" dirty="0" smtClean="0"/>
              <a:t> - денежные средства или материальные ценности, полученные государством, физическим или юридическим лицом в результате какой-либо деятельности за определённый период времени.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Доход:</a:t>
            </a:r>
            <a:endParaRPr lang="ru-RU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500174"/>
            <a:ext cx="33337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Прожиточный минимум и потребительская корзина</a:t>
            </a:r>
            <a:endParaRPr lang="ru-RU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785926"/>
            <a:ext cx="3613700" cy="348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4143380"/>
            <a:ext cx="235745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u="sng" dirty="0" smtClean="0"/>
              <a:t>К объектам интеллектуальной собственности относятся:</a:t>
            </a:r>
          </a:p>
          <a:p>
            <a:pPr>
              <a:buNone/>
            </a:pPr>
            <a:r>
              <a:rPr lang="ru-RU" dirty="0" smtClean="0"/>
              <a:t>1) результаты интеллектуальной деятельности:</a:t>
            </a:r>
          </a:p>
          <a:p>
            <a:pPr lvl="2">
              <a:buNone/>
            </a:pPr>
            <a:r>
              <a:rPr lang="ru-RU" sz="2100" dirty="0" smtClean="0"/>
              <a:t>произведения науки, литературы и искусства;</a:t>
            </a:r>
          </a:p>
          <a:p>
            <a:pPr lvl="2">
              <a:buNone/>
            </a:pPr>
            <a:r>
              <a:rPr lang="ru-RU" sz="2100" dirty="0" smtClean="0"/>
              <a:t>исполнения, фонограммы и передачи организаций вещания;</a:t>
            </a:r>
          </a:p>
          <a:p>
            <a:pPr lvl="2">
              <a:buNone/>
            </a:pPr>
            <a:r>
              <a:rPr lang="ru-RU" sz="2100" dirty="0" smtClean="0"/>
              <a:t>изобретения, полезные модели, промышленные образцы;</a:t>
            </a:r>
          </a:p>
          <a:p>
            <a:pPr lvl="2">
              <a:buNone/>
            </a:pPr>
            <a:r>
              <a:rPr lang="ru-RU" sz="2100" dirty="0" smtClean="0"/>
              <a:t>селекционные достижения;</a:t>
            </a:r>
          </a:p>
          <a:p>
            <a:pPr lvl="2">
              <a:buNone/>
            </a:pPr>
            <a:r>
              <a:rPr lang="ru-RU" sz="2100" dirty="0" smtClean="0"/>
              <a:t>топологии интегральных микросхем;</a:t>
            </a:r>
          </a:p>
          <a:p>
            <a:pPr lvl="2">
              <a:buNone/>
            </a:pPr>
            <a:r>
              <a:rPr lang="ru-RU" sz="2100" dirty="0" smtClean="0"/>
              <a:t>нераскрытая информация, в том числе секреты производства (ноу-хау);</a:t>
            </a:r>
          </a:p>
          <a:p>
            <a:pPr>
              <a:buNone/>
            </a:pPr>
            <a:r>
              <a:rPr lang="ru-RU" dirty="0" smtClean="0"/>
              <a:t>2) средства индивидуализации участников гражданского оборота, товаров, работ или услуг:</a:t>
            </a:r>
          </a:p>
          <a:p>
            <a:pPr lvl="2">
              <a:buNone/>
            </a:pPr>
            <a:r>
              <a:rPr lang="ru-RU" sz="2100" dirty="0" smtClean="0"/>
              <a:t>фирменные наименования;</a:t>
            </a:r>
          </a:p>
          <a:p>
            <a:pPr lvl="2">
              <a:buNone/>
            </a:pPr>
            <a:r>
              <a:rPr lang="ru-RU" sz="2100" dirty="0" smtClean="0"/>
              <a:t>товарные знаки и знаки обслуживания;</a:t>
            </a:r>
          </a:p>
          <a:p>
            <a:pPr lvl="2">
              <a:buNone/>
            </a:pPr>
            <a:r>
              <a:rPr lang="ru-RU" sz="2100" dirty="0" smtClean="0"/>
              <a:t>географические указания;</a:t>
            </a:r>
          </a:p>
          <a:p>
            <a:pPr>
              <a:buNone/>
            </a:pPr>
            <a:r>
              <a:rPr lang="ru-RU" dirty="0" smtClean="0"/>
              <a:t>3) другие результаты интеллектуальной деятельности и средства индивидуализации участников гражданского оборота, товаров, работ или услуг в случаях, предусмотренных Гражданским Кодексом и иными законодательными актами.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Интеллектуальная собственность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Исключительное право (интеллектуальная собственность) гражданина или юридического лица на охраняемые результаты интеллектуальной деятельности и приравненные к ним средства индивидуализации юридического лица, индивидуализации продукции, выполняемых работ и услуг (фирменное наименование, товарный знак, знак обслуживания и т.п.).</a:t>
            </a:r>
          </a:p>
          <a:p>
            <a:pPr algn="just"/>
            <a:r>
              <a:rPr lang="ru-RU" dirty="0" smtClean="0"/>
              <a:t>Использование результатов интеллектуальной собственности и средств индивидуализации, которые являются объектом исключительных прав, может осуществляться третьими лицами только с согласия правообладателя.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Интеллектуальная собственность 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(согласно Гражданскому Кодексу РБ)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>
              <a:hlinkClick r:id="rId2"/>
            </a:endParaRPr>
          </a:p>
          <a:p>
            <a:endParaRPr lang="ru-RU" sz="1800" dirty="0">
              <a:hlinkClick r:id="rId2"/>
            </a:endParaRPr>
          </a:p>
          <a:p>
            <a:endParaRPr lang="ru-RU" sz="1800" dirty="0" smtClean="0">
              <a:hlinkClick r:id="rId2"/>
            </a:endParaRPr>
          </a:p>
          <a:p>
            <a:endParaRPr lang="ru-RU" sz="1800" dirty="0">
              <a:hlinkClick r:id="rId2"/>
            </a:endParaRPr>
          </a:p>
          <a:p>
            <a:pPr>
              <a:buNone/>
            </a:pPr>
            <a:endParaRPr lang="ru-RU" sz="1800" dirty="0">
              <a:hlinkClick r:id="rId2"/>
            </a:endParaRPr>
          </a:p>
          <a:p>
            <a:r>
              <a:rPr lang="en-US" sz="1800" dirty="0" smtClean="0">
                <a:hlinkClick r:id="rId2"/>
              </a:rPr>
              <a:t>http://univertv.ru/video_lekcii/</a:t>
            </a:r>
            <a:endParaRPr lang="ru-RU" sz="1800" dirty="0" smtClean="0"/>
          </a:p>
          <a:p>
            <a:r>
              <a:rPr lang="en-US" sz="1800" dirty="0" smtClean="0">
                <a:hlinkClick r:id="rId3"/>
              </a:rPr>
              <a:t>http://mylect.ru/</a:t>
            </a:r>
            <a:endParaRPr lang="ru-RU" sz="1800" dirty="0"/>
          </a:p>
          <a:p>
            <a:r>
              <a:rPr lang="en-US" sz="1800" dirty="0" smtClean="0">
                <a:hlinkClick r:id="rId4"/>
              </a:rPr>
              <a:t>http://www.openculture.com/freeonlinecourses</a:t>
            </a:r>
            <a:endParaRPr lang="ru-RU" sz="1800" dirty="0" smtClean="0"/>
          </a:p>
          <a:p>
            <a:r>
              <a:rPr lang="en-US" sz="1800" dirty="0" smtClean="0">
                <a:hlinkClick r:id="rId5"/>
              </a:rPr>
              <a:t>http://itunes.stanford.edu/</a:t>
            </a:r>
            <a:endParaRPr lang="ru-RU" sz="1800" dirty="0" smtClean="0"/>
          </a:p>
          <a:p>
            <a:r>
              <a:rPr lang="en-US" sz="1800" dirty="0" smtClean="0">
                <a:hlinkClick r:id="rId6"/>
              </a:rPr>
              <a:t>http://lecturefox.com/</a:t>
            </a:r>
            <a:endParaRPr lang="ru-RU" sz="1800" dirty="0" smtClean="0"/>
          </a:p>
          <a:p>
            <a:r>
              <a:rPr lang="en-US" sz="1800" dirty="0" smtClean="0">
                <a:hlinkClick r:id="rId7"/>
              </a:rPr>
              <a:t>http://www.learnerstv.com/</a:t>
            </a:r>
            <a:endParaRPr lang="ru-RU" sz="1800" dirty="0" smtClean="0"/>
          </a:p>
          <a:p>
            <a:r>
              <a:rPr lang="ru-RU" sz="1800" dirty="0" smtClean="0"/>
              <a:t>… (</a:t>
            </a:r>
            <a:r>
              <a:rPr lang="ru-RU" sz="1800" dirty="0" err="1" smtClean="0"/>
              <a:t>гугл</a:t>
            </a:r>
            <a:r>
              <a:rPr lang="ru-RU" sz="1800" dirty="0" smtClean="0"/>
              <a:t> в помощь)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26432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Ссылки на </a:t>
            </a:r>
            <a:r>
              <a:rPr lang="ru-RU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онлайн-лекции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представляющие собой ИНТЕЛЛЕКТУАЛЬНУЮ СОБСТВЕННОСТЬ 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 открытом доступе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sym typeface="Wingdings" pitchFamily="2" charset="2"/>
              </a:rPr>
              <a:t>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собственность (с точки зрения экономики и права) ?</a:t>
            </a:r>
          </a:p>
          <a:p>
            <a:r>
              <a:rPr lang="ru-RU" dirty="0" smtClean="0"/>
              <a:t>Какие есть формы и отношения собственности?</a:t>
            </a:r>
          </a:p>
          <a:p>
            <a:r>
              <a:rPr lang="ru-RU" dirty="0" smtClean="0"/>
              <a:t>Как собственность связана с доходами?</a:t>
            </a:r>
          </a:p>
          <a:p>
            <a:r>
              <a:rPr lang="ru-RU" dirty="0" smtClean="0"/>
              <a:t>Откуда берется прожиточный минимум и кто складывает продукты в потребительскую корзину?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Базовые вопросы урока: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интеллектуальная собственность, в чем ее специфика?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Дополнительный вопрос: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Право собственности, приобретенной законным способом, охраняется законом и защищается государством, ее неприкосновенность гарантируется, а принудительное отчуждение допускается лишь по мотивам общественной необходимости при соблюдении условий и порядка, определенных законом, со своевременным и полным компенсированием стоимости отчужденного имущества либо согласно постановлению суда (</a:t>
            </a:r>
            <a:r>
              <a:rPr lang="ru-RU" b="1" dirty="0"/>
              <a:t>принцип неприкосновенности собственности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Право собственности </a:t>
            </a:r>
            <a:br>
              <a:rPr lang="ru-RU" b="1" i="1" dirty="0" smtClean="0"/>
            </a:br>
            <a:r>
              <a:rPr lang="ru-RU" b="1" i="1" dirty="0" smtClean="0"/>
              <a:t>(Гражданский кодекс РБ)</a:t>
            </a:r>
            <a:endParaRPr lang="ru-RU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Спецификация</a:t>
            </a:r>
          </a:p>
          <a:p>
            <a:r>
              <a:rPr lang="ru-RU" dirty="0" smtClean="0"/>
              <a:t>Обращение в собственность общедоступных для пользования вещей</a:t>
            </a:r>
          </a:p>
          <a:p>
            <a:r>
              <a:rPr lang="ru-RU" dirty="0" smtClean="0"/>
              <a:t>Приобретение плодов (доходов)</a:t>
            </a:r>
          </a:p>
          <a:p>
            <a:r>
              <a:rPr lang="ru-RU" dirty="0" smtClean="0"/>
              <a:t>Находка</a:t>
            </a:r>
          </a:p>
          <a:p>
            <a:r>
              <a:rPr lang="ru-RU" dirty="0" smtClean="0"/>
              <a:t>Клад</a:t>
            </a:r>
          </a:p>
          <a:p>
            <a:r>
              <a:rPr lang="ru-RU" dirty="0" err="1" smtClean="0"/>
              <a:t>Приобретательная</a:t>
            </a:r>
            <a:r>
              <a:rPr lang="ru-RU" dirty="0" smtClean="0"/>
              <a:t> давность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Способы приобретения собственности (первоначальные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42900"/>
            <a:r>
              <a:rPr lang="ru-RU" dirty="0" smtClean="0"/>
              <a:t>Отчуждение имущества в собственность другого лица на основании договора;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Переход права собственности на имущество реорганизованного юридического лица, §1 гл.4;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Переход имущества наследодателя в собственность наследников, раздел 6 ГК.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Способы приобретения собственности (вторичные):</a:t>
            </a:r>
            <a:endParaRPr lang="ru-RU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Разгосударствление</a:t>
            </a:r>
          </a:p>
          <a:p>
            <a:r>
              <a:rPr lang="ru-RU" dirty="0" smtClean="0"/>
              <a:t>Приватизация</a:t>
            </a:r>
          </a:p>
          <a:p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Прекращение права собственности:</a:t>
            </a:r>
            <a:endParaRPr lang="ru-RU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ВЛАДЕНИЕ</a:t>
            </a:r>
          </a:p>
          <a:p>
            <a:r>
              <a:rPr lang="ru-RU" sz="4000" dirty="0" smtClean="0"/>
              <a:t>ПОЛЬЗОВАНИЕ</a:t>
            </a:r>
          </a:p>
          <a:p>
            <a:r>
              <a:rPr lang="ru-RU" sz="4000" dirty="0" smtClean="0"/>
              <a:t>РАСПОРЯЖЕНИЕ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Отношения собственности:</a:t>
            </a:r>
            <a:endParaRPr lang="ru-RU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Зависят от того, кто является СУБЪЕКТОМ!</a:t>
            </a:r>
          </a:p>
          <a:p>
            <a:endParaRPr lang="ru-RU" dirty="0"/>
          </a:p>
          <a:p>
            <a:r>
              <a:rPr lang="ru-RU" dirty="0" smtClean="0"/>
              <a:t>ЧАСТНАЯ И ГОСУДАРСТВЕННАЯ (в РБ)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Формы собственности:</a:t>
            </a:r>
            <a:endParaRPr lang="ru-RU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462</TotalTime>
  <Words>268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Открытая</vt:lpstr>
      <vt:lpstr>Собственность и доходы</vt:lpstr>
      <vt:lpstr>Базовые вопросы урока:</vt:lpstr>
      <vt:lpstr>Дополнительный вопрос:</vt:lpstr>
      <vt:lpstr>Право собственности  (Гражданский кодекс РБ)</vt:lpstr>
      <vt:lpstr>Способы приобретения собственности (первоначальные)</vt:lpstr>
      <vt:lpstr>Способы приобретения собственности (вторичные):</vt:lpstr>
      <vt:lpstr>Прекращение права собственности:</vt:lpstr>
      <vt:lpstr>Отношения собственности:</vt:lpstr>
      <vt:lpstr>Формы собственности:</vt:lpstr>
      <vt:lpstr>Доход:</vt:lpstr>
      <vt:lpstr>Прожиточный минимум и потребительская корзина</vt:lpstr>
      <vt:lpstr>Интеллектуальная собственность</vt:lpstr>
      <vt:lpstr>Интеллектуальная собственность  (согласно Гражданскому Кодексу РБ)</vt:lpstr>
      <vt:lpstr>Ссылки на онлайн-лекции, представляющие собой ИНТЕЛЛЕКТУАЛЬНУЮ СОБСТВЕННОСТЬ  в открытом доступе 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Собственность и доходы</dc:title>
  <dc:creator>MegaUser</dc:creator>
  <cp:lastModifiedBy>Windows User</cp:lastModifiedBy>
  <cp:revision>35</cp:revision>
  <dcterms:created xsi:type="dcterms:W3CDTF">2012-02-15T12:05:58Z</dcterms:created>
  <dcterms:modified xsi:type="dcterms:W3CDTF">2017-06-07T14:58:04Z</dcterms:modified>
</cp:coreProperties>
</file>