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9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2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43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78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00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25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2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36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060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42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4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84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53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3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0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2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57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C4DE4F-650A-49D0-B4DF-8A834B7464BC}" type="datetimeFigureOut">
              <a:rPr lang="uk-UA" smtClean="0"/>
              <a:t>11.09.2023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8226-822E-41D0-98EC-CB9886F11B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631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7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Заняття 6.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8473" y="2261162"/>
            <a:ext cx="4225637" cy="409807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Інклюзивна освіта: фактори, що сприяють і перешкоджають її запровадженню в Україні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2889" y="3433035"/>
            <a:ext cx="375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Д. пед. наук, доцент, </a:t>
            </a:r>
          </a:p>
          <a:p>
            <a:pPr algn="r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професор кафедри міжкультурної комунікації та іншомовної освіти </a:t>
            </a:r>
          </a:p>
          <a:p>
            <a:pPr algn="r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Житомирського державного університету імені Івана Франка</a:t>
            </a:r>
          </a:p>
          <a:p>
            <a:pPr algn="r"/>
            <a:r>
              <a:rPr lang="uk-UA" b="1" dirty="0" smtClean="0">
                <a:latin typeface="Book Antiqua" panose="02040602050305030304" pitchFamily="18" charset="0"/>
              </a:rPr>
              <a:t>Наталія Щерба</a:t>
            </a:r>
            <a:endParaRPr lang="uk-UA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1766370"/>
            <a:ext cx="10156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Як </a:t>
            </a:r>
            <a:r>
              <a:rPr lang="uk-UA" sz="2400" dirty="0"/>
              <a:t>показує досвід Англії, діти, яких було в 11 років зараховано в </a:t>
            </a:r>
            <a:r>
              <a:rPr lang="uk-UA" sz="2400" dirty="0" smtClean="0"/>
              <a:t>елітну гуманітарну </a:t>
            </a:r>
            <a:r>
              <a:rPr lang="uk-UA" sz="2400" dirty="0"/>
              <a:t>школу через наявні у них вищі показники </a:t>
            </a:r>
            <a:r>
              <a:rPr lang="en-US" sz="2400" dirty="0"/>
              <a:t>IQ, </a:t>
            </a:r>
            <a:r>
              <a:rPr lang="uk-UA" sz="2400" dirty="0"/>
              <a:t>і далі підвищували їх (за 3 роки </a:t>
            </a:r>
            <a:r>
              <a:rPr lang="en-US" sz="2400" dirty="0"/>
              <a:t>IQ </a:t>
            </a:r>
            <a:r>
              <a:rPr lang="uk-UA" sz="2400" dirty="0"/>
              <a:t>в них зріс у середньому на 4-9 одиниць), а діти яких через нижчі показники </a:t>
            </a:r>
            <a:r>
              <a:rPr lang="en-US" sz="2400" dirty="0"/>
              <a:t>IQ </a:t>
            </a:r>
            <a:r>
              <a:rPr lang="uk-UA" sz="2400" dirty="0"/>
              <a:t>зарахували в сучасні школи, починали інтелектуально деградувати (їх </a:t>
            </a:r>
            <a:r>
              <a:rPr lang="en-US" sz="2400" dirty="0"/>
              <a:t>IQ </a:t>
            </a:r>
            <a:r>
              <a:rPr lang="uk-UA" sz="2400" dirty="0"/>
              <a:t>знизився на 1-9 одиниць). Ці дані дають підставу зробити висновок, що, по-перше, тести визначають розумові здібності, які не є вродженими, і, по-друге, що </a:t>
            </a:r>
            <a:r>
              <a:rPr lang="uk-UA" sz="2400" b="1" dirty="0">
                <a:solidFill>
                  <a:srgbClr val="FFFF00"/>
                </a:solidFill>
              </a:rPr>
              <a:t>здібності обумовлюються наявністю того чи іншого оточення.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uk-UA" sz="2400" dirty="0" smtClean="0"/>
              <a:t>Іншими </a:t>
            </a:r>
            <a:r>
              <a:rPr lang="uk-UA" sz="2400" dirty="0"/>
              <a:t>словами, інтелектуальність оточення учня є позитивним чинником його розвитку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99656" y="668977"/>
            <a:ext cx="703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ПЕРЕРВАГИ ІНКЛЮЗІЇ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28" y="433736"/>
            <a:ext cx="18097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333" y="505606"/>
            <a:ext cx="6924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B0F0"/>
                </a:solidFill>
              </a:rPr>
              <a:t>Ярлики</a:t>
            </a:r>
            <a:r>
              <a:rPr lang="uk-UA" sz="2400" dirty="0" smtClean="0"/>
              <a:t>, що навішуються на учнів спецшкіл ("глухі, сліпі, розумово відсталі"), закладають у них </a:t>
            </a:r>
            <a:r>
              <a:rPr lang="uk-UA" sz="2400" b="1" dirty="0" smtClean="0">
                <a:solidFill>
                  <a:srgbClr val="FFFF00"/>
                </a:solidFill>
              </a:rPr>
              <a:t>сценарій фізичної неспроможності </a:t>
            </a:r>
            <a:r>
              <a:rPr lang="uk-UA" sz="2400" dirty="0" smtClean="0"/>
              <a:t>і виробляють схильність до соціального утриманства;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Спеціальна освіта часто вимагає </a:t>
            </a:r>
            <a:r>
              <a:rPr lang="uk-UA" sz="2400" b="1" dirty="0" smtClean="0">
                <a:solidFill>
                  <a:srgbClr val="FFC000"/>
                </a:solidFill>
              </a:rPr>
              <a:t>окремого проживання </a:t>
            </a:r>
            <a:r>
              <a:rPr lang="uk-UA" sz="2400" dirty="0" smtClean="0"/>
              <a:t>учня з особливими потребами і його сім'ї, що негативно впливає на </a:t>
            </a:r>
            <a:r>
              <a:rPr lang="uk-UA" sz="2400" b="1" dirty="0" smtClean="0">
                <a:solidFill>
                  <a:srgbClr val="92D050"/>
                </a:solidFill>
              </a:rPr>
              <a:t>перспективи соціалізації </a:t>
            </a:r>
            <a:r>
              <a:rPr lang="uk-UA" sz="2400" dirty="0" smtClean="0"/>
              <a:t>та адаптації до самостійного життя;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Перебування </a:t>
            </a:r>
            <a:r>
              <a:rPr lang="uk-UA" sz="2400" dirty="0"/>
              <a:t>учнів з особливими освітніми потребами серед однолітків, які знаходяться у важкому психофізичному стані, </a:t>
            </a:r>
            <a:r>
              <a:rPr lang="uk-UA" sz="2400" b="1" dirty="0">
                <a:solidFill>
                  <a:srgbClr val="00B0F0"/>
                </a:solidFill>
              </a:rPr>
              <a:t>впливає на них гнітюче</a:t>
            </a:r>
            <a:r>
              <a:rPr lang="uk-UA" sz="2400" b="1" dirty="0" smtClean="0">
                <a:solidFill>
                  <a:srgbClr val="00B0F0"/>
                </a:solidFill>
              </a:rPr>
              <a:t>.</a:t>
            </a:r>
            <a:endParaRPr lang="uk-UA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659" y="1280594"/>
            <a:ext cx="703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ПЕРЕРВАГИ ІНКЛЮЗІЇ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723484"/>
            <a:ext cx="4006887" cy="23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15" y="450694"/>
            <a:ext cx="73953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Постійна </a:t>
            </a:r>
            <a:r>
              <a:rPr lang="uk-UA" sz="2400" b="1" dirty="0" smtClean="0">
                <a:solidFill>
                  <a:srgbClr val="FFFF00"/>
                </a:solidFill>
              </a:rPr>
              <a:t>присутність асистента </a:t>
            </a:r>
            <a:r>
              <a:rPr lang="uk-UA" sz="2400" dirty="0" smtClean="0"/>
              <a:t>біля учня з інвалідністю в інклюзивному класі перешкоджає його соціальній інтеграції в класі;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Часто саме асистент учителя навчає учня. Відсутність у нього достатнього </a:t>
            </a:r>
            <a:r>
              <a:rPr lang="uk-UA" sz="2400" b="1" dirty="0" smtClean="0">
                <a:solidFill>
                  <a:srgbClr val="92D050"/>
                </a:solidFill>
              </a:rPr>
              <a:t>рівня предметної підготовки</a:t>
            </a:r>
            <a:r>
              <a:rPr lang="uk-UA" sz="2400" dirty="0" smtClean="0"/>
              <a:t> негативно впливає на результати освіти;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Неготовність учнів з інвалідністю до інклюзивного навчання: </a:t>
            </a:r>
            <a:r>
              <a:rPr lang="uk-UA" sz="2400" b="1" dirty="0" smtClean="0">
                <a:solidFill>
                  <a:srgbClr val="FFC000"/>
                </a:solidFill>
              </a:rPr>
              <a:t>відсутність у них навичок спілкування </a:t>
            </a:r>
            <a:r>
              <a:rPr lang="uk-UA" sz="2400" dirty="0" smtClean="0"/>
              <a:t>та потреби в ньому; неадекватна самооцінка та оцінка оточуючих.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8085" y="4229594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ТРУДНОЩІ ЗАПРОВАДЖЕННЯ ІНКЛЮЗИВНОГО НАВЧАННЯ: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135" y="644669"/>
            <a:ext cx="30099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6" y="1718631"/>
            <a:ext cx="64522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0" dirty="0" smtClean="0">
                <a:solidFill>
                  <a:srgbClr val="00B0F0"/>
                </a:solidFill>
                <a:effectLst/>
                <a:latin typeface="Inter"/>
              </a:rPr>
              <a:t>Інтеграція</a:t>
            </a:r>
            <a:r>
              <a:rPr lang="uk-UA" sz="2800" b="0" i="0" dirty="0" smtClean="0">
                <a:effectLst/>
                <a:latin typeface="Inter"/>
              </a:rPr>
              <a:t> – це зусилля, спрямовані на введення дітей у регулярний освітній простір. Модель інтегративного навчання обґрунтовується тим, що кожна дитина, з будь-якими порушеннями психофізичного розвитку має </a:t>
            </a:r>
            <a:r>
              <a:rPr lang="uk-UA" sz="2800" b="1" i="0" dirty="0" smtClean="0">
                <a:solidFill>
                  <a:srgbClr val="92D050"/>
                </a:solidFill>
                <a:effectLst/>
                <a:latin typeface="Inter"/>
              </a:rPr>
              <a:t>такі ж потреби, </a:t>
            </a:r>
            <a:r>
              <a:rPr lang="uk-UA" sz="2800" b="1" i="0" dirty="0" smtClean="0">
                <a:solidFill>
                  <a:srgbClr val="FFFF00"/>
                </a:solidFill>
                <a:effectLst/>
                <a:latin typeface="Inter"/>
              </a:rPr>
              <a:t>як і всі члени суспільства і повинна вести життя, </a:t>
            </a:r>
            <a:r>
              <a:rPr lang="uk-UA" sz="2800" b="1" i="0" dirty="0" smtClean="0">
                <a:solidFill>
                  <a:srgbClr val="00B0F0"/>
                </a:solidFill>
                <a:effectLst/>
                <a:latin typeface="Inter"/>
              </a:rPr>
              <a:t>максимально наближене до нормального</a:t>
            </a:r>
            <a:r>
              <a:rPr lang="uk-UA" sz="2800" b="0" i="0" dirty="0" smtClean="0">
                <a:solidFill>
                  <a:srgbClr val="00B0F0"/>
                </a:solidFill>
                <a:effectLst/>
                <a:latin typeface="Inter"/>
              </a:rPr>
              <a:t>.</a:t>
            </a:r>
            <a:endParaRPr lang="uk-UA" sz="2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7" y="752104"/>
            <a:ext cx="255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ІНТЕГРАЦІЯ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99" y="1845685"/>
            <a:ext cx="3902332" cy="31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467" y="1663212"/>
            <a:ext cx="103592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B0F0"/>
                </a:solidFill>
              </a:rPr>
              <a:t>Мета</a:t>
            </a:r>
            <a:r>
              <a:rPr lang="uk-UA" sz="2800" dirty="0"/>
              <a:t> інтеграції в освіті – залучити дітей з різними можливостями у вже сформоване шкільне життя і шкільну структуру, </a:t>
            </a:r>
            <a:r>
              <a:rPr lang="uk-UA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допомогти вписатися у вже існуючу модель навчання</a:t>
            </a:r>
            <a:r>
              <a:rPr lang="uk-UA" sz="2800" dirty="0"/>
              <a:t>. При цьому успішність інтегрованого навчання визначається, головним чином, готовністю дитини до навчання в умовах освітньої школи, тобто </a:t>
            </a:r>
            <a:r>
              <a:rPr lang="uk-UA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наявністю в неї відповідного віковій нормі або близького до неї рівня психофізичного і </a:t>
            </a:r>
            <a:r>
              <a:rPr lang="uk-UA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мовного</a:t>
            </a:r>
            <a:r>
              <a:rPr lang="uk-UA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розвитку</a:t>
            </a:r>
            <a:r>
              <a:rPr lang="uk-UA" sz="2800" dirty="0"/>
              <a:t>, що дозволяє дитині опанувати загальноосвітній стандарт у строки, передбачені для дітей, що нормально розвиваються.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818" y="696685"/>
            <a:ext cx="264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ІНТЕГРАЦІЯ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27488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868" y="428177"/>
            <a:ext cx="73528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Однак, незважаючи на те, що інтеграція є однією з провідних моделей навчання, </a:t>
            </a:r>
            <a:r>
              <a:rPr lang="uk-UA" sz="2400" b="1" dirty="0">
                <a:solidFill>
                  <a:srgbClr val="FFFF00"/>
                </a:solidFill>
              </a:rPr>
              <a:t>істотним недоліком</a:t>
            </a:r>
            <a:r>
              <a:rPr lang="uk-UA" sz="2400" dirty="0">
                <a:solidFill>
                  <a:srgbClr val="FFFF00"/>
                </a:solidFill>
              </a:rPr>
              <a:t> </a:t>
            </a:r>
            <a:r>
              <a:rPr lang="uk-UA" sz="2400" dirty="0"/>
              <a:t>її виступає необхідність дітям з порушенням психофізичного розвитку </a:t>
            </a:r>
            <a:r>
              <a:rPr lang="uk-UA" sz="2400" b="1" dirty="0">
                <a:solidFill>
                  <a:srgbClr val="00B0F0"/>
                </a:solidFill>
              </a:rPr>
              <a:t>пристосовуватися</a:t>
            </a:r>
            <a:r>
              <a:rPr lang="uk-UA" sz="2400" dirty="0"/>
              <a:t> до вимог всієї системи освіти, яка в цілому залишається незмінною, не адаптованою для навчання даної категорії учнів. Інтеграція, по суті, припускає, що </a:t>
            </a:r>
            <a:r>
              <a:rPr lang="uk-UA" sz="2400" b="1" dirty="0">
                <a:solidFill>
                  <a:srgbClr val="92D050"/>
                </a:solidFill>
              </a:rPr>
              <a:t>дитина</a:t>
            </a:r>
            <a:r>
              <a:rPr lang="uk-UA" sz="2400" dirty="0"/>
              <a:t> з особливими освітніми потребами </a:t>
            </a:r>
            <a:r>
              <a:rPr lang="uk-UA" sz="2400" b="1" dirty="0">
                <a:solidFill>
                  <a:srgbClr val="92D050"/>
                </a:solidFill>
              </a:rPr>
              <a:t>має бути готова</a:t>
            </a:r>
            <a:r>
              <a:rPr lang="uk-UA" sz="2400" dirty="0"/>
              <a:t> для прийняття її школою і суспільством, тобто </a:t>
            </a:r>
            <a:r>
              <a:rPr lang="uk-UA" sz="2400" b="1" dirty="0">
                <a:solidFill>
                  <a:srgbClr val="FFC000"/>
                </a:solidFill>
              </a:rPr>
              <a:t>відповідати стандартам системи освіти</a:t>
            </a:r>
            <a:r>
              <a:rPr lang="uk-UA" sz="2400" dirty="0"/>
              <a:t>, і не враховує її індивідуальності. Тому, фізично присутня на заняттях у класах, вона може бути фактично виключена з процесу навчання.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1080" y="1815614"/>
            <a:ext cx="295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ІНТЕГРАЦІЯ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851" y="2793856"/>
            <a:ext cx="3513905" cy="2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723" y="935098"/>
            <a:ext cx="67570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А оскільки інтегроване навчання може бути </a:t>
            </a:r>
            <a:r>
              <a:rPr lang="uk-UA" sz="2400" b="1" dirty="0">
                <a:solidFill>
                  <a:srgbClr val="00B0F0"/>
                </a:solidFill>
              </a:rPr>
              <a:t>показано лише тій частині дітей, рівень психофізичного розвитку яких відповідає або близький віковій нормі</a:t>
            </a:r>
            <a:r>
              <a:rPr lang="uk-UA" sz="2400" dirty="0">
                <a:solidFill>
                  <a:srgbClr val="00B0F0"/>
                </a:solidFill>
              </a:rPr>
              <a:t>,</a:t>
            </a:r>
            <a:r>
              <a:rPr lang="uk-UA" sz="2400" dirty="0"/>
              <a:t> то виникає проблема диференційованого відбору дітей для інтегрованого навчання та їх подальшого супроводу. Крім цього, в освітніх установах, де створені відповідні умови для реалізації моделі інтегрованого навчання, може бути </a:t>
            </a:r>
            <a:r>
              <a:rPr lang="uk-UA" sz="2400" b="1" dirty="0">
                <a:solidFill>
                  <a:srgbClr val="FFC000"/>
                </a:solidFill>
              </a:rPr>
              <a:t>відсутній обов'язковий корекційний блок</a:t>
            </a:r>
            <a:r>
              <a:rPr lang="uk-UA" sz="2400" dirty="0"/>
              <a:t>, який має функціонувати паралельно із загальноосвітнім, недостатньо фахівців, здатних надавати ефективну кваліфіковану </a:t>
            </a:r>
            <a:r>
              <a:rPr lang="uk-UA" sz="2400" dirty="0" smtClean="0"/>
              <a:t>допомогу.</a:t>
            </a:r>
            <a:r>
              <a:rPr lang="uk-UA" sz="24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3886" y="350323"/>
            <a:ext cx="252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ІНТЕГРАЦІЯ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7310" y="1865167"/>
            <a:ext cx="3552743" cy="30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714" y="1508534"/>
            <a:ext cx="9710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освітніх послуг, що ґрунтується на принципі забезпечення основного </a:t>
            </a: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дітей на освіту та права здобувати її за місцем проживання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передбачає навчання дитини з особливими освітніми потребами в умовах загальноосвітнього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 ЮНЕСКО інклюзія – це не лише навчання дітей з особливими потребами в єдиному загальноосвітньому середовищі, а й 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участь усіх дітей шкільного віку в повноцінному навчальному процесі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можливість для всіх вчитися жити разом. Ідеологія, яка виключає будь-яку дискримінацію, яка забезпечує однакове ставлення до всіх людей, але створює 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умови для дітей, що мають особливі освітні потреби</a:t>
            </a:r>
            <a:r>
              <a:rPr lang="uk-U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8675" y="627414"/>
            <a:ext cx="270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ІНКЛЮЗІЯ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5710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785" y="1184479"/>
            <a:ext cx="80603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 основі практики інклюзивної освіти лежить ідея </a:t>
            </a:r>
            <a:r>
              <a:rPr lang="uk-UA" sz="2400" b="1" dirty="0" smtClean="0">
                <a:solidFill>
                  <a:srgbClr val="00B0F0"/>
                </a:solidFill>
              </a:rPr>
              <a:t>прийняття індивідуальності кожного окремого учня</a:t>
            </a:r>
            <a:r>
              <a:rPr lang="uk-UA" sz="2400" dirty="0" smtClean="0"/>
              <a:t>. Тому, інклюзивне навчання, з одного боку, має бути організоване таким чином, щоб задовольнити особливі потреби кожної дитини, а з іншого передбачає його самостійну активну участь у процесі отримання знань. Всі здатні вчитися. І найкращий доказ цьому – інклюзивні школи: школи, які визнають, що </a:t>
            </a:r>
            <a:r>
              <a:rPr lang="uk-UA" sz="2400" b="1" dirty="0" smtClean="0">
                <a:solidFill>
                  <a:srgbClr val="92D050"/>
                </a:solidFill>
              </a:rPr>
              <a:t>нормальний розвиток не є «нормою»; </a:t>
            </a:r>
            <a:r>
              <a:rPr lang="uk-UA" sz="2400" dirty="0" smtClean="0"/>
              <a:t>школи, що враховують потреби всіх дітей та індивідуальність кожної дитини; в яких метою навчання є допомога дітям </a:t>
            </a:r>
            <a:r>
              <a:rPr lang="uk-UA" sz="2400" b="1" dirty="0" smtClean="0">
                <a:solidFill>
                  <a:srgbClr val="FFC000"/>
                </a:solidFill>
              </a:rPr>
              <a:t>розвиватися і знаходити своє місце</a:t>
            </a:r>
            <a:r>
              <a:rPr lang="uk-UA" sz="2400" dirty="0" smtClean="0"/>
              <a:t> в суспільстві незалежно від здібностей і можливостей.</a:t>
            </a: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8785" y="599704"/>
            <a:ext cx="231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ІНКЛЮЗІЯ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827" y="2811606"/>
            <a:ext cx="221068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294" y="1738661"/>
            <a:ext cx="108589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Як </a:t>
            </a:r>
            <a:r>
              <a:rPr lang="uk-UA" sz="2400" dirty="0"/>
              <a:t>показують міжнародні дослідження, спільне навчання дітей з особливими освітніми потребами та учнів із типовим розвитком має </a:t>
            </a:r>
            <a:r>
              <a:rPr lang="uk-UA" sz="2400" b="1" dirty="0">
                <a:solidFill>
                  <a:srgbClr val="FFFF00"/>
                </a:solidFill>
              </a:rPr>
              <a:t>позитивний вплив на </a:t>
            </a:r>
            <a:r>
              <a:rPr lang="uk-UA" sz="2400" b="1" dirty="0" smtClean="0">
                <a:solidFill>
                  <a:srgbClr val="FFFF00"/>
                </a:solidFill>
              </a:rPr>
              <a:t>досягнення всіх учнів.</a:t>
            </a:r>
            <a:r>
              <a:rPr lang="uk-UA" sz="2400" b="1" dirty="0">
                <a:solidFill>
                  <a:srgbClr val="FFFF00"/>
                </a:solidFill>
              </a:rPr>
              <a:t>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FFC000"/>
                </a:solidFill>
              </a:rPr>
              <a:t>Рівень </a:t>
            </a:r>
            <a:r>
              <a:rPr lang="uk-UA" sz="2400" b="1" dirty="0">
                <a:solidFill>
                  <a:srgbClr val="FFC000"/>
                </a:solidFill>
              </a:rPr>
              <a:t>викладання та академічні вимоги </a:t>
            </a:r>
            <a:r>
              <a:rPr lang="uk-UA" sz="2400" dirty="0"/>
              <a:t>в інклюзивному закладі, як правило, перебувають </a:t>
            </a:r>
            <a:r>
              <a:rPr lang="uk-UA" sz="2400" b="1" dirty="0">
                <a:solidFill>
                  <a:srgbClr val="FFC000"/>
                </a:solidFill>
              </a:rPr>
              <a:t>на вищому рівні</a:t>
            </a:r>
            <a:r>
              <a:rPr lang="uk-UA" sz="2400" dirty="0"/>
              <a:t>, ніж у спеціальних навчальних закладах, тому діти досягають вищих результатів</a:t>
            </a:r>
            <a:r>
              <a:rPr lang="uk-UA" sz="24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Інклюзія має і значний </a:t>
            </a:r>
            <a:r>
              <a:rPr lang="uk-UA" sz="2400" b="1" dirty="0" smtClean="0">
                <a:solidFill>
                  <a:srgbClr val="92D050"/>
                </a:solidFill>
              </a:rPr>
              <a:t>виховний потенціал для дітей з типовим розвитком</a:t>
            </a:r>
            <a:r>
              <a:rPr lang="uk-UA" sz="2400" dirty="0" smtClean="0"/>
              <a:t>, оскільки вони виростають добрішими і толерантнішими, допомагаючи учням з інвалідністю. В цьому провідна роль відводиться вчителю початкової школи.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09" y="922037"/>
            <a:ext cx="1030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ПЕРЕРВАГИ ІНКЛЮЗІЇ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46" y="391087"/>
            <a:ext cx="1899287" cy="11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4" y="1730206"/>
            <a:ext cx="110559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Інклюзія </a:t>
            </a:r>
            <a:r>
              <a:rPr lang="uk-UA" sz="2400" dirty="0"/>
              <a:t>є корисною для всіх учнів, оскільки </a:t>
            </a:r>
            <a:r>
              <a:rPr lang="uk-UA" sz="2400" b="1" dirty="0">
                <a:solidFill>
                  <a:srgbClr val="FFC000"/>
                </a:solidFill>
              </a:rPr>
              <a:t>всі зможуть скористатись можливостями</a:t>
            </a:r>
            <a:r>
              <a:rPr lang="uk-UA" sz="2400" dirty="0"/>
              <a:t>, що створюються для учнів з інвалідністю (наприклад, відвідувати </a:t>
            </a:r>
            <a:r>
              <a:rPr lang="uk-UA" sz="2400" dirty="0" err="1"/>
              <a:t>медіатеки</a:t>
            </a:r>
            <a:r>
              <a:rPr lang="uk-UA" sz="2400" dirty="0"/>
              <a:t> та засвоювати інформацію в різних форматах (текстовому, аудіо, відео), користуватись універсальним дизайном у шкільних приміщеннях). У цьому розумінні інклюзія передбачає можливості виконувати домашні завдання у зручному режимі, користуючись традиційними чи віртуальними джерелами інформації. </a:t>
            </a:r>
            <a:endParaRPr lang="uk-UA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92D050"/>
                </a:solidFill>
              </a:rPr>
              <a:t>Спілкування “слабшого” учня з “сильнішим”, </a:t>
            </a:r>
            <a:r>
              <a:rPr lang="uk-UA" sz="2400" dirty="0" smtClean="0"/>
              <a:t>і не лише на базі навчальних інтересів, створює позитивний вплив на першого. З іншого боку, якщо “сильний” учень щось пояснює “слабшому”, він і сам починає краще розуміти те, що тільки що пояснював.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2655" y="849086"/>
            <a:ext cx="922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ПЕРЕРВАГИ ІНКЛЮЗІЇ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121" y="410458"/>
            <a:ext cx="1781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8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555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Inter</vt:lpstr>
      <vt:lpstr>Times New Roman</vt:lpstr>
      <vt:lpstr>Wingdings 3</vt:lpstr>
      <vt:lpstr>Ион</vt:lpstr>
      <vt:lpstr>Заняття 6.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6. </dc:title>
  <dc:creator>Пользователь</dc:creator>
  <cp:lastModifiedBy>Пользователь</cp:lastModifiedBy>
  <cp:revision>32</cp:revision>
  <dcterms:created xsi:type="dcterms:W3CDTF">2023-09-11T16:11:36Z</dcterms:created>
  <dcterms:modified xsi:type="dcterms:W3CDTF">2023-09-11T17:42:19Z</dcterms:modified>
</cp:coreProperties>
</file>