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6" r:id="rId5"/>
    <p:sldId id="270" r:id="rId6"/>
    <p:sldId id="268" r:id="rId7"/>
    <p:sldId id="269" r:id="rId8"/>
    <p:sldId id="265" r:id="rId9"/>
    <p:sldId id="258" r:id="rId10"/>
    <p:sldId id="259" r:id="rId11"/>
    <p:sldId id="260" r:id="rId12"/>
    <p:sldId id="261" r:id="rId13"/>
    <p:sldId id="262" r:id="rId14"/>
    <p:sldId id="271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9225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658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3122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7181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8802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3889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7932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4838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3427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756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744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4805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841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955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204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257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D94868-F0D8-4C5F-9299-2EE3ACA7F5AC}" type="datetimeFigureOut">
              <a:rPr lang="uk-UA" smtClean="0"/>
              <a:t>07.09.2023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579B0-B2BD-4790-BFF5-301D241F4FF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5383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1272" y="1838767"/>
            <a:ext cx="5475435" cy="4354660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Заняття </a:t>
            </a:r>
            <a:r>
              <a:rPr lang="uk-UA" sz="3600" b="1" dirty="0"/>
              <a:t>5. </a:t>
            </a: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ФОРМИ </a:t>
            </a:r>
            <a:r>
              <a:rPr lang="uk-UA" sz="3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І ЗАКЛАДИ СЕРЕДНЬОЇ ОСВІТИ, ДОСТУПНІ ДЛЯ УЧНІВ З ОСОБЛИВИМИ ОСВІТНІМИ ПОТРЕБАМИ </a:t>
            </a:r>
            <a:endParaRPr lang="uk-UA" sz="36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69616" y="3793127"/>
            <a:ext cx="37561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Д. пед. наук, доцент, </a:t>
            </a:r>
          </a:p>
          <a:p>
            <a:pPr algn="r"/>
            <a:r>
              <a:rPr lang="uk-UA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професор кафедри міжкультурної комунікації та іншомовної освіти </a:t>
            </a:r>
          </a:p>
          <a:p>
            <a:pPr algn="r"/>
            <a:r>
              <a:rPr lang="uk-UA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Житомирського державного університету імені Івана Франка</a:t>
            </a:r>
          </a:p>
          <a:p>
            <a:pPr algn="r"/>
            <a:r>
              <a:rPr lang="uk-UA" b="1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Book Antiqua" panose="02040602050305030304" pitchFamily="18" charset="0"/>
              </a:rPr>
              <a:t>Наталія Щерба</a:t>
            </a:r>
            <a:endParaRPr lang="uk-UA" b="1" dirty="0">
              <a:solidFill>
                <a:schemeClr val="tx2">
                  <a:lumMod val="95000"/>
                  <a:lumOff val="5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5710" y="522585"/>
            <a:ext cx="474345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06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6" y="1354868"/>
            <a:ext cx="973974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/>
              <a:t>Педагогічний патронаж</a:t>
            </a:r>
            <a:r>
              <a:rPr lang="uk-UA" sz="2000" dirty="0"/>
              <a:t> – це індивідуальне навчання, до якого вчителі, на відміну від інших форм, залучені на всіх етапах. Найчастіше такий різновид навчання підходить дітям, які за станом здоров’я не можуть щодня відвідувати школу й навчатися в колективі.</a:t>
            </a:r>
          </a:p>
          <a:p>
            <a:pPr algn="just"/>
            <a:r>
              <a:rPr lang="uk-UA" sz="2000" dirty="0"/>
              <a:t>Особливість цієї форми в тому, що дитина не лише регулярно займається з учителями, але й періодично долучається до учнівського колективу для соціалізації (наприклад, під час класних і загальношкільних заходів), має право користуватися всією шкільною інфраструктурою (бібліотекою, спортзалом, їдальнею тощо), може розраховувати на психологічний супровід.</a:t>
            </a:r>
          </a:p>
          <a:p>
            <a:pPr algn="just"/>
            <a:r>
              <a:rPr lang="uk-UA" sz="2000" b="1" dirty="0"/>
              <a:t>Педагогічний патронаж також організовують для:</a:t>
            </a:r>
            <a:endParaRPr lang="uk-UA" sz="2000" dirty="0"/>
          </a:p>
          <a:p>
            <a:pPr algn="just"/>
            <a:r>
              <a:rPr lang="uk-UA" sz="2000" b="1" dirty="0"/>
              <a:t>осіб до 18 років</a:t>
            </a:r>
            <a:r>
              <a:rPr lang="uk-UA" sz="2000" dirty="0"/>
              <a:t>, які проживають у населених пунктах (або перебувають під вартою чи засуджені до позбавлення волі), де кількість учнів не дозволяє утворити клас, – тобто, менше п‘яти осіб;</a:t>
            </a:r>
          </a:p>
          <a:p>
            <a:pPr algn="just"/>
            <a:r>
              <a:rPr lang="uk-UA" sz="2000" dirty="0"/>
              <a:t>дітей, які перебувають на стаціонарному лікуванні;</a:t>
            </a:r>
          </a:p>
          <a:p>
            <a:pPr algn="just"/>
            <a:r>
              <a:rPr lang="uk-UA" sz="2000" dirty="0"/>
              <a:t>дітей-біженців, дітей іноземців та осіб без громадянства, які утримуються в пунктах тимчасового перебування</a:t>
            </a:r>
            <a:r>
              <a:rPr lang="uk-UA" sz="2000" dirty="0" smtClean="0"/>
              <a:t>.</a:t>
            </a:r>
            <a:endParaRPr lang="uk-UA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690253" y="554182"/>
            <a:ext cx="849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9</a:t>
            </a:r>
            <a:r>
              <a:rPr lang="uk-UA" sz="36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ПЕДАГОГІЧНИЙ ПАТРОНАЖ</a:t>
            </a:r>
            <a:endParaRPr lang="uk-UA" sz="3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524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6379" y="2333685"/>
            <a:ext cx="97397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uk-UA" sz="2400" dirty="0" smtClean="0"/>
              <a:t>ЕКСТЕРНАТ:</a:t>
            </a:r>
          </a:p>
          <a:p>
            <a:pPr algn="just"/>
            <a:r>
              <a:rPr lang="uk-UA" sz="2400" b="1" dirty="0"/>
              <a:t>Документи, необхідні для зарахування на екстернат:</a:t>
            </a:r>
            <a:endParaRPr lang="uk-UA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/>
              <a:t>заява від одного з батьків (опікунів) або самої дитини, якщо вона повнолітня;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/>
              <a:t>свідоцтво про народження або паспорт дитини (копія);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/>
              <a:t>медична довідка 086-1/о;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/>
              <a:t>документ, який підтверджує наявність </a:t>
            </a:r>
            <a:r>
              <a:rPr lang="uk-UA" sz="2400" b="1" dirty="0"/>
              <a:t>підстави</a:t>
            </a:r>
            <a:r>
              <a:rPr lang="uk-UA" sz="2400" dirty="0"/>
              <a:t> для організації екстернатної форми навчання (наприклад, лист від федерації клубного спорту);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/>
              <a:t>документ про освіту, якщо він є (в протилежному разі школа спершу проводитиме оцінювання рівня знань учня</a:t>
            </a:r>
            <a:r>
              <a:rPr lang="uk-UA" sz="2400" dirty="0" smtClean="0"/>
              <a:t>).</a:t>
            </a:r>
            <a:endParaRPr lang="uk-UA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90253" y="579359"/>
            <a:ext cx="8498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10. ДОКУМЕНТИ, ЩО ПОТРІБНІ ДЛЯ НАВЧАННЯ ЗА ІНДИВІДУАЛЬНОЮ ФОРМОЮ:</a:t>
            </a:r>
            <a:endParaRPr lang="uk-UA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591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4608" y="2878868"/>
            <a:ext cx="973974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uk-UA" sz="2800" dirty="0" smtClean="0"/>
              <a:t>Сімейна форма:</a:t>
            </a:r>
          </a:p>
          <a:p>
            <a:pPr marL="457200" indent="-457200" algn="just">
              <a:buAutoNum type="arabicPeriod"/>
            </a:pPr>
            <a:endParaRPr lang="uk-UA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err="1"/>
              <a:t>заява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батьків</a:t>
            </a:r>
            <a:r>
              <a:rPr lang="ru-RU" sz="2800" dirty="0"/>
              <a:t> </a:t>
            </a:r>
            <a:r>
              <a:rPr lang="ru-RU" sz="2800" dirty="0" err="1"/>
              <a:t>дитини</a:t>
            </a:r>
            <a:r>
              <a:rPr lang="ru-RU" sz="2800" dirty="0"/>
              <a:t>. </a:t>
            </a:r>
            <a:r>
              <a:rPr lang="ru-RU" sz="2800" dirty="0" err="1"/>
              <a:t>Підставою</a:t>
            </a:r>
            <a:r>
              <a:rPr lang="ru-RU" sz="2800" dirty="0"/>
              <a:t> автоматично </a:t>
            </a:r>
            <a:r>
              <a:rPr lang="ru-RU" sz="2800" dirty="0" err="1"/>
              <a:t>вважається</a:t>
            </a:r>
            <a:r>
              <a:rPr lang="ru-RU" sz="2800" dirty="0"/>
              <a:t> </a:t>
            </a:r>
            <a:r>
              <a:rPr lang="ru-RU" sz="2800" dirty="0" err="1"/>
              <a:t>письмово</a:t>
            </a:r>
            <a:r>
              <a:rPr lang="ru-RU" sz="2800" dirty="0"/>
              <a:t> </a:t>
            </a:r>
            <a:r>
              <a:rPr lang="ru-RU" sz="2800" dirty="0" err="1"/>
              <a:t>висловлене</a:t>
            </a:r>
            <a:r>
              <a:rPr lang="ru-RU" sz="2800" dirty="0"/>
              <a:t> </a:t>
            </a:r>
            <a:r>
              <a:rPr lang="ru-RU" sz="2800" dirty="0" err="1"/>
              <a:t>бажання</a:t>
            </a:r>
            <a:r>
              <a:rPr lang="ru-RU" sz="2800" dirty="0"/>
              <a:t> </a:t>
            </a:r>
            <a:r>
              <a:rPr lang="ru-RU" sz="2800" dirty="0" err="1"/>
              <a:t>батьків</a:t>
            </a:r>
            <a:r>
              <a:rPr lang="ru-RU" sz="2800" dirty="0"/>
              <a:t> </a:t>
            </a:r>
            <a:r>
              <a:rPr lang="ru-RU" sz="2800" dirty="0" err="1"/>
              <a:t>організувати</a:t>
            </a:r>
            <a:r>
              <a:rPr lang="ru-RU" sz="2800" dirty="0"/>
              <a:t> </a:t>
            </a:r>
            <a:r>
              <a:rPr lang="ru-RU" sz="2800" dirty="0" err="1"/>
              <a:t>цю</a:t>
            </a:r>
            <a:r>
              <a:rPr lang="ru-RU" sz="2800" dirty="0"/>
              <a:t> форму навчання для </a:t>
            </a:r>
            <a:r>
              <a:rPr lang="ru-RU" sz="2800" dirty="0" err="1"/>
              <a:t>своєї</a:t>
            </a:r>
            <a:r>
              <a:rPr lang="ru-RU" sz="2800" dirty="0"/>
              <a:t> </a:t>
            </a:r>
            <a:r>
              <a:rPr lang="ru-RU" sz="2800" dirty="0" err="1"/>
              <a:t>дитини</a:t>
            </a:r>
            <a:r>
              <a:rPr lang="ru-RU" sz="2800" dirty="0"/>
              <a:t>.</a:t>
            </a:r>
          </a:p>
          <a:p>
            <a:pPr algn="just"/>
            <a:endParaRPr lang="uk-UA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690253" y="554182"/>
            <a:ext cx="8498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11. ДОКУМЕНТИ, ЩО ПОТРІБНІ ДЛЯ НАВЧАННЯ ЗА ІНДИВІДУАЛЬНОЮ ФОРМОЮ:</a:t>
            </a:r>
            <a:endParaRPr lang="uk-UA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347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4608" y="2878868"/>
            <a:ext cx="973974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uk-UA" sz="2800" dirty="0" smtClean="0"/>
              <a:t>Педагогічний патронаж:</a:t>
            </a:r>
          </a:p>
          <a:p>
            <a:pPr marL="457200" indent="-457200" algn="just">
              <a:buAutoNum type="arabicPeriod"/>
            </a:pPr>
            <a:endParaRPr lang="uk-U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err="1"/>
              <a:t>заява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одного з </a:t>
            </a:r>
            <a:r>
              <a:rPr lang="ru-RU" sz="2800" dirty="0" err="1"/>
              <a:t>батьків</a:t>
            </a:r>
            <a:r>
              <a:rPr lang="ru-RU" sz="2800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err="1"/>
              <a:t>довідка</a:t>
            </a:r>
            <a:r>
              <a:rPr lang="ru-RU" sz="2800" dirty="0"/>
              <a:t> (</a:t>
            </a:r>
            <a:r>
              <a:rPr lang="ru-RU" sz="2800" dirty="0" err="1"/>
              <a:t>висновок</a:t>
            </a:r>
            <a:r>
              <a:rPr lang="ru-RU" sz="2800" dirty="0"/>
              <a:t>) </a:t>
            </a:r>
            <a:r>
              <a:rPr lang="ru-RU" sz="2800" dirty="0" err="1"/>
              <a:t>лікарсько-консультаційної</a:t>
            </a:r>
            <a:r>
              <a:rPr lang="ru-RU" sz="2800" dirty="0"/>
              <a:t> </a:t>
            </a:r>
            <a:r>
              <a:rPr lang="ru-RU" sz="2800" dirty="0" err="1"/>
              <a:t>комісії</a:t>
            </a:r>
            <a:r>
              <a:rPr lang="ru-RU" sz="2800" dirty="0"/>
              <a:t> про стан </a:t>
            </a:r>
            <a:r>
              <a:rPr lang="ru-RU" sz="2800" dirty="0" err="1"/>
              <a:t>здоров’я</a:t>
            </a:r>
            <a:r>
              <a:rPr lang="ru-RU" sz="2800" dirty="0"/>
              <a:t>.</a:t>
            </a:r>
          </a:p>
          <a:p>
            <a:pPr algn="just"/>
            <a:endParaRPr lang="uk-UA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690253" y="554182"/>
            <a:ext cx="8498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12. ДОКУМЕНТИ, ЩО ПОТРІБНІ ДЛЯ НАВЧАННЯ ЗА ІНДИВІДУАЛЬНОЮ ФОРМОЮ:</a:t>
            </a:r>
            <a:endParaRPr lang="uk-UA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09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8615" y="1138957"/>
            <a:ext cx="109455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Стаття 35. </a:t>
            </a:r>
            <a:r>
              <a:rPr lang="uk-UA" dirty="0"/>
              <a:t>Типи закладів освіти, що забезпечують здобуття повної загальної середньої освіти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1</a:t>
            </a:r>
            <a:r>
              <a:rPr lang="uk-UA" dirty="0"/>
              <a:t>. Здобуття повної загальної середньої освіти на певному рівні забезпечують: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 smtClean="0"/>
              <a:t>Початкова </a:t>
            </a:r>
            <a:r>
              <a:rPr lang="uk-UA" b="1" dirty="0"/>
              <a:t>школа </a:t>
            </a:r>
            <a:r>
              <a:rPr lang="uk-UA" dirty="0"/>
              <a:t>функціонує як окрема юридична особа або як структурний підрозділ гімназії. За рішенням засновника початкова школа, гімназія може включати дошкільний підрозділ, за умови його розміщення в окремій будівлі або відокремленому приміщенні з окремими входом/виходом і територією для вихованців дошкільного підрозділу.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/>
              <a:t>Гімназія</a:t>
            </a:r>
            <a:r>
              <a:rPr lang="uk-UA" dirty="0"/>
              <a:t> та </a:t>
            </a:r>
            <a:r>
              <a:rPr lang="uk-UA" b="1" dirty="0"/>
              <a:t>ліцей</a:t>
            </a:r>
            <a:r>
              <a:rPr lang="uk-UA" dirty="0"/>
              <a:t> функціонують як окремі юридичні особи.</a:t>
            </a:r>
          </a:p>
          <a:p>
            <a:pPr algn="just"/>
            <a:r>
              <a:rPr lang="uk-UA" dirty="0"/>
              <a:t>За рішенням засновника ліцей може також забезпечувати здобуття базової середньої освіти та, як виняток, здобуття початкової освіти.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2</a:t>
            </a:r>
            <a:r>
              <a:rPr lang="uk-UA" dirty="0"/>
              <a:t>. Здобуття повної загальної середньої освіти забезпечують також спеціальні заклади загальної середньої освіти: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b="1" dirty="0"/>
              <a:t>спеціальна школа </a:t>
            </a:r>
            <a:r>
              <a:rPr lang="uk-UA" dirty="0"/>
              <a:t>- заклад загальної середньої освіти для осіб з особливими освітніми потребами, зумовленими порушеннями інтелектуального розвитку, фізичними та/або сенсорними порушеннями;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b="1" dirty="0"/>
              <a:t>навчально-реабілітаційний центр</a:t>
            </a:r>
            <a:r>
              <a:rPr lang="uk-UA" dirty="0"/>
              <a:t> - заклад загальної середньої освіти для осіб з особливими освітніми потребами, зумовленими складними порушеннями розвитку.</a:t>
            </a:r>
          </a:p>
          <a:p>
            <a:pPr algn="just"/>
            <a:r>
              <a:rPr lang="uk-UA" dirty="0"/>
              <a:t>Спеціальні заклади загальної середньої освіти можуть здійснювати освітню діяльність на одному або на декількох рівнях повної загальної середньої освіти</a:t>
            </a:r>
            <a:r>
              <a:rPr lang="uk-UA" dirty="0" smtClean="0"/>
              <a:t>.</a:t>
            </a:r>
            <a:endParaRPr lang="uk-UA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41445" y="554182"/>
            <a:ext cx="10385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13. ЗАКЛАДИ СЕРЕДНЬОЇ ОСВІТИ В УКРАЇНІ</a:t>
            </a:r>
            <a:endParaRPr lang="uk-UA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80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0115" y="511885"/>
            <a:ext cx="9797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1. ФОРМИ ЗДОБУТТЯ СЕРЕДНЬОЇ ОСВІТИ</a:t>
            </a:r>
            <a:endParaRPr lang="uk-UA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14400" y="1275170"/>
            <a:ext cx="9753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/>
              <a:t>1. ІНСТИТУЦІЙНІ ФОРМИ - ЦЕ: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800" b="1" dirty="0" smtClean="0"/>
              <a:t>очна (денна і вечірня),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800" b="1" dirty="0" smtClean="0"/>
              <a:t>заочна,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800" b="1" dirty="0" smtClean="0"/>
              <a:t>дистанційна та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800" b="1" dirty="0" smtClean="0"/>
              <a:t>мережева.</a:t>
            </a:r>
          </a:p>
          <a:p>
            <a:pPr algn="just"/>
            <a:endParaRPr lang="uk-UA" sz="2800" b="1" dirty="0" smtClean="0"/>
          </a:p>
          <a:p>
            <a:pPr algn="just"/>
            <a:r>
              <a:rPr lang="uk-UA" sz="2800" b="1" dirty="0" smtClean="0"/>
              <a:t>2. ІНДИВІДУАЛЬНА ФОРМА може реалізуватись у вигляді: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800" b="1" dirty="0"/>
              <a:t>с</a:t>
            </a:r>
            <a:r>
              <a:rPr lang="uk-UA" sz="2800" b="1" dirty="0" smtClean="0"/>
              <a:t>імейної,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800" b="1" dirty="0" smtClean="0"/>
              <a:t>екстернатної,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800" b="1" dirty="0"/>
              <a:t>п</a:t>
            </a:r>
            <a:r>
              <a:rPr lang="uk-UA" sz="2800" b="1" dirty="0" smtClean="0"/>
              <a:t>едагогічного патронажу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291594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4" y="1711504"/>
            <a:ext cx="97397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1</a:t>
            </a:r>
            <a:r>
              <a:rPr lang="uk-UA" sz="2800" dirty="0"/>
              <a:t>. Здобуття освіти за </a:t>
            </a:r>
            <a:r>
              <a:rPr lang="uk-UA" sz="2800" b="1" dirty="0"/>
              <a:t>денною формою </a:t>
            </a:r>
            <a:r>
              <a:rPr lang="uk-UA" sz="2800" dirty="0"/>
              <a:t>може бути організовано для осіб, як правило, віком </a:t>
            </a:r>
            <a:r>
              <a:rPr lang="uk-UA" sz="2800" b="1" dirty="0"/>
              <a:t>від 6 років</a:t>
            </a:r>
            <a:r>
              <a:rPr lang="uk-UA" sz="2800" dirty="0"/>
              <a:t>, які навчаються у </a:t>
            </a:r>
            <a:r>
              <a:rPr lang="uk-UA" sz="2800" b="1" dirty="0"/>
              <a:t>1-11(12) класах.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 smtClean="0"/>
              <a:t>2. Здобуття </a:t>
            </a:r>
            <a:r>
              <a:rPr lang="uk-UA" sz="2800" dirty="0"/>
              <a:t>базової та профільної середньої освіти за </a:t>
            </a:r>
            <a:r>
              <a:rPr lang="uk-UA" sz="2800" b="1" dirty="0"/>
              <a:t>вечірньою</a:t>
            </a:r>
            <a:r>
              <a:rPr lang="uk-UA" sz="2800" dirty="0"/>
              <a:t> </a:t>
            </a:r>
            <a:r>
              <a:rPr lang="uk-UA" sz="2800" b="1" dirty="0"/>
              <a:t>формою</a:t>
            </a:r>
            <a:r>
              <a:rPr lang="uk-UA" sz="2800" dirty="0"/>
              <a:t> може бути організовано для осіб віком </a:t>
            </a:r>
            <a:r>
              <a:rPr lang="uk-UA" sz="2800" b="1" dirty="0"/>
              <a:t>від 14 років</a:t>
            </a:r>
            <a:r>
              <a:rPr lang="uk-UA" sz="2800" dirty="0"/>
              <a:t>, які завершили здобуття початкової освіти.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2096" y="756615"/>
            <a:ext cx="1036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uk-UA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ОЧНА (ДЕННА І ВЕЧІРНЯ)</a:t>
            </a:r>
            <a:endParaRPr lang="uk-UA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81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5" y="1724983"/>
            <a:ext cx="97397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/>
              <a:t>3. Здобувачі освіти, які здобувають повну загальну середню освіту за </a:t>
            </a:r>
            <a:r>
              <a:rPr lang="uk-UA" sz="2800" b="1" dirty="0"/>
              <a:t>очною формою </a:t>
            </a:r>
            <a:r>
              <a:rPr lang="uk-UA" sz="2800" dirty="0"/>
              <a:t>і братимуть участь програмах двостороннього та багатостороннього міжнародного обміну здобувачів освіти, можуть продовжити здобуття освіти в тому ж або іншому закладі освіти за </a:t>
            </a:r>
            <a:r>
              <a:rPr lang="uk-UA" sz="2800" b="1" dirty="0"/>
              <a:t>заочною, дистанційною, </a:t>
            </a:r>
            <a:r>
              <a:rPr lang="uk-UA" sz="2800" b="1" dirty="0" err="1"/>
              <a:t>екстернатною</a:t>
            </a:r>
            <a:r>
              <a:rPr lang="uk-UA" sz="2800" b="1" dirty="0"/>
              <a:t>, сімейною (домашньою) формою</a:t>
            </a:r>
            <a:r>
              <a:rPr lang="uk-UA" sz="2800" dirty="0"/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2098" y="554182"/>
            <a:ext cx="1036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3. ОЧНА (ДЕННА І ВЕЧІРНЯ)</a:t>
            </a:r>
            <a:endParaRPr lang="uk-UA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1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3" y="1493140"/>
            <a:ext cx="97397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/>
              <a:t>1. Здобуття базової та профільної середньої освіти за </a:t>
            </a:r>
            <a:r>
              <a:rPr lang="uk-UA" sz="2400" b="1" dirty="0"/>
              <a:t>заочною формою </a:t>
            </a:r>
            <a:r>
              <a:rPr lang="uk-UA" sz="2400" dirty="0"/>
              <a:t>може бути організовано для осіб віком </a:t>
            </a:r>
            <a:r>
              <a:rPr lang="uk-UA" sz="2400" b="1" dirty="0"/>
              <a:t>від 14 років</a:t>
            </a:r>
            <a:r>
              <a:rPr lang="uk-UA" sz="2400" dirty="0"/>
              <a:t>, які завершили здобуття початкової освіти.</a:t>
            </a:r>
          </a:p>
          <a:p>
            <a:endParaRPr lang="uk-UA" sz="2400" dirty="0" smtClean="0"/>
          </a:p>
          <a:p>
            <a:r>
              <a:rPr lang="uk-UA" sz="2400" dirty="0" smtClean="0"/>
              <a:t>2</a:t>
            </a:r>
            <a:r>
              <a:rPr lang="uk-UA" sz="2400" dirty="0"/>
              <a:t>. Здобуття освіти за заочною формою відбувається під час короткочасних сесій та у проміжку між ними. Форми організації освітнього процесу в сесійний та міжсесійний періоди визначаються освітньою програмою закладу освіти.</a:t>
            </a:r>
          </a:p>
          <a:p>
            <a:endParaRPr lang="uk-UA" sz="2400" dirty="0" smtClean="0"/>
          </a:p>
          <a:p>
            <a:r>
              <a:rPr lang="uk-UA" sz="2400" dirty="0" smtClean="0"/>
              <a:t>3</a:t>
            </a:r>
            <a:r>
              <a:rPr lang="uk-UA" sz="2400" dirty="0"/>
              <a:t>. Для організації здобуття освіти за заочною формою заклад освіти може мати у своєму складі внутрішні структурні підрозділи (навчально-консультаційні пункти тощо), на базі яких організовуються групові консультації та заліки.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2096" y="756615"/>
            <a:ext cx="1036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4</a:t>
            </a:r>
            <a:r>
              <a:rPr lang="uk-UA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ЗАОЧНА ФОРМА</a:t>
            </a:r>
            <a:endParaRPr lang="uk-UA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880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5" y="1333097"/>
            <a:ext cx="97397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/>
              <a:t>1. </a:t>
            </a:r>
            <a:r>
              <a:rPr lang="uk-UA" sz="2400" b="1" dirty="0"/>
              <a:t>Дистанційна форма здобуття освіти </a:t>
            </a:r>
            <a:r>
              <a:rPr lang="uk-UA" sz="2400" dirty="0"/>
              <a:t>може бути організована для здобувачів освіти незалежно від віку та місця проживання, на будь-якому рівні здобуття повної загальної середньої </a:t>
            </a:r>
            <a:r>
              <a:rPr lang="uk-UA" sz="2400" dirty="0" smtClean="0"/>
              <a:t>освіти </a:t>
            </a:r>
            <a:r>
              <a:rPr lang="uk-UA" sz="2400" dirty="0"/>
              <a:t>для </a:t>
            </a:r>
            <a:r>
              <a:rPr lang="uk-UA" sz="2400" dirty="0" smtClean="0"/>
              <a:t>учнів, </a:t>
            </a:r>
            <a:r>
              <a:rPr lang="uk-UA" sz="2400" dirty="0"/>
              <a:t>які не мають медичних протипоказань до занять із комп’ютерною технікою.</a:t>
            </a:r>
          </a:p>
          <a:p>
            <a:pPr algn="just"/>
            <a:r>
              <a:rPr lang="uk-UA" sz="2400" dirty="0"/>
              <a:t>2. Рішення про організацію здобуття освіти за дистанційною формою ухвалюється педагогічною радою закладу освіти (за наявності необхідного навчально-методичного та системотехнічного </a:t>
            </a:r>
            <a:r>
              <a:rPr lang="uk-UA" sz="2400" dirty="0" smtClean="0"/>
              <a:t>забезпечення</a:t>
            </a:r>
            <a:r>
              <a:rPr lang="uk-UA" sz="2400" dirty="0"/>
              <a:t>).</a:t>
            </a:r>
          </a:p>
          <a:p>
            <a:pPr algn="just"/>
            <a:r>
              <a:rPr lang="uk-UA" sz="2400" dirty="0"/>
              <a:t>3. Заклади освіти можуть створювати внутрішні структурні підрозділи, що забезпечують організацію здобуття освіти за </a:t>
            </a:r>
            <a:r>
              <a:rPr lang="uk-UA" sz="2400" b="1" dirty="0"/>
              <a:t>дистанційною формою </a:t>
            </a:r>
            <a:r>
              <a:rPr lang="uk-UA" sz="2400" dirty="0"/>
              <a:t>(центри дистанційного навчання тощо</a:t>
            </a:r>
            <a:r>
              <a:rPr lang="uk-UA" sz="2400" dirty="0" smtClean="0"/>
              <a:t>).</a:t>
            </a:r>
            <a:endParaRPr lang="uk-UA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62098" y="554182"/>
            <a:ext cx="1036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5. ДИСТАНЦІЙНА ФОРМА</a:t>
            </a:r>
            <a:endParaRPr lang="uk-UA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83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5" y="1138957"/>
            <a:ext cx="973974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Для </a:t>
            </a:r>
            <a:r>
              <a:rPr lang="uk-UA" dirty="0"/>
              <a:t>організації здобуття освіти за </a:t>
            </a:r>
            <a:r>
              <a:rPr lang="uk-UA" b="1" dirty="0"/>
              <a:t>мережевою формою </a:t>
            </a:r>
            <a:r>
              <a:rPr lang="uk-UA" dirty="0"/>
              <a:t>заклад освіти залучає </a:t>
            </a:r>
            <a:r>
              <a:rPr lang="uk-UA" b="1" dirty="0"/>
              <a:t>інших суб’єктів </a:t>
            </a:r>
            <a:r>
              <a:rPr lang="uk-UA" dirty="0"/>
              <a:t>освітньої діяльності</a:t>
            </a:r>
            <a:r>
              <a:rPr lang="uk-UA" dirty="0" smtClean="0"/>
              <a:t>. </a:t>
            </a:r>
          </a:p>
          <a:p>
            <a:pPr algn="just"/>
            <a:r>
              <a:rPr lang="uk-UA" dirty="0" smtClean="0"/>
              <a:t>З </a:t>
            </a:r>
            <a:r>
              <a:rPr lang="uk-UA" dirty="0"/>
              <a:t>метою використання додаткової матеріально-технічної бази за потреби до мережевої взаємодії можуть залучатися інші юридичні особи, зокрема міжшкільні ресурсні центри, наукові установи тощо.</a:t>
            </a:r>
          </a:p>
          <a:p>
            <a:pPr algn="just"/>
            <a:r>
              <a:rPr lang="uk-UA" dirty="0" smtClean="0"/>
              <a:t>Здобуття </a:t>
            </a:r>
            <a:r>
              <a:rPr lang="uk-UA" dirty="0"/>
              <a:t>освіти за мережевою формою може організовуватися </a:t>
            </a:r>
            <a:r>
              <a:rPr lang="uk-UA" b="1" dirty="0"/>
              <a:t>для класів (груп) та окремих здобувачів освіти </a:t>
            </a:r>
            <a:r>
              <a:rPr lang="uk-UA" dirty="0"/>
              <a:t>з метою забезпечення їх індивідуальної освітньої траєкторії.</a:t>
            </a:r>
          </a:p>
          <a:p>
            <a:pPr algn="just"/>
            <a:r>
              <a:rPr lang="uk-UA" dirty="0" smtClean="0"/>
              <a:t>Мережева </a:t>
            </a:r>
            <a:r>
              <a:rPr lang="uk-UA" dirty="0"/>
              <a:t>форма здобуття освіти може поєднуватися </a:t>
            </a:r>
            <a:r>
              <a:rPr lang="uk-UA" b="1" dirty="0"/>
              <a:t>з іншою інституційною </a:t>
            </a:r>
            <a:r>
              <a:rPr lang="uk-UA" b="1" dirty="0" smtClean="0"/>
              <a:t>формою або </a:t>
            </a:r>
            <a:r>
              <a:rPr lang="uk-UA" b="1" dirty="0"/>
              <a:t>педагогічним патронажем.</a:t>
            </a:r>
          </a:p>
          <a:p>
            <a:pPr algn="just"/>
            <a:r>
              <a:rPr lang="uk-UA" dirty="0" smtClean="0"/>
              <a:t>Учасники </a:t>
            </a:r>
            <a:r>
              <a:rPr lang="uk-UA" dirty="0"/>
              <a:t>мережевої взаємодії </a:t>
            </a:r>
            <a:r>
              <a:rPr lang="uk-UA" dirty="0" smtClean="0"/>
              <a:t>визначають: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 smtClean="0"/>
              <a:t>освітню </a:t>
            </a:r>
            <a:r>
              <a:rPr lang="uk-UA" b="1" dirty="0"/>
              <a:t>програму </a:t>
            </a:r>
            <a:r>
              <a:rPr lang="uk-UA" dirty="0"/>
              <a:t>(освітні програми), опанування якої (яких) забезпечується мережевою взаємодією, та її (їх) </a:t>
            </a:r>
            <a:r>
              <a:rPr lang="uk-UA" b="1" dirty="0"/>
              <a:t>компоненти</a:t>
            </a:r>
            <a:r>
              <a:rPr lang="uk-UA" dirty="0"/>
              <a:t> (навчальні предмети, форми організації освітнього процесу тощо); </a:t>
            </a:r>
            <a:endParaRPr lang="uk-UA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 smtClean="0"/>
              <a:t>ресурси</a:t>
            </a:r>
            <a:r>
              <a:rPr lang="uk-UA" dirty="0"/>
              <a:t>, які використовуються суб’єктами освітньої діяльності для забезпечення здобуття освіти за мережевою формою; </a:t>
            </a:r>
            <a:endParaRPr lang="uk-UA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 smtClean="0"/>
              <a:t>джерела</a:t>
            </a:r>
            <a:r>
              <a:rPr lang="uk-UA" dirty="0" smtClean="0"/>
              <a:t> </a:t>
            </a:r>
            <a:r>
              <a:rPr lang="uk-UA" dirty="0"/>
              <a:t>фінансування організації здобуття освіти за мережевою формою; порядок взаємодії учасників освітнього процесу при організації мережевої форми здобуття освіти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562097" y="554182"/>
            <a:ext cx="1036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  <a:latin typeface="Arial Black" panose="020B0A04020102020204" pitchFamily="34" charset="0"/>
              </a:rPr>
              <a:t>6</a:t>
            </a:r>
            <a:r>
              <a:rPr lang="uk-UA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МЕРЕЖЕВА ФОРМА</a:t>
            </a:r>
            <a:endParaRPr lang="uk-UA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120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6" y="1485497"/>
            <a:ext cx="97397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0" i="0" u="none" strike="noStrike" dirty="0" smtClean="0">
                <a:effectLst/>
                <a:latin typeface="ProximaNova"/>
              </a:rPr>
              <a:t>Обираючи </a:t>
            </a:r>
            <a:r>
              <a:rPr lang="uk-UA" sz="2400" b="1" i="0" u="none" strike="noStrike" dirty="0" smtClean="0">
                <a:effectLst/>
                <a:latin typeface="ProximaNova"/>
              </a:rPr>
              <a:t>екстернат</a:t>
            </a:r>
            <a:r>
              <a:rPr lang="uk-UA" sz="2400" b="0" i="0" u="none" strike="noStrike" dirty="0" smtClean="0">
                <a:effectLst/>
                <a:latin typeface="ProximaNova"/>
              </a:rPr>
              <a:t>, учні опановують увесь матеріал самостійно й віддалено, після чого їхні знання мають оцінити в школі під час </a:t>
            </a:r>
            <a:r>
              <a:rPr lang="uk-UA" sz="2400" b="1" i="0" u="none" strike="noStrike" dirty="0" smtClean="0">
                <a:effectLst/>
                <a:latin typeface="ProximaNova"/>
              </a:rPr>
              <a:t>щорічної атестації</a:t>
            </a:r>
            <a:r>
              <a:rPr lang="uk-UA" sz="2400" b="0" i="0" u="none" strike="noStrike" dirty="0" smtClean="0">
                <a:effectLst/>
                <a:latin typeface="ProximaNova"/>
              </a:rPr>
              <a:t>. Таку форму навчання часто обирають люди, які виїжджають за кордон або хочуть швидше пройти програму з окремих предметів чи навіть кількох класів і отримати український атестат.</a:t>
            </a:r>
          </a:p>
          <a:p>
            <a:pPr algn="just"/>
            <a:r>
              <a:rPr lang="uk-UA" sz="2400" b="0" i="0" u="none" strike="noStrike" dirty="0" smtClean="0">
                <a:effectLst/>
                <a:latin typeface="ProximaNova"/>
              </a:rPr>
              <a:t>До прикладу, це можуть бути діти, які професійно займаються мистецтвом чи спортом або ж мають високий навчальний потенціал і бажають прискорено закінчити школу. Також екстернат можна організовувати для іноземців чи осіб без громадянства, які постійно проживають в Україні, біженців та громадян України, які проживають на непідконтрольних територіях чи лінії розмежування.</a:t>
            </a:r>
            <a:endParaRPr lang="uk-UA" sz="2400" b="0" i="0" u="none" strike="noStrike" dirty="0">
              <a:effectLst/>
              <a:latin typeface="ProximaNov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0254" y="554182"/>
            <a:ext cx="7758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7</a:t>
            </a:r>
            <a:r>
              <a:rPr lang="uk-UA" sz="36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ЕКСТЕРНАТ</a:t>
            </a:r>
            <a:endParaRPr lang="uk-UA" sz="3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48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6" y="1485497"/>
            <a:ext cx="973974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/>
              <a:t>Сімейна</a:t>
            </a:r>
            <a:r>
              <a:rPr lang="uk-UA" sz="2000" dirty="0"/>
              <a:t> форма покладає організацію освітнього процесу на батьків (законних представників), які хочуть і можуть навчати дітей удома. Ця форма стала рятівним колом для багатьох батьків дітей з особливими освітніми потребами, поки інклюзія перебуває на початковому етапі впровадження.</a:t>
            </a:r>
          </a:p>
          <a:p>
            <a:pPr algn="just"/>
            <a:r>
              <a:rPr lang="uk-UA" sz="2000" dirty="0"/>
              <a:t>Також цією можливістю користуються сім’ї, які з певних причини не хочуть, аби дитина перебувала в школі (через булінг, неможливість індивідуальної освітньої траєкторії тощо). І хоча часто ці батьки не мають педагогічної освіти – вони максимально включені в потреби своїх дітей, чітко уявляють їхні можливості, інтереси та здібності, особливості мотивації.</a:t>
            </a:r>
          </a:p>
          <a:p>
            <a:pPr algn="just"/>
            <a:r>
              <a:rPr lang="uk-UA" sz="2000" dirty="0"/>
              <a:t>На бажання й за власний кошт батьки можуть залучати інших осіб (учителів, репетиторів, </a:t>
            </a:r>
            <a:r>
              <a:rPr lang="uk-UA" sz="2000" dirty="0" err="1"/>
              <a:t>тьюторів</a:t>
            </a:r>
            <a:r>
              <a:rPr lang="uk-UA" sz="2000" dirty="0"/>
              <a:t> тощо) до навчання дитини. Водночас оцінювати знання все-таки буде школа, і відбуватиметься таке оцінювання </a:t>
            </a:r>
            <a:r>
              <a:rPr lang="uk-UA" sz="2000" b="1" dirty="0" err="1"/>
              <a:t>посеместрово</a:t>
            </a:r>
            <a:r>
              <a:rPr lang="uk-UA" sz="2000" dirty="0"/>
              <a:t> (раз на пів року) або частіше на бажання батьків.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0254" y="554182"/>
            <a:ext cx="7758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8</a:t>
            </a:r>
            <a:r>
              <a:rPr lang="uk-UA" sz="36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СІМЕЙНА ФОРМА</a:t>
            </a:r>
            <a:endParaRPr lang="uk-UA" sz="3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72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154</TotalTime>
  <Words>679</Words>
  <Application>Microsoft Office PowerPoint</Application>
  <PresentationFormat>Широкоэкранный</PresentationFormat>
  <Paragraphs>84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Book Antiqua</vt:lpstr>
      <vt:lpstr>Calibri</vt:lpstr>
      <vt:lpstr>Century Gothic</vt:lpstr>
      <vt:lpstr>ProximaNova</vt:lpstr>
      <vt:lpstr>Wingdings 3</vt:lpstr>
      <vt:lpstr>Ион</vt:lpstr>
      <vt:lpstr>Заняття 5.  ФОРМИ І ЗАКЛАДИ СЕРЕДНЬОЇ ОСВІТИ, ДОСТУПНІ ДЛЯ УЧНІВ З ОСОБЛИВИМИ ОСВІТНІМИ ПОТРЕБАМИ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Заняття 5.  ФОРМИ І ЗАКЛАДИ СЕРЕДНЬОЇ ОСВІТИ, ДОСТУПНІ ДЛЯ УЧНІВ З ОСОБЛИВИМИ ОСВІТНІМИ ПОТРЕБАМИ </dc:title>
  <dc:creator>Пользователь</dc:creator>
  <cp:lastModifiedBy>Пользователь</cp:lastModifiedBy>
  <cp:revision>19</cp:revision>
  <dcterms:created xsi:type="dcterms:W3CDTF">2023-09-07T16:23:16Z</dcterms:created>
  <dcterms:modified xsi:type="dcterms:W3CDTF">2023-09-07T18:57:53Z</dcterms:modified>
</cp:coreProperties>
</file>