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60"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smtClean="0"/>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BFE81F0-6A1A-43EA-B435-5C1921FF19E0}" type="datetimeFigureOut">
              <a:rPr lang="uk-UA" smtClean="0"/>
              <a:t>06.09.2023</a:t>
            </a:fld>
            <a:endParaRPr lang="uk-UA"/>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uk-UA"/>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C1F6686-7404-45E8-A535-CE6A65B9DD46}" type="slidenum">
              <a:rPr lang="uk-UA" smtClean="0"/>
              <a:t>‹#›</a:t>
            </a:fld>
            <a:endParaRPr lang="uk-UA"/>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784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FE81F0-6A1A-43EA-B435-5C1921FF19E0}" type="datetimeFigureOut">
              <a:rPr lang="uk-UA" smtClean="0"/>
              <a:t>06.09.2023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C1F6686-7404-45E8-A535-CE6A65B9DD46}" type="slidenum">
              <a:rPr lang="uk-UA" smtClean="0"/>
              <a:t>‹#›</a:t>
            </a:fld>
            <a:endParaRPr lang="uk-UA"/>
          </a:p>
        </p:txBody>
      </p:sp>
    </p:spTree>
    <p:extLst>
      <p:ext uri="{BB962C8B-B14F-4D97-AF65-F5344CB8AC3E}">
        <p14:creationId xmlns:p14="http://schemas.microsoft.com/office/powerpoint/2010/main" val="143173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FE81F0-6A1A-43EA-B435-5C1921FF19E0}" type="datetimeFigureOut">
              <a:rPr lang="uk-UA" smtClean="0"/>
              <a:t>06.09.2023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C1F6686-7404-45E8-A535-CE6A65B9DD46}" type="slidenum">
              <a:rPr lang="uk-UA" smtClean="0"/>
              <a:t>‹#›</a:t>
            </a:fld>
            <a:endParaRPr lang="uk-UA"/>
          </a:p>
        </p:txBody>
      </p:sp>
    </p:spTree>
    <p:extLst>
      <p:ext uri="{BB962C8B-B14F-4D97-AF65-F5344CB8AC3E}">
        <p14:creationId xmlns:p14="http://schemas.microsoft.com/office/powerpoint/2010/main" val="239149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FE81F0-6A1A-43EA-B435-5C1921FF19E0}" type="datetimeFigureOut">
              <a:rPr lang="uk-UA" smtClean="0"/>
              <a:t>06.09.2023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C1F6686-7404-45E8-A535-CE6A65B9DD46}" type="slidenum">
              <a:rPr lang="uk-UA" smtClean="0"/>
              <a:t>‹#›</a:t>
            </a:fld>
            <a:endParaRPr lang="uk-UA"/>
          </a:p>
        </p:txBody>
      </p:sp>
    </p:spTree>
    <p:extLst>
      <p:ext uri="{BB962C8B-B14F-4D97-AF65-F5344CB8AC3E}">
        <p14:creationId xmlns:p14="http://schemas.microsoft.com/office/powerpoint/2010/main" val="72930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BFE81F0-6A1A-43EA-B435-5C1921FF19E0}" type="datetimeFigureOut">
              <a:rPr lang="uk-UA" smtClean="0"/>
              <a:t>06.09.2023</a:t>
            </a:fld>
            <a:endParaRPr lang="uk-UA"/>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uk-UA"/>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C1F6686-7404-45E8-A535-CE6A65B9DD46}" type="slidenum">
              <a:rPr lang="uk-UA" smtClean="0"/>
              <a:t>‹#›</a:t>
            </a:fld>
            <a:endParaRPr lang="uk-UA"/>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9961124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BFE81F0-6A1A-43EA-B435-5C1921FF19E0}" type="datetimeFigureOut">
              <a:rPr lang="uk-UA" smtClean="0"/>
              <a:t>06.09.2023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C1F6686-7404-45E8-A535-CE6A65B9DD46}" type="slidenum">
              <a:rPr lang="uk-UA" smtClean="0"/>
              <a:t>‹#›</a:t>
            </a:fld>
            <a:endParaRPr lang="uk-UA"/>
          </a:p>
        </p:txBody>
      </p:sp>
    </p:spTree>
    <p:extLst>
      <p:ext uri="{BB962C8B-B14F-4D97-AF65-F5344CB8AC3E}">
        <p14:creationId xmlns:p14="http://schemas.microsoft.com/office/powerpoint/2010/main" val="336970897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BFE81F0-6A1A-43EA-B435-5C1921FF19E0}" type="datetimeFigureOut">
              <a:rPr lang="uk-UA" smtClean="0"/>
              <a:t>06.09.2023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EC1F6686-7404-45E8-A535-CE6A65B9DD46}" type="slidenum">
              <a:rPr lang="uk-UA" smtClean="0"/>
              <a:t>‹#›</a:t>
            </a:fld>
            <a:endParaRPr lang="uk-UA"/>
          </a:p>
        </p:txBody>
      </p:sp>
    </p:spTree>
    <p:extLst>
      <p:ext uri="{BB962C8B-B14F-4D97-AF65-F5344CB8AC3E}">
        <p14:creationId xmlns:p14="http://schemas.microsoft.com/office/powerpoint/2010/main" val="204732980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BFE81F0-6A1A-43EA-B435-5C1921FF19E0}" type="datetimeFigureOut">
              <a:rPr lang="uk-UA" smtClean="0"/>
              <a:t>06.09.2023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C1F6686-7404-45E8-A535-CE6A65B9DD46}" type="slidenum">
              <a:rPr lang="uk-UA" smtClean="0"/>
              <a:t>‹#›</a:t>
            </a:fld>
            <a:endParaRPr lang="uk-UA"/>
          </a:p>
        </p:txBody>
      </p:sp>
    </p:spTree>
    <p:extLst>
      <p:ext uri="{BB962C8B-B14F-4D97-AF65-F5344CB8AC3E}">
        <p14:creationId xmlns:p14="http://schemas.microsoft.com/office/powerpoint/2010/main" val="160461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E81F0-6A1A-43EA-B435-5C1921FF19E0}" type="datetimeFigureOut">
              <a:rPr lang="uk-UA" smtClean="0"/>
              <a:t>06.09.2023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EC1F6686-7404-45E8-A535-CE6A65B9DD46}" type="slidenum">
              <a:rPr lang="uk-UA" smtClean="0"/>
              <a:t>‹#›</a:t>
            </a:fld>
            <a:endParaRPr lang="uk-UA"/>
          </a:p>
        </p:txBody>
      </p:sp>
    </p:spTree>
    <p:extLst>
      <p:ext uri="{BB962C8B-B14F-4D97-AF65-F5344CB8AC3E}">
        <p14:creationId xmlns:p14="http://schemas.microsoft.com/office/powerpoint/2010/main" val="192916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smtClean="0"/>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BBFE81F0-6A1A-43EA-B435-5C1921FF19E0}" type="datetimeFigureOut">
              <a:rPr lang="uk-UA" smtClean="0"/>
              <a:t>06.09.2023</a:t>
            </a:fld>
            <a:endParaRPr lang="uk-UA"/>
          </a:p>
        </p:txBody>
      </p:sp>
      <p:sp>
        <p:nvSpPr>
          <p:cNvPr id="6" name="Footer Placeholder 5"/>
          <p:cNvSpPr>
            <a:spLocks noGrp="1"/>
          </p:cNvSpPr>
          <p:nvPr>
            <p:ph type="ftr" sz="quarter" idx="11"/>
          </p:nvPr>
        </p:nvSpPr>
        <p:spPr>
          <a:xfrm>
            <a:off x="2103620" y="6375679"/>
            <a:ext cx="3482179" cy="345796"/>
          </a:xfrm>
        </p:spPr>
        <p:txBody>
          <a:bodyPr/>
          <a:lstStyle/>
          <a:p>
            <a:endParaRPr lang="uk-UA"/>
          </a:p>
        </p:txBody>
      </p:sp>
      <p:sp>
        <p:nvSpPr>
          <p:cNvPr id="7" name="Slide Number Placeholder 6"/>
          <p:cNvSpPr>
            <a:spLocks noGrp="1"/>
          </p:cNvSpPr>
          <p:nvPr>
            <p:ph type="sldNum" sz="quarter" idx="12"/>
          </p:nvPr>
        </p:nvSpPr>
        <p:spPr>
          <a:xfrm>
            <a:off x="5691014" y="6375679"/>
            <a:ext cx="1232456" cy="345796"/>
          </a:xfrm>
        </p:spPr>
        <p:txBody>
          <a:bodyPr/>
          <a:lstStyle/>
          <a:p>
            <a:fld id="{EC1F6686-7404-45E8-A535-CE6A65B9DD46}" type="slidenum">
              <a:rPr lang="uk-UA" smtClean="0"/>
              <a:t>‹#›</a:t>
            </a:fld>
            <a:endParaRPr lang="uk-UA"/>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672286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BBFE81F0-6A1A-43EA-B435-5C1921FF19E0}" type="datetimeFigureOut">
              <a:rPr lang="uk-UA" smtClean="0"/>
              <a:t>06.09.2023</a:t>
            </a:fld>
            <a:endParaRPr lang="uk-UA"/>
          </a:p>
        </p:txBody>
      </p:sp>
      <p:sp>
        <p:nvSpPr>
          <p:cNvPr id="6" name="Footer Placeholder 5"/>
          <p:cNvSpPr>
            <a:spLocks noGrp="1"/>
          </p:cNvSpPr>
          <p:nvPr>
            <p:ph type="ftr" sz="quarter" idx="11"/>
          </p:nvPr>
        </p:nvSpPr>
        <p:spPr>
          <a:xfrm>
            <a:off x="2103621" y="6375679"/>
            <a:ext cx="3482178" cy="345796"/>
          </a:xfrm>
        </p:spPr>
        <p:txBody>
          <a:bodyPr/>
          <a:lstStyle/>
          <a:p>
            <a:endParaRPr lang="uk-UA"/>
          </a:p>
        </p:txBody>
      </p:sp>
      <p:sp>
        <p:nvSpPr>
          <p:cNvPr id="7" name="Slide Number Placeholder 6"/>
          <p:cNvSpPr>
            <a:spLocks noGrp="1"/>
          </p:cNvSpPr>
          <p:nvPr>
            <p:ph type="sldNum" sz="quarter" idx="12"/>
          </p:nvPr>
        </p:nvSpPr>
        <p:spPr>
          <a:xfrm>
            <a:off x="5687568" y="6375679"/>
            <a:ext cx="1234440" cy="345796"/>
          </a:xfrm>
        </p:spPr>
        <p:txBody>
          <a:bodyPr/>
          <a:lstStyle/>
          <a:p>
            <a:fld id="{EC1F6686-7404-45E8-A535-CE6A65B9DD46}" type="slidenum">
              <a:rPr lang="uk-UA" smtClean="0"/>
              <a:t>‹#›</a:t>
            </a:fld>
            <a:endParaRPr lang="uk-UA"/>
          </a:p>
        </p:txBody>
      </p:sp>
    </p:spTree>
    <p:extLst>
      <p:ext uri="{BB962C8B-B14F-4D97-AF65-F5344CB8AC3E}">
        <p14:creationId xmlns:p14="http://schemas.microsoft.com/office/powerpoint/2010/main" val="61432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BFE81F0-6A1A-43EA-B435-5C1921FF19E0}" type="datetimeFigureOut">
              <a:rPr lang="uk-UA" smtClean="0"/>
              <a:t>06.09.2023</a:t>
            </a:fld>
            <a:endParaRPr lang="uk-UA"/>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uk-UA"/>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C1F6686-7404-45E8-A535-CE6A65B9DD46}" type="slidenum">
              <a:rPr lang="uk-UA" smtClean="0"/>
              <a:t>‹#›</a:t>
            </a:fld>
            <a:endParaRPr lang="uk-UA"/>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333941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3418" y="1464623"/>
            <a:ext cx="6442364" cy="1972108"/>
          </a:xfrm>
        </p:spPr>
        <p:txBody>
          <a:bodyPr>
            <a:noAutofit/>
          </a:bodyPr>
          <a:lstStyle/>
          <a:p>
            <a:pPr algn="l"/>
            <a:r>
              <a:rPr lang="uk-UA" sz="4800" dirty="0" smtClean="0"/>
              <a:t>Лекція 4. </a:t>
            </a:r>
            <a:br>
              <a:rPr lang="uk-UA" sz="4800" dirty="0" smtClean="0"/>
            </a:br>
            <a:r>
              <a:rPr lang="uk-UA" sz="4800" dirty="0" smtClean="0"/>
              <a:t>Моделі інвалідності </a:t>
            </a:r>
            <a:br>
              <a:rPr lang="uk-UA" sz="4800" dirty="0" smtClean="0"/>
            </a:br>
            <a:r>
              <a:rPr lang="uk-UA" sz="4800" dirty="0" smtClean="0"/>
              <a:t>та їх наслідки</a:t>
            </a:r>
            <a:endParaRPr lang="uk-UA" sz="4800" dirty="0"/>
          </a:p>
        </p:txBody>
      </p:sp>
      <p:sp>
        <p:nvSpPr>
          <p:cNvPr id="4" name="TextBox 3"/>
          <p:cNvSpPr txBox="1"/>
          <p:nvPr/>
        </p:nvSpPr>
        <p:spPr>
          <a:xfrm>
            <a:off x="7969616" y="3793127"/>
            <a:ext cx="3756162" cy="1754326"/>
          </a:xfrm>
          <a:prstGeom prst="rect">
            <a:avLst/>
          </a:prstGeom>
          <a:noFill/>
        </p:spPr>
        <p:txBody>
          <a:bodyPr wrap="square" rtlCol="0">
            <a:spAutoFit/>
          </a:bodyPr>
          <a:lstStyle/>
          <a:p>
            <a:pPr algn="r"/>
            <a:r>
              <a:rPr lang="uk-UA" dirty="0" smtClean="0">
                <a:solidFill>
                  <a:schemeClr val="tx2">
                    <a:lumMod val="95000"/>
                    <a:lumOff val="5000"/>
                  </a:schemeClr>
                </a:solidFill>
                <a:latin typeface="Calibri" panose="020F0502020204030204" pitchFamily="34" charset="0"/>
                <a:cs typeface="Calibri" panose="020F0502020204030204" pitchFamily="34" charset="0"/>
              </a:rPr>
              <a:t>Д. пед. наук, доцент, </a:t>
            </a:r>
          </a:p>
          <a:p>
            <a:pPr algn="r"/>
            <a:r>
              <a:rPr lang="uk-UA" dirty="0" smtClean="0">
                <a:solidFill>
                  <a:schemeClr val="tx2">
                    <a:lumMod val="95000"/>
                    <a:lumOff val="5000"/>
                  </a:schemeClr>
                </a:solidFill>
                <a:latin typeface="Calibri" panose="020F0502020204030204" pitchFamily="34" charset="0"/>
                <a:cs typeface="Calibri" panose="020F0502020204030204" pitchFamily="34" charset="0"/>
              </a:rPr>
              <a:t>професор кафедри міжкультурної комунікації та іншомовної освіти </a:t>
            </a:r>
          </a:p>
          <a:p>
            <a:pPr algn="r"/>
            <a:r>
              <a:rPr lang="uk-UA" dirty="0" smtClean="0">
                <a:solidFill>
                  <a:schemeClr val="tx2">
                    <a:lumMod val="95000"/>
                    <a:lumOff val="5000"/>
                  </a:schemeClr>
                </a:solidFill>
                <a:latin typeface="Calibri" panose="020F0502020204030204" pitchFamily="34" charset="0"/>
                <a:cs typeface="Calibri" panose="020F0502020204030204" pitchFamily="34" charset="0"/>
              </a:rPr>
              <a:t>Житомирського державного університету імені Івана Франка</a:t>
            </a:r>
          </a:p>
          <a:p>
            <a:pPr algn="r"/>
            <a:r>
              <a:rPr lang="uk-UA" b="1" dirty="0" smtClean="0">
                <a:solidFill>
                  <a:schemeClr val="tx2">
                    <a:lumMod val="95000"/>
                    <a:lumOff val="5000"/>
                  </a:schemeClr>
                </a:solidFill>
                <a:latin typeface="Book Antiqua" panose="02040602050305030304" pitchFamily="18" charset="0"/>
              </a:rPr>
              <a:t>Наталія Щерба</a:t>
            </a:r>
            <a:endParaRPr lang="uk-UA" b="1" dirty="0">
              <a:solidFill>
                <a:schemeClr val="tx2">
                  <a:lumMod val="95000"/>
                  <a:lumOff val="5000"/>
                </a:schemeClr>
              </a:solidFill>
              <a:latin typeface="Book Antiqua" panose="02040602050305030304" pitchFamily="18" charset="0"/>
            </a:endParaRPr>
          </a:p>
        </p:txBody>
      </p:sp>
      <p:pic>
        <p:nvPicPr>
          <p:cNvPr id="5" name="Рисунок 4"/>
          <p:cNvPicPr>
            <a:picLocks noChangeAspect="1"/>
          </p:cNvPicPr>
          <p:nvPr/>
        </p:nvPicPr>
        <p:blipFill>
          <a:blip r:embed="rId2"/>
          <a:stretch>
            <a:fillRect/>
          </a:stretch>
        </p:blipFill>
        <p:spPr>
          <a:xfrm>
            <a:off x="902657" y="4133417"/>
            <a:ext cx="2876550" cy="2257425"/>
          </a:xfrm>
          <a:prstGeom prst="rect">
            <a:avLst/>
          </a:prstGeom>
        </p:spPr>
      </p:pic>
    </p:spTree>
    <p:extLst>
      <p:ext uri="{BB962C8B-B14F-4D97-AF65-F5344CB8AC3E}">
        <p14:creationId xmlns:p14="http://schemas.microsoft.com/office/powerpoint/2010/main" val="333942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81603" y="824506"/>
            <a:ext cx="7693026"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uk-UA" sz="2700" dirty="0" smtClean="0">
                <a:latin typeface="Arial" panose="020B0604020202020204" pitchFamily="34" charset="0"/>
                <a:cs typeface="Arial" panose="020B0604020202020204" pitchFamily="34" charset="0"/>
              </a:rPr>
              <a:t>Інвалідність – це нормальне суспільне явище. Люди з інвалідністю повинні жити в колі своїх родин, а не навчатись у віддалених ізольованих спецшколах-інтернатах чи працювати на закритих виробництвах. Ці заклади мають закриватись унаслідок деінституціалізації суспільства. Потрібно вжити всіх заходів для розвитку в людей з інвалідністю незалежності від інших, реалізуючи теорію нормалізації. Для підтримки та забезпечення наявних у них особливих потреб суспільство повинне створити розгалужену систему індивідуального обслуговування на місцях..</a:t>
            </a:r>
            <a:endParaRPr kumimoji="0" lang="uk-UA" altLang="uk-UA" sz="27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TextBox 2"/>
          <p:cNvSpPr txBox="1"/>
          <p:nvPr/>
        </p:nvSpPr>
        <p:spPr>
          <a:xfrm>
            <a:off x="1581603" y="205754"/>
            <a:ext cx="7693027" cy="584775"/>
          </a:xfrm>
          <a:prstGeom prst="rect">
            <a:avLst/>
          </a:prstGeom>
          <a:noFill/>
        </p:spPr>
        <p:txBody>
          <a:bodyPr wrap="square" rtlCol="0">
            <a:spAutoFit/>
          </a:bodyPr>
          <a:lstStyle/>
          <a:p>
            <a:pPr algn="ctr"/>
            <a:r>
              <a:rPr lang="uk-UA" sz="3200" b="1" dirty="0" smtClean="0">
                <a:solidFill>
                  <a:schemeClr val="accent1">
                    <a:lumMod val="75000"/>
                  </a:schemeClr>
                </a:solidFill>
                <a:latin typeface="Arial Black" panose="020B0A04020102020204" pitchFamily="34" charset="0"/>
              </a:rPr>
              <a:t>10. КУЛЬТУРНА МОДЕЛЬ</a:t>
            </a:r>
            <a:endParaRPr lang="uk-UA" sz="3200" b="1" dirty="0">
              <a:solidFill>
                <a:schemeClr val="accent1">
                  <a:lumMod val="75000"/>
                </a:schemeClr>
              </a:solidFill>
              <a:latin typeface="Arial Black" panose="020B0A04020102020204" pitchFamily="34" charset="0"/>
            </a:endParaRPr>
          </a:p>
        </p:txBody>
      </p:sp>
      <p:pic>
        <p:nvPicPr>
          <p:cNvPr id="4" name="Рисунок 3"/>
          <p:cNvPicPr>
            <a:picLocks noChangeAspect="1"/>
          </p:cNvPicPr>
          <p:nvPr/>
        </p:nvPicPr>
        <p:blipFill>
          <a:blip r:embed="rId2"/>
          <a:stretch>
            <a:fillRect/>
          </a:stretch>
        </p:blipFill>
        <p:spPr>
          <a:xfrm>
            <a:off x="9504978" y="292838"/>
            <a:ext cx="2121644" cy="1949619"/>
          </a:xfrm>
          <a:prstGeom prst="rect">
            <a:avLst/>
          </a:prstGeom>
        </p:spPr>
      </p:pic>
      <p:pic>
        <p:nvPicPr>
          <p:cNvPr id="5" name="Рисунок 4"/>
          <p:cNvPicPr>
            <a:picLocks noChangeAspect="1"/>
          </p:cNvPicPr>
          <p:nvPr/>
        </p:nvPicPr>
        <p:blipFill>
          <a:blip r:embed="rId3"/>
          <a:stretch>
            <a:fillRect/>
          </a:stretch>
        </p:blipFill>
        <p:spPr>
          <a:xfrm>
            <a:off x="9579188" y="2468708"/>
            <a:ext cx="2047434" cy="2012647"/>
          </a:xfrm>
          <a:prstGeom prst="rect">
            <a:avLst/>
          </a:prstGeom>
        </p:spPr>
      </p:pic>
      <p:pic>
        <p:nvPicPr>
          <p:cNvPr id="6" name="Рисунок 5"/>
          <p:cNvPicPr>
            <a:picLocks noChangeAspect="1"/>
          </p:cNvPicPr>
          <p:nvPr/>
        </p:nvPicPr>
        <p:blipFill>
          <a:blip r:embed="rId4"/>
          <a:stretch>
            <a:fillRect/>
          </a:stretch>
        </p:blipFill>
        <p:spPr>
          <a:xfrm>
            <a:off x="9579188" y="4707606"/>
            <a:ext cx="2047434" cy="1935552"/>
          </a:xfrm>
          <a:prstGeom prst="rect">
            <a:avLst/>
          </a:prstGeom>
        </p:spPr>
      </p:pic>
    </p:spTree>
    <p:extLst>
      <p:ext uri="{BB962C8B-B14F-4D97-AF65-F5344CB8AC3E}">
        <p14:creationId xmlns:p14="http://schemas.microsoft.com/office/powerpoint/2010/main" val="224835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81603" y="1301912"/>
            <a:ext cx="608194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uk-UA" sz="2700" dirty="0" smtClean="0">
                <a:latin typeface="Arial" panose="020B0604020202020204" pitchFamily="34" charset="0"/>
                <a:cs typeface="Arial" panose="020B0604020202020204" pitchFamily="34" charset="0"/>
              </a:rPr>
              <a:t>Люди з інвалідністю – це рівноправні, але особливі члени суспільства. У зв'язку зі своїми особливостями вони мають право на підтримку, яка б компенсувала їх неспроможність досягти необхідних результатів у навчанні, працевлаштуванні тощо власними силами. Бажаним результатом реалізації моделі є досягнення людьми з інвалідністю максимально можливої незалежності.</a:t>
            </a:r>
            <a:endParaRPr kumimoji="0" lang="uk-UA" altLang="uk-UA" sz="27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TextBox 2"/>
          <p:cNvSpPr txBox="1"/>
          <p:nvPr/>
        </p:nvSpPr>
        <p:spPr>
          <a:xfrm>
            <a:off x="1581604" y="641181"/>
            <a:ext cx="6081940" cy="584775"/>
          </a:xfrm>
          <a:prstGeom prst="rect">
            <a:avLst/>
          </a:prstGeom>
          <a:noFill/>
        </p:spPr>
        <p:txBody>
          <a:bodyPr wrap="square" rtlCol="0">
            <a:spAutoFit/>
          </a:bodyPr>
          <a:lstStyle/>
          <a:p>
            <a:pPr algn="ctr"/>
            <a:r>
              <a:rPr lang="uk-UA" sz="3200" b="1" dirty="0" smtClean="0">
                <a:solidFill>
                  <a:schemeClr val="accent1">
                    <a:lumMod val="75000"/>
                  </a:schemeClr>
                </a:solidFill>
                <a:latin typeface="Arial Black" panose="020B0A04020102020204" pitchFamily="34" charset="0"/>
              </a:rPr>
              <a:t>11. МОДЕЛЬ </a:t>
            </a:r>
            <a:r>
              <a:rPr lang="en-US" sz="3200" b="1" dirty="0" smtClean="0">
                <a:solidFill>
                  <a:schemeClr val="accent1">
                    <a:lumMod val="75000"/>
                  </a:schemeClr>
                </a:solidFill>
                <a:latin typeface="Arial Black" panose="020B0A04020102020204" pitchFamily="34" charset="0"/>
              </a:rPr>
              <a:t>HANDICAP</a:t>
            </a:r>
            <a:endParaRPr lang="uk-UA" sz="3200" b="1" dirty="0">
              <a:solidFill>
                <a:schemeClr val="accent1">
                  <a:lumMod val="75000"/>
                </a:schemeClr>
              </a:solidFill>
              <a:latin typeface="Arial Black" panose="020B0A04020102020204" pitchFamily="34" charset="0"/>
            </a:endParaRPr>
          </a:p>
        </p:txBody>
      </p:sp>
      <p:pic>
        <p:nvPicPr>
          <p:cNvPr id="4" name="Рисунок 3"/>
          <p:cNvPicPr>
            <a:picLocks noChangeAspect="1"/>
          </p:cNvPicPr>
          <p:nvPr/>
        </p:nvPicPr>
        <p:blipFill>
          <a:blip r:embed="rId2"/>
          <a:stretch>
            <a:fillRect/>
          </a:stretch>
        </p:blipFill>
        <p:spPr>
          <a:xfrm>
            <a:off x="7946704" y="1784771"/>
            <a:ext cx="3569702" cy="3527458"/>
          </a:xfrm>
          <a:prstGeom prst="rect">
            <a:avLst/>
          </a:prstGeom>
        </p:spPr>
      </p:pic>
    </p:spTree>
    <p:extLst>
      <p:ext uri="{BB962C8B-B14F-4D97-AF65-F5344CB8AC3E}">
        <p14:creationId xmlns:p14="http://schemas.microsoft.com/office/powerpoint/2010/main" val="230432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81603" y="1930408"/>
            <a:ext cx="5547859"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sz="2700" dirty="0" smtClean="0">
                <a:latin typeface="Arial" panose="020B0604020202020204" pitchFamily="34" charset="0"/>
                <a:cs typeface="Arial" panose="020B0604020202020204" pitchFamily="34" charset="0"/>
              </a:rPr>
              <a:t>Люди з </a:t>
            </a:r>
            <a:r>
              <a:rPr lang="ru-RU" sz="2700" dirty="0" err="1" smtClean="0">
                <a:latin typeface="Arial" panose="020B0604020202020204" pitchFamily="34" charset="0"/>
                <a:cs typeface="Arial" panose="020B0604020202020204" pitchFamily="34" charset="0"/>
              </a:rPr>
              <a:t>інвалідністю</a:t>
            </a:r>
            <a:r>
              <a:rPr lang="ru-RU" sz="2700" dirty="0" smtClean="0">
                <a:latin typeface="Arial" panose="020B0604020202020204" pitchFamily="34" charset="0"/>
                <a:cs typeface="Arial" panose="020B0604020202020204" pitchFamily="34" charset="0"/>
              </a:rPr>
              <a:t> – </a:t>
            </a:r>
            <a:r>
              <a:rPr lang="ru-RU" sz="2700" dirty="0" err="1" smtClean="0">
                <a:latin typeface="Arial" panose="020B0604020202020204" pitchFamily="34" charset="0"/>
                <a:cs typeface="Arial" panose="020B0604020202020204" pitchFamily="34" charset="0"/>
              </a:rPr>
              <a:t>це</a:t>
            </a:r>
            <a:r>
              <a:rPr lang="ru-RU" sz="2700" dirty="0" smtClean="0">
                <a:latin typeface="Arial" panose="020B0604020202020204" pitchFamily="34" charset="0"/>
                <a:cs typeface="Arial" panose="020B0604020202020204" pitchFamily="34" charset="0"/>
              </a:rPr>
              <a:t>, в першу </a:t>
            </a:r>
            <a:r>
              <a:rPr lang="ru-RU" sz="2700" dirty="0" err="1" smtClean="0">
                <a:latin typeface="Arial" panose="020B0604020202020204" pitchFamily="34" charset="0"/>
                <a:cs typeface="Arial" panose="020B0604020202020204" pitchFamily="34" charset="0"/>
              </a:rPr>
              <a:t>чергу</a:t>
            </a:r>
            <a:r>
              <a:rPr lang="ru-RU" sz="2700" dirty="0" smtClean="0">
                <a:latin typeface="Arial" panose="020B0604020202020204" pitchFamily="34" charset="0"/>
                <a:cs typeface="Arial" panose="020B0604020202020204" pitchFamily="34" charset="0"/>
              </a:rPr>
              <a:t>, </a:t>
            </a:r>
            <a:r>
              <a:rPr lang="ru-RU" sz="2700" dirty="0" err="1" smtClean="0">
                <a:latin typeface="Arial" panose="020B0604020202020204" pitchFamily="34" charset="0"/>
                <a:cs typeface="Arial" panose="020B0604020202020204" pitchFamily="34" charset="0"/>
              </a:rPr>
              <a:t>суб'єкти</a:t>
            </a:r>
            <a:r>
              <a:rPr lang="ru-RU" sz="2700" dirty="0" smtClean="0">
                <a:latin typeface="Arial" panose="020B0604020202020204" pitchFamily="34" charset="0"/>
                <a:cs typeface="Arial" panose="020B0604020202020204" pitchFamily="34" charset="0"/>
              </a:rPr>
              <a:t> </a:t>
            </a:r>
            <a:r>
              <a:rPr lang="ru-RU" sz="2700" dirty="0" err="1" smtClean="0">
                <a:latin typeface="Arial" panose="020B0604020202020204" pitchFamily="34" charset="0"/>
                <a:cs typeface="Arial" panose="020B0604020202020204" pitchFamily="34" charset="0"/>
              </a:rPr>
              <a:t>національного</a:t>
            </a:r>
            <a:r>
              <a:rPr lang="ru-RU" sz="2700" dirty="0" smtClean="0">
                <a:latin typeface="Arial" panose="020B0604020202020204" pitchFamily="34" charset="0"/>
                <a:cs typeface="Arial" panose="020B0604020202020204" pitchFamily="34" charset="0"/>
              </a:rPr>
              <a:t> та </a:t>
            </a:r>
            <a:r>
              <a:rPr lang="ru-RU" sz="2700" dirty="0" err="1" smtClean="0">
                <a:latin typeface="Arial" panose="020B0604020202020204" pitchFamily="34" charset="0"/>
                <a:cs typeface="Arial" panose="020B0604020202020204" pitchFamily="34" charset="0"/>
              </a:rPr>
              <a:t>міжнародного</a:t>
            </a:r>
            <a:r>
              <a:rPr lang="ru-RU" sz="2700" dirty="0" smtClean="0">
                <a:latin typeface="Arial" panose="020B0604020202020204" pitchFamily="34" charset="0"/>
                <a:cs typeface="Arial" panose="020B0604020202020204" pitchFamily="34" charset="0"/>
              </a:rPr>
              <a:t> </a:t>
            </a:r>
            <a:r>
              <a:rPr lang="ru-RU" sz="2700" dirty="0" err="1" smtClean="0">
                <a:latin typeface="Arial" panose="020B0604020202020204" pitchFamily="34" charset="0"/>
                <a:cs typeface="Arial" panose="020B0604020202020204" pitchFamily="34" charset="0"/>
              </a:rPr>
              <a:t>законодавства</a:t>
            </a:r>
            <a:r>
              <a:rPr lang="ru-RU" sz="2700" dirty="0" smtClean="0">
                <a:latin typeface="Arial" panose="020B0604020202020204" pitchFamily="34" charset="0"/>
                <a:cs typeface="Arial" panose="020B0604020202020204" pitchFamily="34" charset="0"/>
              </a:rPr>
              <a:t>. </a:t>
            </a:r>
            <a:r>
              <a:rPr lang="ru-RU" sz="2700" dirty="0" err="1" smtClean="0">
                <a:latin typeface="Arial" panose="020B0604020202020204" pitchFamily="34" charset="0"/>
                <a:cs typeface="Arial" panose="020B0604020202020204" pitchFamily="34" charset="0"/>
              </a:rPr>
              <a:t>Їх</a:t>
            </a:r>
            <a:r>
              <a:rPr lang="ru-RU" sz="2700" dirty="0" smtClean="0">
                <a:latin typeface="Arial" panose="020B0604020202020204" pitchFamily="34" charset="0"/>
                <a:cs typeface="Arial" panose="020B0604020202020204" pitchFamily="34" charset="0"/>
              </a:rPr>
              <a:t> права не </a:t>
            </a:r>
            <a:r>
              <a:rPr lang="ru-RU" sz="2700" dirty="0" err="1" smtClean="0">
                <a:latin typeface="Arial" panose="020B0604020202020204" pitchFamily="34" charset="0"/>
                <a:cs typeface="Arial" panose="020B0604020202020204" pitchFamily="34" charset="0"/>
              </a:rPr>
              <a:t>повинні</a:t>
            </a:r>
            <a:r>
              <a:rPr lang="ru-RU" sz="2700" dirty="0" smtClean="0">
                <a:latin typeface="Arial" panose="020B0604020202020204" pitchFamily="34" charset="0"/>
                <a:cs typeface="Arial" panose="020B0604020202020204" pitchFamily="34" charset="0"/>
              </a:rPr>
              <a:t> </a:t>
            </a:r>
            <a:r>
              <a:rPr lang="ru-RU" sz="2700" dirty="0" err="1" smtClean="0">
                <a:latin typeface="Arial" panose="020B0604020202020204" pitchFamily="34" charset="0"/>
                <a:cs typeface="Arial" panose="020B0604020202020204" pitchFamily="34" charset="0"/>
              </a:rPr>
              <a:t>порушуватись</a:t>
            </a:r>
            <a:r>
              <a:rPr lang="ru-RU" sz="2700" dirty="0" smtClean="0">
                <a:latin typeface="Arial" panose="020B0604020202020204" pitchFamily="34" charset="0"/>
                <a:cs typeface="Arial" panose="020B0604020202020204" pitchFamily="34" charset="0"/>
              </a:rPr>
              <a:t>, для </a:t>
            </a:r>
            <a:r>
              <a:rPr lang="ru-RU" sz="2700" dirty="0" err="1" smtClean="0">
                <a:latin typeface="Arial" panose="020B0604020202020204" pitchFamily="34" charset="0"/>
                <a:cs typeface="Arial" panose="020B0604020202020204" pitchFamily="34" charset="0"/>
              </a:rPr>
              <a:t>чого</a:t>
            </a:r>
            <a:r>
              <a:rPr lang="ru-RU" sz="2700" dirty="0" smtClean="0">
                <a:latin typeface="Arial" panose="020B0604020202020204" pitchFamily="34" charset="0"/>
                <a:cs typeface="Arial" panose="020B0604020202020204" pitchFamily="34" charset="0"/>
              </a:rPr>
              <a:t> </a:t>
            </a:r>
            <a:r>
              <a:rPr lang="ru-RU" sz="2700" dirty="0" err="1" smtClean="0">
                <a:latin typeface="Arial" panose="020B0604020202020204" pitchFamily="34" charset="0"/>
                <a:cs typeface="Arial" panose="020B0604020202020204" pitchFamily="34" charset="0"/>
              </a:rPr>
              <a:t>суспільство</a:t>
            </a:r>
            <a:r>
              <a:rPr lang="ru-RU" sz="2700" dirty="0" smtClean="0">
                <a:latin typeface="Arial" panose="020B0604020202020204" pitchFamily="34" charset="0"/>
                <a:cs typeface="Arial" panose="020B0604020202020204" pitchFamily="34" charset="0"/>
              </a:rPr>
              <a:t> </a:t>
            </a:r>
            <a:r>
              <a:rPr lang="ru-RU" sz="2700" dirty="0" err="1" smtClean="0">
                <a:latin typeface="Arial" panose="020B0604020202020204" pitchFamily="34" charset="0"/>
                <a:cs typeface="Arial" panose="020B0604020202020204" pitchFamily="34" charset="0"/>
              </a:rPr>
              <a:t>повинне</a:t>
            </a:r>
            <a:r>
              <a:rPr lang="ru-RU" sz="2700" dirty="0" smtClean="0">
                <a:latin typeface="Arial" panose="020B0604020202020204" pitchFamily="34" charset="0"/>
                <a:cs typeface="Arial" panose="020B0604020202020204" pitchFamily="34" charset="0"/>
              </a:rPr>
              <a:t> </a:t>
            </a:r>
            <a:r>
              <a:rPr lang="ru-RU" sz="2700" dirty="0" err="1" smtClean="0">
                <a:latin typeface="Arial" panose="020B0604020202020204" pitchFamily="34" charset="0"/>
                <a:cs typeface="Arial" panose="020B0604020202020204" pitchFamily="34" charset="0"/>
              </a:rPr>
              <a:t>вжити</a:t>
            </a:r>
            <a:r>
              <a:rPr lang="ru-RU" sz="2700" dirty="0" smtClean="0">
                <a:latin typeface="Arial" panose="020B0604020202020204" pitchFamily="34" charset="0"/>
                <a:cs typeface="Arial" panose="020B0604020202020204" pitchFamily="34" charset="0"/>
              </a:rPr>
              <a:t> </a:t>
            </a:r>
            <a:r>
              <a:rPr lang="ru-RU" sz="2700" dirty="0" err="1" smtClean="0">
                <a:latin typeface="Arial" panose="020B0604020202020204" pitchFamily="34" charset="0"/>
                <a:cs typeface="Arial" panose="020B0604020202020204" pitchFamily="34" charset="0"/>
              </a:rPr>
              <a:t>необхідних</a:t>
            </a:r>
            <a:r>
              <a:rPr lang="ru-RU" sz="2700" dirty="0" smtClean="0">
                <a:latin typeface="Arial" panose="020B0604020202020204" pitchFamily="34" charset="0"/>
                <a:cs typeface="Arial" panose="020B0604020202020204" pitchFamily="34" charset="0"/>
              </a:rPr>
              <a:t> </a:t>
            </a:r>
            <a:r>
              <a:rPr lang="ru-RU" sz="2700" dirty="0" err="1" smtClean="0">
                <a:latin typeface="Arial" panose="020B0604020202020204" pitchFamily="34" charset="0"/>
                <a:cs typeface="Arial" panose="020B0604020202020204" pitchFamily="34" charset="0"/>
              </a:rPr>
              <a:t>заходів</a:t>
            </a:r>
            <a:r>
              <a:rPr lang="ru-RU" sz="2700" dirty="0" smtClean="0">
                <a:latin typeface="Arial" panose="020B0604020202020204" pitchFamily="34" charset="0"/>
                <a:cs typeface="Arial" panose="020B0604020202020204" pitchFamily="34" charset="0"/>
              </a:rPr>
              <a:t>.</a:t>
            </a:r>
            <a:endParaRPr kumimoji="0" lang="uk-UA" altLang="uk-UA" sz="27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TextBox 2"/>
          <p:cNvSpPr txBox="1"/>
          <p:nvPr/>
        </p:nvSpPr>
        <p:spPr>
          <a:xfrm>
            <a:off x="1581603" y="989524"/>
            <a:ext cx="5547859" cy="584775"/>
          </a:xfrm>
          <a:prstGeom prst="rect">
            <a:avLst/>
          </a:prstGeom>
          <a:noFill/>
        </p:spPr>
        <p:txBody>
          <a:bodyPr wrap="square" rtlCol="0">
            <a:spAutoFit/>
          </a:bodyPr>
          <a:lstStyle/>
          <a:p>
            <a:pPr algn="ctr"/>
            <a:r>
              <a:rPr lang="uk-UA" sz="3200" b="1" dirty="0" smtClean="0">
                <a:solidFill>
                  <a:schemeClr val="accent1">
                    <a:lumMod val="75000"/>
                  </a:schemeClr>
                </a:solidFill>
                <a:latin typeface="Arial Black" panose="020B0A04020102020204" pitchFamily="34" charset="0"/>
              </a:rPr>
              <a:t>1</a:t>
            </a:r>
            <a:r>
              <a:rPr lang="en-US" sz="3200" b="1" dirty="0" smtClean="0">
                <a:solidFill>
                  <a:schemeClr val="accent1">
                    <a:lumMod val="75000"/>
                  </a:schemeClr>
                </a:solidFill>
                <a:latin typeface="Arial Black" panose="020B0A04020102020204" pitchFamily="34" charset="0"/>
              </a:rPr>
              <a:t>2</a:t>
            </a:r>
            <a:r>
              <a:rPr lang="uk-UA" sz="3200" b="1" dirty="0" smtClean="0">
                <a:solidFill>
                  <a:schemeClr val="accent1">
                    <a:lumMod val="75000"/>
                  </a:schemeClr>
                </a:solidFill>
                <a:latin typeface="Arial Black" panose="020B0A04020102020204" pitchFamily="34" charset="0"/>
              </a:rPr>
              <a:t>. ПРАВОВА МОДЕЛЬ</a:t>
            </a:r>
            <a:endParaRPr lang="uk-UA" sz="3200" b="1" dirty="0">
              <a:solidFill>
                <a:schemeClr val="accent1">
                  <a:lumMod val="75000"/>
                </a:schemeClr>
              </a:solidFill>
              <a:latin typeface="Arial Black" panose="020B0A04020102020204" pitchFamily="34" charset="0"/>
            </a:endParaRPr>
          </a:p>
        </p:txBody>
      </p:sp>
      <p:pic>
        <p:nvPicPr>
          <p:cNvPr id="5" name="Рисунок 4"/>
          <p:cNvPicPr>
            <a:picLocks noChangeAspect="1"/>
          </p:cNvPicPr>
          <p:nvPr/>
        </p:nvPicPr>
        <p:blipFill>
          <a:blip r:embed="rId2"/>
          <a:stretch>
            <a:fillRect/>
          </a:stretch>
        </p:blipFill>
        <p:spPr>
          <a:xfrm>
            <a:off x="7574586" y="989523"/>
            <a:ext cx="3996247" cy="3941705"/>
          </a:xfrm>
          <a:prstGeom prst="rect">
            <a:avLst/>
          </a:prstGeom>
        </p:spPr>
      </p:pic>
    </p:spTree>
    <p:extLst>
      <p:ext uri="{BB962C8B-B14F-4D97-AF65-F5344CB8AC3E}">
        <p14:creationId xmlns:p14="http://schemas.microsoft.com/office/powerpoint/2010/main" val="1436105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2177143" y="392846"/>
            <a:ext cx="7554685" cy="6022111"/>
          </a:xfrm>
          <a:prstGeom prst="rect">
            <a:avLst/>
          </a:prstGeom>
        </p:spPr>
      </p:pic>
    </p:spTree>
    <p:extLst>
      <p:ext uri="{BB962C8B-B14F-4D97-AF65-F5344CB8AC3E}">
        <p14:creationId xmlns:p14="http://schemas.microsoft.com/office/powerpoint/2010/main" val="316934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49829" y="1956658"/>
            <a:ext cx="345077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uk-UA" altLang="uk-UA" sz="1800" b="1" i="0" u="none" strike="noStrike" cap="none" normalizeH="0" baseline="0" dirty="0" smtClean="0">
                <a:ln>
                  <a:noFill/>
                </a:ln>
                <a:solidFill>
                  <a:schemeClr val="accent1">
                    <a:lumMod val="75000"/>
                  </a:schemeClr>
                </a:solidFill>
                <a:effectLst/>
                <a:latin typeface="Arial" panose="020B0604020202020204" pitchFamily="34" charset="0"/>
              </a:rPr>
              <a:t>"Моделлю інвалідності"</a:t>
            </a:r>
            <a:r>
              <a:rPr kumimoji="0" lang="uk-UA" altLang="uk-UA" sz="1800" b="1" i="0" u="none" strike="noStrike" cap="none" normalizeH="0" baseline="0" dirty="0" smtClean="0">
                <a:ln>
                  <a:noFill/>
                </a:ln>
                <a:solidFill>
                  <a:schemeClr val="tx1"/>
                </a:solidFill>
                <a:effectLst/>
                <a:latin typeface="Arial" panose="020B0604020202020204" pitchFamily="34" charset="0"/>
              </a:rPr>
              <a:t> </a:t>
            </a:r>
          </a:p>
          <a:p>
            <a:pPr lvl="0" algn="just" eaLnBrk="0" fontAlgn="base" hangingPunct="0">
              <a:spcBef>
                <a:spcPct val="0"/>
              </a:spcBef>
              <a:spcAft>
                <a:spcPct val="0"/>
              </a:spcAft>
            </a:pPr>
            <a:r>
              <a:rPr kumimoji="0" lang="uk-UA" altLang="uk-UA" sz="1800" b="0" i="0" u="none" strike="noStrike" cap="none" normalizeH="0" baseline="0" dirty="0" smtClean="0">
                <a:ln>
                  <a:noFill/>
                </a:ln>
                <a:solidFill>
                  <a:schemeClr val="tx1"/>
                </a:solidFill>
                <a:effectLst/>
                <a:latin typeface="Arial" panose="020B0604020202020204" pitchFamily="34" charset="0"/>
              </a:rPr>
              <a:t>прийнято називати уявлення про місце людей з інвалідністю в суспільстві. Традиційно розглядають дихотомію з </a:t>
            </a:r>
            <a:r>
              <a:rPr kumimoji="0" lang="uk-UA" altLang="uk-UA" sz="1800" b="1" i="0" u="none" strike="noStrike" cap="none" normalizeH="0" baseline="0" dirty="0" smtClean="0">
                <a:ln>
                  <a:noFill/>
                </a:ln>
                <a:solidFill>
                  <a:schemeClr val="accent1">
                    <a:lumMod val="75000"/>
                  </a:schemeClr>
                </a:solidFill>
                <a:effectLst/>
                <a:latin typeface="Arial" panose="020B0604020202020204" pitchFamily="34" charset="0"/>
              </a:rPr>
              <a:t>2 моделей</a:t>
            </a:r>
            <a:r>
              <a:rPr kumimoji="0" lang="uk-UA" altLang="uk-UA" sz="1800" b="0" i="0" u="none" strike="noStrike" cap="none" normalizeH="0" baseline="0" dirty="0" smtClean="0">
                <a:ln>
                  <a:noFill/>
                </a:ln>
                <a:solidFill>
                  <a:schemeClr val="tx1"/>
                </a:solidFill>
                <a:effectLst/>
                <a:latin typeface="Arial" panose="020B0604020202020204" pitchFamily="34" charset="0"/>
              </a:rPr>
              <a:t>: Медичної та Соціальної. Проте існують і більш розгалужені класифікації, де моделі можна умовно розподілити на "</a:t>
            </a:r>
            <a:r>
              <a:rPr kumimoji="0" lang="uk-UA" altLang="uk-UA" sz="1800" b="0" i="0" strike="noStrike" cap="none" normalizeH="0" baseline="0" dirty="0" smtClean="0">
                <a:ln>
                  <a:noFill/>
                </a:ln>
                <a:solidFill>
                  <a:schemeClr val="tx1"/>
                </a:solidFill>
                <a:effectLst/>
                <a:latin typeface="Arial" panose="020B0604020202020204" pitchFamily="34" charset="0"/>
              </a:rPr>
              <a:t>інтеграційні" та "ізоляційні</a:t>
            </a:r>
            <a:r>
              <a:rPr kumimoji="0" lang="uk-UA" altLang="uk-UA" sz="1800" b="0" i="0" u="none" strike="noStrike" cap="none" normalizeH="0" baseline="0" dirty="0" smtClean="0">
                <a:ln>
                  <a:noFill/>
                </a:ln>
                <a:solidFill>
                  <a:schemeClr val="tx1"/>
                </a:solidFill>
                <a:effectLst/>
                <a:latin typeface="Arial" panose="020B0604020202020204" pitchFamily="34" charset="0"/>
              </a:rPr>
              <a:t>" в залежності </a:t>
            </a:r>
            <a:r>
              <a:rPr lang="ru-RU" altLang="uk-UA" dirty="0" err="1">
                <a:latin typeface="Arial" panose="020B0604020202020204" pitchFamily="34" charset="0"/>
              </a:rPr>
              <a:t>від</a:t>
            </a:r>
            <a:r>
              <a:rPr lang="ru-RU" altLang="uk-UA" dirty="0">
                <a:latin typeface="Arial" panose="020B0604020202020204" pitchFamily="34" charset="0"/>
              </a:rPr>
              <a:t> </a:t>
            </a:r>
            <a:r>
              <a:rPr lang="ru-RU" altLang="uk-UA" dirty="0" err="1">
                <a:latin typeface="Arial" panose="020B0604020202020204" pitchFamily="34" charset="0"/>
              </a:rPr>
              <a:t>ролі</a:t>
            </a:r>
            <a:r>
              <a:rPr lang="ru-RU" altLang="uk-UA" dirty="0">
                <a:latin typeface="Arial" panose="020B0604020202020204" pitchFamily="34" charset="0"/>
              </a:rPr>
              <a:t>, </a:t>
            </a:r>
            <a:r>
              <a:rPr lang="ru-RU" altLang="uk-UA" dirty="0" err="1">
                <a:latin typeface="Arial" panose="020B0604020202020204" pitchFamily="34" charset="0"/>
              </a:rPr>
              <a:t>що</a:t>
            </a:r>
            <a:r>
              <a:rPr lang="ru-RU" altLang="uk-UA" dirty="0">
                <a:latin typeface="Arial" panose="020B0604020202020204" pitchFamily="34" charset="0"/>
              </a:rPr>
              <a:t> </a:t>
            </a:r>
            <a:r>
              <a:rPr lang="ru-RU" altLang="uk-UA" dirty="0" err="1">
                <a:latin typeface="Arial" panose="020B0604020202020204" pitchFamily="34" charset="0"/>
              </a:rPr>
              <a:t>відводиться</a:t>
            </a:r>
            <a:r>
              <a:rPr lang="ru-RU" altLang="uk-UA" dirty="0">
                <a:latin typeface="Arial" panose="020B0604020202020204" pitchFamily="34" charset="0"/>
              </a:rPr>
              <a:t> </a:t>
            </a:r>
            <a:r>
              <a:rPr lang="ru-RU" altLang="uk-UA" dirty="0" err="1">
                <a:latin typeface="Arial" panose="020B0604020202020204" pitchFamily="34" charset="0"/>
              </a:rPr>
              <a:t>цим</a:t>
            </a:r>
            <a:r>
              <a:rPr lang="ru-RU" altLang="uk-UA" dirty="0">
                <a:latin typeface="Arial" panose="020B0604020202020204" pitchFamily="34" charset="0"/>
              </a:rPr>
              <a:t> людям.</a:t>
            </a:r>
            <a:endParaRPr kumimoji="0" lang="uk-UA" altLang="uk-UA" sz="191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https://static.s123-cdn-static-d.com/uploads/8485152/2000_64f86a293cc7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458" y="1839930"/>
            <a:ext cx="6266996" cy="44955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3375" y="249293"/>
            <a:ext cx="9510939" cy="1077218"/>
          </a:xfrm>
          <a:prstGeom prst="rect">
            <a:avLst/>
          </a:prstGeom>
          <a:noFill/>
        </p:spPr>
        <p:txBody>
          <a:bodyPr wrap="square" rtlCol="0">
            <a:spAutoFit/>
          </a:bodyPr>
          <a:lstStyle/>
          <a:p>
            <a:pPr algn="ctr"/>
            <a:r>
              <a:rPr lang="uk-UA" sz="3200" b="1" dirty="0" smtClean="0">
                <a:solidFill>
                  <a:schemeClr val="accent1">
                    <a:lumMod val="75000"/>
                  </a:schemeClr>
                </a:solidFill>
                <a:latin typeface="Arial Black" panose="020B0A04020102020204" pitchFamily="34" charset="0"/>
              </a:rPr>
              <a:t>1. СУТНІСТЬ І РІЗНОВИДИ МОДЕЛЕЙ ІНВАЛІДНОСТІ</a:t>
            </a:r>
            <a:endParaRPr lang="uk-UA" sz="3200" b="1"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262144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81603" y="1363115"/>
            <a:ext cx="912994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uk-UA" sz="2800" dirty="0" smtClean="0">
                <a:latin typeface="Arial" panose="020B0604020202020204" pitchFamily="34" charset="0"/>
                <a:cs typeface="Arial" panose="020B0604020202020204" pitchFamily="34" charset="0"/>
              </a:rPr>
              <a:t>Інвалідність </a:t>
            </a:r>
            <a:r>
              <a:rPr lang="uk-UA" sz="2800" dirty="0">
                <a:latin typeface="Arial" panose="020B0604020202020204" pitchFamily="34" charset="0"/>
                <a:cs typeface="Arial" panose="020B0604020202020204" pitchFamily="34" charset="0"/>
              </a:rPr>
              <a:t>вважається покаранням за гріх чи злочин, скоєний особою в цьому чи попередньому житті або членами її родини чи предками. Людина з вадами негативно впливає на оточення, є ганьбою для родини, значно знижуючи її статус. Тому таких родичів необхідно приховати чи вигнати, бо суспільство все одно їх не прийме. Позбавитись від інвалідності можна, виганяючи з людини бісів чи приносячи жертви богам. У межах християнської доктрини до осіб з інвалідністю слід проявляти милосердя, бо це є чеснотою. </a:t>
            </a:r>
            <a:endParaRPr kumimoji="0" lang="uk-UA" altLang="uk-UA"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TextBox 2"/>
          <p:cNvSpPr txBox="1"/>
          <p:nvPr/>
        </p:nvSpPr>
        <p:spPr>
          <a:xfrm>
            <a:off x="1581603" y="510550"/>
            <a:ext cx="9129941" cy="584775"/>
          </a:xfrm>
          <a:prstGeom prst="rect">
            <a:avLst/>
          </a:prstGeom>
          <a:noFill/>
        </p:spPr>
        <p:txBody>
          <a:bodyPr wrap="square" rtlCol="0">
            <a:spAutoFit/>
          </a:bodyPr>
          <a:lstStyle/>
          <a:p>
            <a:pPr algn="ctr"/>
            <a:r>
              <a:rPr lang="uk-UA" sz="3200" b="1" dirty="0" smtClean="0">
                <a:solidFill>
                  <a:schemeClr val="accent1">
                    <a:lumMod val="75000"/>
                  </a:schemeClr>
                </a:solidFill>
                <a:latin typeface="Arial Black" panose="020B0A04020102020204" pitchFamily="34" charset="0"/>
              </a:rPr>
              <a:t>3. </a:t>
            </a:r>
            <a:r>
              <a:rPr lang="uk-UA" sz="3200" b="1" dirty="0" smtClean="0">
                <a:solidFill>
                  <a:schemeClr val="accent1">
                    <a:lumMod val="75000"/>
                  </a:schemeClr>
                </a:solidFill>
                <a:latin typeface="Arial Black" panose="020B0A04020102020204" pitchFamily="34" charset="0"/>
                <a:cs typeface="Arial" panose="020B0604020202020204" pitchFamily="34" charset="0"/>
              </a:rPr>
              <a:t>РЕЛІГІЙНА / МОРАЛЬНА МОДЕЛЬ</a:t>
            </a:r>
            <a:endParaRPr lang="uk-UA" sz="3200" b="1"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655307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81603" y="1419290"/>
            <a:ext cx="8389711"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uk-UA" sz="2800" dirty="0" smtClean="0">
                <a:latin typeface="Arial" panose="020B0604020202020204" pitchFamily="34" charset="0"/>
                <a:cs typeface="Arial" panose="020B0604020202020204" pitchFamily="34" charset="0"/>
              </a:rPr>
              <a:t>Люди з інвалідністю розглядаються як жертви обставин, трагедій, що заслуговують на співчуття та отримують допомогу. Вони несамостійні, не здатні самі піклуватися про себе, тому є меншовартісними громадянами. Маніпулювання їх неповноцінністю дозволяє збирати більше коштів на їх утримання, за що вони мають бути вдячними своїм доброчинцям. Їх недоцільно приймати на роботу, бо суспільство і так про них піклується, нехай у вигляді періодичної спонсорської допомоги. </a:t>
            </a:r>
            <a:endParaRPr kumimoji="0" lang="uk-UA" altLang="uk-UA" sz="28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TextBox 2"/>
          <p:cNvSpPr txBox="1"/>
          <p:nvPr/>
        </p:nvSpPr>
        <p:spPr>
          <a:xfrm>
            <a:off x="1581603" y="684721"/>
            <a:ext cx="8389711" cy="584775"/>
          </a:xfrm>
          <a:prstGeom prst="rect">
            <a:avLst/>
          </a:prstGeom>
          <a:noFill/>
        </p:spPr>
        <p:txBody>
          <a:bodyPr wrap="square" rtlCol="0">
            <a:spAutoFit/>
          </a:bodyPr>
          <a:lstStyle/>
          <a:p>
            <a:pPr algn="ctr"/>
            <a:r>
              <a:rPr lang="uk-UA" sz="3200" b="1" dirty="0">
                <a:solidFill>
                  <a:schemeClr val="accent1">
                    <a:lumMod val="75000"/>
                  </a:schemeClr>
                </a:solidFill>
                <a:latin typeface="Arial Black" panose="020B0A04020102020204" pitchFamily="34" charset="0"/>
              </a:rPr>
              <a:t>4</a:t>
            </a:r>
            <a:r>
              <a:rPr lang="uk-UA" sz="3200" b="1" dirty="0" smtClean="0">
                <a:solidFill>
                  <a:schemeClr val="accent1">
                    <a:lumMod val="75000"/>
                  </a:schemeClr>
                </a:solidFill>
                <a:latin typeface="Arial Black" panose="020B0A04020102020204" pitchFamily="34" charset="0"/>
              </a:rPr>
              <a:t>. БЛАГОДІЙНА МОДЕЛЬ</a:t>
            </a:r>
            <a:endParaRPr lang="uk-UA" sz="3200" b="1" dirty="0">
              <a:solidFill>
                <a:schemeClr val="accent1">
                  <a:lumMod val="75000"/>
                </a:schemeClr>
              </a:solidFill>
              <a:latin typeface="Arial Black" panose="020B0A04020102020204" pitchFamily="34" charset="0"/>
            </a:endParaRPr>
          </a:p>
        </p:txBody>
      </p:sp>
      <p:pic>
        <p:nvPicPr>
          <p:cNvPr id="4" name="Рисунок 3"/>
          <p:cNvPicPr>
            <a:picLocks noChangeAspect="1"/>
          </p:cNvPicPr>
          <p:nvPr/>
        </p:nvPicPr>
        <p:blipFill>
          <a:blip r:embed="rId2"/>
          <a:stretch>
            <a:fillRect/>
          </a:stretch>
        </p:blipFill>
        <p:spPr>
          <a:xfrm>
            <a:off x="10232569" y="2871222"/>
            <a:ext cx="1438275" cy="1524000"/>
          </a:xfrm>
          <a:prstGeom prst="rect">
            <a:avLst/>
          </a:prstGeom>
        </p:spPr>
      </p:pic>
    </p:spTree>
    <p:extLst>
      <p:ext uri="{BB962C8B-B14F-4D97-AF65-F5344CB8AC3E}">
        <p14:creationId xmlns:p14="http://schemas.microsoft.com/office/powerpoint/2010/main" val="244570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81603" y="997541"/>
            <a:ext cx="8150226"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uk-UA" sz="2800" dirty="0" smtClean="0">
                <a:latin typeface="Arial" panose="020B0604020202020204" pitchFamily="34" charset="0"/>
                <a:cs typeface="Arial" panose="020B0604020202020204" pitchFamily="34" charset="0"/>
              </a:rPr>
              <a:t>Інвалідність – це дефект, хвороба, що потребує медичного втручання. Люди з інвалідністю є неповноцінними, вони не можуть самостійно вирішувати власні проблеми, нормально вчитись, продуктивно працювати, виконувати сімейні обов'язки. Тому всі питання, що стосуються їх життя, вирішують лікарі. Якщо приведення стану людини до "загальноприйнятої норми" через лікування є неможливим, то її слід ізолювати в спеціально пристосованих інтернатах, корекційних школах, училищах. Якщо вони можуть працювати, то на закритих підприємствах.</a:t>
            </a:r>
            <a:endParaRPr kumimoji="0" lang="uk-UA" altLang="uk-UA" sz="28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TextBox 2"/>
          <p:cNvSpPr txBox="1"/>
          <p:nvPr/>
        </p:nvSpPr>
        <p:spPr>
          <a:xfrm>
            <a:off x="1581604" y="445234"/>
            <a:ext cx="8150226" cy="584775"/>
          </a:xfrm>
          <a:prstGeom prst="rect">
            <a:avLst/>
          </a:prstGeom>
          <a:noFill/>
        </p:spPr>
        <p:txBody>
          <a:bodyPr wrap="square" rtlCol="0">
            <a:spAutoFit/>
          </a:bodyPr>
          <a:lstStyle/>
          <a:p>
            <a:pPr algn="ctr"/>
            <a:r>
              <a:rPr lang="uk-UA" sz="3200" b="1" dirty="0" smtClean="0">
                <a:solidFill>
                  <a:schemeClr val="accent1">
                    <a:lumMod val="75000"/>
                  </a:schemeClr>
                </a:solidFill>
                <a:latin typeface="Arial Black" panose="020B0A04020102020204" pitchFamily="34" charset="0"/>
              </a:rPr>
              <a:t>5. МЕДИЧНА МОДЕЛЬ</a:t>
            </a:r>
            <a:endParaRPr lang="uk-UA" sz="3200" b="1" dirty="0">
              <a:solidFill>
                <a:schemeClr val="accent1">
                  <a:lumMod val="75000"/>
                </a:schemeClr>
              </a:solidFill>
              <a:latin typeface="Arial Black" panose="020B0A04020102020204" pitchFamily="34" charset="0"/>
            </a:endParaRPr>
          </a:p>
        </p:txBody>
      </p:sp>
      <p:pic>
        <p:nvPicPr>
          <p:cNvPr id="4" name="Рисунок 3"/>
          <p:cNvPicPr>
            <a:picLocks noChangeAspect="1"/>
          </p:cNvPicPr>
          <p:nvPr/>
        </p:nvPicPr>
        <p:blipFill>
          <a:blip r:embed="rId2"/>
          <a:stretch>
            <a:fillRect/>
          </a:stretch>
        </p:blipFill>
        <p:spPr>
          <a:xfrm>
            <a:off x="10070646" y="2653849"/>
            <a:ext cx="1543050" cy="1190625"/>
          </a:xfrm>
          <a:prstGeom prst="rect">
            <a:avLst/>
          </a:prstGeom>
        </p:spPr>
      </p:pic>
    </p:spTree>
    <p:extLst>
      <p:ext uri="{BB962C8B-B14F-4D97-AF65-F5344CB8AC3E}">
        <p14:creationId xmlns:p14="http://schemas.microsoft.com/office/powerpoint/2010/main" val="320666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81603" y="997541"/>
            <a:ext cx="8193768"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uk-UA" sz="2800" dirty="0" smtClean="0">
                <a:latin typeface="Arial" panose="020B0604020202020204" pitchFamily="34" charset="0"/>
                <a:cs typeface="Arial" panose="020B0604020202020204" pitchFamily="34" charset="0"/>
              </a:rPr>
              <a:t>Інвалідність – це фізична чи психічна ненормальність, що перешкоджає людині самостійно жити, навчатись, працювати. Вади потрібно виправляти в ході медичної, фізичної, психологічної та професійної реабілітації. Особу з інвалідністю необхідно пристосувати до існуючого середовища шляхом виправлення її недоліків, інакше вона є неповноцінною. Доки цього не станеться її потрібно "реабілітувати" в спеціальних центрах і закладах. Якщо ваду виправити неможливо (наприклад, відростити відсутню кінцівку), то найкращим виходом є добровільна ізоляція (наприклад, удома).</a:t>
            </a:r>
            <a:endParaRPr kumimoji="0" lang="uk-UA" altLang="uk-UA" sz="28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TextBox 2"/>
          <p:cNvSpPr txBox="1"/>
          <p:nvPr/>
        </p:nvSpPr>
        <p:spPr>
          <a:xfrm>
            <a:off x="1581604" y="445234"/>
            <a:ext cx="8193768" cy="584775"/>
          </a:xfrm>
          <a:prstGeom prst="rect">
            <a:avLst/>
          </a:prstGeom>
          <a:noFill/>
        </p:spPr>
        <p:txBody>
          <a:bodyPr wrap="square" rtlCol="0">
            <a:spAutoFit/>
          </a:bodyPr>
          <a:lstStyle/>
          <a:p>
            <a:pPr algn="ctr"/>
            <a:r>
              <a:rPr lang="uk-UA" sz="3200" b="1" dirty="0">
                <a:solidFill>
                  <a:schemeClr val="accent1">
                    <a:lumMod val="75000"/>
                  </a:schemeClr>
                </a:solidFill>
                <a:latin typeface="Arial Black" panose="020B0A04020102020204" pitchFamily="34" charset="0"/>
              </a:rPr>
              <a:t>6</a:t>
            </a:r>
            <a:r>
              <a:rPr lang="uk-UA" sz="3200" b="1" dirty="0" smtClean="0">
                <a:solidFill>
                  <a:schemeClr val="accent1">
                    <a:lumMod val="75000"/>
                  </a:schemeClr>
                </a:solidFill>
                <a:latin typeface="Arial Black" panose="020B0A04020102020204" pitchFamily="34" charset="0"/>
              </a:rPr>
              <a:t>. РЕАБІЛІТАЦІЙНА МОДЕЛЬ</a:t>
            </a:r>
            <a:endParaRPr lang="uk-UA" sz="3200" b="1" dirty="0">
              <a:solidFill>
                <a:schemeClr val="accent1">
                  <a:lumMod val="75000"/>
                </a:schemeClr>
              </a:solidFill>
              <a:latin typeface="Arial Black" panose="020B0A04020102020204" pitchFamily="34" charset="0"/>
            </a:endParaRPr>
          </a:p>
        </p:txBody>
      </p:sp>
      <p:pic>
        <p:nvPicPr>
          <p:cNvPr id="4" name="Рисунок 3"/>
          <p:cNvPicPr>
            <a:picLocks noChangeAspect="1"/>
          </p:cNvPicPr>
          <p:nvPr/>
        </p:nvPicPr>
        <p:blipFill>
          <a:blip r:embed="rId2"/>
          <a:stretch>
            <a:fillRect/>
          </a:stretch>
        </p:blipFill>
        <p:spPr>
          <a:xfrm>
            <a:off x="10014950" y="2478735"/>
            <a:ext cx="1479004" cy="1427109"/>
          </a:xfrm>
          <a:prstGeom prst="rect">
            <a:avLst/>
          </a:prstGeom>
        </p:spPr>
      </p:pic>
    </p:spTree>
    <p:extLst>
      <p:ext uri="{BB962C8B-B14F-4D97-AF65-F5344CB8AC3E}">
        <p14:creationId xmlns:p14="http://schemas.microsoft.com/office/powerpoint/2010/main" val="388856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81603" y="1859315"/>
            <a:ext cx="734468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uk-UA" sz="2800" dirty="0" smtClean="0">
                <a:latin typeface="Arial" panose="020B0604020202020204" pitchFamily="34" charset="0"/>
                <a:cs typeface="Arial" panose="020B0604020202020204" pitchFamily="34" charset="0"/>
              </a:rPr>
              <a:t>Інвалідність – це насамперед недієздатність, що робить осіб економічно невигідними та обмежує їх право на професійне самовизначення. Вони користуються субсидіями, тому є тягарем для державних коштів і меншовартісними громадянами. Якщо ж людина має стійкі порушення здоров'я, але здатна працювати, інвалідність може бути знята.</a:t>
            </a:r>
            <a:endParaRPr kumimoji="0" lang="uk-UA" altLang="uk-UA" sz="28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TextBox 2"/>
          <p:cNvSpPr txBox="1"/>
          <p:nvPr/>
        </p:nvSpPr>
        <p:spPr>
          <a:xfrm>
            <a:off x="1581603" y="989520"/>
            <a:ext cx="7344683" cy="584775"/>
          </a:xfrm>
          <a:prstGeom prst="rect">
            <a:avLst/>
          </a:prstGeom>
          <a:noFill/>
        </p:spPr>
        <p:txBody>
          <a:bodyPr wrap="square" rtlCol="0">
            <a:spAutoFit/>
          </a:bodyPr>
          <a:lstStyle/>
          <a:p>
            <a:pPr algn="ctr"/>
            <a:r>
              <a:rPr lang="uk-UA" sz="3200" b="1" dirty="0" smtClean="0">
                <a:solidFill>
                  <a:schemeClr val="accent1">
                    <a:lumMod val="75000"/>
                  </a:schemeClr>
                </a:solidFill>
                <a:latin typeface="Arial Black" panose="020B0A04020102020204" pitchFamily="34" charset="0"/>
              </a:rPr>
              <a:t>7. ЕКОНОМІЧНА МОДЕЛЬ</a:t>
            </a:r>
            <a:endParaRPr lang="uk-UA" sz="3200" b="1" dirty="0">
              <a:solidFill>
                <a:schemeClr val="accent1">
                  <a:lumMod val="75000"/>
                </a:schemeClr>
              </a:solidFill>
              <a:latin typeface="Arial Black" panose="020B0A04020102020204" pitchFamily="34" charset="0"/>
            </a:endParaRPr>
          </a:p>
        </p:txBody>
      </p:sp>
      <p:pic>
        <p:nvPicPr>
          <p:cNvPr id="4" name="Рисунок 3"/>
          <p:cNvPicPr>
            <a:picLocks noChangeAspect="1"/>
          </p:cNvPicPr>
          <p:nvPr/>
        </p:nvPicPr>
        <p:blipFill>
          <a:blip r:embed="rId2"/>
          <a:stretch>
            <a:fillRect/>
          </a:stretch>
        </p:blipFill>
        <p:spPr>
          <a:xfrm>
            <a:off x="9296532" y="2899685"/>
            <a:ext cx="2198782" cy="1889578"/>
          </a:xfrm>
          <a:prstGeom prst="rect">
            <a:avLst/>
          </a:prstGeom>
        </p:spPr>
      </p:pic>
    </p:spTree>
    <p:extLst>
      <p:ext uri="{BB962C8B-B14F-4D97-AF65-F5344CB8AC3E}">
        <p14:creationId xmlns:p14="http://schemas.microsoft.com/office/powerpoint/2010/main" val="302033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81603" y="824506"/>
            <a:ext cx="7997826"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uk-UA" sz="2700" dirty="0" smtClean="0">
                <a:latin typeface="Arial" panose="020B0604020202020204" pitchFamily="34" charset="0"/>
                <a:cs typeface="Arial" panose="020B0604020202020204" pitchFamily="34" charset="0"/>
              </a:rPr>
              <a:t>Інвалідність – це нормальний аспект життя суспільства. Вона стає проблемою, тільки в умовах соціальної дискримінації особи за цією ознакою. Якщо дитина на візку хоче навчатись у школі, але їй заважають сходи, то це недолік роботи архітекторів, що не встановили пандус. Його необхідно виправити. Особи з інвалідністю потребують лікування та реабілітації, але не тому, що це єдиний спосіб їх існування чи повернення в суспільство, а для того, щоб стати більш незалежними. Суспільство має знаходити та усувати бар'єри, що існують у навколишньому середовищі, в навчальних і громадських закладах. Тоді це буде "суспільство для всіх".</a:t>
            </a:r>
            <a:endParaRPr kumimoji="0" lang="uk-UA" altLang="uk-UA" sz="27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TextBox 2"/>
          <p:cNvSpPr txBox="1"/>
          <p:nvPr/>
        </p:nvSpPr>
        <p:spPr>
          <a:xfrm>
            <a:off x="1581603" y="292838"/>
            <a:ext cx="7997827" cy="584775"/>
          </a:xfrm>
          <a:prstGeom prst="rect">
            <a:avLst/>
          </a:prstGeom>
          <a:noFill/>
        </p:spPr>
        <p:txBody>
          <a:bodyPr wrap="square" rtlCol="0">
            <a:spAutoFit/>
          </a:bodyPr>
          <a:lstStyle/>
          <a:p>
            <a:pPr algn="ctr"/>
            <a:r>
              <a:rPr lang="uk-UA" sz="3200" b="1" dirty="0">
                <a:solidFill>
                  <a:schemeClr val="accent1">
                    <a:lumMod val="75000"/>
                  </a:schemeClr>
                </a:solidFill>
                <a:latin typeface="Arial Black" panose="020B0A04020102020204" pitchFamily="34" charset="0"/>
              </a:rPr>
              <a:t>8</a:t>
            </a:r>
            <a:r>
              <a:rPr lang="uk-UA" sz="3200" b="1" dirty="0" smtClean="0">
                <a:solidFill>
                  <a:schemeClr val="accent1">
                    <a:lumMod val="75000"/>
                  </a:schemeClr>
                </a:solidFill>
                <a:latin typeface="Arial Black" panose="020B0A04020102020204" pitchFamily="34" charset="0"/>
              </a:rPr>
              <a:t>. СОЦІАЛЬНА МОДЕЛЬ</a:t>
            </a:r>
            <a:endParaRPr lang="uk-UA" sz="3200" b="1" dirty="0">
              <a:solidFill>
                <a:schemeClr val="accent1">
                  <a:lumMod val="75000"/>
                </a:schemeClr>
              </a:solidFill>
              <a:latin typeface="Arial Black" panose="020B0A04020102020204" pitchFamily="34" charset="0"/>
            </a:endParaRPr>
          </a:p>
        </p:txBody>
      </p:sp>
      <p:pic>
        <p:nvPicPr>
          <p:cNvPr id="4" name="Рисунок 3"/>
          <p:cNvPicPr>
            <a:picLocks noChangeAspect="1"/>
          </p:cNvPicPr>
          <p:nvPr/>
        </p:nvPicPr>
        <p:blipFill>
          <a:blip r:embed="rId2"/>
          <a:stretch>
            <a:fillRect/>
          </a:stretch>
        </p:blipFill>
        <p:spPr>
          <a:xfrm>
            <a:off x="9820224" y="2731238"/>
            <a:ext cx="1591408" cy="1775448"/>
          </a:xfrm>
          <a:prstGeom prst="rect">
            <a:avLst/>
          </a:prstGeom>
        </p:spPr>
      </p:pic>
    </p:spTree>
    <p:extLst>
      <p:ext uri="{BB962C8B-B14F-4D97-AF65-F5344CB8AC3E}">
        <p14:creationId xmlns:p14="http://schemas.microsoft.com/office/powerpoint/2010/main" val="3510496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81603" y="1032255"/>
            <a:ext cx="7888968"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uk-UA" sz="2700" dirty="0" smtClean="0">
                <a:latin typeface="Arial" panose="020B0604020202020204" pitchFamily="34" charset="0"/>
                <a:cs typeface="Arial" panose="020B0604020202020204" pitchFamily="34" charset="0"/>
              </a:rPr>
              <a:t>Інвалідність – це нормальне суспільне явище. Люди з інвалідністю повинні жити в колі своїх родин, а не навчатись у віддалених ізольованих спецшколах-інтернатах чи працювати на закритих виробництвах. Ці заклади мають закриватись унаслідок деінституціалізації суспільства. Потрібно вжити всіх заходів для розвитку в людей з інвалідністю незалежності від інших, реалізуючи теорію нормалізації. Для підтримки та забезпечення наявних у них особливих потреб суспільство повинне створити розгалужену систему індивідуального обслуговування на місцях..</a:t>
            </a:r>
            <a:endParaRPr kumimoji="0" lang="uk-UA" altLang="uk-UA" sz="27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TextBox 2"/>
          <p:cNvSpPr txBox="1"/>
          <p:nvPr/>
        </p:nvSpPr>
        <p:spPr>
          <a:xfrm>
            <a:off x="1581603" y="292838"/>
            <a:ext cx="7888969" cy="584775"/>
          </a:xfrm>
          <a:prstGeom prst="rect">
            <a:avLst/>
          </a:prstGeom>
          <a:noFill/>
        </p:spPr>
        <p:txBody>
          <a:bodyPr wrap="square" rtlCol="0">
            <a:spAutoFit/>
          </a:bodyPr>
          <a:lstStyle/>
          <a:p>
            <a:pPr algn="ctr"/>
            <a:r>
              <a:rPr lang="uk-UA" sz="3200" b="1" dirty="0">
                <a:solidFill>
                  <a:schemeClr val="accent1">
                    <a:lumMod val="75000"/>
                  </a:schemeClr>
                </a:solidFill>
                <a:latin typeface="Arial Black" panose="020B0A04020102020204" pitchFamily="34" charset="0"/>
              </a:rPr>
              <a:t>9</a:t>
            </a:r>
            <a:r>
              <a:rPr lang="uk-UA" sz="3200" b="1" dirty="0" smtClean="0">
                <a:solidFill>
                  <a:schemeClr val="accent1">
                    <a:lumMod val="75000"/>
                  </a:schemeClr>
                </a:solidFill>
                <a:latin typeface="Arial Black" panose="020B0A04020102020204" pitchFamily="34" charset="0"/>
              </a:rPr>
              <a:t>. БРИТАНСЬКА МОДЕЛЬ</a:t>
            </a:r>
            <a:endParaRPr lang="uk-UA" sz="3200" b="1" dirty="0">
              <a:solidFill>
                <a:schemeClr val="accent1">
                  <a:lumMod val="75000"/>
                </a:schemeClr>
              </a:solidFill>
              <a:latin typeface="Arial Black" panose="020B0A04020102020204" pitchFamily="34" charset="0"/>
            </a:endParaRPr>
          </a:p>
        </p:txBody>
      </p:sp>
      <p:pic>
        <p:nvPicPr>
          <p:cNvPr id="5" name="Рисунок 4"/>
          <p:cNvPicPr>
            <a:picLocks noChangeAspect="1"/>
          </p:cNvPicPr>
          <p:nvPr/>
        </p:nvPicPr>
        <p:blipFill>
          <a:blip r:embed="rId2"/>
          <a:stretch>
            <a:fillRect/>
          </a:stretch>
        </p:blipFill>
        <p:spPr>
          <a:xfrm>
            <a:off x="9862457" y="2454727"/>
            <a:ext cx="1800225" cy="1853697"/>
          </a:xfrm>
          <a:prstGeom prst="rect">
            <a:avLst/>
          </a:prstGeom>
        </p:spPr>
      </p:pic>
      <p:pic>
        <p:nvPicPr>
          <p:cNvPr id="6" name="Рисунок 5"/>
          <p:cNvPicPr>
            <a:picLocks noChangeAspect="1"/>
          </p:cNvPicPr>
          <p:nvPr/>
        </p:nvPicPr>
        <p:blipFill>
          <a:blip r:embed="rId3"/>
          <a:stretch>
            <a:fillRect/>
          </a:stretch>
        </p:blipFill>
        <p:spPr>
          <a:xfrm>
            <a:off x="9852932" y="4631988"/>
            <a:ext cx="1809750" cy="1933575"/>
          </a:xfrm>
          <a:prstGeom prst="rect">
            <a:avLst/>
          </a:prstGeom>
        </p:spPr>
      </p:pic>
      <p:pic>
        <p:nvPicPr>
          <p:cNvPr id="7" name="Рисунок 6"/>
          <p:cNvPicPr>
            <a:picLocks noChangeAspect="1"/>
          </p:cNvPicPr>
          <p:nvPr/>
        </p:nvPicPr>
        <p:blipFill>
          <a:blip r:embed="rId4"/>
          <a:stretch>
            <a:fillRect/>
          </a:stretch>
        </p:blipFill>
        <p:spPr>
          <a:xfrm>
            <a:off x="9852932" y="488645"/>
            <a:ext cx="1809750" cy="1668205"/>
          </a:xfrm>
          <a:prstGeom prst="rect">
            <a:avLst/>
          </a:prstGeom>
        </p:spPr>
      </p:pic>
    </p:spTree>
    <p:extLst>
      <p:ext uri="{BB962C8B-B14F-4D97-AF65-F5344CB8AC3E}">
        <p14:creationId xmlns:p14="http://schemas.microsoft.com/office/powerpoint/2010/main" val="372520986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TM10001106[[fn=Эмблема]]</Template>
  <TotalTime>77</TotalTime>
  <Words>806</Words>
  <Application>Microsoft Office PowerPoint</Application>
  <PresentationFormat>Широкоэкранный</PresentationFormat>
  <Paragraphs>28</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Arial</vt:lpstr>
      <vt:lpstr>Arial Black</vt:lpstr>
      <vt:lpstr>Book Antiqua</vt:lpstr>
      <vt:lpstr>Calibri</vt:lpstr>
      <vt:lpstr>Corbel</vt:lpstr>
      <vt:lpstr>Gill Sans MT</vt:lpstr>
      <vt:lpstr>Impact</vt:lpstr>
      <vt:lpstr>Badge</vt:lpstr>
      <vt:lpstr>Лекція 4.  Моделі інвалідності  та їх наслідки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4.  Моделі інвалідності  та їх наслідки</dc:title>
  <dc:creator>Пользователь</dc:creator>
  <cp:lastModifiedBy>Пользователь</cp:lastModifiedBy>
  <cp:revision>10</cp:revision>
  <dcterms:created xsi:type="dcterms:W3CDTF">2023-09-06T14:35:33Z</dcterms:created>
  <dcterms:modified xsi:type="dcterms:W3CDTF">2023-09-06T15:52:55Z</dcterms:modified>
</cp:coreProperties>
</file>