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ср 06.09.23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app.site123.com/versions/2/wizard/modules/articles/addItem.php?id=2189652576&amp;w=8485152&amp;moduleID=64f3726d29fb0&amp;moduleTypeNUM=17&amp;q=&amp;filteredCategoryId=2189652578#_ftn9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899642"/>
          </a:xfrm>
        </p:spPr>
        <p:txBody>
          <a:bodyPr>
            <a:noAutofit/>
          </a:bodyPr>
          <a:lstStyle/>
          <a:p>
            <a:r>
              <a:rPr lang="uk-UA" sz="3600" b="1" cap="all" dirty="0" smtClean="0"/>
              <a:t>ІНШОМОВНА ОСВІТА УЧНІВ З ОСОБЛИВИМИ ОСВІТНІМИ ПОТРЕБАМИ:</a:t>
            </a:r>
            <a:r>
              <a:rPr lang="uk-UA" sz="3600" b="1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224136"/>
          </a:xfrm>
        </p:spPr>
        <p:txBody>
          <a:bodyPr>
            <a:normAutofit/>
          </a:bodyPr>
          <a:lstStyle/>
          <a:p>
            <a:r>
              <a:rPr lang="uk-UA" b="1" dirty="0"/>
              <a:t>м</a:t>
            </a:r>
            <a:r>
              <a:rPr lang="uk-UA" b="1" dirty="0" smtClean="0"/>
              <a:t>іжнародна </a:t>
            </a:r>
            <a:r>
              <a:rPr lang="uk-UA" b="1" dirty="0"/>
              <a:t>та вітчизняна </a:t>
            </a:r>
            <a:r>
              <a:rPr lang="uk-UA" b="1" dirty="0" err="1"/>
              <a:t>освітньо-нормативна</a:t>
            </a:r>
            <a:r>
              <a:rPr lang="uk-UA" b="1" dirty="0"/>
              <a:t> документація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59632" y="4509120"/>
            <a:ext cx="684076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3.</a:t>
            </a:r>
          </a:p>
          <a:p>
            <a:pPr algn="r"/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канд. пед. наук, доцент</a:t>
            </a:r>
          </a:p>
          <a:p>
            <a:pPr algn="r"/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Щерба Н.С.</a:t>
            </a:r>
            <a:endParaRPr lang="ru-RU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261195"/>
            <a:ext cx="3657600" cy="2343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24274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74170" y="1131643"/>
            <a:ext cx="8202285" cy="5400600"/>
          </a:xfrm>
        </p:spPr>
        <p:txBody>
          <a:bodyPr>
            <a:noAutofit/>
          </a:bodyPr>
          <a:lstStyle/>
          <a:p>
            <a:r>
              <a:rPr lang="uk-UA" sz="1300" b="0" dirty="0"/>
              <a:t>Складається з преамбули та </a:t>
            </a:r>
            <a:r>
              <a:rPr lang="uk-UA" sz="1300" dirty="0">
                <a:solidFill>
                  <a:srgbClr val="C00000"/>
                </a:solidFill>
              </a:rPr>
              <a:t>Програми Дій з освіти осіб з особливими потребами</a:t>
            </a:r>
            <a:r>
              <a:rPr lang="uk-UA" sz="1300" b="0" dirty="0"/>
              <a:t>, що містять 3 розділи: </a:t>
            </a:r>
          </a:p>
          <a:p>
            <a:r>
              <a:rPr lang="uk-UA" sz="1300" b="0" dirty="0"/>
              <a:t>1</a:t>
            </a:r>
            <a:r>
              <a:rPr lang="uk-UA" sz="1300" dirty="0">
                <a:solidFill>
                  <a:srgbClr val="C00000"/>
                </a:solidFill>
              </a:rPr>
              <a:t>. Нові підходи до освіти осіб з особливими потребами. </a:t>
            </a:r>
          </a:p>
          <a:p>
            <a:r>
              <a:rPr lang="uk-UA" sz="1300" dirty="0">
                <a:solidFill>
                  <a:srgbClr val="C00000"/>
                </a:solidFill>
              </a:rPr>
              <a:t>2. Керівні принципи діяльності на національному рівні. </a:t>
            </a:r>
          </a:p>
          <a:p>
            <a:r>
              <a:rPr lang="uk-UA" sz="1300" dirty="0">
                <a:solidFill>
                  <a:srgbClr val="C00000"/>
                </a:solidFill>
              </a:rPr>
              <a:t>3. Керівні принципи діяльності на регіональному та міжнародному рівнях. </a:t>
            </a:r>
            <a:endParaRPr lang="uk-UA" sz="1300" dirty="0" smtClean="0">
              <a:solidFill>
                <a:srgbClr val="C00000"/>
              </a:solidFill>
            </a:endParaRPr>
          </a:p>
          <a:p>
            <a:r>
              <a:rPr lang="uk-UA" sz="1300" b="0" dirty="0" smtClean="0"/>
              <a:t>В </a:t>
            </a:r>
            <a:r>
              <a:rPr lang="uk-UA" sz="1300" b="0" dirty="0"/>
              <a:t>документі рекомендується: </a:t>
            </a:r>
          </a:p>
          <a:p>
            <a:r>
              <a:rPr lang="uk-UA" sz="1300" b="0" dirty="0"/>
              <a:t>• розробляти і застосовувати освітні системи та програми таким чином, щоб </a:t>
            </a:r>
            <a:r>
              <a:rPr lang="uk-UA" sz="1300" dirty="0">
                <a:solidFill>
                  <a:srgbClr val="C00000"/>
                </a:solidFill>
              </a:rPr>
              <a:t>ураховувати все розмаїття </a:t>
            </a:r>
            <a:r>
              <a:rPr lang="uk-UA" sz="1300" b="0" dirty="0"/>
              <a:t>особливостей, здібностей, інтересів і навчальних потреб учнів; </a:t>
            </a:r>
          </a:p>
          <a:p>
            <a:r>
              <a:rPr lang="uk-UA" sz="1300" b="0" dirty="0"/>
              <a:t>• забезпечити дітям з особливими потребами можливість вступати до звичайних </a:t>
            </a:r>
            <a:r>
              <a:rPr lang="uk-UA" sz="1300" dirty="0">
                <a:solidFill>
                  <a:srgbClr val="C00000"/>
                </a:solidFill>
              </a:rPr>
              <a:t>шкіл з інклюзивною орієнтацією </a:t>
            </a:r>
            <a:r>
              <a:rPr lang="uk-UA" sz="1300" b="0" dirty="0"/>
              <a:t>(якщо немає інших показань), створеною засобами педагогічних методів, здатних забезпечити ефективну освіту для більшості дітей; </a:t>
            </a:r>
          </a:p>
          <a:p>
            <a:r>
              <a:rPr lang="uk-UA" sz="1300" b="0" dirty="0"/>
              <a:t>• забезпечити </a:t>
            </a:r>
            <a:r>
              <a:rPr lang="uk-UA" sz="1300" dirty="0">
                <a:solidFill>
                  <a:srgbClr val="C00000"/>
                </a:solidFill>
              </a:rPr>
              <a:t>децентралізовані механізми планування, моніторингу і оцінювання </a:t>
            </a:r>
            <a:r>
              <a:rPr lang="uk-UA" sz="1300" b="0" dirty="0"/>
              <a:t>освіти осіб з особливими потребами; </a:t>
            </a:r>
          </a:p>
          <a:p>
            <a:r>
              <a:rPr lang="uk-UA" sz="1300" b="0" dirty="0"/>
              <a:t>• заохочувати й полегшувати участь осіб з особливими потребами, їх батьків, общин і організацій осіб з особливими потребами в плануванні і задоволенні особливих освітніх потреб перших; </a:t>
            </a:r>
          </a:p>
          <a:p>
            <a:r>
              <a:rPr lang="uk-UA" sz="1300" b="0" dirty="0"/>
              <a:t>• докладати зусилля до </a:t>
            </a:r>
            <a:r>
              <a:rPr lang="uk-UA" sz="1300" dirty="0">
                <a:solidFill>
                  <a:srgbClr val="C00000"/>
                </a:solidFill>
              </a:rPr>
              <a:t>вчасного виявлення особливих освітніх потреб </a:t>
            </a:r>
            <a:r>
              <a:rPr lang="uk-UA" sz="1300" b="0" dirty="0"/>
              <a:t>і вживати </a:t>
            </a:r>
            <a:r>
              <a:rPr lang="uk-UA" sz="1300" b="0" dirty="0" smtClean="0"/>
              <a:t>заходи</a:t>
            </a:r>
            <a:r>
              <a:rPr lang="uk-UA" sz="1300" b="0" dirty="0"/>
              <a:t>; </a:t>
            </a:r>
          </a:p>
          <a:p>
            <a:r>
              <a:rPr lang="uk-UA" sz="1300" b="0" dirty="0"/>
              <a:t>• забезпечити </a:t>
            </a:r>
            <a:r>
              <a:rPr lang="uk-UA" sz="1300" dirty="0">
                <a:solidFill>
                  <a:srgbClr val="C00000"/>
                </a:solidFill>
              </a:rPr>
              <a:t>систематичну підготовку майбутніх учителів інклюзивних шкіл </a:t>
            </a:r>
            <a:r>
              <a:rPr lang="uk-UA" sz="1300" b="0" dirty="0"/>
              <a:t>та подальше підвищення їх кваліфікації; </a:t>
            </a:r>
          </a:p>
          <a:p>
            <a:r>
              <a:rPr lang="uk-UA" sz="1300" b="0" dirty="0"/>
              <a:t>• забезпечити </a:t>
            </a:r>
            <a:r>
              <a:rPr lang="uk-UA" sz="1300" dirty="0">
                <a:solidFill>
                  <a:srgbClr val="C00000"/>
                </a:solidFill>
              </a:rPr>
              <a:t>перехід від спеціальних шкіл до загальноосвітніх інклюзивних </a:t>
            </a:r>
            <a:r>
              <a:rPr lang="uk-UA" sz="1300" b="0" dirty="0"/>
              <a:t>шляхом реорганізації загальної адміністративної структури; стежити за прогресом у галузі інклюзивної освіти шляхом проведення статистичного обліку осіб з особливими потребами, зарахованих у звичайні школи. </a:t>
            </a:r>
            <a:endParaRPr lang="ru-RU" sz="13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13320"/>
            <a:ext cx="6141866" cy="5598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300" dirty="0" smtClean="0"/>
              <a:t>9. </a:t>
            </a:r>
            <a:r>
              <a:rPr lang="ru-RU" sz="2300" dirty="0"/>
              <a:t>САЛАМАНКСЬКА ДЕКЛАРАЦІЯ І ПРОГРАМА ДІЙ З ОСВІТИ ОСІБ З ОСОБЛИВИМИ ПОТРЕБАМИ </a:t>
            </a:r>
            <a:r>
              <a:rPr lang="ru-RU" sz="2300" dirty="0" smtClean="0"/>
              <a:t>(1994)</a:t>
            </a:r>
            <a:endParaRPr lang="ru-RU" sz="23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206" y="298995"/>
            <a:ext cx="1924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163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8147248" cy="5400600"/>
          </a:xfrm>
        </p:spPr>
        <p:txBody>
          <a:bodyPr>
            <a:noAutofit/>
          </a:bodyPr>
          <a:lstStyle/>
          <a:p>
            <a:r>
              <a:rPr lang="uk-UA" sz="1400" b="0" dirty="0"/>
              <a:t>Документ складається </a:t>
            </a:r>
            <a:r>
              <a:rPr lang="uk-UA" sz="1400" dirty="0">
                <a:solidFill>
                  <a:srgbClr val="C00000"/>
                </a:solidFill>
              </a:rPr>
              <a:t>з преамбули та 50 статей</a:t>
            </a:r>
            <a:r>
              <a:rPr lang="uk-UA" sz="1400" b="0" dirty="0"/>
              <a:t>. </a:t>
            </a:r>
            <a:endParaRPr lang="uk-UA" sz="1400" b="0" dirty="0" smtClean="0"/>
          </a:p>
          <a:p>
            <a:r>
              <a:rPr lang="uk-UA" sz="1400" b="0" dirty="0" smtClean="0"/>
              <a:t>Питанням </a:t>
            </a:r>
            <a:r>
              <a:rPr lang="uk-UA" sz="1400" b="0" dirty="0"/>
              <a:t>освіти присвячена </a:t>
            </a:r>
            <a:r>
              <a:rPr lang="uk-UA" sz="1400" dirty="0">
                <a:solidFill>
                  <a:srgbClr val="C00000"/>
                </a:solidFill>
              </a:rPr>
              <a:t>стаття 24. </a:t>
            </a:r>
          </a:p>
          <a:p>
            <a:r>
              <a:rPr lang="uk-UA" sz="1400" b="0" dirty="0"/>
              <a:t>1. Реалізація права осіб з інвалідністю на освіту передбачає їх </a:t>
            </a:r>
            <a:r>
              <a:rPr lang="uk-UA" sz="1400" dirty="0">
                <a:solidFill>
                  <a:srgbClr val="C00000"/>
                </a:solidFill>
              </a:rPr>
              <a:t>доступ до інклюзивної освіти на всіх рівнях</a:t>
            </a:r>
            <a:r>
              <a:rPr lang="uk-UA" sz="1400" b="0" dirty="0"/>
              <a:t>, а також їх навчання протягом життя з метою розвитку почуття достоїнства та самоповаги, особистості, талантів і творчості, розумових і фізичних здібностей, надання їм можливості брати ефективну участь у житті суспільства. </a:t>
            </a:r>
          </a:p>
          <a:p>
            <a:r>
              <a:rPr lang="uk-UA" sz="1400" b="0" dirty="0"/>
              <a:t>2. Необхідно запобігати виключенню дітей з інвалідністю з системи безплатної та обов'язкової початкової або середньої освіти; забезпечувати їм: </a:t>
            </a:r>
            <a:r>
              <a:rPr lang="uk-UA" sz="1400" dirty="0">
                <a:solidFill>
                  <a:srgbClr val="C00000"/>
                </a:solidFill>
              </a:rPr>
              <a:t>рівний доступ </a:t>
            </a:r>
            <a:r>
              <a:rPr lang="uk-UA" sz="1400" b="0" dirty="0"/>
              <a:t>до якісної та безплатної </a:t>
            </a:r>
            <a:r>
              <a:rPr lang="uk-UA" sz="1400" dirty="0">
                <a:solidFill>
                  <a:srgbClr val="C00000"/>
                </a:solidFill>
              </a:rPr>
              <a:t>початкової й середньої інклюзивної освіти в місцях свого проживання</a:t>
            </a:r>
            <a:r>
              <a:rPr lang="uk-UA" sz="1400" b="0" dirty="0"/>
              <a:t>; </a:t>
            </a:r>
            <a:r>
              <a:rPr lang="uk-UA" sz="1400" dirty="0">
                <a:solidFill>
                  <a:srgbClr val="C00000"/>
                </a:solidFill>
              </a:rPr>
              <a:t>розумне пристосування </a:t>
            </a:r>
            <a:r>
              <a:rPr lang="uk-UA" sz="1400" b="0" dirty="0"/>
              <a:t>освітнього середовища до їх індивідуальних потреб; необхідну індивідуалізовану підтримку для підвищення ефективності їх навчання. </a:t>
            </a:r>
          </a:p>
          <a:p>
            <a:r>
              <a:rPr lang="uk-UA" sz="1400" b="0" dirty="0"/>
              <a:t>3. Особам з інвалідністю має надаватись можливість засвоювати життєві та </a:t>
            </a:r>
            <a:r>
              <a:rPr lang="uk-UA" sz="1400" b="0" dirty="0" err="1"/>
              <a:t>соціалізаційні</a:t>
            </a:r>
            <a:r>
              <a:rPr lang="uk-UA" sz="1400" b="0" dirty="0"/>
              <a:t> навички таким чином, щоб полегшити їхню участь у процесі освіти і життя у спільноті, зокрема: </a:t>
            </a:r>
            <a:r>
              <a:rPr lang="uk-UA" sz="1400" dirty="0">
                <a:solidFill>
                  <a:srgbClr val="C00000"/>
                </a:solidFill>
              </a:rPr>
              <a:t>абетку </a:t>
            </a:r>
            <a:r>
              <a:rPr lang="uk-UA" sz="1400" dirty="0" err="1">
                <a:solidFill>
                  <a:srgbClr val="C00000"/>
                </a:solidFill>
              </a:rPr>
              <a:t>Брайля</a:t>
            </a:r>
            <a:r>
              <a:rPr lang="uk-UA" sz="1400" dirty="0">
                <a:solidFill>
                  <a:srgbClr val="C00000"/>
                </a:solidFill>
              </a:rPr>
              <a:t>, альтернативні шрифти, підсилювальні та альтернативні методи, способи і формати спілкування, а також навички орієнтації та мобільності; жестову мову та </a:t>
            </a:r>
            <a:r>
              <a:rPr lang="uk-UA" sz="1400" dirty="0" err="1">
                <a:solidFill>
                  <a:srgbClr val="C00000"/>
                </a:solidFill>
              </a:rPr>
              <a:t>мовну</a:t>
            </a:r>
            <a:r>
              <a:rPr lang="uk-UA" sz="1400" dirty="0">
                <a:solidFill>
                  <a:srgbClr val="C00000"/>
                </a:solidFill>
              </a:rPr>
              <a:t> самобутність глухих; методи і способи спілкування сліпих, глухих і сліпоглухих за допомогою найбільш підхожих мов в обстановці, яка максимально сприяє засвоєнню знань і соціальному розвиткові. </a:t>
            </a:r>
          </a:p>
          <a:p>
            <a:r>
              <a:rPr lang="uk-UA" sz="1400" b="0" dirty="0"/>
              <a:t>4. Для забезпечення реалізації цього права </a:t>
            </a:r>
            <a:r>
              <a:rPr lang="uk-UA" sz="1400" dirty="0">
                <a:solidFill>
                  <a:srgbClr val="C00000"/>
                </a:solidFill>
              </a:rPr>
              <a:t>необхідно залучати вчителів, зокрема й учителів з інвалідністю, які володіють жестовою мовою та (чи) абеткою </a:t>
            </a:r>
            <a:r>
              <a:rPr lang="uk-UA" sz="1400" dirty="0" err="1">
                <a:solidFill>
                  <a:srgbClr val="C00000"/>
                </a:solidFill>
              </a:rPr>
              <a:t>Брайля</a:t>
            </a:r>
            <a:r>
              <a:rPr lang="uk-UA" sz="1400" dirty="0">
                <a:solidFill>
                  <a:srgbClr val="C00000"/>
                </a:solidFill>
              </a:rPr>
              <a:t>, </a:t>
            </a:r>
            <a:r>
              <a:rPr lang="uk-UA" sz="1400" b="0" dirty="0"/>
              <a:t>та для навчання спеціалістів і персоналу, що працюють на всіх рівнях системи освіти.</a:t>
            </a:r>
            <a:r>
              <a:rPr lang="uk-UA" sz="1400" b="0" dirty="0">
                <a:hlinkClick r:id="rId2"/>
              </a:rPr>
              <a:t> </a:t>
            </a:r>
            <a:endParaRPr lang="uk-UA" sz="1400" b="0" dirty="0"/>
          </a:p>
          <a:p>
            <a:r>
              <a:rPr lang="uk-UA" sz="1400" b="0" dirty="0"/>
              <a:t/>
            </a:r>
            <a:br>
              <a:rPr lang="uk-UA" sz="1400" b="0" dirty="0"/>
            </a:br>
            <a:endParaRPr lang="ru-RU" sz="14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6885"/>
            <a:ext cx="5544616" cy="5598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300" dirty="0" smtClean="0"/>
              <a:t>10. </a:t>
            </a:r>
            <a:r>
              <a:rPr lang="ru-RU" sz="2300" dirty="0"/>
              <a:t>КОНВЕНЦІЯ ООН ПРО ПРАВА ОСІБ З ІНВАЛІДНІСТЮ </a:t>
            </a:r>
            <a:r>
              <a:rPr lang="ru-RU" sz="2300" dirty="0" smtClean="0"/>
              <a:t>(2006)</a:t>
            </a:r>
            <a:endParaRPr lang="ru-RU" sz="23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140392"/>
            <a:ext cx="2324531" cy="15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89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8147248" cy="4680520"/>
          </a:xfrm>
        </p:spPr>
        <p:txBody>
          <a:bodyPr>
            <a:noAutofit/>
          </a:bodyPr>
          <a:lstStyle/>
          <a:p>
            <a:r>
              <a:rPr lang="uk-UA" sz="1400" b="0" dirty="0"/>
              <a:t>Документ складається з </a:t>
            </a:r>
            <a:r>
              <a:rPr lang="uk-UA" sz="1400" dirty="0">
                <a:solidFill>
                  <a:srgbClr val="C00000"/>
                </a:solidFill>
              </a:rPr>
              <a:t>3 розділів</a:t>
            </a:r>
            <a:r>
              <a:rPr lang="uk-UA" sz="1400" b="0" dirty="0"/>
              <a:t>. Питань освіти стосуються в них наступні положення:</a:t>
            </a:r>
          </a:p>
          <a:p>
            <a:r>
              <a:rPr lang="uk-UA" sz="1400" b="0" dirty="0"/>
              <a:t> 1. </a:t>
            </a:r>
            <a:r>
              <a:rPr lang="uk-UA" sz="1400" dirty="0">
                <a:solidFill>
                  <a:srgbClr val="C00000"/>
                </a:solidFill>
              </a:rPr>
              <a:t>Цінності та принципи</a:t>
            </a:r>
            <a:r>
              <a:rPr lang="uk-UA" sz="1400" b="0" dirty="0"/>
              <a:t>. Особи з інвалідністю визнаються </a:t>
            </a:r>
            <a:r>
              <a:rPr lang="uk-UA" sz="1400" dirty="0">
                <a:solidFill>
                  <a:srgbClr val="C00000"/>
                </a:solidFill>
              </a:rPr>
              <a:t>рушійною силою і бенефіціарами розвитку суспільства</a:t>
            </a:r>
            <a:r>
              <a:rPr lang="uk-UA" sz="1400" b="0" dirty="0"/>
              <a:t>, чий вплив у спільне благополуччя, прогрес і різноманіття визнається як </a:t>
            </a:r>
            <a:r>
              <a:rPr lang="uk-UA" sz="1400" dirty="0">
                <a:solidFill>
                  <a:srgbClr val="C00000"/>
                </a:solidFill>
              </a:rPr>
              <a:t>значний</a:t>
            </a:r>
            <a:r>
              <a:rPr lang="uk-UA" sz="1400" b="0" dirty="0"/>
              <a:t>, оскільки вони складають загалом </a:t>
            </a:r>
            <a:r>
              <a:rPr lang="uk-UA" sz="1400" dirty="0">
                <a:solidFill>
                  <a:srgbClr val="C00000"/>
                </a:solidFill>
              </a:rPr>
              <a:t>15 % світового населення</a:t>
            </a:r>
            <a:r>
              <a:rPr lang="uk-UA" sz="1400" b="0" dirty="0"/>
              <a:t> (1 млрд, із яких 80 % проживають у країнах, що розвиваються). </a:t>
            </a:r>
          </a:p>
          <a:p>
            <a:r>
              <a:rPr lang="uk-UA" sz="1400" b="0" dirty="0"/>
              <a:t>2. Для досягнення цілей розвитку в інтересах інвалідів у період до 2015 року і після нього </a:t>
            </a:r>
            <a:r>
              <a:rPr lang="uk-UA" sz="1400" dirty="0">
                <a:solidFill>
                  <a:srgbClr val="C00000"/>
                </a:solidFill>
              </a:rPr>
              <a:t>необхідно</a:t>
            </a:r>
            <a:r>
              <a:rPr lang="uk-UA" sz="1400" b="0" dirty="0"/>
              <a:t>: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0" dirty="0"/>
              <a:t>забезпечити їм</a:t>
            </a:r>
            <a:r>
              <a:rPr lang="uk-UA" sz="1400" dirty="0">
                <a:solidFill>
                  <a:srgbClr val="C00000"/>
                </a:solidFill>
              </a:rPr>
              <a:t> безкоштовну обов'язкову початкову освіту </a:t>
            </a:r>
            <a:r>
              <a:rPr lang="uk-UA" sz="1400" b="0" dirty="0"/>
              <a:t>та можливості доступу до системи </a:t>
            </a:r>
            <a:r>
              <a:rPr lang="uk-UA" sz="1400" dirty="0">
                <a:solidFill>
                  <a:srgbClr val="C00000"/>
                </a:solidFill>
              </a:rPr>
              <a:t>якісної вищої освіти</a:t>
            </a:r>
            <a:r>
              <a:rPr lang="uk-UA" sz="1400" b="0" dirty="0"/>
              <a:t> на рівні з іншими;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0" dirty="0"/>
              <a:t>забезпечити їм рівний з іншими </a:t>
            </a:r>
            <a:r>
              <a:rPr lang="uk-UA" sz="1400" dirty="0">
                <a:solidFill>
                  <a:srgbClr val="C00000"/>
                </a:solidFill>
              </a:rPr>
              <a:t>доступ до працевлаштування, продуктивної праці та гідної заробітної платні без дискримінації, а також до професійно-технічної освіти і бізнес-підготовки</a:t>
            </a:r>
            <a:r>
              <a:rPr lang="uk-UA" sz="1400" b="0" dirty="0"/>
              <a:t>, що дозволило б їм набути максимального рівня самостійності та зберегти її;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0" dirty="0"/>
              <a:t>створити </a:t>
            </a:r>
            <a:r>
              <a:rPr lang="uk-UA" sz="1400" dirty="0" err="1">
                <a:solidFill>
                  <a:srgbClr val="C00000"/>
                </a:solidFill>
              </a:rPr>
              <a:t>безбар'єрне</a:t>
            </a:r>
            <a:r>
              <a:rPr lang="uk-UA" sz="1400" dirty="0">
                <a:solidFill>
                  <a:srgbClr val="C00000"/>
                </a:solidFill>
              </a:rPr>
              <a:t> середовище, тобто ліквідувати бар'єри, що існують у навколишньому середовищі, у транспорті, на робочих місцях, у навчальних і медичних закладах, в інформаційних і допоміжних пристроях, таких як інформаційно-комунікаційна техніка</a:t>
            </a:r>
            <a:r>
              <a:rPr lang="uk-UA" sz="1400" b="0" dirty="0"/>
              <a:t>, в т. ч. у віддалених і сільських районах, щоб дати інвалідам можливість повністю розкрити свій потенціал</a:t>
            </a:r>
            <a:r>
              <a:rPr lang="uk-UA" sz="1400" b="0" dirty="0" smtClean="0"/>
              <a:t>.</a:t>
            </a:r>
            <a:endParaRPr lang="ru-RU" sz="14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052736"/>
            <a:ext cx="6131024" cy="5598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300" dirty="0" smtClean="0"/>
              <a:t>11. </a:t>
            </a:r>
            <a:r>
              <a:rPr lang="ru-RU" sz="2300" dirty="0"/>
              <a:t>ПІДСУМКОВИЙ ДОКУМЕНТ (План </a:t>
            </a:r>
            <a:r>
              <a:rPr lang="ru-RU" sz="2300" dirty="0" err="1"/>
              <a:t>дій</a:t>
            </a:r>
            <a:r>
              <a:rPr lang="ru-RU" sz="2300" dirty="0"/>
              <a:t> У </a:t>
            </a:r>
            <a:r>
              <a:rPr lang="ru-RU" sz="2300" dirty="0" err="1"/>
              <a:t>галузі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r>
              <a:rPr lang="ru-RU" sz="2300" dirty="0"/>
              <a:t> за </a:t>
            </a:r>
            <a:r>
              <a:rPr lang="ru-RU" sz="2300" dirty="0" err="1"/>
              <a:t>участю</a:t>
            </a:r>
            <a:r>
              <a:rPr lang="ru-RU" sz="2300" dirty="0"/>
              <a:t> </a:t>
            </a:r>
            <a:r>
              <a:rPr lang="ru-RU" sz="2300" dirty="0" err="1"/>
              <a:t>інвалідів</a:t>
            </a:r>
            <a:r>
              <a:rPr lang="ru-RU" sz="2300" dirty="0"/>
              <a:t> на </a:t>
            </a:r>
            <a:r>
              <a:rPr lang="ru-RU" sz="2300" dirty="0" err="1"/>
              <a:t>період</a:t>
            </a:r>
            <a:r>
              <a:rPr lang="ru-RU" sz="2300" dirty="0"/>
              <a:t> до 2015 року та </a:t>
            </a:r>
            <a:r>
              <a:rPr lang="ru-RU" sz="2300" dirty="0" err="1"/>
              <a:t>після</a:t>
            </a:r>
            <a:r>
              <a:rPr lang="ru-RU" sz="2300" dirty="0"/>
              <a:t> </a:t>
            </a:r>
            <a:r>
              <a:rPr lang="ru-RU" sz="2300" dirty="0" err="1"/>
              <a:t>нього</a:t>
            </a:r>
            <a:r>
              <a:rPr lang="ru-RU" sz="2300" dirty="0"/>
              <a:t>) </a:t>
            </a:r>
            <a:r>
              <a:rPr lang="ru-RU" sz="2300" dirty="0" smtClean="0"/>
              <a:t>(2013)</a:t>
            </a:r>
            <a:endParaRPr lang="ru-RU" sz="23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410" y="419960"/>
            <a:ext cx="1924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7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1484784"/>
            <a:ext cx="8363272" cy="5112568"/>
          </a:xfrm>
        </p:spPr>
        <p:txBody>
          <a:bodyPr>
            <a:noAutofit/>
          </a:bodyPr>
          <a:lstStyle/>
          <a:p>
            <a:pPr marL="342900" indent="-342900" algn="just">
              <a:buAutoNum type="arabicPeriod"/>
            </a:pPr>
            <a:r>
              <a:rPr lang="ru-RU" sz="1400" dirty="0" smtClean="0">
                <a:solidFill>
                  <a:srgbClr val="C00000"/>
                </a:solidFill>
              </a:rPr>
              <a:t>В </a:t>
            </a:r>
            <a:r>
              <a:rPr lang="ru-RU" sz="1400" dirty="0">
                <a:solidFill>
                  <a:srgbClr val="C00000"/>
                </a:solidFill>
              </a:rPr>
              <a:t>1817 </a:t>
            </a:r>
            <a:r>
              <a:rPr lang="ru-RU" sz="1400" b="0" dirty="0" err="1"/>
              <a:t>році</a:t>
            </a:r>
            <a:r>
              <a:rPr lang="ru-RU" sz="1400" b="0" dirty="0"/>
              <a:t> </a:t>
            </a:r>
            <a:r>
              <a:rPr lang="ru-RU" sz="1400" b="0" dirty="0" err="1"/>
              <a:t>французський</a:t>
            </a:r>
            <a:r>
              <a:rPr lang="ru-RU" sz="1400" b="0" dirty="0"/>
              <a:t> учитель з </a:t>
            </a:r>
            <a:r>
              <a:rPr lang="ru-RU" sz="1400" b="0" dirty="0" err="1"/>
              <a:t>глухотою</a:t>
            </a:r>
            <a:r>
              <a:rPr lang="ru-RU" sz="1400" b="0" dirty="0"/>
              <a:t> Лоран Клер та </a:t>
            </a:r>
            <a:r>
              <a:rPr lang="ru-RU" sz="1400" b="0" dirty="0" err="1"/>
              <a:t>американський</a:t>
            </a:r>
            <a:r>
              <a:rPr lang="ru-RU" sz="1400" b="0" dirty="0"/>
              <a:t> </a:t>
            </a:r>
            <a:r>
              <a:rPr lang="ru-RU" sz="1400" b="0" dirty="0" err="1"/>
              <a:t>ідеаліст</a:t>
            </a:r>
            <a:r>
              <a:rPr lang="ru-RU" sz="1400" b="0" dirty="0"/>
              <a:t> Томас </a:t>
            </a:r>
            <a:r>
              <a:rPr lang="ru-RU" sz="1400" b="0" dirty="0" err="1"/>
              <a:t>Хопкінс</a:t>
            </a:r>
            <a:r>
              <a:rPr lang="ru-RU" sz="1400" b="0" dirty="0"/>
              <a:t> Голоде, </a:t>
            </a:r>
            <a:r>
              <a:rPr lang="ru-RU" sz="1400" b="0" dirty="0" err="1"/>
              <a:t>заснували</a:t>
            </a:r>
            <a:r>
              <a:rPr lang="ru-RU" sz="1400" b="0" dirty="0"/>
              <a:t> першу в </a:t>
            </a:r>
            <a:r>
              <a:rPr lang="ru-RU" sz="1400" b="0" dirty="0" err="1"/>
              <a:t>Хартфорді</a:t>
            </a:r>
            <a:r>
              <a:rPr lang="ru-RU" sz="1400" b="0" dirty="0"/>
              <a:t> </a:t>
            </a:r>
            <a:r>
              <a:rPr lang="ru-RU" sz="1400" b="0" dirty="0" err="1"/>
              <a:t>американську</a:t>
            </a:r>
            <a:r>
              <a:rPr lang="ru-RU" sz="1400" b="0" dirty="0"/>
              <a:t> </a:t>
            </a:r>
            <a:r>
              <a:rPr lang="ru-RU" sz="1400" dirty="0"/>
              <a:t>школу для людей з </a:t>
            </a:r>
            <a:r>
              <a:rPr lang="ru-RU" sz="1400" dirty="0" err="1"/>
              <a:t>глухотою</a:t>
            </a:r>
            <a:r>
              <a:rPr lang="ru-RU" sz="1400" b="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solidFill>
                  <a:srgbClr val="C00000"/>
                </a:solidFill>
              </a:rPr>
              <a:t>1830-і роки </a:t>
            </a:r>
            <a:r>
              <a:rPr lang="ru-RU" sz="1400" b="0" dirty="0"/>
              <a:t>в США </a:t>
            </a:r>
            <a:r>
              <a:rPr lang="ru-RU" sz="1400" b="0" dirty="0" err="1"/>
              <a:t>виникають</a:t>
            </a:r>
            <a:r>
              <a:rPr lang="ru-RU" sz="1400" b="0" dirty="0"/>
              <a:t> </a:t>
            </a:r>
            <a:r>
              <a:rPr lang="ru-RU" sz="1400" b="0" dirty="0" err="1"/>
              <a:t>спеціальні</a:t>
            </a:r>
            <a:r>
              <a:rPr lang="ru-RU" sz="1400" b="0" dirty="0"/>
              <a:t> </a:t>
            </a:r>
            <a:r>
              <a:rPr lang="ru-RU" sz="1400" dirty="0" err="1"/>
              <a:t>школи</a:t>
            </a:r>
            <a:r>
              <a:rPr lang="ru-RU" sz="1400" dirty="0"/>
              <a:t> для людей з </a:t>
            </a:r>
            <a:r>
              <a:rPr lang="ru-RU" sz="1400" dirty="0" err="1"/>
              <a:t>глухотою</a:t>
            </a:r>
            <a:r>
              <a:rPr lang="ru-RU" sz="1400" dirty="0"/>
              <a:t> та незрячих</a:t>
            </a:r>
            <a:r>
              <a:rPr lang="ru-RU" sz="1400" b="0" dirty="0" smtClean="0"/>
              <a:t>. </a:t>
            </a:r>
            <a:r>
              <a:rPr lang="ru-RU" sz="1400" b="0" dirty="0" err="1"/>
              <a:t>Учні</a:t>
            </a:r>
            <a:r>
              <a:rPr lang="ru-RU" sz="1400" b="0" dirty="0"/>
              <a:t> в них </a:t>
            </a:r>
            <a:r>
              <a:rPr lang="ru-RU" sz="1400" b="0" dirty="0" err="1"/>
              <a:t>перебувають</a:t>
            </a:r>
            <a:r>
              <a:rPr lang="ru-RU" sz="1400" b="0" dirty="0"/>
              <a:t> </a:t>
            </a:r>
            <a:r>
              <a:rPr lang="ru-RU" sz="1400" b="0" dirty="0" err="1"/>
              <a:t>майже</a:t>
            </a:r>
            <a:r>
              <a:rPr lang="ru-RU" sz="1400" b="0" dirty="0"/>
              <a:t> весь час, є </a:t>
            </a:r>
            <a:r>
              <a:rPr lang="ru-RU" sz="1400" b="0" dirty="0" err="1"/>
              <a:t>ізольовані</a:t>
            </a:r>
            <a:r>
              <a:rPr lang="ru-RU" sz="1400" b="0" dirty="0"/>
              <a:t> і </a:t>
            </a:r>
            <a:r>
              <a:rPr lang="ru-RU" sz="1400" b="0" dirty="0" err="1"/>
              <a:t>навчаються</a:t>
            </a:r>
            <a:r>
              <a:rPr lang="ru-RU" sz="1400" b="0" dirty="0"/>
              <a:t> за </a:t>
            </a:r>
            <a:r>
              <a:rPr lang="ru-RU" sz="1400" b="0" dirty="0" err="1"/>
              <a:t>спеціальними</a:t>
            </a:r>
            <a:r>
              <a:rPr lang="ru-RU" sz="1400" b="0" dirty="0"/>
              <a:t> </a:t>
            </a:r>
            <a:r>
              <a:rPr lang="ru-RU" sz="1400" b="0" dirty="0" err="1"/>
              <a:t>програмами</a:t>
            </a:r>
            <a:r>
              <a:rPr lang="ru-RU" sz="1400" b="0" dirty="0"/>
              <a:t>. </a:t>
            </a:r>
            <a:r>
              <a:rPr lang="ru-RU" sz="1400" b="0" dirty="0" err="1"/>
              <a:t>Зокрема</a:t>
            </a:r>
            <a:r>
              <a:rPr lang="ru-RU" sz="1400" b="0" dirty="0"/>
              <a:t> у школах для глухих </a:t>
            </a:r>
            <a:r>
              <a:rPr lang="ru-RU" sz="1400" b="0" dirty="0" err="1"/>
              <a:t>використовують</a:t>
            </a:r>
            <a:r>
              <a:rPr lang="ru-RU" sz="1400" b="0" dirty="0"/>
              <a:t>, </a:t>
            </a:r>
            <a:r>
              <a:rPr lang="ru-RU" sz="1400" b="0" dirty="0" err="1"/>
              <a:t>мову</a:t>
            </a:r>
            <a:r>
              <a:rPr lang="ru-RU" sz="1400" b="0" dirty="0"/>
              <a:t> </a:t>
            </a:r>
            <a:r>
              <a:rPr lang="ru-RU" sz="1400" b="0" dirty="0" err="1"/>
              <a:t>знаків</a:t>
            </a:r>
            <a:r>
              <a:rPr lang="ru-RU" sz="1400" b="0" dirty="0"/>
              <a:t>, </a:t>
            </a:r>
            <a:r>
              <a:rPr lang="ru-RU" sz="1400" b="0" dirty="0" err="1"/>
              <a:t>мову</a:t>
            </a:r>
            <a:r>
              <a:rPr lang="ru-RU" sz="1400" b="0" dirty="0"/>
              <a:t> </a:t>
            </a:r>
            <a:r>
              <a:rPr lang="ru-RU" sz="1400" b="0" dirty="0" err="1"/>
              <a:t>жестів</a:t>
            </a:r>
            <a:r>
              <a:rPr lang="ru-RU" sz="1400" b="0" dirty="0"/>
              <a:t>, </a:t>
            </a:r>
            <a:r>
              <a:rPr lang="ru-RU" sz="1400" b="0" dirty="0" err="1"/>
              <a:t>альтернативні</a:t>
            </a:r>
            <a:r>
              <a:rPr lang="ru-RU" sz="1400" b="0" dirty="0"/>
              <a:t> </a:t>
            </a:r>
            <a:r>
              <a:rPr lang="ru-RU" sz="1400" b="0" dirty="0" err="1"/>
              <a:t>системи</a:t>
            </a:r>
            <a:r>
              <a:rPr lang="ru-RU" sz="1400" b="0" dirty="0"/>
              <a:t> </a:t>
            </a:r>
            <a:r>
              <a:rPr lang="ru-RU" sz="1400" b="0" dirty="0" err="1"/>
              <a:t>спілкування</a:t>
            </a:r>
            <a:r>
              <a:rPr lang="ru-RU" sz="1400" b="0" dirty="0"/>
              <a:t>.</a:t>
            </a:r>
            <a:endParaRPr lang="ru-RU" sz="1400" b="0" dirty="0" smtClean="0"/>
          </a:p>
          <a:p>
            <a:pPr marL="342900" indent="-342900" algn="just">
              <a:buAutoNum type="arabicPeriod"/>
            </a:pPr>
            <a:r>
              <a:rPr lang="ru-RU" sz="1400" dirty="0">
                <a:solidFill>
                  <a:srgbClr val="C00000"/>
                </a:solidFill>
              </a:rPr>
              <a:t>В 1872 </a:t>
            </a:r>
            <a:r>
              <a:rPr lang="ru-RU" sz="1400" dirty="0" err="1">
                <a:solidFill>
                  <a:srgbClr val="C00000"/>
                </a:solidFill>
              </a:rPr>
              <a:t>році</a:t>
            </a:r>
            <a:r>
              <a:rPr lang="ru-RU" sz="1400" dirty="0">
                <a:solidFill>
                  <a:srgbClr val="C00000"/>
                </a:solidFill>
              </a:rPr>
              <a:t> </a:t>
            </a:r>
            <a:r>
              <a:rPr lang="ru-RU" sz="1400" b="0" dirty="0" err="1"/>
              <a:t>Олександр</a:t>
            </a:r>
            <a:r>
              <a:rPr lang="ru-RU" sz="1400" b="0" dirty="0"/>
              <a:t> </a:t>
            </a:r>
            <a:r>
              <a:rPr lang="ru-RU" sz="1400" b="0" dirty="0" err="1"/>
              <a:t>Грем</a:t>
            </a:r>
            <a:r>
              <a:rPr lang="ru-RU" sz="1400" b="0" dirty="0"/>
              <a:t> Белл, </a:t>
            </a:r>
            <a:r>
              <a:rPr lang="ru-RU" sz="1400" b="0" dirty="0" err="1"/>
              <a:t>винахідник</a:t>
            </a:r>
            <a:r>
              <a:rPr lang="ru-RU" sz="1400" b="0" dirty="0"/>
              <a:t> телефону, </a:t>
            </a:r>
            <a:r>
              <a:rPr lang="ru-RU" sz="1400" b="0" dirty="0" err="1"/>
              <a:t>відкриває</a:t>
            </a:r>
            <a:r>
              <a:rPr lang="ru-RU" sz="1400" b="0" dirty="0"/>
              <a:t> в </a:t>
            </a:r>
            <a:r>
              <a:rPr lang="ru-RU" sz="1400" b="0" dirty="0" err="1"/>
              <a:t>Бостоні</a:t>
            </a:r>
            <a:r>
              <a:rPr lang="ru-RU" sz="1400" b="0" dirty="0"/>
              <a:t> </a:t>
            </a:r>
            <a:r>
              <a:rPr lang="ru-RU" sz="1400" dirty="0" err="1"/>
              <a:t>спеціальну</a:t>
            </a:r>
            <a:r>
              <a:rPr lang="ru-RU" sz="1400" dirty="0"/>
              <a:t> школу,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готує</a:t>
            </a:r>
            <a:r>
              <a:rPr lang="ru-RU" sz="1400" dirty="0"/>
              <a:t> </a:t>
            </a:r>
            <a:r>
              <a:rPr lang="ru-RU" sz="1400" dirty="0" err="1"/>
              <a:t>вчителів</a:t>
            </a:r>
            <a:r>
              <a:rPr lang="ru-RU" sz="1400" dirty="0"/>
              <a:t> людей з </a:t>
            </a:r>
            <a:r>
              <a:rPr lang="ru-RU" sz="1400" dirty="0" err="1"/>
              <a:t>глухотою</a:t>
            </a:r>
            <a:r>
              <a:rPr lang="ru-RU" sz="1400" b="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solidFill>
                  <a:srgbClr val="C00000"/>
                </a:solidFill>
              </a:rPr>
              <a:t>В 1893 </a:t>
            </a:r>
            <a:r>
              <a:rPr lang="ru-RU" sz="1400" dirty="0" err="1">
                <a:solidFill>
                  <a:srgbClr val="C00000"/>
                </a:solidFill>
              </a:rPr>
              <a:t>році</a:t>
            </a:r>
            <a:r>
              <a:rPr lang="ru-RU" sz="1400" dirty="0">
                <a:solidFill>
                  <a:srgbClr val="C00000"/>
                </a:solidFill>
              </a:rPr>
              <a:t> </a:t>
            </a:r>
            <a:r>
              <a:rPr lang="ru-RU" sz="1400" b="0" dirty="0"/>
              <a:t>в </a:t>
            </a:r>
            <a:r>
              <a:rPr lang="ru-RU" sz="1400" b="0" dirty="0" err="1"/>
              <a:t>Англії</a:t>
            </a:r>
            <a:r>
              <a:rPr lang="ru-RU" sz="1400" b="0" dirty="0"/>
              <a:t> та </a:t>
            </a:r>
            <a:r>
              <a:rPr lang="ru-RU" sz="1400" b="0" dirty="0" err="1"/>
              <a:t>Уельсі</a:t>
            </a:r>
            <a:r>
              <a:rPr lang="ru-RU" sz="1400" b="0" dirty="0"/>
              <a:t> </a:t>
            </a:r>
            <a:r>
              <a:rPr lang="ru-RU" sz="1400" dirty="0" err="1"/>
              <a:t>незрячі</a:t>
            </a:r>
            <a:r>
              <a:rPr lang="ru-RU" sz="1400" dirty="0"/>
              <a:t> і </a:t>
            </a:r>
            <a:r>
              <a:rPr lang="ru-RU" sz="1400" dirty="0" err="1"/>
              <a:t>діти</a:t>
            </a:r>
            <a:r>
              <a:rPr lang="ru-RU" sz="1400" dirty="0"/>
              <a:t> з </a:t>
            </a:r>
            <a:r>
              <a:rPr lang="ru-RU" sz="1400" dirty="0" err="1"/>
              <a:t>глухотою</a:t>
            </a:r>
            <a:r>
              <a:rPr lang="ru-RU" sz="1400" dirty="0"/>
              <a:t> </a:t>
            </a:r>
            <a:r>
              <a:rPr lang="ru-RU" sz="1400" dirty="0" err="1"/>
              <a:t>йдуть</a:t>
            </a:r>
            <a:r>
              <a:rPr lang="ru-RU" sz="1400" dirty="0"/>
              <a:t> у </a:t>
            </a:r>
            <a:r>
              <a:rPr lang="ru-RU" sz="1400" dirty="0" err="1"/>
              <a:t>масові</a:t>
            </a:r>
            <a:r>
              <a:rPr lang="ru-RU" sz="1400" dirty="0"/>
              <a:t> </a:t>
            </a:r>
            <a:r>
              <a:rPr lang="ru-RU" sz="1400" dirty="0" err="1"/>
              <a:t>школи</a:t>
            </a:r>
            <a:r>
              <a:rPr lang="ru-RU" sz="1400" b="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solidFill>
                  <a:srgbClr val="C00000"/>
                </a:solidFill>
              </a:rPr>
              <a:t>В 1897 </a:t>
            </a:r>
            <a:r>
              <a:rPr lang="ru-RU" sz="1400" dirty="0" err="1">
                <a:solidFill>
                  <a:srgbClr val="C00000"/>
                </a:solidFill>
              </a:rPr>
              <a:t>році</a:t>
            </a:r>
            <a:r>
              <a:rPr lang="ru-RU" sz="1400" dirty="0">
                <a:solidFill>
                  <a:srgbClr val="C00000"/>
                </a:solidFill>
              </a:rPr>
              <a:t> </a:t>
            </a:r>
            <a:r>
              <a:rPr lang="ru-RU" sz="1400" b="0" dirty="0"/>
              <a:t>4739 </a:t>
            </a:r>
            <a:r>
              <a:rPr lang="ru-RU" sz="1400" b="0" dirty="0" err="1"/>
              <a:t>дітей</a:t>
            </a:r>
            <a:r>
              <a:rPr lang="ru-RU" sz="1400" b="0" dirty="0"/>
              <a:t> з </a:t>
            </a:r>
            <a:r>
              <a:rPr lang="ru-RU" sz="1400" b="0" dirty="0" err="1"/>
              <a:t>інвалідністю</a:t>
            </a:r>
            <a:r>
              <a:rPr lang="ru-RU" sz="1400" b="0" dirty="0"/>
              <a:t> </a:t>
            </a:r>
            <a:r>
              <a:rPr lang="ru-RU" sz="1400" dirty="0" err="1"/>
              <a:t>переходять</a:t>
            </a:r>
            <a:r>
              <a:rPr lang="ru-RU" sz="1400" dirty="0"/>
              <a:t> у </a:t>
            </a:r>
            <a:r>
              <a:rPr lang="ru-RU" sz="1400" dirty="0" err="1"/>
              <a:t>спеціальні</a:t>
            </a:r>
            <a:r>
              <a:rPr lang="ru-RU" sz="1400" dirty="0"/>
              <a:t> </a:t>
            </a:r>
            <a:r>
              <a:rPr lang="ru-RU" sz="1400" dirty="0" err="1"/>
              <a:t>школи</a:t>
            </a:r>
            <a:r>
              <a:rPr lang="ru-RU" sz="1400" b="0" dirty="0"/>
              <a:t>, </a:t>
            </a:r>
            <a:r>
              <a:rPr lang="ru-RU" sz="1400" b="0" dirty="0" err="1"/>
              <a:t>оскільки</a:t>
            </a:r>
            <a:r>
              <a:rPr lang="ru-RU" sz="1400" b="0" dirty="0"/>
              <a:t> </a:t>
            </a:r>
            <a:r>
              <a:rPr lang="ru-RU" sz="1400" b="0" dirty="0" err="1"/>
              <a:t>їх</a:t>
            </a:r>
            <a:r>
              <a:rPr lang="ru-RU" sz="1400" b="0" dirty="0"/>
              <a:t> </a:t>
            </a:r>
            <a:r>
              <a:rPr lang="ru-RU" sz="1400" b="0" dirty="0" err="1"/>
              <a:t>попереднє</a:t>
            </a:r>
            <a:r>
              <a:rPr lang="ru-RU" sz="1400" b="0" dirty="0"/>
              <a:t> навчання </a:t>
            </a:r>
            <a:r>
              <a:rPr lang="ru-RU" sz="1400" b="0" dirty="0" err="1"/>
              <a:t>виявилось</a:t>
            </a:r>
            <a:r>
              <a:rPr lang="ru-RU" sz="1400" b="0" dirty="0"/>
              <a:t> </a:t>
            </a:r>
            <a:r>
              <a:rPr lang="ru-RU" sz="1400" b="0" dirty="0" err="1" smtClean="0"/>
              <a:t>незадовільним</a:t>
            </a:r>
            <a:r>
              <a:rPr lang="ru-RU" sz="1400" b="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uk-UA" sz="1400" dirty="0" smtClean="0">
                <a:solidFill>
                  <a:srgbClr val="C00000"/>
                </a:solidFill>
              </a:rPr>
              <a:t>В </a:t>
            </a:r>
            <a:r>
              <a:rPr lang="uk-UA" sz="1400" dirty="0">
                <a:solidFill>
                  <a:srgbClr val="C00000"/>
                </a:solidFill>
              </a:rPr>
              <a:t>1921 році </a:t>
            </a:r>
            <a:r>
              <a:rPr lang="uk-UA" sz="1400" b="0" dirty="0"/>
              <a:t>Закон про освіту Великобританії передбачає, що </a:t>
            </a:r>
            <a:r>
              <a:rPr lang="uk-UA" sz="1400" dirty="0"/>
              <a:t>всі діти з інвалідністю мають навчатись у спецшколах</a:t>
            </a:r>
            <a:r>
              <a:rPr lang="uk-UA" sz="1400" b="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uk-UA" sz="1400" dirty="0" smtClean="0">
                <a:solidFill>
                  <a:srgbClr val="C00000"/>
                </a:solidFill>
              </a:rPr>
              <a:t>У 1935 році </a:t>
            </a:r>
            <a:r>
              <a:rPr lang="uk-UA" sz="1400" b="0" dirty="0" smtClean="0"/>
              <a:t>в </a:t>
            </a:r>
            <a:r>
              <a:rPr lang="uk-UA" sz="1400" b="0" dirty="0"/>
              <a:t>Британії вже 59768 дітей з інвалідністю відвідують спеціальні школи</a:t>
            </a:r>
            <a:r>
              <a:rPr lang="uk-UA" sz="1400" b="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solidFill>
                  <a:srgbClr val="C00000"/>
                </a:solidFill>
              </a:rPr>
              <a:t>В 1963 </a:t>
            </a:r>
            <a:r>
              <a:rPr lang="ru-RU" sz="1400" dirty="0" err="1">
                <a:solidFill>
                  <a:srgbClr val="C00000"/>
                </a:solidFill>
              </a:rPr>
              <a:t>році</a:t>
            </a:r>
            <a:r>
              <a:rPr lang="ru-RU" sz="1400" dirty="0">
                <a:solidFill>
                  <a:srgbClr val="C00000"/>
                </a:solidFill>
              </a:rPr>
              <a:t> </a:t>
            </a:r>
            <a:r>
              <a:rPr lang="ru-RU" sz="1400" b="0" dirty="0"/>
              <a:t>д-р А. Пето </a:t>
            </a:r>
            <a:r>
              <a:rPr lang="ru-RU" sz="1400" b="0" dirty="0" err="1"/>
              <a:t>організує</a:t>
            </a:r>
            <a:r>
              <a:rPr lang="ru-RU" sz="1400" b="0" dirty="0"/>
              <a:t> в </a:t>
            </a:r>
            <a:r>
              <a:rPr lang="ru-RU" sz="1400" b="0" dirty="0" err="1"/>
              <a:t>Угорщині</a:t>
            </a:r>
            <a:r>
              <a:rPr lang="ru-RU" sz="1400" b="0" dirty="0"/>
              <a:t> </a:t>
            </a:r>
            <a:r>
              <a:rPr lang="ru-RU" sz="1400" dirty="0"/>
              <a:t>школу-</a:t>
            </a:r>
            <a:r>
              <a:rPr lang="ru-RU" sz="1400" dirty="0" err="1"/>
              <a:t>інтернат</a:t>
            </a:r>
            <a:r>
              <a:rPr lang="ru-RU" sz="1400" dirty="0"/>
              <a:t> для </a:t>
            </a:r>
            <a:r>
              <a:rPr lang="ru-RU" sz="1400" dirty="0" err="1"/>
              <a:t>учнів</a:t>
            </a:r>
            <a:r>
              <a:rPr lang="ru-RU" sz="1400" dirty="0"/>
              <a:t> з </a:t>
            </a:r>
            <a:r>
              <a:rPr lang="ru-RU" sz="1400" dirty="0" err="1"/>
              <a:t>вадами</a:t>
            </a:r>
            <a:r>
              <a:rPr lang="ru-RU" sz="1400" dirty="0"/>
              <a:t> опорно-</a:t>
            </a:r>
            <a:r>
              <a:rPr lang="ru-RU" sz="1400" dirty="0" err="1"/>
              <a:t>рухового</a:t>
            </a:r>
            <a:r>
              <a:rPr lang="ru-RU" sz="1400" dirty="0"/>
              <a:t> </a:t>
            </a:r>
            <a:r>
              <a:rPr lang="ru-RU" sz="1400" dirty="0" err="1"/>
              <a:t>апарату</a:t>
            </a:r>
            <a:r>
              <a:rPr lang="ru-RU" b="0" dirty="0" smtClean="0"/>
              <a:t>.</a:t>
            </a:r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ТОМУ РУХ ЗА ПРАВА ОСІБ </a:t>
            </a:r>
            <a:r>
              <a:rPr lang="ru-RU" sz="2000">
                <a:solidFill>
                  <a:srgbClr val="C00000"/>
                </a:solidFill>
              </a:rPr>
              <a:t>З </a:t>
            </a:r>
            <a:r>
              <a:rPr lang="ru-RU" sz="2000" smtClean="0">
                <a:solidFill>
                  <a:srgbClr val="C00000"/>
                </a:solidFill>
              </a:rPr>
              <a:t>ІНВАЛІДНІСТЮ, ЩО </a:t>
            </a:r>
            <a:r>
              <a:rPr lang="ru-RU" sz="2000" smtClean="0">
                <a:solidFill>
                  <a:srgbClr val="C00000"/>
                </a:solidFill>
              </a:rPr>
              <a:t>ПОЧАВСЯ </a:t>
            </a:r>
            <a:r>
              <a:rPr lang="ru-RU" sz="2000" dirty="0" smtClean="0">
                <a:solidFill>
                  <a:srgbClr val="C00000"/>
                </a:solidFill>
              </a:rPr>
              <a:t>У ЦЕЙ ПЕРІОД, БЕЗПОСЕРЕДНЬО СТОСУВАВСЯ І ОСВІТИ</a:t>
            </a:r>
            <a:r>
              <a:rPr lang="ru-RU" sz="2000" b="0" dirty="0" smtClean="0"/>
              <a:t>.</a:t>
            </a:r>
            <a:endParaRPr lang="ru-RU" sz="2000" b="0" dirty="0" smtClean="0"/>
          </a:p>
          <a:p>
            <a:pPr algn="just"/>
            <a:r>
              <a:rPr lang="uk-UA" sz="1400" dirty="0"/>
              <a:t/>
            </a:r>
            <a:br>
              <a:rPr lang="uk-UA" sz="1400" dirty="0"/>
            </a:br>
            <a:endParaRPr lang="ru-RU" sz="14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300" b="1" dirty="0" smtClean="0"/>
              <a:t>1. Навчання </a:t>
            </a:r>
            <a:r>
              <a:rPr lang="ru-RU" sz="2300" b="1" dirty="0" err="1" smtClean="0"/>
              <a:t>дітей</a:t>
            </a:r>
            <a:r>
              <a:rPr lang="ru-RU" sz="2300" b="1" dirty="0" smtClean="0"/>
              <a:t> з </a:t>
            </a:r>
            <a:r>
              <a:rPr lang="ru-RU" sz="2300" b="1" dirty="0" err="1" smtClean="0"/>
              <a:t>інвалідністю</a:t>
            </a:r>
            <a:r>
              <a:rPr lang="ru-RU" sz="2300" b="1" dirty="0" smtClean="0"/>
              <a:t> не мало систематичного характеру В </a:t>
            </a:r>
            <a:r>
              <a:rPr lang="ru-RU" sz="2300" b="1" dirty="0" err="1" smtClean="0"/>
              <a:t>Європі</a:t>
            </a:r>
            <a:r>
              <a:rPr lang="ru-RU" sz="2300" b="1" dirty="0" smtClean="0"/>
              <a:t> та  США до СЕРЕДИНИ ХХ </a:t>
            </a:r>
            <a:r>
              <a:rPr lang="ru-RU" sz="2300" b="1" dirty="0" err="1" smtClean="0"/>
              <a:t>сторіччя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947737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1196752"/>
            <a:ext cx="4392488" cy="5112568"/>
          </a:xfrm>
        </p:spPr>
        <p:txBody>
          <a:bodyPr>
            <a:noAutofit/>
          </a:bodyPr>
          <a:lstStyle/>
          <a:p>
            <a:pPr algn="just"/>
            <a:r>
              <a:rPr lang="uk-UA" sz="1500" b="0" dirty="0"/>
              <a:t>Документ с</a:t>
            </a:r>
            <a:r>
              <a:rPr lang="ru-RU" sz="1500" b="0" dirty="0" err="1"/>
              <a:t>кладається</a:t>
            </a:r>
            <a:r>
              <a:rPr lang="ru-RU" sz="1500" b="0" dirty="0"/>
              <a:t> з </a:t>
            </a:r>
            <a:r>
              <a:rPr lang="ru-RU" sz="1500" b="0" dirty="0" err="1"/>
              <a:t>преамбули</a:t>
            </a:r>
            <a:r>
              <a:rPr lang="ru-RU" sz="1500" b="0" dirty="0"/>
              <a:t> та </a:t>
            </a:r>
            <a:r>
              <a:rPr lang="ru-RU" sz="1500" dirty="0">
                <a:solidFill>
                  <a:srgbClr val="C00000"/>
                </a:solidFill>
              </a:rPr>
              <a:t>30 статей</a:t>
            </a:r>
            <a:r>
              <a:rPr lang="uk-UA" sz="1500" dirty="0">
                <a:solidFill>
                  <a:srgbClr val="FF0000"/>
                </a:solidFill>
              </a:rPr>
              <a:t> </a:t>
            </a:r>
            <a:r>
              <a:rPr lang="uk-UA" sz="1500" b="0" dirty="0"/>
              <a:t>і проголошує</a:t>
            </a:r>
            <a:r>
              <a:rPr lang="ru-RU" sz="1500" b="0" dirty="0"/>
              <a:t> </a:t>
            </a:r>
            <a:r>
              <a:rPr lang="ru-RU" sz="1500" b="0" dirty="0" err="1"/>
              <a:t>невід'ємне</a:t>
            </a:r>
            <a:r>
              <a:rPr lang="ru-RU" sz="1500" b="0" dirty="0"/>
              <a:t> й </a:t>
            </a:r>
            <a:r>
              <a:rPr lang="ru-RU" sz="1500" b="0" dirty="0" err="1"/>
              <a:t>обов'язкове</a:t>
            </a:r>
            <a:r>
              <a:rPr lang="ru-RU" sz="1500" b="0" dirty="0"/>
              <a:t> </a:t>
            </a:r>
            <a:r>
              <a:rPr lang="ru-RU" sz="1500" b="0" dirty="0" err="1"/>
              <a:t>дотримання</a:t>
            </a:r>
            <a:r>
              <a:rPr lang="ru-RU" sz="1500" b="0" dirty="0"/>
              <a:t> широкого кола </a:t>
            </a:r>
            <a:r>
              <a:rPr lang="ru-RU" sz="1500" dirty="0" smtClean="0">
                <a:solidFill>
                  <a:srgbClr val="C00000"/>
                </a:solidFill>
              </a:rPr>
              <a:t>прав </a:t>
            </a:r>
            <a:r>
              <a:rPr lang="ru-RU" sz="1500" dirty="0" err="1" smtClean="0">
                <a:solidFill>
                  <a:srgbClr val="C00000"/>
                </a:solidFill>
              </a:rPr>
              <a:t>людини</a:t>
            </a:r>
            <a:r>
              <a:rPr lang="ru-RU" sz="1500" b="0" dirty="0">
                <a:solidFill>
                  <a:srgbClr val="C00000"/>
                </a:solidFill>
              </a:rPr>
              <a:t>:</a:t>
            </a:r>
            <a:endParaRPr lang="ru-RU" sz="1500" b="0" dirty="0" smtClean="0">
              <a:solidFill>
                <a:srgbClr val="C0000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500" b="0" dirty="0" smtClean="0"/>
              <a:t>рівність </a:t>
            </a:r>
            <a:r>
              <a:rPr lang="uk-UA" sz="1500" b="0" dirty="0"/>
              <a:t>усіх перед законом; </a:t>
            </a:r>
            <a:endParaRPr lang="ru-RU" sz="1500" b="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500" b="0" dirty="0"/>
              <a:t>презумпція невинності; </a:t>
            </a:r>
            <a:endParaRPr lang="ru-RU" sz="1500" b="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500" b="0" dirty="0"/>
              <a:t>недоторканність особи; </a:t>
            </a:r>
            <a:endParaRPr lang="ru-RU" sz="1500" b="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500" dirty="0">
                <a:solidFill>
                  <a:srgbClr val="C00000"/>
                </a:solidFill>
              </a:rPr>
              <a:t>недопустимість неправомірного втручання в особисте і сімейне життя</a:t>
            </a:r>
            <a:r>
              <a:rPr lang="uk-UA" sz="1500" b="0" dirty="0">
                <a:solidFill>
                  <a:srgbClr val="C00000"/>
                </a:solidFill>
              </a:rPr>
              <a:t>, </a:t>
            </a:r>
            <a:r>
              <a:rPr lang="uk-UA" sz="1500" dirty="0">
                <a:solidFill>
                  <a:srgbClr val="C00000"/>
                </a:solidFill>
              </a:rPr>
              <a:t>безпідставного посягання на недоторканність житла, честь і репутацію людини; </a:t>
            </a:r>
            <a:endParaRPr lang="ru-RU" sz="1500" dirty="0">
              <a:solidFill>
                <a:srgbClr val="C0000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500" b="0" dirty="0"/>
              <a:t>право на політичну діяльність; </a:t>
            </a:r>
            <a:endParaRPr lang="ru-RU" sz="1500" b="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500" b="0" dirty="0"/>
              <a:t>працю та захист від безробіття, </a:t>
            </a:r>
            <a:r>
              <a:rPr lang="uk-UA" sz="1500" dirty="0">
                <a:solidFill>
                  <a:srgbClr val="C00000"/>
                </a:solidFill>
              </a:rPr>
              <a:t>на власність, </a:t>
            </a:r>
            <a:r>
              <a:rPr lang="uk-UA" sz="1500" b="0" dirty="0"/>
              <a:t>відпочинок, </a:t>
            </a:r>
            <a:r>
              <a:rPr lang="uk-UA" sz="1500" dirty="0">
                <a:solidFill>
                  <a:srgbClr val="C00000"/>
                </a:solidFill>
              </a:rPr>
              <a:t>освіту</a:t>
            </a:r>
            <a:r>
              <a:rPr lang="uk-UA" sz="1500" b="0" dirty="0"/>
              <a:t>, соціальне забезпечення; </a:t>
            </a:r>
            <a:endParaRPr lang="ru-RU" sz="1500" b="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500" b="0" dirty="0"/>
              <a:t>право виїзду зі своєї країни та безперешкодного повернення до неї; </a:t>
            </a:r>
            <a:endParaRPr lang="ru-RU" sz="15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500" b="0" dirty="0"/>
              <a:t>право на </a:t>
            </a:r>
            <a:r>
              <a:rPr lang="uk-UA" sz="1500" dirty="0">
                <a:solidFill>
                  <a:srgbClr val="C00000"/>
                </a:solidFill>
              </a:rPr>
              <a:t>свободу переконань</a:t>
            </a:r>
            <a:r>
              <a:rPr lang="uk-UA" sz="1500" b="0" dirty="0"/>
              <a:t> і вільне їх поширення.</a:t>
            </a:r>
            <a:endParaRPr lang="ru-RU" sz="15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504056"/>
          </a:xfrm>
        </p:spPr>
        <p:txBody>
          <a:bodyPr>
            <a:normAutofit/>
          </a:bodyPr>
          <a:lstStyle/>
          <a:p>
            <a:pPr algn="ctr"/>
            <a:r>
              <a:rPr lang="ru-RU" sz="2300" b="1" dirty="0"/>
              <a:t>2</a:t>
            </a:r>
            <a:r>
              <a:rPr lang="ru-RU" sz="2300" b="1" dirty="0" smtClean="0"/>
              <a:t>. </a:t>
            </a:r>
            <a:r>
              <a:rPr lang="ru-RU" sz="2300" b="1" dirty="0" err="1" smtClean="0"/>
              <a:t>Загальна</a:t>
            </a:r>
            <a:r>
              <a:rPr lang="ru-RU" sz="2300" b="1" dirty="0" smtClean="0"/>
              <a:t> </a:t>
            </a:r>
            <a:r>
              <a:rPr lang="ru-RU" sz="2300" b="1" dirty="0" err="1"/>
              <a:t>Декларація</a:t>
            </a:r>
            <a:r>
              <a:rPr lang="ru-RU" sz="2300" b="1" dirty="0"/>
              <a:t> Прав </a:t>
            </a:r>
            <a:r>
              <a:rPr lang="ru-RU" sz="2300" b="1" dirty="0" err="1" smtClean="0"/>
              <a:t>Людини</a:t>
            </a:r>
            <a:r>
              <a:rPr lang="ru-RU" sz="2300" b="1" dirty="0" smtClean="0"/>
              <a:t> (1948)  </a:t>
            </a:r>
            <a:endParaRPr lang="ru-RU" sz="23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96752"/>
            <a:ext cx="3230100" cy="4226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4357601"/>
            <a:ext cx="2960475" cy="213154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5335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67544" y="836712"/>
            <a:ext cx="8147248" cy="5400600"/>
          </a:xfrm>
        </p:spPr>
        <p:txBody>
          <a:bodyPr>
            <a:noAutofit/>
          </a:bodyPr>
          <a:lstStyle/>
          <a:p>
            <a:r>
              <a:rPr lang="uk-UA" sz="1400" b="0" dirty="0" smtClean="0"/>
              <a:t>Документ </a:t>
            </a:r>
            <a:r>
              <a:rPr lang="uk-UA" sz="1400" b="0" dirty="0"/>
              <a:t>складається з </a:t>
            </a:r>
            <a:r>
              <a:rPr lang="uk-UA" sz="1400" dirty="0">
                <a:solidFill>
                  <a:srgbClr val="C00000"/>
                </a:solidFill>
              </a:rPr>
              <a:t>преамбули та 10 принципів</a:t>
            </a:r>
            <a:r>
              <a:rPr lang="uk-UA" sz="1400" b="0" dirty="0"/>
              <a:t>. </a:t>
            </a:r>
            <a:endParaRPr lang="uk-UA" sz="1400" b="0" dirty="0" smtClean="0"/>
          </a:p>
          <a:p>
            <a:r>
              <a:rPr lang="uk-UA" sz="1400" b="0" dirty="0" smtClean="0"/>
              <a:t>Освіти </a:t>
            </a:r>
            <a:r>
              <a:rPr lang="uk-UA" sz="1400" b="0" dirty="0"/>
              <a:t>дітей з особливими потребами стосуються наступні: </a:t>
            </a:r>
          </a:p>
          <a:p>
            <a:r>
              <a:rPr lang="uk-UA" sz="1400" dirty="0" smtClean="0">
                <a:solidFill>
                  <a:srgbClr val="C00000"/>
                </a:solidFill>
              </a:rPr>
              <a:t>ПРИНЦИП </a:t>
            </a:r>
            <a:r>
              <a:rPr lang="uk-UA" sz="1400" dirty="0">
                <a:solidFill>
                  <a:srgbClr val="C00000"/>
                </a:solidFill>
              </a:rPr>
              <a:t>2. </a:t>
            </a:r>
            <a:r>
              <a:rPr lang="uk-UA" sz="1400" b="0" dirty="0"/>
              <a:t>Дитині законом або іншими засобами повинен бути забезпечений спеціальний захист і надані можливості та сприятливі умови, які дозволили б їй </a:t>
            </a:r>
            <a:r>
              <a:rPr lang="uk-UA" sz="1400" dirty="0">
                <a:solidFill>
                  <a:srgbClr val="C00000"/>
                </a:solidFill>
              </a:rPr>
              <a:t>розвиватися фізично, розумово, морально, духовно та у соціальному відношенні</a:t>
            </a:r>
            <a:r>
              <a:rPr lang="uk-UA" sz="1400" b="0" dirty="0"/>
              <a:t> здоровим і нормальним шляхом і в умовах свободи та гідності. … </a:t>
            </a:r>
          </a:p>
          <a:p>
            <a:r>
              <a:rPr lang="uk-UA" sz="1400" dirty="0">
                <a:solidFill>
                  <a:srgbClr val="C00000"/>
                </a:solidFill>
              </a:rPr>
              <a:t>ПРИНЦИП</a:t>
            </a:r>
            <a:r>
              <a:rPr lang="uk-UA" sz="1400" dirty="0" smtClean="0">
                <a:solidFill>
                  <a:srgbClr val="C00000"/>
                </a:solidFill>
              </a:rPr>
              <a:t> </a:t>
            </a:r>
            <a:r>
              <a:rPr lang="uk-UA" sz="1400" dirty="0">
                <a:solidFill>
                  <a:srgbClr val="C00000"/>
                </a:solidFill>
              </a:rPr>
              <a:t>5. </a:t>
            </a:r>
            <a:r>
              <a:rPr lang="uk-UA" sz="1400" b="0" dirty="0"/>
              <a:t>Дитині, яка є </a:t>
            </a:r>
            <a:r>
              <a:rPr lang="uk-UA" sz="1400" dirty="0">
                <a:solidFill>
                  <a:srgbClr val="C00000"/>
                </a:solidFill>
              </a:rPr>
              <a:t>неповноцінною</a:t>
            </a:r>
            <a:r>
              <a:rPr lang="uk-UA" sz="1400" b="0" i="1" dirty="0"/>
              <a:t> </a:t>
            </a:r>
            <a:r>
              <a:rPr lang="uk-UA" sz="1400" dirty="0">
                <a:solidFill>
                  <a:srgbClr val="C00000"/>
                </a:solidFill>
              </a:rPr>
              <a:t>у фізичному, психічному або соціальному відношенні, повинні забезпечуватися спеціальний режим, освіта і піклування</a:t>
            </a:r>
            <a:r>
              <a:rPr lang="uk-UA" sz="1400" b="0" dirty="0"/>
              <a:t>, необхідні з огляду на її особливий стан. </a:t>
            </a:r>
          </a:p>
          <a:p>
            <a:r>
              <a:rPr lang="uk-UA" sz="1400" dirty="0">
                <a:solidFill>
                  <a:srgbClr val="C00000"/>
                </a:solidFill>
              </a:rPr>
              <a:t>ПРИНЦИП</a:t>
            </a:r>
            <a:r>
              <a:rPr lang="uk-UA" sz="1400" dirty="0" smtClean="0">
                <a:solidFill>
                  <a:srgbClr val="C00000"/>
                </a:solidFill>
              </a:rPr>
              <a:t> </a:t>
            </a:r>
            <a:r>
              <a:rPr lang="uk-UA" sz="1400" dirty="0">
                <a:solidFill>
                  <a:srgbClr val="C00000"/>
                </a:solidFill>
              </a:rPr>
              <a:t>7.</a:t>
            </a:r>
            <a:r>
              <a:rPr lang="uk-UA" sz="1400" b="0" dirty="0"/>
              <a:t> Дитина має право на здобуття </a:t>
            </a:r>
            <a:r>
              <a:rPr lang="uk-UA" sz="1400" dirty="0">
                <a:solidFill>
                  <a:srgbClr val="C00000"/>
                </a:solidFill>
              </a:rPr>
              <a:t>освіти</a:t>
            </a:r>
            <a:r>
              <a:rPr lang="uk-UA" sz="1400" b="0" dirty="0"/>
              <a:t>, яка має бути </a:t>
            </a:r>
            <a:r>
              <a:rPr lang="uk-UA" sz="1400" dirty="0">
                <a:solidFill>
                  <a:srgbClr val="C00000"/>
                </a:solidFill>
              </a:rPr>
              <a:t>безкоштовною і обов'язковою</a:t>
            </a:r>
            <a:r>
              <a:rPr lang="uk-UA" sz="1400" b="0" dirty="0"/>
              <a:t>, в усякому разі на початкових стадіях. Їй має даватися освіта, яка сприяла б її загальному </a:t>
            </a:r>
            <a:r>
              <a:rPr lang="uk-UA" sz="1400" dirty="0">
                <a:solidFill>
                  <a:srgbClr val="C00000"/>
                </a:solidFill>
              </a:rPr>
              <a:t>культурному розвиткові</a:t>
            </a:r>
            <a:r>
              <a:rPr lang="uk-UA" sz="1400" b="0" dirty="0"/>
              <a:t> і завдяки якій вона могла б на основі рівності можливостей </a:t>
            </a:r>
            <a:r>
              <a:rPr lang="uk-UA" sz="1400" dirty="0">
                <a:solidFill>
                  <a:srgbClr val="C00000"/>
                </a:solidFill>
              </a:rPr>
              <a:t>розвинути свої здібності й особисте мислення</a:t>
            </a:r>
            <a:r>
              <a:rPr lang="uk-UA" sz="1400" b="0" dirty="0"/>
              <a:t>, а також усвідомлення</a:t>
            </a:r>
            <a:r>
              <a:rPr lang="uk-UA" sz="1400" dirty="0">
                <a:solidFill>
                  <a:srgbClr val="C00000"/>
                </a:solidFill>
              </a:rPr>
              <a:t> моральної і соціальної відповідальності</a:t>
            </a:r>
            <a:r>
              <a:rPr lang="uk-UA" sz="1400" b="0" dirty="0"/>
              <a:t> і стати корисним членом суспільства. </a:t>
            </a:r>
          </a:p>
          <a:p>
            <a:r>
              <a:rPr lang="uk-UA" sz="1400" dirty="0">
                <a:solidFill>
                  <a:srgbClr val="C00000"/>
                </a:solidFill>
              </a:rPr>
              <a:t>ПРИНЦИП</a:t>
            </a:r>
            <a:r>
              <a:rPr lang="uk-UA" sz="1400" dirty="0" smtClean="0">
                <a:solidFill>
                  <a:srgbClr val="C00000"/>
                </a:solidFill>
              </a:rPr>
              <a:t> </a:t>
            </a:r>
            <a:r>
              <a:rPr lang="uk-UA" sz="1400" dirty="0">
                <a:solidFill>
                  <a:srgbClr val="C00000"/>
                </a:solidFill>
              </a:rPr>
              <a:t>9.</a:t>
            </a:r>
            <a:r>
              <a:rPr lang="uk-UA" sz="1400" b="0" dirty="0"/>
              <a:t> … Дитину не слід приймати на роботу до досягнення належного вікового мінімуму; їй у жодному разі не повинні доручатися чи дозволятися роботи або заняття, які були б </a:t>
            </a:r>
            <a:r>
              <a:rPr lang="uk-UA" sz="1400" dirty="0">
                <a:solidFill>
                  <a:srgbClr val="C00000"/>
                </a:solidFill>
              </a:rPr>
              <a:t>шкідливі для її здоров'я чи освіти</a:t>
            </a:r>
            <a:r>
              <a:rPr lang="uk-UA" sz="1400" b="0" dirty="0"/>
              <a:t> або перешкоджали її фізичному, розумовому чи моральному розвитку. </a:t>
            </a:r>
          </a:p>
          <a:p>
            <a:r>
              <a:rPr lang="uk-UA" sz="1400" dirty="0">
                <a:solidFill>
                  <a:srgbClr val="C00000"/>
                </a:solidFill>
              </a:rPr>
              <a:t>ПРИНЦИП</a:t>
            </a:r>
            <a:r>
              <a:rPr lang="uk-UA" sz="1400" dirty="0" smtClean="0">
                <a:solidFill>
                  <a:srgbClr val="C00000"/>
                </a:solidFill>
              </a:rPr>
              <a:t> </a:t>
            </a:r>
            <a:r>
              <a:rPr lang="uk-UA" sz="1400" dirty="0">
                <a:solidFill>
                  <a:srgbClr val="C00000"/>
                </a:solidFill>
              </a:rPr>
              <a:t>10.</a:t>
            </a:r>
            <a:r>
              <a:rPr lang="uk-UA" sz="1400" b="0" dirty="0"/>
              <a:t> Дитина має бути </a:t>
            </a:r>
            <a:r>
              <a:rPr lang="uk-UA" sz="1400" dirty="0">
                <a:solidFill>
                  <a:srgbClr val="C00000"/>
                </a:solidFill>
              </a:rPr>
              <a:t>захищена</a:t>
            </a:r>
            <a:r>
              <a:rPr lang="uk-UA" sz="1400" b="0" dirty="0"/>
              <a:t> від практики, яка може заохочувати расову, релігійну або будь-яку іншу форму </a:t>
            </a:r>
            <a:r>
              <a:rPr lang="uk-UA" sz="1400" dirty="0">
                <a:solidFill>
                  <a:srgbClr val="C00000"/>
                </a:solidFill>
              </a:rPr>
              <a:t>дискримінації</a:t>
            </a:r>
            <a:r>
              <a:rPr lang="uk-UA" sz="1400" b="0" dirty="0"/>
              <a:t>. Вона повинна </a:t>
            </a:r>
            <a:r>
              <a:rPr lang="uk-UA" sz="1400" dirty="0">
                <a:solidFill>
                  <a:srgbClr val="C00000"/>
                </a:solidFill>
              </a:rPr>
              <a:t>виховуватися в дусі взаєморозуміння, терпимості, дружби</a:t>
            </a:r>
            <a:r>
              <a:rPr lang="uk-UA" sz="1400" b="0" dirty="0"/>
              <a:t> між народами, миру й загального братерства, а також у повному усвідомленні, що її енергія та здібності мають бути присвячені служінню на користь інших людей.</a:t>
            </a:r>
          </a:p>
          <a:p>
            <a:r>
              <a:rPr lang="uk-UA" sz="1400" b="0" dirty="0"/>
              <a:t/>
            </a:r>
            <a:br>
              <a:rPr lang="uk-UA" sz="1400" b="0" dirty="0"/>
            </a:br>
            <a:r>
              <a:rPr lang="uk-UA" sz="1400" b="0" dirty="0"/>
              <a:t/>
            </a:r>
            <a:br>
              <a:rPr lang="uk-UA" sz="1400" b="0" dirty="0"/>
            </a:br>
            <a:endParaRPr lang="ru-RU" sz="14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6885"/>
            <a:ext cx="7056784" cy="5598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300" dirty="0"/>
              <a:t>3</a:t>
            </a:r>
            <a:r>
              <a:rPr lang="uk-UA" sz="2300" dirty="0" smtClean="0"/>
              <a:t>. </a:t>
            </a:r>
            <a:r>
              <a:rPr lang="ru-RU" sz="2300" dirty="0"/>
              <a:t>ДЕКЛАРАЦІЯ ПРО ПРАВА </a:t>
            </a:r>
            <a:r>
              <a:rPr lang="uk-UA" sz="2300" dirty="0" smtClean="0"/>
              <a:t>ДИТИНИ</a:t>
            </a:r>
            <a:r>
              <a:rPr lang="ru-RU" sz="2300" dirty="0" smtClean="0"/>
              <a:t> (1959)</a:t>
            </a:r>
            <a:endParaRPr lang="ru-RU" sz="23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00" y="448787"/>
            <a:ext cx="143300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34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8075240" cy="5040560"/>
          </a:xfrm>
        </p:spPr>
        <p:txBody>
          <a:bodyPr>
            <a:noAutofit/>
          </a:bodyPr>
          <a:lstStyle/>
          <a:p>
            <a:pPr algn="just"/>
            <a:r>
              <a:rPr lang="uk-UA" sz="1500" b="0" dirty="0" smtClean="0"/>
              <a:t>Документ с</a:t>
            </a:r>
            <a:r>
              <a:rPr lang="ru-RU" sz="1500" b="0" dirty="0" err="1" smtClean="0"/>
              <a:t>кладається</a:t>
            </a:r>
            <a:r>
              <a:rPr lang="ru-RU" sz="1500" b="0" dirty="0" smtClean="0"/>
              <a:t> </a:t>
            </a:r>
            <a:r>
              <a:rPr lang="ru-RU" sz="1500" b="0" dirty="0"/>
              <a:t>з </a:t>
            </a:r>
            <a:r>
              <a:rPr lang="ru-RU" sz="1500" b="0" dirty="0" err="1"/>
              <a:t>преамбули</a:t>
            </a:r>
            <a:r>
              <a:rPr lang="ru-RU" sz="1500" b="0" dirty="0"/>
              <a:t> і</a:t>
            </a:r>
            <a:r>
              <a:rPr lang="ru-RU" sz="1500" dirty="0">
                <a:solidFill>
                  <a:srgbClr val="C00000"/>
                </a:solidFill>
              </a:rPr>
              <a:t> 7 </a:t>
            </a:r>
            <a:r>
              <a:rPr lang="ru-RU" sz="1500" dirty="0" err="1">
                <a:solidFill>
                  <a:srgbClr val="C00000"/>
                </a:solidFill>
              </a:rPr>
              <a:t>параграфів</a:t>
            </a:r>
            <a:r>
              <a:rPr lang="ru-RU" sz="1500" dirty="0">
                <a:solidFill>
                  <a:srgbClr val="C00000"/>
                </a:solidFill>
              </a:rPr>
              <a:t> </a:t>
            </a:r>
            <a:r>
              <a:rPr lang="ru-RU" sz="1500" b="0" dirty="0"/>
              <a:t>(</a:t>
            </a:r>
            <a:r>
              <a:rPr lang="ru-RU" sz="1500" b="0" dirty="0" err="1"/>
              <a:t>пунктів</a:t>
            </a:r>
            <a:r>
              <a:rPr lang="ru-RU" sz="1500" b="0" dirty="0"/>
              <a:t>). </a:t>
            </a:r>
            <a:endParaRPr lang="ru-RU" sz="1500" b="0" dirty="0" smtClean="0"/>
          </a:p>
          <a:p>
            <a:pPr algn="just"/>
            <a:r>
              <a:rPr lang="uk-UA" sz="1500" b="0" dirty="0" smtClean="0"/>
              <a:t>Розумово відсталі особи мають такі права:</a:t>
            </a:r>
            <a:endParaRPr lang="ru-RU" sz="1500" b="0" dirty="0" smtClean="0"/>
          </a:p>
          <a:p>
            <a:pPr algn="just"/>
            <a:r>
              <a:rPr lang="uk-UA" sz="1500" b="0" dirty="0" smtClean="0"/>
              <a:t>1. На реалізацію </a:t>
            </a:r>
            <a:r>
              <a:rPr lang="uk-UA" sz="1500" dirty="0" smtClean="0">
                <a:solidFill>
                  <a:srgbClr val="C00000"/>
                </a:solidFill>
              </a:rPr>
              <a:t>тих самих прав, </a:t>
            </a:r>
            <a:r>
              <a:rPr lang="uk-UA" sz="1500" dirty="0">
                <a:solidFill>
                  <a:srgbClr val="C00000"/>
                </a:solidFill>
              </a:rPr>
              <a:t>що й решта суспільства. </a:t>
            </a:r>
            <a:endParaRPr lang="uk-UA" sz="1500" dirty="0" smtClean="0">
              <a:solidFill>
                <a:srgbClr val="C00000"/>
              </a:solidFill>
            </a:endParaRPr>
          </a:p>
          <a:p>
            <a:pPr algn="just"/>
            <a:r>
              <a:rPr lang="uk-UA" sz="1500" b="0" dirty="0" smtClean="0"/>
              <a:t>2. На належне </a:t>
            </a:r>
            <a:r>
              <a:rPr lang="uk-UA" sz="1500" dirty="0">
                <a:solidFill>
                  <a:srgbClr val="C00000"/>
                </a:solidFill>
              </a:rPr>
              <a:t>медичне обслуговування та лікування</a:t>
            </a:r>
            <a:r>
              <a:rPr lang="uk-UA" sz="1500" b="0" dirty="0"/>
              <a:t>, право на </a:t>
            </a:r>
            <a:r>
              <a:rPr lang="uk-UA" sz="1500" dirty="0">
                <a:solidFill>
                  <a:srgbClr val="C00000"/>
                </a:solidFill>
              </a:rPr>
              <a:t>освіту</a:t>
            </a:r>
            <a:r>
              <a:rPr lang="uk-UA" sz="1500" b="0" dirty="0"/>
              <a:t>, </a:t>
            </a:r>
            <a:r>
              <a:rPr lang="uk-UA" sz="1500" dirty="0">
                <a:solidFill>
                  <a:srgbClr val="C00000"/>
                </a:solidFill>
              </a:rPr>
              <a:t>навчання</a:t>
            </a:r>
            <a:r>
              <a:rPr lang="uk-UA" sz="1500" b="0" dirty="0"/>
              <a:t>, </a:t>
            </a:r>
            <a:r>
              <a:rPr lang="uk-UA" sz="1500" dirty="0">
                <a:solidFill>
                  <a:srgbClr val="C00000"/>
                </a:solidFill>
              </a:rPr>
              <a:t>відновлення</a:t>
            </a:r>
            <a:r>
              <a:rPr lang="uk-UA" sz="1500" b="0" dirty="0"/>
              <a:t> працездатності і заступництво, право </a:t>
            </a:r>
            <a:r>
              <a:rPr lang="uk-UA" sz="1500" dirty="0">
                <a:solidFill>
                  <a:srgbClr val="C00000"/>
                </a:solidFill>
              </a:rPr>
              <a:t>розвивати свої здібності</a:t>
            </a:r>
            <a:r>
              <a:rPr lang="uk-UA" sz="1500" b="0" dirty="0"/>
              <a:t> та можливості. </a:t>
            </a:r>
            <a:endParaRPr lang="uk-UA" sz="1500" b="0" dirty="0" smtClean="0"/>
          </a:p>
          <a:p>
            <a:pPr algn="just"/>
            <a:r>
              <a:rPr lang="uk-UA" sz="1500" b="0" dirty="0" smtClean="0"/>
              <a:t>3. На </a:t>
            </a:r>
            <a:r>
              <a:rPr lang="uk-UA" sz="1500" b="0" dirty="0"/>
              <a:t>матеріальне забезпечення і належний життєвий рівень, на продуктивну працю, </a:t>
            </a:r>
            <a:r>
              <a:rPr lang="uk-UA" sz="1500" dirty="0">
                <a:solidFill>
                  <a:srgbClr val="C00000"/>
                </a:solidFill>
              </a:rPr>
              <a:t>відвідування занять </a:t>
            </a:r>
            <a:r>
              <a:rPr lang="uk-UA" sz="1500" b="0" dirty="0"/>
              <a:t>та інші корисні справи відповідно до своїх можливостей.  </a:t>
            </a:r>
            <a:endParaRPr lang="uk-UA" sz="1500" b="0" dirty="0" smtClean="0"/>
          </a:p>
          <a:p>
            <a:pPr algn="just"/>
            <a:r>
              <a:rPr lang="uk-UA" sz="1500" b="0" dirty="0" smtClean="0"/>
              <a:t>4. На </a:t>
            </a:r>
            <a:r>
              <a:rPr lang="uk-UA" sz="1500" dirty="0" smtClean="0">
                <a:solidFill>
                  <a:srgbClr val="C00000"/>
                </a:solidFill>
              </a:rPr>
              <a:t>життя </a:t>
            </a:r>
            <a:r>
              <a:rPr lang="uk-UA" sz="1500" dirty="0">
                <a:solidFill>
                  <a:srgbClr val="C00000"/>
                </a:solidFill>
              </a:rPr>
              <a:t>в колі своєї родини </a:t>
            </a:r>
            <a:r>
              <a:rPr lang="uk-UA" sz="1500" b="0" dirty="0"/>
              <a:t>чи з прийомними батьками та брати участь у різних формах життя суспільства. В іншому випадку середовище має мінімально відрізнятися від звичного. </a:t>
            </a:r>
            <a:endParaRPr lang="uk-UA" sz="1500" b="0" dirty="0" smtClean="0"/>
          </a:p>
          <a:p>
            <a:pPr algn="just"/>
            <a:r>
              <a:rPr lang="uk-UA" sz="1500" b="0" dirty="0" smtClean="0"/>
              <a:t>5. На користування </a:t>
            </a:r>
            <a:r>
              <a:rPr lang="uk-UA" sz="1500" b="0" dirty="0"/>
              <a:t>кваліфікованими послугами опікуна, коли в цьому є потреба. </a:t>
            </a:r>
            <a:endParaRPr lang="uk-UA" sz="1500" b="0" dirty="0" smtClean="0"/>
          </a:p>
          <a:p>
            <a:pPr algn="just"/>
            <a:r>
              <a:rPr lang="uk-UA" sz="1500" b="0" dirty="0" smtClean="0"/>
              <a:t>6. На </a:t>
            </a:r>
            <a:r>
              <a:rPr lang="uk-UA" sz="1500" dirty="0">
                <a:solidFill>
                  <a:srgbClr val="C00000"/>
                </a:solidFill>
              </a:rPr>
              <a:t>захист від експлуатації, зловживань і принизливого ставлення</a:t>
            </a:r>
            <a:r>
              <a:rPr lang="uk-UA" sz="1500" b="0" dirty="0"/>
              <a:t>, дотримання по відношенню них законності, враховуючи ступінь розумового розвитку. </a:t>
            </a:r>
            <a:endParaRPr lang="uk-UA" sz="1500" b="0" dirty="0" smtClean="0"/>
          </a:p>
          <a:p>
            <a:pPr algn="just"/>
            <a:r>
              <a:rPr lang="uk-UA" sz="1500" b="0" dirty="0" smtClean="0"/>
              <a:t>7. На забезпечення правових </a:t>
            </a:r>
            <a:r>
              <a:rPr lang="uk-UA" sz="1500" dirty="0" smtClean="0">
                <a:solidFill>
                  <a:srgbClr val="C00000"/>
                </a:solidFill>
              </a:rPr>
              <a:t>гарантій </a:t>
            </a:r>
            <a:r>
              <a:rPr lang="uk-UA" sz="1500" dirty="0">
                <a:solidFill>
                  <a:srgbClr val="C00000"/>
                </a:solidFill>
              </a:rPr>
              <a:t>від </a:t>
            </a:r>
            <a:r>
              <a:rPr lang="uk-UA" sz="1500" dirty="0" smtClean="0">
                <a:solidFill>
                  <a:srgbClr val="C00000"/>
                </a:solidFill>
              </a:rPr>
              <a:t>зловживань </a:t>
            </a:r>
            <a:r>
              <a:rPr lang="uk-UA" sz="1500" b="0" dirty="0" smtClean="0"/>
              <a:t>на </a:t>
            </a:r>
            <a:r>
              <a:rPr lang="uk-UA" sz="1500" b="0" dirty="0"/>
              <a:t>основі оцінки</a:t>
            </a:r>
            <a:r>
              <a:rPr lang="ru-RU" sz="1500" b="0" dirty="0"/>
              <a:t> </a:t>
            </a:r>
            <a:r>
              <a:rPr lang="ru-RU" sz="1500" b="0" dirty="0" err="1" smtClean="0"/>
              <a:t>суспільно</a:t>
            </a:r>
            <a:r>
              <a:rPr lang="ru-RU" sz="1500" b="0" dirty="0" smtClean="0"/>
              <a:t> </a:t>
            </a:r>
            <a:r>
              <a:rPr lang="ru-RU" sz="1500" b="0" dirty="0" err="1"/>
              <a:t>корисних</a:t>
            </a:r>
            <a:r>
              <a:rPr lang="ru-RU" sz="1500" b="0" dirty="0"/>
              <a:t> </a:t>
            </a:r>
            <a:r>
              <a:rPr lang="ru-RU" sz="1500" b="0" dirty="0" err="1"/>
              <a:t>можливостей</a:t>
            </a:r>
            <a:r>
              <a:rPr lang="ru-RU" sz="1500" b="0" dirty="0"/>
              <a:t> </a:t>
            </a:r>
            <a:r>
              <a:rPr lang="ru-RU" sz="1500" b="0" dirty="0" smtClean="0"/>
              <a:t>особи </a:t>
            </a:r>
            <a:r>
              <a:rPr lang="uk-UA" sz="1500" b="0" dirty="0" smtClean="0"/>
              <a:t>(</a:t>
            </a:r>
            <a:r>
              <a:rPr lang="uk-UA" sz="1500" b="0" dirty="0"/>
              <a:t>якщо </a:t>
            </a:r>
            <a:r>
              <a:rPr lang="uk-UA" sz="1500" b="0" dirty="0" smtClean="0"/>
              <a:t>її стан </a:t>
            </a:r>
            <a:r>
              <a:rPr lang="uk-UA" sz="1500" b="0" dirty="0"/>
              <a:t>не дозволяє користуватися зазначеними правами)</a:t>
            </a:r>
            <a:r>
              <a:rPr lang="ru-RU" sz="1500" b="0" dirty="0" smtClean="0"/>
              <a:t>, </a:t>
            </a:r>
            <a:r>
              <a:rPr lang="ru-RU" sz="1500" b="0" dirty="0"/>
              <a:t>а </a:t>
            </a:r>
            <a:r>
              <a:rPr lang="ru-RU" sz="1500" b="0" dirty="0" err="1"/>
              <a:t>також</a:t>
            </a:r>
            <a:r>
              <a:rPr lang="ru-RU" sz="1500" b="0" dirty="0"/>
              <a:t> </a:t>
            </a:r>
            <a:r>
              <a:rPr lang="ru-RU" sz="1500" b="0" dirty="0" err="1" smtClean="0"/>
              <a:t>періодичний</a:t>
            </a:r>
            <a:r>
              <a:rPr lang="ru-RU" sz="1500" b="0" dirty="0" smtClean="0"/>
              <a:t> </a:t>
            </a:r>
            <a:r>
              <a:rPr lang="ru-RU" sz="1500" b="0" dirty="0"/>
              <a:t>перегляд і </a:t>
            </a:r>
            <a:r>
              <a:rPr lang="ru-RU" sz="1500" b="0" dirty="0" err="1" smtClean="0"/>
              <a:t>апеляцію</a:t>
            </a:r>
            <a:r>
              <a:rPr lang="ru-RU" sz="1500" b="0" dirty="0" smtClean="0"/>
              <a:t> </a:t>
            </a:r>
            <a:r>
              <a:rPr lang="ru-RU" sz="1500" b="0" dirty="0"/>
              <a:t>у </a:t>
            </a:r>
            <a:r>
              <a:rPr lang="ru-RU" sz="1500" b="0" dirty="0" err="1"/>
              <a:t>вищі</a:t>
            </a:r>
            <a:r>
              <a:rPr lang="ru-RU" sz="1500" b="0" dirty="0"/>
              <a:t> </a:t>
            </a:r>
            <a:r>
              <a:rPr lang="ru-RU" sz="1500" b="0" dirty="0" err="1" smtClean="0"/>
              <a:t>інстанції</a:t>
            </a:r>
            <a:r>
              <a:rPr lang="ru-RU" sz="1500" b="0" dirty="0" smtClean="0"/>
              <a:t>, </a:t>
            </a:r>
            <a:r>
              <a:rPr lang="ru-RU" sz="1500" b="0" dirty="0" err="1" smtClean="0"/>
              <a:t>якщо</a:t>
            </a:r>
            <a:r>
              <a:rPr lang="ru-RU" sz="1500" b="0" dirty="0" smtClean="0"/>
              <a:t> </a:t>
            </a:r>
            <a:r>
              <a:rPr lang="ru-RU" sz="1500" b="0" dirty="0" err="1" smtClean="0"/>
              <a:t>необхідно</a:t>
            </a:r>
            <a:r>
              <a:rPr lang="ru-RU" sz="1500" b="0" dirty="0" smtClean="0"/>
              <a:t>.</a:t>
            </a:r>
            <a:endParaRPr lang="ru-RU" sz="15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93727"/>
            <a:ext cx="5698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600" dirty="0" smtClean="0"/>
              <a:t>4. Декларація</a:t>
            </a:r>
            <a:r>
              <a:rPr lang="uk-UA" sz="2300" dirty="0" smtClean="0"/>
              <a:t> </a:t>
            </a:r>
            <a:br>
              <a:rPr lang="uk-UA" sz="2300" dirty="0" smtClean="0"/>
            </a:br>
            <a:r>
              <a:rPr lang="uk-UA" sz="2300" dirty="0" smtClean="0"/>
              <a:t>про </a:t>
            </a:r>
            <a:r>
              <a:rPr lang="uk-UA" sz="2300" dirty="0"/>
              <a:t>права розумово </a:t>
            </a: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/>
              <a:t>відсталих </a:t>
            </a:r>
            <a:r>
              <a:rPr lang="uk-UA" sz="2300" dirty="0"/>
              <a:t>осіб </a:t>
            </a:r>
            <a:r>
              <a:rPr lang="uk-UA" sz="2300" dirty="0" smtClean="0"/>
              <a:t>(</a:t>
            </a:r>
            <a:r>
              <a:rPr lang="ru-RU" sz="2300" dirty="0" smtClean="0"/>
              <a:t>1971</a:t>
            </a:r>
            <a:r>
              <a:rPr lang="uk-UA" sz="2300" dirty="0" smtClean="0"/>
              <a:t>)</a:t>
            </a:r>
            <a:endParaRPr lang="ru-RU" sz="23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422749"/>
            <a:ext cx="2611388" cy="18348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3447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932044"/>
            <a:ext cx="8147248" cy="5400600"/>
          </a:xfrm>
        </p:spPr>
        <p:txBody>
          <a:bodyPr>
            <a:noAutofit/>
          </a:bodyPr>
          <a:lstStyle/>
          <a:p>
            <a:r>
              <a:rPr lang="uk-UA" sz="1300" b="0" dirty="0"/>
              <a:t>Документ складається з </a:t>
            </a:r>
            <a:r>
              <a:rPr lang="uk-UA" sz="1300" dirty="0">
                <a:solidFill>
                  <a:srgbClr val="C00000"/>
                </a:solidFill>
              </a:rPr>
              <a:t>преамбули та 13 параграфів </a:t>
            </a:r>
            <a:r>
              <a:rPr lang="uk-UA" sz="1300" b="0" dirty="0"/>
              <a:t>(пунктів</a:t>
            </a:r>
            <a:r>
              <a:rPr lang="uk-UA" sz="1300" b="0" dirty="0" smtClean="0"/>
              <a:t>).  </a:t>
            </a:r>
            <a:endParaRPr lang="en-US" sz="1300" b="0" dirty="0" smtClean="0"/>
          </a:p>
          <a:p>
            <a:r>
              <a:rPr lang="uk-UA" sz="1300" b="0" dirty="0" smtClean="0"/>
              <a:t>До </a:t>
            </a:r>
            <a:r>
              <a:rPr lang="uk-UA" sz="1300" dirty="0" smtClean="0">
                <a:solidFill>
                  <a:srgbClr val="C00000"/>
                </a:solidFill>
              </a:rPr>
              <a:t>базових прав </a:t>
            </a:r>
            <a:r>
              <a:rPr lang="uk-UA" sz="1300" b="0" dirty="0" smtClean="0"/>
              <a:t>осіб з інвалідністю належать:</a:t>
            </a:r>
          </a:p>
          <a:p>
            <a:pPr marL="342900" indent="-342900">
              <a:buAutoNum type="arabicPeriod"/>
            </a:pPr>
            <a:r>
              <a:rPr lang="uk-UA" sz="1300" b="0" dirty="0" smtClean="0"/>
              <a:t>Право </a:t>
            </a:r>
            <a:r>
              <a:rPr lang="uk-UA" sz="1300" dirty="0">
                <a:solidFill>
                  <a:srgbClr val="C00000"/>
                </a:solidFill>
              </a:rPr>
              <a:t>на повагу до їх людської гідності та задовільне життя</a:t>
            </a:r>
            <a:r>
              <a:rPr lang="uk-UA" sz="1300" b="0" dirty="0"/>
              <a:t>, </a:t>
            </a:r>
            <a:endParaRPr lang="en-US" sz="1300" b="0" dirty="0" smtClean="0"/>
          </a:p>
          <a:p>
            <a:r>
              <a:rPr lang="uk-UA" sz="1300" b="0" dirty="0" smtClean="0"/>
              <a:t>що </a:t>
            </a:r>
            <a:r>
              <a:rPr lang="uk-UA" sz="1300" b="0" dirty="0"/>
              <a:t>було б максимально нормальним і повноцінним.</a:t>
            </a:r>
            <a:endParaRPr lang="ru-RU" sz="1300" b="0" dirty="0"/>
          </a:p>
          <a:p>
            <a:r>
              <a:rPr lang="uk-UA" sz="1300" b="0" dirty="0"/>
              <a:t>4. </a:t>
            </a:r>
            <a:r>
              <a:rPr lang="uk-UA" sz="1300" b="0" dirty="0" smtClean="0"/>
              <a:t>Ті самі </a:t>
            </a:r>
            <a:r>
              <a:rPr lang="uk-UA" sz="1300" dirty="0">
                <a:solidFill>
                  <a:srgbClr val="C00000"/>
                </a:solidFill>
              </a:rPr>
              <a:t>громадянські та політичні права</a:t>
            </a:r>
            <a:r>
              <a:rPr lang="uk-UA" sz="1300" b="0" dirty="0"/>
              <a:t>, що </a:t>
            </a:r>
            <a:r>
              <a:rPr lang="uk-UA" sz="1300" b="0" dirty="0" smtClean="0"/>
              <a:t>мають інші громадяни</a:t>
            </a:r>
            <a:r>
              <a:rPr lang="uk-UA" sz="1300" b="0" dirty="0"/>
              <a:t>.</a:t>
            </a:r>
            <a:endParaRPr lang="ru-RU" sz="1300" b="0" dirty="0"/>
          </a:p>
          <a:p>
            <a:r>
              <a:rPr lang="uk-UA" sz="1300" b="0" dirty="0"/>
              <a:t>5. </a:t>
            </a:r>
            <a:r>
              <a:rPr lang="uk-UA" sz="1300" b="0" dirty="0" smtClean="0"/>
              <a:t>Право </a:t>
            </a:r>
            <a:r>
              <a:rPr lang="uk-UA" sz="1300" b="0" dirty="0"/>
              <a:t>на заходи, які б дозволили їм набути </a:t>
            </a:r>
            <a:r>
              <a:rPr lang="uk-UA" sz="1300" dirty="0">
                <a:solidFill>
                  <a:srgbClr val="C00000"/>
                </a:solidFill>
              </a:rPr>
              <a:t>максимальної самостійності</a:t>
            </a:r>
            <a:r>
              <a:rPr lang="uk-UA" sz="1300" b="0" dirty="0"/>
              <a:t>.</a:t>
            </a:r>
            <a:endParaRPr lang="ru-RU" sz="1300" b="0" dirty="0"/>
          </a:p>
          <a:p>
            <a:r>
              <a:rPr lang="uk-UA" sz="1300" b="0" dirty="0"/>
              <a:t>6. </a:t>
            </a:r>
            <a:r>
              <a:rPr lang="uk-UA" sz="1300" b="0" dirty="0" smtClean="0"/>
              <a:t>Право </a:t>
            </a:r>
            <a:r>
              <a:rPr lang="uk-UA" sz="1300" b="0" dirty="0"/>
              <a:t>на </a:t>
            </a:r>
            <a:r>
              <a:rPr lang="uk-UA" sz="1300" dirty="0" smtClean="0">
                <a:solidFill>
                  <a:srgbClr val="C00000"/>
                </a:solidFill>
              </a:rPr>
              <a:t>лікування</a:t>
            </a:r>
            <a:r>
              <a:rPr lang="uk-UA" sz="1300" b="0" dirty="0" smtClean="0"/>
              <a:t> (зокрема </a:t>
            </a:r>
            <a:r>
              <a:rPr lang="uk-UA" sz="1300" b="0" dirty="0"/>
              <a:t>протезні та ортопедичні </a:t>
            </a:r>
            <a:r>
              <a:rPr lang="uk-UA" sz="1300" b="0" dirty="0" smtClean="0"/>
              <a:t>апарати), </a:t>
            </a:r>
            <a:r>
              <a:rPr lang="uk-UA" sz="1300" dirty="0">
                <a:solidFill>
                  <a:srgbClr val="C00000"/>
                </a:solidFill>
              </a:rPr>
              <a:t>відновлення</a:t>
            </a:r>
            <a:r>
              <a:rPr lang="uk-UA" sz="1300" b="0" dirty="0"/>
              <a:t> здоров'я і громадського положення, ремісничу </a:t>
            </a:r>
            <a:r>
              <a:rPr lang="uk-UA" sz="1300" dirty="0">
                <a:solidFill>
                  <a:srgbClr val="C00000"/>
                </a:solidFill>
              </a:rPr>
              <a:t>підготовку</a:t>
            </a:r>
            <a:r>
              <a:rPr lang="uk-UA" sz="1300" b="0" dirty="0"/>
              <a:t> і відновлення працездатності, на </a:t>
            </a:r>
            <a:r>
              <a:rPr lang="uk-UA" sz="1300" dirty="0">
                <a:solidFill>
                  <a:srgbClr val="C00000"/>
                </a:solidFill>
              </a:rPr>
              <a:t>допомогу, консультації, послуги</a:t>
            </a:r>
            <a:r>
              <a:rPr lang="uk-UA" sz="1300" b="0" dirty="0"/>
              <a:t> щодо </a:t>
            </a:r>
            <a:r>
              <a:rPr lang="uk-UA" sz="1300" b="0" dirty="0" smtClean="0"/>
              <a:t>працевлаштування </a:t>
            </a:r>
            <a:r>
              <a:rPr lang="uk-UA" sz="1300" b="0" dirty="0"/>
              <a:t>та інші види обслуговування, що </a:t>
            </a:r>
            <a:r>
              <a:rPr lang="uk-UA" sz="1300" b="0" dirty="0" smtClean="0"/>
              <a:t>прискорять </a:t>
            </a:r>
            <a:r>
              <a:rPr lang="uk-UA" sz="1300" b="0" dirty="0"/>
              <a:t>процес їх соціальної  інтеграції чи реінтеграції.</a:t>
            </a:r>
            <a:endParaRPr lang="ru-RU" sz="1300" b="0" dirty="0"/>
          </a:p>
          <a:p>
            <a:r>
              <a:rPr lang="uk-UA" sz="1300" b="0" dirty="0"/>
              <a:t>7. </a:t>
            </a:r>
            <a:r>
              <a:rPr lang="uk-UA" sz="1300" b="0" dirty="0" smtClean="0"/>
              <a:t>Право </a:t>
            </a:r>
            <a:r>
              <a:rPr lang="uk-UA" sz="1300" b="0" dirty="0"/>
              <a:t>на </a:t>
            </a:r>
            <a:r>
              <a:rPr lang="uk-UA" sz="1300" dirty="0">
                <a:solidFill>
                  <a:srgbClr val="C00000"/>
                </a:solidFill>
              </a:rPr>
              <a:t>економічне та соціальне забезпечення</a:t>
            </a:r>
            <a:r>
              <a:rPr lang="uk-UA" sz="1300" b="0" dirty="0"/>
              <a:t>, отримання та збереження робочого місця, корисну продуктивну діяльність за винагороду та участь у профспілках.</a:t>
            </a:r>
            <a:endParaRPr lang="ru-RU" sz="1300" b="0" dirty="0"/>
          </a:p>
          <a:p>
            <a:r>
              <a:rPr lang="uk-UA" sz="1300" b="0" dirty="0"/>
              <a:t>8. </a:t>
            </a:r>
            <a:r>
              <a:rPr lang="uk-UA" sz="1300" b="0" dirty="0" smtClean="0"/>
              <a:t>Право </a:t>
            </a:r>
            <a:r>
              <a:rPr lang="uk-UA" sz="1300" b="0" dirty="0"/>
              <a:t>на </a:t>
            </a:r>
            <a:r>
              <a:rPr lang="uk-UA" sz="1300" dirty="0">
                <a:solidFill>
                  <a:srgbClr val="C00000"/>
                </a:solidFill>
              </a:rPr>
              <a:t>врахування їхніх особливих потреб </a:t>
            </a:r>
            <a:r>
              <a:rPr lang="uk-UA" sz="1300" b="0" dirty="0"/>
              <a:t>на всіх етапах соціального та економічного планування.</a:t>
            </a:r>
            <a:endParaRPr lang="ru-RU" sz="1300" b="0" dirty="0"/>
          </a:p>
          <a:p>
            <a:r>
              <a:rPr lang="uk-UA" sz="1300" b="0" dirty="0"/>
              <a:t>9. </a:t>
            </a:r>
            <a:r>
              <a:rPr lang="uk-UA" sz="1300" b="0" dirty="0" smtClean="0"/>
              <a:t>Право </a:t>
            </a:r>
            <a:r>
              <a:rPr lang="uk-UA" sz="1300" b="0" dirty="0"/>
              <a:t>на </a:t>
            </a:r>
            <a:r>
              <a:rPr lang="uk-UA" sz="1300" dirty="0">
                <a:solidFill>
                  <a:srgbClr val="C00000"/>
                </a:solidFill>
              </a:rPr>
              <a:t>проживання в сімейному колі </a:t>
            </a:r>
            <a:r>
              <a:rPr lang="uk-UA" sz="1300" b="0" dirty="0"/>
              <a:t>чи за необхідності в умовах, що є до нього максимально наближеними; брати участь у творчості чи дозвіллі. </a:t>
            </a:r>
            <a:endParaRPr lang="ru-RU" sz="1300" b="0" dirty="0"/>
          </a:p>
          <a:p>
            <a:r>
              <a:rPr lang="uk-UA" sz="1300" b="0" dirty="0"/>
              <a:t>10. </a:t>
            </a:r>
            <a:r>
              <a:rPr lang="uk-UA" sz="1300" b="0" dirty="0" smtClean="0"/>
              <a:t>Право </a:t>
            </a:r>
            <a:r>
              <a:rPr lang="uk-UA" sz="1300" dirty="0" smtClean="0">
                <a:solidFill>
                  <a:srgbClr val="C00000"/>
                </a:solidFill>
              </a:rPr>
              <a:t>бути </a:t>
            </a:r>
            <a:r>
              <a:rPr lang="uk-UA" sz="1300" dirty="0">
                <a:solidFill>
                  <a:srgbClr val="C00000"/>
                </a:solidFill>
              </a:rPr>
              <a:t>захищеними </a:t>
            </a:r>
            <a:r>
              <a:rPr lang="uk-UA" sz="1300" b="0" dirty="0"/>
              <a:t>від будь-якої експлуатації, дискримінаційного, образливого чи принизливого ставлення. </a:t>
            </a:r>
            <a:endParaRPr lang="ru-RU" sz="1300" b="0" dirty="0"/>
          </a:p>
          <a:p>
            <a:r>
              <a:rPr lang="uk-UA" sz="1300" b="0" dirty="0"/>
              <a:t>11. </a:t>
            </a:r>
            <a:r>
              <a:rPr lang="uk-UA" sz="1300" b="0" dirty="0" smtClean="0"/>
              <a:t>Право </a:t>
            </a:r>
            <a:r>
              <a:rPr lang="uk-UA" sz="1300" b="0" dirty="0"/>
              <a:t>на </a:t>
            </a:r>
            <a:r>
              <a:rPr lang="uk-UA" sz="1300" dirty="0">
                <a:solidFill>
                  <a:srgbClr val="C00000"/>
                </a:solidFill>
              </a:rPr>
              <a:t>кваліфіковану юридичну допомогу </a:t>
            </a:r>
            <a:r>
              <a:rPr lang="uk-UA" sz="1300" b="0" dirty="0"/>
              <a:t>для захисту їх особистості та </a:t>
            </a:r>
            <a:r>
              <a:rPr lang="uk-UA" sz="1300" b="0" dirty="0" smtClean="0"/>
              <a:t>майна.</a:t>
            </a:r>
            <a:endParaRPr lang="ru-RU" sz="1300" b="0" dirty="0"/>
          </a:p>
          <a:p>
            <a:r>
              <a:rPr lang="uk-UA" sz="1300" b="0" dirty="0"/>
              <a:t>12. </a:t>
            </a:r>
            <a:r>
              <a:rPr lang="uk-UA" sz="1300" b="0" dirty="0" smtClean="0"/>
              <a:t>Право </a:t>
            </a:r>
            <a:r>
              <a:rPr lang="uk-UA" sz="1300" b="0" dirty="0"/>
              <a:t>на </a:t>
            </a:r>
            <a:r>
              <a:rPr lang="uk-UA" sz="1300" dirty="0">
                <a:solidFill>
                  <a:srgbClr val="C00000"/>
                </a:solidFill>
              </a:rPr>
              <a:t>консультації</a:t>
            </a:r>
            <a:r>
              <a:rPr lang="uk-UA" sz="1300" b="0" dirty="0"/>
              <a:t>.</a:t>
            </a:r>
            <a:endParaRPr lang="ru-RU" sz="1300" b="0" dirty="0"/>
          </a:p>
          <a:p>
            <a:r>
              <a:rPr lang="uk-UA" sz="1300" b="0" dirty="0"/>
              <a:t>13. </a:t>
            </a:r>
            <a:r>
              <a:rPr lang="uk-UA" sz="1300" b="0" dirty="0" smtClean="0"/>
              <a:t>Право на </a:t>
            </a:r>
            <a:r>
              <a:rPr lang="uk-UA" sz="1300" dirty="0" smtClean="0">
                <a:solidFill>
                  <a:srgbClr val="C00000"/>
                </a:solidFill>
              </a:rPr>
              <a:t>володіння інформацією</a:t>
            </a:r>
            <a:r>
              <a:rPr lang="uk-UA" sz="1300" b="0" dirty="0" smtClean="0"/>
              <a:t>.</a:t>
            </a:r>
            <a:endParaRPr lang="ru-RU" sz="1300" b="0" dirty="0"/>
          </a:p>
          <a:p>
            <a:endParaRPr lang="ru-RU" sz="13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72217"/>
            <a:ext cx="5184576" cy="5598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300" dirty="0" smtClean="0"/>
              <a:t>5. Декларація про права інвалідів (1975)</a:t>
            </a:r>
            <a:endParaRPr lang="ru-RU" sz="23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251524"/>
            <a:ext cx="2779960" cy="220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8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2843" y="875295"/>
            <a:ext cx="8147248" cy="5400600"/>
          </a:xfrm>
        </p:spPr>
        <p:txBody>
          <a:bodyPr>
            <a:noAutofit/>
          </a:bodyPr>
          <a:lstStyle/>
          <a:p>
            <a:r>
              <a:rPr lang="uk-UA" sz="1300" b="0" dirty="0"/>
              <a:t>Декларація передбачає забезпечення прав осіб з інвалідністю, серед яких наступні стосуються освіти:</a:t>
            </a:r>
          </a:p>
          <a:p>
            <a:r>
              <a:rPr lang="uk-UA" sz="1300" dirty="0" smtClean="0">
                <a:solidFill>
                  <a:srgbClr val="C00000"/>
                </a:solidFill>
              </a:rPr>
              <a:t>СТАТТЯ 1. </a:t>
            </a:r>
            <a:r>
              <a:rPr lang="uk-UA" sz="1300" b="0" dirty="0" smtClean="0"/>
              <a:t>Повний </a:t>
            </a:r>
            <a:r>
              <a:rPr lang="uk-UA" sz="1300" dirty="0">
                <a:solidFill>
                  <a:srgbClr val="C00000"/>
                </a:solidFill>
              </a:rPr>
              <a:t>доступ до освіти, професійної підготовки, культури та інформації</a:t>
            </a:r>
            <a:r>
              <a:rPr lang="uk-UA" sz="1300" b="0" dirty="0"/>
              <a:t>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</a:t>
            </a:r>
            <a:r>
              <a:rPr lang="uk-UA" sz="1300" dirty="0" smtClean="0">
                <a:solidFill>
                  <a:srgbClr val="C00000"/>
                </a:solidFill>
              </a:rPr>
              <a:t> </a:t>
            </a:r>
            <a:r>
              <a:rPr lang="uk-UA" sz="1300" dirty="0">
                <a:solidFill>
                  <a:srgbClr val="C00000"/>
                </a:solidFill>
              </a:rPr>
              <a:t>2.</a:t>
            </a:r>
            <a:r>
              <a:rPr lang="uk-UA" sz="1300" b="0" dirty="0"/>
              <a:t> Повна </a:t>
            </a:r>
            <a:r>
              <a:rPr lang="uk-UA" sz="1300" dirty="0">
                <a:solidFill>
                  <a:srgbClr val="C00000"/>
                </a:solidFill>
              </a:rPr>
              <a:t>участь</a:t>
            </a:r>
            <a:r>
              <a:rPr lang="uk-UA" sz="1300" b="0" dirty="0"/>
              <a:t> у житті суспільства, освіті та медичній допомозі; функціонування асоціацій інвалідів, що брали б участь у плануванні та прийнятті важливих рішень.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</a:t>
            </a:r>
            <a:r>
              <a:rPr lang="uk-UA" sz="1300" dirty="0" smtClean="0">
                <a:solidFill>
                  <a:srgbClr val="C00000"/>
                </a:solidFill>
              </a:rPr>
              <a:t> </a:t>
            </a:r>
            <a:r>
              <a:rPr lang="uk-UA" sz="1300" dirty="0">
                <a:solidFill>
                  <a:srgbClr val="C00000"/>
                </a:solidFill>
              </a:rPr>
              <a:t>3.</a:t>
            </a:r>
            <a:r>
              <a:rPr lang="uk-UA" sz="1300" b="0" dirty="0"/>
              <a:t> </a:t>
            </a:r>
            <a:r>
              <a:rPr lang="uk-UA" sz="1300" dirty="0">
                <a:solidFill>
                  <a:srgbClr val="C00000"/>
                </a:solidFill>
              </a:rPr>
              <a:t>Реалізація</a:t>
            </a:r>
            <a:r>
              <a:rPr lang="uk-UA" sz="1300" b="0" dirty="0"/>
              <a:t> інтелектуальних і творчих здібностей.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  4. </a:t>
            </a:r>
            <a:r>
              <a:rPr lang="uk-UA" sz="1300" b="0" dirty="0"/>
              <a:t>Забезпечення </a:t>
            </a:r>
            <a:r>
              <a:rPr lang="uk-UA" sz="1300" dirty="0">
                <a:solidFill>
                  <a:srgbClr val="C00000"/>
                </a:solidFill>
              </a:rPr>
              <a:t>неперервності освіти </a:t>
            </a:r>
            <a:r>
              <a:rPr lang="uk-UA" sz="1300" b="0" dirty="0"/>
              <a:t>(тобто переходу від дошкільної до шкільної ланки, а далі до середньої професійної чи вищої освіти).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  5.</a:t>
            </a:r>
            <a:r>
              <a:rPr lang="uk-UA" sz="1300" b="0" dirty="0"/>
              <a:t> Запровадження таких освітніх, культурних та інформаційних програм, що враховують </a:t>
            </a:r>
            <a:r>
              <a:rPr lang="uk-UA" sz="1300" dirty="0">
                <a:solidFill>
                  <a:srgbClr val="C00000"/>
                </a:solidFill>
              </a:rPr>
              <a:t>особливі потреби </a:t>
            </a:r>
            <a:r>
              <a:rPr lang="uk-UA" sz="1300" dirty="0" smtClean="0">
                <a:solidFill>
                  <a:srgbClr val="C00000"/>
                </a:solidFill>
              </a:rPr>
              <a:t>інвалідів</a:t>
            </a:r>
            <a:r>
              <a:rPr lang="uk-UA" sz="1300" b="0" dirty="0"/>
              <a:t>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  6.</a:t>
            </a:r>
            <a:r>
              <a:rPr lang="uk-UA" sz="1300" b="0" dirty="0"/>
              <a:t> </a:t>
            </a:r>
            <a:r>
              <a:rPr lang="uk-UA" sz="1300" b="0" dirty="0" smtClean="0"/>
              <a:t>в </a:t>
            </a:r>
            <a:r>
              <a:rPr lang="uk-UA" sz="1300" b="0" dirty="0"/>
              <a:t>нормальне робоче та життєве середовище за рахунок </a:t>
            </a:r>
            <a:r>
              <a:rPr lang="uk-UA" sz="1300" dirty="0">
                <a:solidFill>
                  <a:srgbClr val="C00000"/>
                </a:solidFill>
              </a:rPr>
              <a:t>вчасної освіти та професійної підготовки </a:t>
            </a:r>
            <a:r>
              <a:rPr lang="uk-UA" sz="1300" b="0" dirty="0"/>
              <a:t>протягом усього необхідного періоду.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  8.</a:t>
            </a:r>
            <a:r>
              <a:rPr lang="uk-UA" sz="1300" b="0" dirty="0"/>
              <a:t> Розширення </a:t>
            </a:r>
            <a:r>
              <a:rPr lang="uk-UA" sz="1300" dirty="0">
                <a:solidFill>
                  <a:srgbClr val="C00000"/>
                </a:solidFill>
              </a:rPr>
              <a:t>участі сім'ї в освіті, професійній підготовці та відновленні працездатності</a:t>
            </a:r>
            <a:r>
              <a:rPr lang="uk-UA" sz="1300" b="0" dirty="0"/>
              <a:t> осіб з інвалідністю за участю відповідних організацій.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</a:t>
            </a:r>
            <a:r>
              <a:rPr lang="uk-UA" sz="1300" dirty="0" smtClean="0">
                <a:solidFill>
                  <a:srgbClr val="C00000"/>
                </a:solidFill>
              </a:rPr>
              <a:t> </a:t>
            </a:r>
            <a:r>
              <a:rPr lang="uk-UA" sz="1300" dirty="0">
                <a:solidFill>
                  <a:srgbClr val="C00000"/>
                </a:solidFill>
              </a:rPr>
              <a:t>9.</a:t>
            </a:r>
            <a:r>
              <a:rPr lang="uk-UA" sz="1300" b="0" dirty="0"/>
              <a:t> </a:t>
            </a:r>
            <a:r>
              <a:rPr lang="uk-UA" sz="1300" dirty="0">
                <a:solidFill>
                  <a:srgbClr val="C00000"/>
                </a:solidFill>
              </a:rPr>
              <a:t>Наявність у фахівців у галузі освіти, культури </a:t>
            </a:r>
            <a:r>
              <a:rPr lang="uk-UA" sz="1300" b="0" dirty="0"/>
              <a:t>тощо необхідної кваліфікації для вирішення специфічних проблем і задоволення потреб осіб з інвалідністю та організація їх перепідготовки.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  11.</a:t>
            </a:r>
            <a:r>
              <a:rPr lang="uk-UA" sz="1300" b="0" dirty="0"/>
              <a:t> Забезпечення заходів з організації освіти та професійної підготовки </a:t>
            </a:r>
            <a:r>
              <a:rPr lang="uk-UA" sz="1300" dirty="0">
                <a:solidFill>
                  <a:srgbClr val="C00000"/>
                </a:solidFill>
              </a:rPr>
              <a:t>приміщеннями та обладнанням</a:t>
            </a:r>
            <a:r>
              <a:rPr lang="uk-UA" sz="1300" b="0" dirty="0"/>
              <a:t>. 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</a:t>
            </a:r>
            <a:r>
              <a:rPr lang="uk-UA" sz="1300" dirty="0" smtClean="0">
                <a:solidFill>
                  <a:srgbClr val="C00000"/>
                </a:solidFill>
              </a:rPr>
              <a:t> </a:t>
            </a:r>
            <a:r>
              <a:rPr lang="uk-UA" sz="1300" dirty="0">
                <a:solidFill>
                  <a:srgbClr val="C00000"/>
                </a:solidFill>
              </a:rPr>
              <a:t>12.</a:t>
            </a:r>
            <a:r>
              <a:rPr lang="uk-UA" sz="1300" b="0" dirty="0"/>
              <a:t> Таке </a:t>
            </a:r>
            <a:r>
              <a:rPr lang="uk-UA" sz="1300" dirty="0">
                <a:solidFill>
                  <a:srgbClr val="C00000"/>
                </a:solidFill>
              </a:rPr>
              <a:t>проектування навколишнього середовища та населених пунктів</a:t>
            </a:r>
            <a:r>
              <a:rPr lang="uk-UA" sz="1300" b="0" dirty="0"/>
              <a:t>, що дозволило з залучати осіб з інвалідністю до всіх громадських заходів: особливо освітніх і культурних. </a:t>
            </a:r>
          </a:p>
          <a:p>
            <a:r>
              <a:rPr lang="uk-UA" sz="1300" dirty="0">
                <a:solidFill>
                  <a:srgbClr val="C00000"/>
                </a:solidFill>
              </a:rPr>
              <a:t>СТАТТЯ</a:t>
            </a:r>
            <a:r>
              <a:rPr lang="uk-UA" sz="1300" dirty="0" smtClean="0">
                <a:solidFill>
                  <a:srgbClr val="C00000"/>
                </a:solidFill>
              </a:rPr>
              <a:t> </a:t>
            </a:r>
            <a:r>
              <a:rPr lang="uk-UA" sz="1300" dirty="0">
                <a:solidFill>
                  <a:srgbClr val="C00000"/>
                </a:solidFill>
              </a:rPr>
              <a:t>13.</a:t>
            </a:r>
            <a:r>
              <a:rPr lang="uk-UA" sz="1300" b="0" dirty="0"/>
              <a:t> </a:t>
            </a:r>
            <a:r>
              <a:rPr lang="uk-UA" sz="1300" dirty="0">
                <a:solidFill>
                  <a:srgbClr val="C00000"/>
                </a:solidFill>
              </a:rPr>
              <a:t>Пристосування сучасних технологій </a:t>
            </a:r>
            <a:r>
              <a:rPr lang="uk-UA" sz="1300" b="0" dirty="0"/>
              <a:t>до потреб осіб з інвалідністю, скорочення витрат на їх виробництво та забезпечення їх поширення з метою освіти, культурного розвитку та зайнятості осіб з інвалідністю.</a:t>
            </a:r>
          </a:p>
          <a:p>
            <a:r>
              <a:rPr lang="uk-UA" sz="1300" b="0" dirty="0"/>
              <a:t/>
            </a:r>
            <a:br>
              <a:rPr lang="uk-UA" sz="1300" b="0" dirty="0"/>
            </a:br>
            <a:endParaRPr lang="ru-RU" sz="13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6885"/>
            <a:ext cx="6048672" cy="559827"/>
          </a:xfrm>
        </p:spPr>
        <p:txBody>
          <a:bodyPr>
            <a:normAutofit/>
          </a:bodyPr>
          <a:lstStyle/>
          <a:p>
            <a:pPr algn="ctr"/>
            <a:r>
              <a:rPr lang="uk-UA" sz="2300" dirty="0"/>
              <a:t>6</a:t>
            </a:r>
            <a:r>
              <a:rPr lang="uk-UA" sz="2300" dirty="0" smtClean="0"/>
              <a:t>. </a:t>
            </a:r>
            <a:r>
              <a:rPr lang="ru-RU" sz="2200" b="1" dirty="0"/>
              <a:t>САНБЕРЗЬКА ДЕКЛАРАЦІЯ </a:t>
            </a:r>
            <a:r>
              <a:rPr lang="ru-RU" sz="2200" b="1" dirty="0" smtClean="0"/>
              <a:t>(1981)</a:t>
            </a:r>
            <a:endParaRPr lang="ru-RU" sz="2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991" y="246645"/>
            <a:ext cx="1924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3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8147248" cy="5400600"/>
          </a:xfrm>
        </p:spPr>
        <p:txBody>
          <a:bodyPr>
            <a:noAutofit/>
          </a:bodyPr>
          <a:lstStyle/>
          <a:p>
            <a:r>
              <a:rPr lang="uk-UA" sz="1200" b="0" dirty="0" smtClean="0"/>
              <a:t>Документ складається </a:t>
            </a:r>
            <a:r>
              <a:rPr lang="uk-UA" sz="1200" b="0" dirty="0"/>
              <a:t>з </a:t>
            </a:r>
            <a:r>
              <a:rPr lang="uk-UA" sz="1200" dirty="0">
                <a:solidFill>
                  <a:srgbClr val="C00000"/>
                </a:solidFill>
              </a:rPr>
              <a:t>преамбули та 54 статей</a:t>
            </a:r>
            <a:r>
              <a:rPr lang="uk-UA" sz="1200" b="0" dirty="0"/>
              <a:t>. </a:t>
            </a:r>
            <a:endParaRPr lang="uk-UA" sz="1200" b="0" dirty="0" smtClean="0"/>
          </a:p>
          <a:p>
            <a:r>
              <a:rPr lang="uk-UA" sz="1200" b="0" dirty="0" smtClean="0"/>
              <a:t>З </a:t>
            </a:r>
            <a:r>
              <a:rPr lang="uk-UA" sz="1200" b="0" dirty="0"/>
              <a:t>них освіти, і зокрема дітей з особливими освітніми потребами, стосуються: </a:t>
            </a:r>
          </a:p>
          <a:p>
            <a:r>
              <a:rPr lang="uk-UA" sz="1200" dirty="0" smtClean="0">
                <a:solidFill>
                  <a:srgbClr val="C00000"/>
                </a:solidFill>
              </a:rPr>
              <a:t>СТАТТЯ</a:t>
            </a:r>
            <a:r>
              <a:rPr lang="uk-UA" sz="1200" dirty="0" smtClean="0"/>
              <a:t> </a:t>
            </a:r>
            <a:r>
              <a:rPr lang="uk-UA" sz="1200" dirty="0">
                <a:solidFill>
                  <a:srgbClr val="C00000"/>
                </a:solidFill>
              </a:rPr>
              <a:t>23.</a:t>
            </a:r>
            <a:r>
              <a:rPr lang="uk-UA" sz="1200" dirty="0"/>
              <a:t> </a:t>
            </a:r>
            <a:r>
              <a:rPr lang="uk-UA" sz="1200" b="0" dirty="0"/>
              <a:t>Неповноцінна в розумовому або фізичному відношенні дитина має вести повноцінне і достойне життя в умовах, які </a:t>
            </a:r>
            <a:r>
              <a:rPr lang="uk-UA" sz="1200" dirty="0">
                <a:solidFill>
                  <a:srgbClr val="C00000"/>
                </a:solidFill>
              </a:rPr>
              <a:t>забезпечують її гідність, сприяють почуттю впевненості в собі і полегшують її активну участь </a:t>
            </a:r>
            <a:r>
              <a:rPr lang="uk-UA" sz="1200" b="0" dirty="0"/>
              <a:t>у житті суспільства. Вона має </a:t>
            </a:r>
            <a:r>
              <a:rPr lang="uk-UA" sz="1200" dirty="0">
                <a:solidFill>
                  <a:srgbClr val="C00000"/>
                </a:solidFill>
              </a:rPr>
              <a:t>право на допомогу</a:t>
            </a:r>
            <a:r>
              <a:rPr lang="uk-UA" sz="1200" b="0" dirty="0"/>
              <a:t>… відповідно до свого стану та з метою надання їй  ефективного </a:t>
            </a:r>
            <a:r>
              <a:rPr lang="uk-UA" sz="1200" dirty="0">
                <a:solidFill>
                  <a:srgbClr val="C00000"/>
                </a:solidFill>
              </a:rPr>
              <a:t>доступу до послуг у галузі освіти, професійної підготовки </a:t>
            </a:r>
            <a:r>
              <a:rPr lang="uk-UA" sz="1200" b="0" dirty="0"/>
              <a:t>… таким чином, який призводить до найбільш повного її втягнення в соціальне життя і досягнення розвитку, включаючи культур­ний і духовний. </a:t>
            </a:r>
          </a:p>
          <a:p>
            <a:r>
              <a:rPr lang="uk-UA" sz="1200" dirty="0">
                <a:solidFill>
                  <a:srgbClr val="C00000"/>
                </a:solidFill>
              </a:rPr>
              <a:t>СТАТТЯ</a:t>
            </a:r>
            <a:r>
              <a:rPr lang="uk-UA" sz="1200" dirty="0" smtClean="0"/>
              <a:t> </a:t>
            </a:r>
            <a:r>
              <a:rPr lang="uk-UA" sz="1200" dirty="0">
                <a:solidFill>
                  <a:srgbClr val="C00000"/>
                </a:solidFill>
              </a:rPr>
              <a:t>28.</a:t>
            </a:r>
            <a:r>
              <a:rPr lang="uk-UA" sz="1200" dirty="0"/>
              <a:t> </a:t>
            </a:r>
            <a:r>
              <a:rPr lang="uk-UA" sz="1200" b="0" dirty="0"/>
              <a:t>Діти мають право на освіту, тому </a:t>
            </a:r>
            <a:r>
              <a:rPr lang="uk-UA" sz="1200" dirty="0">
                <a:solidFill>
                  <a:srgbClr val="C00000"/>
                </a:solidFill>
              </a:rPr>
              <a:t>початкова освіта повинна бути безоплатною та обов'язковою</a:t>
            </a:r>
            <a:r>
              <a:rPr lang="uk-UA" sz="1200" b="0" dirty="0"/>
              <a:t>; середня – мати різні форми, що забезпечують її </a:t>
            </a:r>
            <a:r>
              <a:rPr lang="uk-UA" sz="1200" dirty="0">
                <a:solidFill>
                  <a:srgbClr val="C00000"/>
                </a:solidFill>
              </a:rPr>
              <a:t>доступність</a:t>
            </a:r>
            <a:r>
              <a:rPr lang="uk-UA" sz="1200" b="0" dirty="0"/>
              <a:t> для всіх дітей; </a:t>
            </a:r>
            <a:r>
              <a:rPr lang="uk-UA" sz="1200" dirty="0">
                <a:solidFill>
                  <a:srgbClr val="C00000"/>
                </a:solidFill>
              </a:rPr>
              <a:t>вища – повинна бути доступною для всіх на підставі здібностей кожного</a:t>
            </a:r>
            <a:r>
              <a:rPr lang="uk-UA" sz="1200" b="0" dirty="0"/>
              <a:t>. Доступними мають бути матеріали та інформація у галузі освіти і професійної підготовки для всіх дітей. Має забезпечуватись регулярне відвідування шкіл і зни­ження кількості учнів, які залишили школу. Шкільна дисципліна має підтримуватись з допомогою </a:t>
            </a:r>
            <a:r>
              <a:rPr lang="uk-UA" sz="1200" dirty="0">
                <a:solidFill>
                  <a:srgbClr val="C00000"/>
                </a:solidFill>
              </a:rPr>
              <a:t>методів, які відображають повагу до людської гідності дитини</a:t>
            </a:r>
            <a:r>
              <a:rPr lang="uk-UA" sz="1200" b="0" dirty="0"/>
              <a:t>. Мають вживатися заходи для ліквідації невігластва та неписьменності в усьому світі та полегшення доступу до </a:t>
            </a:r>
            <a:r>
              <a:rPr lang="uk-UA" sz="1200" b="0" dirty="0">
                <a:solidFill>
                  <a:srgbClr val="C00000"/>
                </a:solidFill>
              </a:rPr>
              <a:t>науково-технічних знань і сучасних методів навчання</a:t>
            </a:r>
            <a:r>
              <a:rPr lang="uk-UA" sz="1200" b="0" dirty="0"/>
              <a:t>.  </a:t>
            </a:r>
          </a:p>
          <a:p>
            <a:r>
              <a:rPr lang="uk-UA" sz="1200" dirty="0">
                <a:solidFill>
                  <a:srgbClr val="C00000"/>
                </a:solidFill>
              </a:rPr>
              <a:t>СТАТТЯ</a:t>
            </a:r>
            <a:r>
              <a:rPr lang="uk-UA" sz="1200" dirty="0" smtClean="0"/>
              <a:t> </a:t>
            </a:r>
            <a:r>
              <a:rPr lang="uk-UA" sz="1200" dirty="0">
                <a:solidFill>
                  <a:srgbClr val="C00000"/>
                </a:solidFill>
              </a:rPr>
              <a:t>29. </a:t>
            </a:r>
            <a:r>
              <a:rPr lang="uk-UA" sz="1200" b="0" dirty="0"/>
              <a:t>1. Освіта дитини має бути спрямована на: </a:t>
            </a:r>
            <a:r>
              <a:rPr lang="uk-UA" sz="1200" dirty="0">
                <a:solidFill>
                  <a:srgbClr val="C00000"/>
                </a:solidFill>
              </a:rPr>
              <a:t>розвиток її особи, талантів, розумових і фізичних здібностей </a:t>
            </a:r>
            <a:r>
              <a:rPr lang="uk-UA" sz="1200" b="0" dirty="0"/>
              <a:t>у найповнішому обсязі; виховання поваги до прав людини та основних свобод; виховання поваги до батьків дитини, </a:t>
            </a:r>
            <a:r>
              <a:rPr lang="uk-UA" sz="1200" dirty="0">
                <a:solidFill>
                  <a:srgbClr val="C00000"/>
                </a:solidFill>
              </a:rPr>
              <a:t>її культурної самобутності, мови і національних цінностей країни</a:t>
            </a:r>
            <a:r>
              <a:rPr lang="uk-UA" sz="1200" b="0" dirty="0"/>
              <a:t>, в якій дитина проживає, країни її походження та до цивілізацій, відмінних від її власної; підготовку до свідомого життя у вільному суспільстві в дусі </a:t>
            </a:r>
            <a:r>
              <a:rPr lang="uk-UA" sz="1200" dirty="0">
                <a:solidFill>
                  <a:srgbClr val="C00000"/>
                </a:solidFill>
              </a:rPr>
              <a:t>розуміння, миру, терпимості, рівноправності чоловіків і жінок</a:t>
            </a:r>
            <a:r>
              <a:rPr lang="uk-UA" sz="1200" b="0" dirty="0"/>
              <a:t> та друж­би між усіма народами, етнічними, національними і релігійними гру­пами, а також особами з корінного населення; виховання поваги до навколишньої природи. </a:t>
            </a:r>
          </a:p>
          <a:p>
            <a:r>
              <a:rPr lang="uk-UA" sz="1200" dirty="0">
                <a:solidFill>
                  <a:srgbClr val="C00000"/>
                </a:solidFill>
              </a:rPr>
              <a:t>СТАТТЯ</a:t>
            </a:r>
            <a:r>
              <a:rPr lang="uk-UA" sz="1200" dirty="0" smtClean="0"/>
              <a:t> </a:t>
            </a:r>
            <a:r>
              <a:rPr lang="uk-UA" sz="1200" dirty="0">
                <a:solidFill>
                  <a:srgbClr val="C00000"/>
                </a:solidFill>
              </a:rPr>
              <a:t>30. </a:t>
            </a:r>
            <a:r>
              <a:rPr lang="uk-UA" sz="1200" b="0" dirty="0"/>
              <a:t>Дитині, яка належить до етнічних, релігійних чи мовних мен­шостей чи корінного населення, не може бути відмовлено в праві спільно з іншими членами її групи користуватися своєю культурою, сповідувати свою релігію і виконувати її обряди, а також користуватися рідною мовою.</a:t>
            </a:r>
          </a:p>
          <a:p>
            <a:endParaRPr lang="ru-RU" sz="12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6885"/>
            <a:ext cx="7056784" cy="5598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300" dirty="0" smtClean="0"/>
              <a:t>7. </a:t>
            </a:r>
            <a:r>
              <a:rPr lang="ru-RU" sz="2300" dirty="0"/>
              <a:t>КОНВЕНЦІЯ ООН ПРО ПРАВА ДИТИНИ </a:t>
            </a:r>
            <a:r>
              <a:rPr lang="ru-RU" sz="2300" dirty="0" smtClean="0"/>
              <a:t>(1989)</a:t>
            </a:r>
            <a:endParaRPr lang="ru-RU" sz="23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04" y="116632"/>
            <a:ext cx="143300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57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67544" y="1457400"/>
            <a:ext cx="8147248" cy="5400600"/>
          </a:xfrm>
        </p:spPr>
        <p:txBody>
          <a:bodyPr>
            <a:noAutofit/>
          </a:bodyPr>
          <a:lstStyle/>
          <a:p>
            <a:r>
              <a:rPr lang="uk-UA" sz="1300" b="0" dirty="0" smtClean="0"/>
              <a:t>Це Резолюція </a:t>
            </a:r>
            <a:r>
              <a:rPr lang="uk-UA" sz="1300" b="0" dirty="0"/>
              <a:t>48/96 Генеральної Асамблеї ООН, що складається з </a:t>
            </a:r>
            <a:r>
              <a:rPr lang="uk-UA" sz="1300" dirty="0">
                <a:solidFill>
                  <a:srgbClr val="C00000"/>
                </a:solidFill>
              </a:rPr>
              <a:t>преамбули та 22 правил</a:t>
            </a:r>
            <a:r>
              <a:rPr lang="uk-UA" sz="1300" b="0" dirty="0"/>
              <a:t>. Питанням освіти осіб з інвалідністю присвячене Правило 6 і такі з його </a:t>
            </a:r>
            <a:r>
              <a:rPr lang="uk-UA" sz="1300" dirty="0">
                <a:solidFill>
                  <a:srgbClr val="C00000"/>
                </a:solidFill>
              </a:rPr>
              <a:t>положень</a:t>
            </a:r>
            <a:r>
              <a:rPr lang="uk-UA" sz="1300" b="0" dirty="0"/>
              <a:t>: </a:t>
            </a:r>
          </a:p>
          <a:p>
            <a:r>
              <a:rPr lang="uk-UA" sz="1300" b="0" dirty="0"/>
              <a:t>1. Проблеми освіти осіб з інвалідністю мають враховуватись на етапах </a:t>
            </a:r>
            <a:r>
              <a:rPr lang="uk-UA" sz="1300" dirty="0">
                <a:solidFill>
                  <a:srgbClr val="C00000"/>
                </a:solidFill>
              </a:rPr>
              <a:t>національного планування, розробки навчальних програм і  організації навчального процесу</a:t>
            </a:r>
            <a:r>
              <a:rPr lang="uk-UA" sz="1300" b="0" dirty="0"/>
              <a:t>. </a:t>
            </a:r>
          </a:p>
          <a:p>
            <a:r>
              <a:rPr lang="uk-UA" sz="1300" b="0" dirty="0"/>
              <a:t>2. Навчання у звичайних школах має передбачати </a:t>
            </a:r>
            <a:r>
              <a:rPr lang="uk-UA" sz="1300" dirty="0">
                <a:solidFill>
                  <a:srgbClr val="C00000"/>
                </a:solidFill>
              </a:rPr>
              <a:t>послуги перекладачів та інші допоміжні послуги</a:t>
            </a:r>
            <a:r>
              <a:rPr lang="uk-UA" sz="1300" b="0" dirty="0"/>
              <a:t>, відповідно до потреб учнів. </a:t>
            </a:r>
          </a:p>
          <a:p>
            <a:r>
              <a:rPr lang="uk-UA" sz="1300" b="0" dirty="0"/>
              <a:t>3. До освітнього процесу слід залучати </a:t>
            </a:r>
            <a:r>
              <a:rPr lang="uk-UA" sz="1300" dirty="0">
                <a:solidFill>
                  <a:srgbClr val="C00000"/>
                </a:solidFill>
              </a:rPr>
              <a:t>батьківські комітети </a:t>
            </a:r>
            <a:r>
              <a:rPr lang="uk-UA" sz="1300" b="0" dirty="0"/>
              <a:t>та </a:t>
            </a:r>
            <a:r>
              <a:rPr lang="uk-UA" sz="1300" dirty="0">
                <a:solidFill>
                  <a:srgbClr val="C00000"/>
                </a:solidFill>
              </a:rPr>
              <a:t>організації осіб з інвалідністю</a:t>
            </a:r>
            <a:r>
              <a:rPr lang="uk-UA" sz="1300" b="0" dirty="0"/>
              <a:t>. </a:t>
            </a:r>
          </a:p>
          <a:p>
            <a:r>
              <a:rPr lang="uk-UA" sz="1300" b="0" dirty="0"/>
              <a:t>4. Освіта має надаватись дітям обох статей </a:t>
            </a:r>
            <a:r>
              <a:rPr lang="uk-UA" sz="1300" dirty="0">
                <a:solidFill>
                  <a:srgbClr val="C00000"/>
                </a:solidFill>
              </a:rPr>
              <a:t>незалежно від форми і тяжкості інвалідності</a:t>
            </a:r>
            <a:r>
              <a:rPr lang="uk-UA" sz="1300" b="0" dirty="0"/>
              <a:t>. </a:t>
            </a:r>
          </a:p>
          <a:p>
            <a:r>
              <a:rPr lang="uk-UA" sz="1300" b="0" dirty="0"/>
              <a:t>6. Середня освіта дітей з інвалідністю можлива за наявності: зрозумілої державної політики, що приймається у школах і в громаді; гнучких програм, що можуть доповнюватись і змінюватись; високоякісних навчальних матеріалів і </a:t>
            </a:r>
            <a:r>
              <a:rPr lang="uk-UA" sz="1300" dirty="0">
                <a:solidFill>
                  <a:srgbClr val="C00000"/>
                </a:solidFill>
              </a:rPr>
              <a:t>якісної професійної підготовки вчителів</a:t>
            </a:r>
            <a:r>
              <a:rPr lang="uk-UA" sz="1300" b="0" dirty="0"/>
              <a:t>. </a:t>
            </a:r>
          </a:p>
          <a:p>
            <a:r>
              <a:rPr lang="uk-UA" sz="1300" b="0" dirty="0"/>
              <a:t>8. Якщо система загальної середньої освіти у країні не задовольняє потреби всіх інвалідів, </a:t>
            </a:r>
            <a:r>
              <a:rPr lang="uk-UA" sz="1300" dirty="0">
                <a:solidFill>
                  <a:srgbClr val="C00000"/>
                </a:solidFill>
              </a:rPr>
              <a:t>доцільно використовувати спеціальну</a:t>
            </a:r>
            <a:r>
              <a:rPr lang="uk-UA" sz="1300" b="0" dirty="0"/>
              <a:t>. Її метою є підготовка учнів до навчання в системі загальної шкільної освіти, а її </a:t>
            </a:r>
            <a:r>
              <a:rPr lang="uk-UA" sz="1300" dirty="0">
                <a:solidFill>
                  <a:srgbClr val="C00000"/>
                </a:solidFill>
              </a:rPr>
              <a:t>якість має відповідати тим самим стандартам і цілям, що висуваються до масової школи</a:t>
            </a:r>
            <a:r>
              <a:rPr lang="uk-UA" sz="1300" b="0" dirty="0"/>
              <a:t>. Ресурси, що виділяється на спеціальну освіту, мають бути не меншими, ніж на загальну. Спеціальні заклади мають поступово інтегруватись у систему загальної освіти, проте в окремих випадках вони є очевидно найбільш прийнятною формою освіти учнів-інвалідів. </a:t>
            </a:r>
          </a:p>
          <a:p>
            <a:r>
              <a:rPr lang="uk-UA" sz="1300" b="0" dirty="0"/>
              <a:t>9. Зважаючи на особливі комунікативні потреби глухих і сліпоглухонімих учнів, їх освіту доцільніше організовувати </a:t>
            </a:r>
            <a:r>
              <a:rPr lang="uk-UA" sz="1300" dirty="0">
                <a:solidFill>
                  <a:srgbClr val="C00000"/>
                </a:solidFill>
              </a:rPr>
              <a:t>в спеціальних школах чи в спеціальних класах </a:t>
            </a:r>
            <a:r>
              <a:rPr lang="uk-UA" sz="1300" b="0" dirty="0"/>
              <a:t>у межах звичайних шкіл. Метою їх освіти є ефективне формування навиків спілкування та досягнення максимальної самостійності. </a:t>
            </a:r>
          </a:p>
          <a:p>
            <a:r>
              <a:rPr lang="uk-UA" sz="1300" b="0" dirty="0"/>
              <a:t/>
            </a:r>
            <a:br>
              <a:rPr lang="uk-UA" sz="1300" b="0" dirty="0"/>
            </a:br>
            <a:endParaRPr lang="ru-RU" sz="13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772822"/>
            <a:ext cx="5976664" cy="5598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300" dirty="0" smtClean="0"/>
              <a:t>8. </a:t>
            </a:r>
            <a:r>
              <a:rPr lang="ru-RU" sz="2300" dirty="0"/>
              <a:t>СТАНДАРТНІ ПРАВИЛА ЗАБЕЗПЕЧЕННЯ РІВНИХ МОЖЛИВОСТЕЙ ДЛЯ ІНВАЛІДІВ </a:t>
            </a:r>
            <a:r>
              <a:rPr lang="ru-RU" sz="2300" dirty="0" smtClean="0"/>
              <a:t>(1993)</a:t>
            </a:r>
            <a:endParaRPr lang="ru-RU" sz="23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7769" y="424085"/>
            <a:ext cx="1924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310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1199</TotalTime>
  <Words>947</Words>
  <Application>Microsoft Office PowerPoint</Application>
  <PresentationFormat>Экран (4:3)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Times New Roman</vt:lpstr>
      <vt:lpstr>Главная</vt:lpstr>
      <vt:lpstr>ІНШОМОВНА ОСВІТА УЧНІВ З ОСОБЛИВИМИ ОСВІТНІМИ ПОТРЕБАМИ: </vt:lpstr>
      <vt:lpstr>1. Навчання дітей з інвалідністю не мало систематичного характеру В Європі та  США до СЕРЕДИНИ ХХ сторіччя</vt:lpstr>
      <vt:lpstr>2. Загальна Декларація Прав Людини (1948)  </vt:lpstr>
      <vt:lpstr>3. ДЕКЛАРАЦІЯ ПРО ПРАВА ДИТИНИ (1959)</vt:lpstr>
      <vt:lpstr>4. Декларація  про права розумово  відсталих осіб (1971)</vt:lpstr>
      <vt:lpstr>5. Декларація про права інвалідів (1975)</vt:lpstr>
      <vt:lpstr>6. САНБЕРЗЬКА ДЕКЛАРАЦІЯ (1981)</vt:lpstr>
      <vt:lpstr>7. КОНВЕНЦІЯ ООН ПРО ПРАВА ДИТИНИ (1989)</vt:lpstr>
      <vt:lpstr>8. СТАНДАРТНІ ПРАВИЛА ЗАБЕЗПЕЧЕННЯ РІВНИХ МОЖЛИВОСТЕЙ ДЛЯ ІНВАЛІДІВ (1993)</vt:lpstr>
      <vt:lpstr>9. САЛАМАНКСЬКА ДЕКЛАРАЦІЯ І ПРОГРАМА ДІЙ З ОСВІТИ ОСІБ З ОСОБЛИВИМИ ПОТРЕБАМИ (1994)</vt:lpstr>
      <vt:lpstr>10. КОНВЕНЦІЯ ООН ПРО ПРАВА ОСІБ З ІНВАЛІДНІСТЮ (2006)</vt:lpstr>
      <vt:lpstr>11. ПІДСУМКОВИЙ ДОКУМЕНТ (План дій У галузі розвитку за участю інвалідів на період до 2015 року та після нього) (2013)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та вітчизняна освітньо-нормативна документація, </dc:title>
  <dc:creator>PC</dc:creator>
  <cp:lastModifiedBy>Пользователь</cp:lastModifiedBy>
  <cp:revision>65</cp:revision>
  <dcterms:created xsi:type="dcterms:W3CDTF">2019-02-01T13:50:47Z</dcterms:created>
  <dcterms:modified xsi:type="dcterms:W3CDTF">2023-09-06T12:26:03Z</dcterms:modified>
</cp:coreProperties>
</file>