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15"/>
  </p:notesMasterIdLst>
  <p:handoutMasterIdLst>
    <p:handoutMasterId r:id="rId16"/>
  </p:handoutMasterIdLst>
  <p:sldIdLst>
    <p:sldId id="446" r:id="rId5"/>
    <p:sldId id="447" r:id="rId6"/>
    <p:sldId id="456" r:id="rId7"/>
    <p:sldId id="449" r:id="rId8"/>
    <p:sldId id="457" r:id="rId9"/>
    <p:sldId id="460" r:id="rId10"/>
    <p:sldId id="462" r:id="rId11"/>
    <p:sldId id="461" r:id="rId12"/>
    <p:sldId id="463" r:id="rId13"/>
    <p:sldId id="464" r:id="rId14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6667AB"/>
    <a:srgbClr val="7C6560"/>
    <a:srgbClr val="29282D"/>
    <a:srgbClr val="E288B6"/>
    <a:srgbClr val="D75078"/>
    <a:srgbClr val="B38F6A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66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852" y="14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1F482B-401E-499A-B32F-C2344EC42235}" type="datetime1">
              <a:rPr lang="uk-UA" smtClean="0"/>
              <a:t>05.09.2023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004FE7-BA7C-4FF4-9756-C6A1F2BCA3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8582BF9-8C1D-42C6-B5FC-E9C6A3B79FFF}" type="datetime1">
              <a:rPr lang="uk-UA" noProof="0" smtClean="0"/>
              <a:t>05.09.2023</a:t>
            </a:fld>
            <a:endParaRPr lang="uk-UA" noProof="0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83F1C3-4FA3-4491-97F4-43CA9C8BDFDF}" type="slidenum">
              <a:rPr lang="uk-UA" noProof="0" smtClean="0"/>
              <a:t>‹#›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uk-UA" noProof="0" smtClean="0"/>
              <a:t>10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00925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408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970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uk-UA" noProof="0" smtClean="0"/>
              <a:t>4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23908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uk-UA" noProof="0" smtClean="0"/>
              <a:t>5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456650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uk-UA" noProof="0" smtClean="0"/>
              <a:t>6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169728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uk-UA" noProof="0" smtClean="0"/>
              <a:t>7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4166966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uk-UA" noProof="0" smtClean="0"/>
              <a:t>8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678202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uk-UA" noProof="0" smtClean="0"/>
              <a:t>9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13532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ісце для зображення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17136"/>
            <a:ext cx="6581554" cy="1371600"/>
          </a:xfrm>
        </p:spPr>
        <p:txBody>
          <a:bodyPr rtlCol="0"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літра розваг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uk-UA" noProof="0"/>
              <a:t>Клацніть, щоб змінити заголовок</a:t>
            </a:r>
          </a:p>
        </p:txBody>
      </p:sp>
      <p:sp>
        <p:nvSpPr>
          <p:cNvPr id="9" name="Місце для зображення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18" name="Місце для зображення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19" name="Місце для зображення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20" name="Місце для зображення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21" name="Місце для зображення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22" name="Місце для зображення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23" name="Місце для зображення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24" name="Місце для зображення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Імерсивна палітра розва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914400"/>
            <a:ext cx="5605272" cy="1572126"/>
          </a:xfrm>
        </p:spPr>
        <p:txBody>
          <a:bodyPr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uk-UA" noProof="0"/>
              <a:t>Клацніть, щоб змінити текст</a:t>
            </a:r>
          </a:p>
        </p:txBody>
      </p:sp>
      <p:sp>
        <p:nvSpPr>
          <p:cNvPr id="7" name="Місце для зображення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ісце для зображення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uk-UA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uk" dirty="0"/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uk"/>
              <a:t>Клацніть, щоб змінити текст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 rtlCol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 rtl="0"/>
            <a:r>
              <a:rPr lang="uk"/>
              <a:t>Клацніть, щоб перейти до тексту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ія щодо балансу палітри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pPr rtl="0"/>
            <a:r>
              <a:rPr lang="uk-UA" noProof="0"/>
              <a:t>Клацніть, щоб змінити заголовок</a:t>
            </a:r>
          </a:p>
        </p:txBody>
      </p:sp>
      <p:sp>
        <p:nvSpPr>
          <p:cNvPr id="9" name="Місце для зображення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18" name="Місце для зображення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19" name="Місце для зображення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20" name="Місце для зображення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21" name="Місце для зображення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22" name="Місце для зображення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23" name="Місце для зображення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24" name="Місце для зображення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лансуюча дія імерсивної палітри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399032"/>
            <a:ext cx="3619501" cy="877824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uk-UA" noProof="0"/>
              <a:t>Клацніть, щоб змінити текст</a:t>
            </a:r>
          </a:p>
        </p:txBody>
      </p:sp>
      <p:sp>
        <p:nvSpPr>
          <p:cNvPr id="7" name="Місце для зображення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казі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914400"/>
            <a:ext cx="7467601" cy="1572768"/>
          </a:xfrm>
        </p:spPr>
        <p:txBody>
          <a:bodyPr rtlCol="0"/>
          <a:lstStyle>
            <a:lvl1pPr>
              <a:lnSpc>
                <a:spcPts val="4600"/>
              </a:lnSpc>
              <a:defRPr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14" name="Місце для тексту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 rtlCol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uk-UA" noProof="0"/>
              <a:t>Клацніть, щоб змінити текст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жерело палітри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uk-UA" noProof="0"/>
              <a:t>Клацніть, щоб змінити заголовок</a:t>
            </a:r>
          </a:p>
        </p:txBody>
      </p:sp>
      <p:sp>
        <p:nvSpPr>
          <p:cNvPr id="9" name="Місце для зображення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18" name="Місце для зображення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19" name="Місце для зображення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20" name="Місце для зображення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21" name="Місце для зображення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22" name="Місце для зображення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23" name="Місце для зображення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24" name="Місце для зображення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жерело імерсивної палітри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uk-UA" noProof="0"/>
              <a:t>Клацніть, щоб змінити текст</a:t>
            </a:r>
          </a:p>
        </p:txBody>
      </p:sp>
      <p:sp>
        <p:nvSpPr>
          <p:cNvPr id="7" name="Місце для зображення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371600"/>
            <a:ext cx="3619501" cy="877824"/>
          </a:xfrm>
        </p:spPr>
        <p:txBody>
          <a:bodyPr rtlCol="0"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ІРКА ШОУ ПАЛІТРИ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uk-UA" noProof="0"/>
              <a:t>Клацніть, щоб змінити заголовок</a:t>
            </a:r>
          </a:p>
        </p:txBody>
      </p:sp>
      <p:sp>
        <p:nvSpPr>
          <p:cNvPr id="9" name="Місце для зображення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18" name="Місце для зображення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19" name="Місце для зображення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20" name="Місце для зображення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21" name="Місце для зображення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22" name="Місце для зображення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23" name="Місце для зображення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  <p:sp>
        <p:nvSpPr>
          <p:cNvPr id="24" name="Місце для зображення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Імерсивна палітра, зірка шо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914400"/>
            <a:ext cx="5638801" cy="1572126"/>
          </a:xfrm>
        </p:spPr>
        <p:txBody>
          <a:bodyPr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uk-UA" noProof="0"/>
              <a:t>Клацніть, щоб змінити текст</a:t>
            </a:r>
          </a:p>
        </p:txBody>
      </p:sp>
      <p:sp>
        <p:nvSpPr>
          <p:cNvPr id="7" name="Місце для зображення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72838A-4A5C-4D93-989A-7279F1A4234C}" type="datetime1">
              <a:rPr lang="uk-UA" noProof="0" smtClean="0"/>
              <a:t>05.09.2023</a:t>
            </a:fld>
            <a:endParaRPr lang="uk-UA" noProof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uk-UA" noProof="0" smtClean="0"/>
              <a:t>‹#›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A047C15-4811-4852-89F5-B29ADDF8F152}" type="datetime1">
              <a:rPr lang="uk-UA" noProof="0" smtClean="0"/>
              <a:t>05.09.2023</a:t>
            </a:fld>
            <a:endParaRPr lang="uk-UA" noProof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uk-UA" noProof="0" smtClean="0"/>
              <a:t>‹#›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3C3CDAE-FCEA-42FB-BE92-D5F58E093EBC}" type="datetime1">
              <a:rPr lang="uk-UA" noProof="0" smtClean="0"/>
              <a:t>05.09.2023</a:t>
            </a:fld>
            <a:endParaRPr lang="uk-UA" noProof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uk-UA" noProof="0" smtClean="0"/>
              <a:t>‹#›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9622701-886F-4E6E-BCC0-DA8DD9A7C2FE}" type="datetime1">
              <a:rPr lang="uk-UA" noProof="0" smtClean="0"/>
              <a:t>05.09.2023</a:t>
            </a:fld>
            <a:endParaRPr lang="uk-UA" noProof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uk-UA" noProof="0" smtClean="0"/>
              <a:t>‹#›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зображення 7" descr="Абстрактне зображення кривих ліній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0" y="0"/>
            <a:ext cx="12191550" cy="6857999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849766" y="871346"/>
            <a:ext cx="5279788" cy="278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4000" b="1" cap="none" dirty="0" smtClean="0"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Заняття</a:t>
            </a:r>
            <a:r>
              <a:rPr lang="uk-UA" sz="4000" b="1" dirty="0" smtClean="0"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uk-UA" sz="4000" b="1" dirty="0" smtClean="0"/>
              <a:t>Еволюція ставлення </a:t>
            </a:r>
          </a:p>
          <a:p>
            <a:pPr algn="r"/>
            <a:r>
              <a:rPr lang="uk-UA" sz="4000" b="1" dirty="0" smtClean="0"/>
              <a:t>до осіб з інвалідністю 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373392" y="4524647"/>
            <a:ext cx="3756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Д. пед. наук, доцент, </a:t>
            </a:r>
          </a:p>
          <a:p>
            <a:pPr algn="r"/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професор кафедри міжкультурної комунікації та іншомовної освіти </a:t>
            </a:r>
          </a:p>
          <a:p>
            <a:pPr algn="r"/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Житомирського державного університету імені Івана Франка</a:t>
            </a:r>
          </a:p>
          <a:p>
            <a:pPr algn="r"/>
            <a:r>
              <a:rPr lang="uk-UA" b="1" dirty="0" smtClean="0">
                <a:latin typeface="Book Antiqua" panose="02040602050305030304" pitchFamily="18" charset="0"/>
              </a:rPr>
              <a:t>Наталія Щерба</a:t>
            </a:r>
            <a:endParaRPr lang="uk-UA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10380"/>
            <a:ext cx="11517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9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ЗАКОНИ, КАМПАНІЯ, АКЦІЇ ТА ПРОЄКТИ</a:t>
            </a:r>
            <a:endParaRPr lang="uk-UA" sz="28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920460"/>
            <a:ext cx="8165432" cy="53553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i="1" dirty="0" smtClean="0"/>
              <a:t>В </a:t>
            </a:r>
            <a:r>
              <a:rPr lang="uk-UA" b="1" i="1" dirty="0"/>
              <a:t>1597 році </a:t>
            </a:r>
            <a:r>
              <a:rPr lang="uk-UA" i="1" dirty="0"/>
              <a:t>Закон про бідних з усіма доповненнями перетворився на </a:t>
            </a:r>
            <a:r>
              <a:rPr lang="uk-UA" b="1" dirty="0"/>
              <a:t>перший закон про допомогу малозабезпеченим</a:t>
            </a:r>
            <a:r>
              <a:rPr lang="uk-UA" i="1" dirty="0"/>
              <a:t>. </a:t>
            </a:r>
            <a:endParaRPr lang="uk-UA" i="1" dirty="0" smtClean="0"/>
          </a:p>
          <a:p>
            <a:pPr marL="342900" indent="-342900" algn="just">
              <a:buAutoNum type="arabicPeriod"/>
            </a:pPr>
            <a:r>
              <a:rPr lang="uk-UA" i="1" dirty="0"/>
              <a:t>В </a:t>
            </a:r>
            <a:r>
              <a:rPr lang="uk-UA" b="1" i="1" dirty="0"/>
              <a:t>1890-х роках </a:t>
            </a:r>
            <a:r>
              <a:rPr lang="uk-UA" i="1" dirty="0"/>
              <a:t>Мері Денді проводить кампанії за </a:t>
            </a:r>
            <a:r>
              <a:rPr lang="uk-UA" b="1" dirty="0"/>
              <a:t>відділення дітей з розумовими відхиленнями від соціуму</a:t>
            </a:r>
            <a:r>
              <a:rPr lang="uk-UA" i="1" dirty="0"/>
              <a:t> та рекламує </a:t>
            </a:r>
            <a:r>
              <a:rPr lang="uk-UA" b="1" dirty="0"/>
              <a:t>теорію євгеніки</a:t>
            </a:r>
            <a:r>
              <a:rPr lang="uk-UA" i="1" dirty="0"/>
              <a:t> </a:t>
            </a:r>
            <a:endParaRPr lang="uk-UA" i="1" dirty="0" smtClean="0"/>
          </a:p>
          <a:p>
            <a:pPr marL="342900" indent="-342900" algn="just">
              <a:buAutoNum type="arabicPeriod"/>
            </a:pPr>
            <a:r>
              <a:rPr lang="uk-UA" i="1" dirty="0"/>
              <a:t>В </a:t>
            </a:r>
            <a:r>
              <a:rPr lang="uk-UA" b="1" i="1" dirty="0"/>
              <a:t>1904 році </a:t>
            </a:r>
            <a:r>
              <a:rPr lang="uk-UA" i="1" dirty="0"/>
              <a:t>Альфред </a:t>
            </a:r>
            <a:r>
              <a:rPr lang="uk-UA" i="1" dirty="0" err="1"/>
              <a:t>Біне</a:t>
            </a:r>
            <a:r>
              <a:rPr lang="uk-UA" i="1" dirty="0"/>
              <a:t> розробив </a:t>
            </a:r>
            <a:r>
              <a:rPr lang="uk-UA" b="1" dirty="0"/>
              <a:t>систему тестування розумових здібностей</a:t>
            </a:r>
            <a:r>
              <a:rPr lang="uk-UA" i="1" dirty="0"/>
              <a:t>, щоб поділити учнів на групи за критерієм їх розумового віку. Менш розумних пропонували вважати розумово відсталими. </a:t>
            </a:r>
            <a:endParaRPr lang="uk-UA" i="1" dirty="0" smtClean="0"/>
          </a:p>
          <a:p>
            <a:pPr marL="342900" indent="-342900" algn="just">
              <a:buAutoNum type="arabicPeriod"/>
            </a:pPr>
            <a:r>
              <a:rPr lang="uk-UA" i="1" dirty="0"/>
              <a:t>В </a:t>
            </a:r>
            <a:r>
              <a:rPr lang="uk-UA" b="1" i="1" dirty="0"/>
              <a:t>1929 році </a:t>
            </a:r>
            <a:r>
              <a:rPr lang="uk-UA" i="1" dirty="0"/>
              <a:t>в Північній Кароліні виходить </a:t>
            </a:r>
            <a:r>
              <a:rPr lang="uk-UA" b="1" dirty="0"/>
              <a:t>закон про стерилізацію</a:t>
            </a:r>
            <a:r>
              <a:rPr lang="uk-UA" i="1" dirty="0"/>
              <a:t>, підставою для якої є, зокрема: епілепсія та слабоумство. Програми працюють ще в 30 штатах, проте в Північній Кароліні вона функціонує й після 1945 року, особливо стосовно чорношкірих громадян</a:t>
            </a:r>
            <a:r>
              <a:rPr lang="uk-UA" i="1" dirty="0" smtClean="0"/>
              <a:t>.</a:t>
            </a:r>
          </a:p>
          <a:p>
            <a:pPr marL="342900" indent="-342900" algn="just">
              <a:buAutoNum type="arabicPeriod"/>
            </a:pPr>
            <a:r>
              <a:rPr lang="uk-UA" i="1" dirty="0"/>
              <a:t>В </a:t>
            </a:r>
            <a:r>
              <a:rPr lang="uk-UA" b="1" i="1" dirty="0"/>
              <a:t>1935 році </a:t>
            </a:r>
            <a:r>
              <a:rPr lang="uk-UA" i="1" dirty="0"/>
              <a:t>нацисти почали пропаганду за очищення генофонду, пропонуючи для цього стерилізувати та винищувати людей з психічними вадами. В кінці 1930-х – на початку 1940-х Третій Рейх винищив близько 140 тис осіб з інвалідністю в межах </a:t>
            </a:r>
            <a:r>
              <a:rPr lang="uk-UA" b="1" dirty="0"/>
              <a:t>проекту Т4 ("Остаточного рішення" Адольфа Гітлера),</a:t>
            </a:r>
            <a:r>
              <a:rPr lang="uk-UA" i="1" dirty="0"/>
              <a:t> спрямованого на очищення нації і створення на її основі раси хазяїв</a:t>
            </a:r>
            <a:r>
              <a:rPr lang="uk-UA" i="1" dirty="0" smtClean="0"/>
              <a:t>.</a:t>
            </a:r>
            <a:endParaRPr lang="uk-UA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634" y="920461"/>
            <a:ext cx="2882188" cy="2079413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820634" y="2999874"/>
            <a:ext cx="28821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Ф. </a:t>
            </a:r>
            <a:r>
              <a:rPr lang="uk-UA" dirty="0" err="1" smtClean="0"/>
              <a:t>Галтон</a:t>
            </a:r>
            <a:r>
              <a:rPr lang="uk-UA" dirty="0" smtClean="0"/>
              <a:t>, автор теорії генетичної стерилізації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8820634" y="5325978"/>
            <a:ext cx="28821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Тіла в’язнів концентраційного  табору </a:t>
            </a:r>
            <a:r>
              <a:rPr lang="uk-UA" dirty="0" err="1" smtClean="0"/>
              <a:t>Дахау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634" y="3726415"/>
            <a:ext cx="2882188" cy="15995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21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зображення 7" descr="Людина стоїть на скелі та дивиться на океанську хвилю з витягнутими руками">
            <a:extLst>
              <a:ext uri="{FF2B5EF4-FFF2-40B4-BE49-F238E27FC236}">
                <a16:creationId xmlns:a16="http://schemas.microsoft.com/office/drawing/2014/main" id="{8C1A64BB-92C4-44CC-9AB7-8416F1B9BF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rgbClr val="6768AB">
              <a:alpha val="75000"/>
            </a:srgbClr>
          </a:solidFill>
        </p:spPr>
      </p:pic>
      <p:sp>
        <p:nvSpPr>
          <p:cNvPr id="9" name="Прямокутник 8" descr="Затемнене накладання">
            <a:extLst>
              <a:ext uri="{FF2B5EF4-FFF2-40B4-BE49-F238E27FC236}">
                <a16:creationId xmlns:a16="http://schemas.microsoft.com/office/drawing/2014/main" id="{558C501A-DC1F-4BA4-BFFA-44EF8845A3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68AB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b="1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378" y="759936"/>
            <a:ext cx="1815527" cy="261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17378" y="3370632"/>
            <a:ext cx="1815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 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Джеффрі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Хадсон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при-дворний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Карла І (Франція, 17 ст.)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9" y="791537"/>
            <a:ext cx="1737364" cy="257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4969" y="3316066"/>
            <a:ext cx="17373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з карликовістю в 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Єгипті були ювелірами, лікарями і т.д.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9958" y="138366"/>
            <a:ext cx="892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ВИДАТНІ ЛЮДИ З ІНВАЛІДНІСТЮ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55" y="791537"/>
            <a:ext cx="1764883" cy="257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66855" y="3370632"/>
            <a:ext cx="1764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Везалій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професор хірургії, 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осново-положник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анатомії (Італія, 16 ст.)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489" y="791537"/>
            <a:ext cx="331302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642921" y="3021129"/>
            <a:ext cx="26304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Франсуа де </a:t>
            </a:r>
            <a:r>
              <a:rPr lang="uk-UA" sz="1400" b="1" dirty="0" err="1">
                <a:solidFill>
                  <a:schemeClr val="bg1"/>
                </a:solidFill>
              </a:rPr>
              <a:t>Кювільє</a:t>
            </a:r>
            <a:r>
              <a:rPr lang="uk-UA" sz="1400" b="1" dirty="0">
                <a:solidFill>
                  <a:schemeClr val="bg1"/>
                </a:solidFill>
              </a:rPr>
              <a:t>, головний архітектор Баварії (Німеччина, 18 ст.)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95633" y="5014968"/>
            <a:ext cx="1548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Чарльз 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Протеус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Штейнмец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геніальний математик (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Прусія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США, 19 ст.)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984" y="4559370"/>
            <a:ext cx="2424581" cy="191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29" y="4559370"/>
            <a:ext cx="2030926" cy="196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18453" y="5014729"/>
            <a:ext cx="21484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Чарльз 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Шервуд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Страттон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цирку 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Барнума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ролі генерала «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Том-Тама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(США, 19 ст.)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10" y="791537"/>
            <a:ext cx="1815527" cy="127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246113" y="2227218"/>
            <a:ext cx="1815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Маршалл 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Пінкіи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Уайлдер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відомий комік (США, Вели-ка Британія, 19 ст.)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1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зображення 7" descr="Людина стоїть на скелі та дивиться на океанську хвилю з витягнутими руками">
            <a:extLst>
              <a:ext uri="{FF2B5EF4-FFF2-40B4-BE49-F238E27FC236}">
                <a16:creationId xmlns:a16="http://schemas.microsoft.com/office/drawing/2014/main" id="{8C1A64BB-92C4-44CC-9AB7-8416F1B9BF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rgbClr val="6768AB">
              <a:alpha val="75000"/>
            </a:srgbClr>
          </a:solidFill>
        </p:spPr>
      </p:pic>
      <p:sp>
        <p:nvSpPr>
          <p:cNvPr id="9" name="Прямокутник 8" descr="Затемнене накладання">
            <a:extLst>
              <a:ext uri="{FF2B5EF4-FFF2-40B4-BE49-F238E27FC236}">
                <a16:creationId xmlns:a16="http://schemas.microsoft.com/office/drawing/2014/main" id="{558C501A-DC1F-4BA4-BFFA-44EF8845A3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68AB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82253"/>
            <a:ext cx="892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ВИДАТНІ ЛЮДИ З ІНВАЛІДНІСТЮ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8332" y="2619600"/>
            <a:ext cx="1877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Мігель де 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Серван-тес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іспанський письменник, втратив ліву руку (16 ст.)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2" y="938426"/>
            <a:ext cx="1858254" cy="152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892597" y="2619600"/>
            <a:ext cx="1910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Людвіг 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Бетховен,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 композитор, втратив слух (18 ст.)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50" y="938426"/>
            <a:ext cx="1910034" cy="150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2" y="3733934"/>
            <a:ext cx="2323210" cy="279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955532" y="3693645"/>
            <a:ext cx="1198066" cy="201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Франклін Рузвельт,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32-й президент США, інвалідний візок після поліомієліту (20 ст.)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88" y="3733934"/>
            <a:ext cx="3231980" cy="279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569568" y="3701901"/>
            <a:ext cx="12994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Стівен 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Гокінг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американський фізик-теоретик, дослідник чорних дірок, розсіяний склероз  (21 ст.)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670" y="282253"/>
            <a:ext cx="2852755" cy="263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465987" y="796698"/>
            <a:ext cx="1463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Ніколас Джеймс 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Вуйчич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австралійський мотиватор, оратор, відсутність рук і більшої частини ніг  (21 ст.)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68" y="899063"/>
            <a:ext cx="1910034" cy="150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382803" y="2619600"/>
            <a:ext cx="1899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Андреа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Бочеллі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італійський співак, людина зі сліпотою (21 ст.)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670" y="3681428"/>
            <a:ext cx="2853002" cy="225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726905" y="5937099"/>
            <a:ext cx="32554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Надія Сівак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танцюристи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візках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чемпіонату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21 ст.)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0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108862"/>
            <a:ext cx="11517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8C5896"/>
                </a:solidFill>
                <a:latin typeface="Arial Black" panose="020B0A04020102020204" pitchFamily="34" charset="0"/>
              </a:rPr>
              <a:t>3. СТАВЛЕННЯ ДО ЛЮДЕЙ З ІНВАЛІДНІСТЮ В БІБЛІЇ </a:t>
            </a:r>
            <a:endParaRPr lang="uk-UA" sz="2800" dirty="0">
              <a:solidFill>
                <a:srgbClr val="8C5896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632082"/>
            <a:ext cx="11517085" cy="618630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Левит</a:t>
            </a:r>
            <a:r>
              <a:rPr lang="uk-UA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21:16-24. 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16. Господь промовляв до Мойсея, говорячи: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17. Промовляй до Аарона, говорячи: Чоловік із насіння твого на їх покоління, що буде в нім вада, не приступить, щоб приносити хліб свого Бога.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18. Бо жоден чоловік, що в нім вада, не приступить: чоловік сліпий, або кульгавий, або кирпатий або довготелесий,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19. або чоловік, що матиме зламану ногу або зламану руку,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20. або горбатий, або висохлий, або більмо на оці його, або коростявий, або паршивий, або з розчавленими ядрами,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21. кожен чоловік із насіння священика Аарона, що на нім ця вада, не приступить, щоб приносити Господні огняні жертви, вада в нім, не приступить він, щоб приносити хліб свого Бога.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22. Він буде їсти хліб свого Бога з </a:t>
            </a:r>
            <a:r>
              <a:rPr lang="uk-UA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Найсвятішого та </a:t>
            </a:r>
            <a:r>
              <a:rPr lang="uk-UA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 святощів.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23. Та до завіси не </a:t>
            </a:r>
            <a:r>
              <a:rPr lang="uk-UA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підійде</a:t>
            </a:r>
            <a:r>
              <a:rPr lang="uk-UA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він, і до </a:t>
            </a:r>
            <a:r>
              <a:rPr lang="uk-UA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жертівника</a:t>
            </a:r>
            <a:r>
              <a:rPr lang="uk-UA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 приступить, бо вада в нім, і не збезчестить святині Моєї, бо Я Господь, що освячує їх.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24. І Мойсей промовляв до Аарона й до синів його, та до всіх синів </a:t>
            </a:r>
            <a:r>
              <a:rPr lang="uk-UA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Ізраїлевих.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Левит</a:t>
            </a:r>
            <a:r>
              <a:rPr lang="uk-UA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19:14:</a:t>
            </a:r>
            <a:r>
              <a:rPr lang="uk-UA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uk-UA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</a:t>
            </a:r>
            <a:r>
              <a:rPr lang="uk-UA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будеш проклинати глухого, а перед сліпим не роби перешкоди, і будеш боятися Бога свого. Я Господь</a:t>
            </a:r>
            <a:r>
              <a:rPr lang="uk-UA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!. 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Второзаконня</a:t>
            </a:r>
            <a:r>
              <a:rPr lang="uk-UA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28:15, </a:t>
            </a:r>
            <a:r>
              <a:rPr lang="uk-UA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28-29: 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Коли ж не слухатимешся голосу Господа, Бога твого, і не виконуватимеш пильно всіх заповідей його й установ, які заповідаю тобі нині, то спадуть на тебе всі ті прокляття й спостигнуть тебе: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 Господь поб'є тебе шалом, сліпотою й божевіллям,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 так що ходитимеш навпомацки опівдні, як ходить сліпий у темряві, і ніяка справа тобі не пощастить; ти зазнаєш тільки </a:t>
            </a:r>
            <a:r>
              <a:rPr lang="uk-UA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гнету</a:t>
            </a:r>
            <a:r>
              <a:rPr lang="uk-UA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й </a:t>
            </a:r>
            <a:r>
              <a:rPr lang="uk-UA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заздрости</a:t>
            </a:r>
            <a:r>
              <a:rPr lang="uk-UA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та й нікого не буде, щоб тебе рятувати [4].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Новому Заповіті люди з інвалідністю </a:t>
            </a:r>
            <a:r>
              <a:rPr lang="uk-UA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є </a:t>
            </a:r>
            <a:r>
              <a:rPr lang="uk-UA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предметом чудес і притч Ісуса Христа, що зробило їх об'єктом </a:t>
            </a:r>
            <a:r>
              <a:rPr lang="uk-UA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милосердя</a:t>
            </a:r>
            <a:r>
              <a:rPr lang="uk-UA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4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10380"/>
            <a:ext cx="115170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dirty="0">
                <a:solidFill>
                  <a:srgbClr val="6667AB"/>
                </a:solidFill>
                <a:latin typeface="Arial Black" panose="020B0A04020102020204" pitchFamily="34" charset="0"/>
              </a:rPr>
              <a:t>4</a:t>
            </a:r>
            <a:r>
              <a:rPr lang="uk-UA" sz="2600" dirty="0" smtClean="0">
                <a:solidFill>
                  <a:srgbClr val="6667AB"/>
                </a:solidFill>
                <a:latin typeface="Arial Black" panose="020B0A04020102020204" pitchFamily="34" charset="0"/>
              </a:rPr>
              <a:t>. СТАВЛЕННЯ ДО ЛЮДЕЙ З ІНВАЛІДНІСТЮ В РИТУАЛАХ ТА НЕХРИСТИЯНСЬКИХ РЕЛІГІЯХ</a:t>
            </a:r>
            <a:endParaRPr lang="uk-UA" sz="2600" dirty="0">
              <a:solidFill>
                <a:srgbClr val="6667AB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190349"/>
            <a:ext cx="11321143" cy="53245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1. </a:t>
            </a:r>
            <a:r>
              <a:rPr lang="uk-UA" sz="2000" dirty="0" smtClean="0"/>
              <a:t>У </a:t>
            </a:r>
            <a:r>
              <a:rPr lang="uk-UA" sz="2000" dirty="0"/>
              <a:t>стародавньому </a:t>
            </a:r>
            <a:r>
              <a:rPr lang="uk-UA" sz="2000" b="1" dirty="0"/>
              <a:t>Вавилоні</a:t>
            </a:r>
            <a:r>
              <a:rPr lang="uk-UA" sz="2000" dirty="0"/>
              <a:t> 2000 років до н</a:t>
            </a:r>
            <a:r>
              <a:rPr lang="uk-UA" sz="2000" dirty="0" smtClean="0"/>
              <a:t>. е</a:t>
            </a:r>
            <a:r>
              <a:rPr lang="uk-UA" sz="2000" dirty="0"/>
              <a:t>. провісники передбачали майбутнє за переліком вроджених вад дитини. При цьому кожна вада мала своє особливе значення. Тому народження таких дітей вважалось знаковою </a:t>
            </a:r>
            <a:r>
              <a:rPr lang="uk-UA" sz="2000" dirty="0" smtClean="0"/>
              <a:t>подією. </a:t>
            </a:r>
            <a:endParaRPr lang="uk-UA" sz="2000" dirty="0"/>
          </a:p>
          <a:p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uk-UA" sz="2000" b="1" dirty="0"/>
              <a:t>В Талмуді сказано, що</a:t>
            </a:r>
            <a:r>
              <a:rPr lang="uk-UA" sz="2000" dirty="0"/>
              <a:t> інвалідність – це священний стан і засіб потрапити на небеса, те саме стосується тих, хто їм </a:t>
            </a:r>
            <a:r>
              <a:rPr lang="uk-UA" sz="2000" dirty="0" smtClean="0"/>
              <a:t>допомагає.</a:t>
            </a:r>
            <a:endParaRPr lang="uk-UA" sz="2000" dirty="0"/>
          </a:p>
          <a:p>
            <a:r>
              <a:rPr lang="uk-UA" sz="2000" dirty="0" smtClean="0"/>
              <a:t>3. </a:t>
            </a:r>
            <a:r>
              <a:rPr lang="uk-UA" sz="2000" b="1" dirty="0" smtClean="0"/>
              <a:t>Були </a:t>
            </a:r>
            <a:r>
              <a:rPr lang="uk-UA" sz="2000" b="1" dirty="0"/>
              <a:t>виявлені стародавні єгипетські зображення і статуї людей з аномально низьким </a:t>
            </a:r>
            <a:r>
              <a:rPr lang="uk-UA" sz="2000" b="1" dirty="0" smtClean="0"/>
              <a:t>зростом</a:t>
            </a:r>
            <a:r>
              <a:rPr lang="uk-UA" sz="2000" dirty="0" smtClean="0"/>
              <a:t>. </a:t>
            </a:r>
            <a:r>
              <a:rPr lang="uk-UA" sz="2000" dirty="0"/>
              <a:t>Боги Птах (творець всесвіту) і </a:t>
            </a:r>
            <a:r>
              <a:rPr lang="uk-UA" sz="2000" dirty="0" err="1"/>
              <a:t>Бес</a:t>
            </a:r>
            <a:r>
              <a:rPr lang="uk-UA" sz="2000" dirty="0"/>
              <a:t> (бог кохання, сексуальності та розмноження) малювались як </a:t>
            </a:r>
            <a:r>
              <a:rPr lang="uk-UA" sz="2000" dirty="0" smtClean="0"/>
              <a:t>люди з карликовістю.</a:t>
            </a:r>
            <a:endParaRPr lang="uk-UA" sz="2000" dirty="0"/>
          </a:p>
          <a:p>
            <a:r>
              <a:rPr lang="uk-UA" sz="2000" b="1" dirty="0" smtClean="0"/>
              <a:t>4. У </a:t>
            </a:r>
            <a:r>
              <a:rPr lang="uk-UA" sz="2000" b="1" dirty="0"/>
              <a:t>стародавній Греції та Римі</a:t>
            </a:r>
            <a:r>
              <a:rPr lang="uk-UA" sz="2000" dirty="0"/>
              <a:t> звичною практикою було вбивство новонароджених з інвалідністю (вони скидались у прірву в Спарті та топились у р. </a:t>
            </a:r>
            <a:r>
              <a:rPr lang="uk-UA" sz="2000" dirty="0" err="1"/>
              <a:t>Тібр</a:t>
            </a:r>
            <a:r>
              <a:rPr lang="uk-UA" sz="2000" dirty="0"/>
              <a:t> у Римі). Людям з розумовими порушеннями заборонялось вступати у шлюб. Боги зображувались із досконалими тілами. Серед виключень був </a:t>
            </a:r>
            <a:r>
              <a:rPr lang="uk-UA" sz="2000" dirty="0" err="1"/>
              <a:t>Гефест</a:t>
            </a:r>
            <a:r>
              <a:rPr lang="uk-UA" sz="2000" dirty="0"/>
              <a:t>, бог вогню і ковальства (що народився </a:t>
            </a:r>
            <a:r>
              <a:rPr lang="uk-UA" sz="2000" dirty="0" smtClean="0"/>
              <a:t>«кволим і жалюгідним», </a:t>
            </a:r>
            <a:r>
              <a:rPr lang="uk-UA" sz="2000" dirty="0"/>
              <a:t>був скинутий матір'ю Герою в море, але врятувався, став майстерним ковалем, отримав визнання та повернутий на Олімп). </a:t>
            </a:r>
            <a:endParaRPr lang="uk-UA" sz="2000" dirty="0" smtClean="0"/>
          </a:p>
          <a:p>
            <a:r>
              <a:rPr lang="uk-UA" sz="2000" dirty="0" smtClean="0"/>
              <a:t>Є </a:t>
            </a:r>
            <a:r>
              <a:rPr lang="uk-UA" sz="2000" dirty="0"/>
              <a:t>теорія, що образи </a:t>
            </a:r>
            <a:r>
              <a:rPr lang="uk-UA" sz="2000" dirty="0" err="1"/>
              <a:t>дволицого</a:t>
            </a:r>
            <a:r>
              <a:rPr lang="uk-UA" sz="2000" dirty="0"/>
              <a:t> бога Януса та кентавра створені народною уявою за подобою сіамських близнюків, в яких було 2 голови чи 4 ноги. </a:t>
            </a:r>
          </a:p>
          <a:p>
            <a:pPr algn="just">
              <a:spcAft>
                <a:spcPts val="0"/>
              </a:spcAft>
            </a:pP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7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10380"/>
            <a:ext cx="11517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5. ПРИТУЛКИ І ЛІКАРНІ ДЛЯ ЛЮДЕЙ З ІНВАЛІДНІСТЮ</a:t>
            </a:r>
            <a:endParaRPr lang="uk-UA" sz="28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20460"/>
            <a:ext cx="8243887" cy="60631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1. У </a:t>
            </a:r>
            <a:r>
              <a:rPr lang="uk-UA" b="1" dirty="0"/>
              <a:t>4 столітті </a:t>
            </a:r>
            <a:r>
              <a:rPr lang="uk-UA" dirty="0"/>
              <a:t>н</a:t>
            </a:r>
            <a:r>
              <a:rPr lang="uk-UA" dirty="0" smtClean="0"/>
              <a:t>. е</a:t>
            </a:r>
            <a:r>
              <a:rPr lang="uk-UA" dirty="0"/>
              <a:t>. єпископ Ніколас відкриває на півдні </a:t>
            </a:r>
            <a:r>
              <a:rPr lang="uk-UA" dirty="0" smtClean="0"/>
              <a:t>Туреччини </a:t>
            </a:r>
            <a:r>
              <a:rPr lang="uk-UA" b="1" dirty="0" smtClean="0"/>
              <a:t>перший </a:t>
            </a:r>
            <a:r>
              <a:rPr lang="uk-UA" b="1" dirty="0"/>
              <a:t>притулок для осіб з інтелектуальними порушеннями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dirty="0" smtClean="0"/>
              <a:t>2. У </a:t>
            </a:r>
            <a:r>
              <a:rPr lang="uk-UA" b="1" dirty="0"/>
              <a:t>8 столітті </a:t>
            </a:r>
            <a:r>
              <a:rPr lang="uk-UA" dirty="0"/>
              <a:t>подібні відкриваються в Багдаді, </a:t>
            </a:r>
            <a:r>
              <a:rPr lang="uk-UA" dirty="0" err="1"/>
              <a:t>Фезі</a:t>
            </a:r>
            <a:r>
              <a:rPr lang="uk-UA" dirty="0"/>
              <a:t> (</a:t>
            </a:r>
            <a:r>
              <a:rPr lang="uk-UA" dirty="0" err="1"/>
              <a:t>Морокко</a:t>
            </a:r>
            <a:r>
              <a:rPr lang="uk-UA" dirty="0"/>
              <a:t>) та </a:t>
            </a:r>
            <a:r>
              <a:rPr lang="uk-UA" dirty="0" err="1"/>
              <a:t>Каірі</a:t>
            </a:r>
            <a:r>
              <a:rPr lang="uk-UA" dirty="0"/>
              <a:t>. </a:t>
            </a:r>
            <a:r>
              <a:rPr lang="uk-UA" sz="2000" dirty="0" smtClean="0"/>
              <a:t> </a:t>
            </a:r>
            <a:endParaRPr lang="uk-UA" sz="2000" dirty="0"/>
          </a:p>
          <a:p>
            <a:pPr algn="just"/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dirty="0">
                <a:solidFill>
                  <a:srgbClr val="FF0000"/>
                </a:solidFill>
              </a:rPr>
              <a:t>В Європі епохи Середньовіччя з </a:t>
            </a:r>
            <a:r>
              <a:rPr lang="uk-UA" b="1" dirty="0">
                <a:solidFill>
                  <a:srgbClr val="FF0000"/>
                </a:solidFill>
              </a:rPr>
              <a:t>12 століття </a:t>
            </a:r>
            <a:r>
              <a:rPr lang="uk-UA" dirty="0">
                <a:solidFill>
                  <a:srgbClr val="FF0000"/>
                </a:solidFill>
              </a:rPr>
              <a:t>при релігійних орденах створюються </a:t>
            </a:r>
            <a:r>
              <a:rPr lang="uk-UA" b="1" dirty="0">
                <a:solidFill>
                  <a:srgbClr val="FF0000"/>
                </a:solidFill>
              </a:rPr>
              <a:t>лепрозорії</a:t>
            </a:r>
            <a:r>
              <a:rPr lang="uk-UA" dirty="0">
                <a:solidFill>
                  <a:srgbClr val="FF0000"/>
                </a:solidFill>
              </a:rPr>
              <a:t>, в яких хворі утримуються і вмирають без лікування. </a:t>
            </a:r>
            <a:endParaRPr lang="uk-UA" dirty="0" smtClean="0">
              <a:solidFill>
                <a:srgbClr val="FF0000"/>
              </a:solidFill>
            </a:endParaRPr>
          </a:p>
          <a:p>
            <a:pPr algn="just"/>
            <a:r>
              <a:rPr lang="uk-UA" dirty="0" smtClean="0"/>
              <a:t>4. В </a:t>
            </a:r>
            <a:r>
              <a:rPr lang="uk-UA" b="1" dirty="0"/>
              <a:t>1106 році </a:t>
            </a:r>
            <a:r>
              <a:rPr lang="uk-UA" dirty="0"/>
              <a:t>у Лондоні, у </a:t>
            </a:r>
            <a:r>
              <a:rPr lang="uk-UA" dirty="0" err="1"/>
              <a:t>Саутворці</a:t>
            </a:r>
            <a:r>
              <a:rPr lang="uk-UA" dirty="0"/>
              <a:t>, створено монастир при церкві </a:t>
            </a:r>
            <a:r>
              <a:rPr lang="uk-UA" dirty="0" err="1"/>
              <a:t>Св</a:t>
            </a:r>
            <a:r>
              <a:rPr lang="uk-UA" dirty="0"/>
              <a:t>. Мері </a:t>
            </a:r>
            <a:r>
              <a:rPr lang="uk-UA" dirty="0" err="1"/>
              <a:t>Овері</a:t>
            </a:r>
            <a:r>
              <a:rPr lang="uk-UA" dirty="0"/>
              <a:t>, який у 1215 став </a:t>
            </a:r>
            <a:r>
              <a:rPr lang="uk-UA" b="1" dirty="0"/>
              <a:t>лікарнею </a:t>
            </a:r>
            <a:r>
              <a:rPr lang="uk-UA" b="1" dirty="0" err="1"/>
              <a:t>Св</a:t>
            </a:r>
            <a:r>
              <a:rPr lang="uk-UA" b="1" dirty="0"/>
              <a:t>. Томаса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dirty="0"/>
              <a:t>У </a:t>
            </a:r>
            <a:r>
              <a:rPr lang="uk-UA" b="1" dirty="0"/>
              <a:t>13 столітті </a:t>
            </a:r>
            <a:r>
              <a:rPr lang="uk-UA" dirty="0"/>
              <a:t>у бельгійському селі </a:t>
            </a:r>
            <a:r>
              <a:rPr lang="uk-UA" dirty="0" err="1"/>
              <a:t>Гіл</a:t>
            </a:r>
            <a:r>
              <a:rPr lang="uk-UA" dirty="0"/>
              <a:t> (</a:t>
            </a:r>
            <a:r>
              <a:rPr lang="uk-UA" dirty="0" err="1"/>
              <a:t>Gheel</a:t>
            </a:r>
            <a:r>
              <a:rPr lang="uk-UA" dirty="0"/>
              <a:t>) створено </a:t>
            </a:r>
            <a:r>
              <a:rPr lang="uk-UA" b="1" dirty="0"/>
              <a:t>общину, що </a:t>
            </a:r>
            <a:r>
              <a:rPr lang="uk-UA" b="1" dirty="0" smtClean="0"/>
              <a:t>приймала </a:t>
            </a:r>
            <a:r>
              <a:rPr lang="uk-UA" b="1" dirty="0"/>
              <a:t>людей з розумовими вадами</a:t>
            </a:r>
            <a:r>
              <a:rPr lang="uk-UA" dirty="0"/>
              <a:t>, про яких турбуються мешканці, надаючи їм можливість працювати і забезпечити себе. </a:t>
            </a:r>
            <a:endParaRPr lang="uk-UA" dirty="0" smtClean="0"/>
          </a:p>
          <a:p>
            <a:pPr algn="just"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</a:rPr>
              <a:t>6. В </a:t>
            </a:r>
            <a:r>
              <a:rPr lang="uk-UA" b="1" dirty="0">
                <a:solidFill>
                  <a:srgbClr val="FF0000"/>
                </a:solidFill>
              </a:rPr>
              <a:t>1270 році </a:t>
            </a:r>
            <a:r>
              <a:rPr lang="uk-UA" dirty="0">
                <a:solidFill>
                  <a:srgbClr val="FF0000"/>
                </a:solidFill>
              </a:rPr>
              <a:t>король Франції Луї VII  </a:t>
            </a:r>
            <a:r>
              <a:rPr lang="uk-UA" dirty="0" smtClean="0">
                <a:solidFill>
                  <a:srgbClr val="FF0000"/>
                </a:solidFill>
              </a:rPr>
              <a:t>заснував </a:t>
            </a:r>
            <a:r>
              <a:rPr lang="uk-UA" b="1" dirty="0">
                <a:solidFill>
                  <a:srgbClr val="FF0000"/>
                </a:solidFill>
              </a:rPr>
              <a:t>перший у світі заклад для </a:t>
            </a:r>
            <a:r>
              <a:rPr lang="uk-UA" b="1" dirty="0" smtClean="0">
                <a:solidFill>
                  <a:srgbClr val="FF0000"/>
                </a:solidFill>
              </a:rPr>
              <a:t>незрячих</a:t>
            </a:r>
            <a:r>
              <a:rPr lang="uk-UA" dirty="0" smtClean="0">
                <a:solidFill>
                  <a:srgbClr val="FF0000"/>
                </a:solidFill>
              </a:rPr>
              <a:t> (300 осліплених лицарів) під </a:t>
            </a:r>
            <a:r>
              <a:rPr lang="uk-UA" dirty="0">
                <a:solidFill>
                  <a:srgbClr val="FF0000"/>
                </a:solidFill>
              </a:rPr>
              <a:t>назвою притулок </a:t>
            </a:r>
            <a:r>
              <a:rPr lang="uk-UA" dirty="0" err="1">
                <a:solidFill>
                  <a:srgbClr val="FF0000"/>
                </a:solidFill>
              </a:rPr>
              <a:t>Кенз</a:t>
            </a:r>
            <a:r>
              <a:rPr lang="uk-UA" dirty="0">
                <a:solidFill>
                  <a:srgbClr val="FF0000"/>
                </a:solidFill>
              </a:rPr>
              <a:t> Ва (</a:t>
            </a:r>
            <a:r>
              <a:rPr lang="uk-UA" dirty="0" err="1">
                <a:solidFill>
                  <a:srgbClr val="FF0000"/>
                </a:solidFill>
              </a:rPr>
              <a:t>Quinze-Vingts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err="1">
                <a:solidFill>
                  <a:srgbClr val="FF0000"/>
                </a:solidFill>
              </a:rPr>
              <a:t>hospice</a:t>
            </a:r>
            <a:r>
              <a:rPr lang="uk-UA" dirty="0">
                <a:solidFill>
                  <a:srgbClr val="FF0000"/>
                </a:solidFill>
              </a:rPr>
              <a:t>). </a:t>
            </a:r>
            <a:endParaRPr lang="uk-UA" dirty="0" smtClean="0">
              <a:solidFill>
                <a:srgbClr val="FF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uk-UA" dirty="0"/>
              <a:t>У </a:t>
            </a:r>
            <a:r>
              <a:rPr lang="uk-UA" b="1" dirty="0"/>
              <a:t>1326 році </a:t>
            </a:r>
            <a:r>
              <a:rPr lang="uk-UA" dirty="0"/>
              <a:t>в </a:t>
            </a:r>
            <a:r>
              <a:rPr lang="uk-UA" dirty="0" err="1"/>
              <a:t>Елбінзі</a:t>
            </a:r>
            <a:r>
              <a:rPr lang="uk-UA" dirty="0"/>
              <a:t> (Німеччина) було збудовано "</a:t>
            </a:r>
            <a:r>
              <a:rPr lang="uk-UA" b="1" dirty="0"/>
              <a:t>божевільний будинок</a:t>
            </a:r>
            <a:r>
              <a:rPr lang="uk-UA" dirty="0"/>
              <a:t>". </a:t>
            </a:r>
            <a:endParaRPr lang="uk-UA" dirty="0" smtClean="0"/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dirty="0"/>
              <a:t>В </a:t>
            </a:r>
            <a:r>
              <a:rPr lang="uk-UA" b="1" dirty="0"/>
              <a:t>1409 році </a:t>
            </a:r>
            <a:r>
              <a:rPr lang="uk-UA" dirty="0"/>
              <a:t>Іспанія стала колискою </a:t>
            </a:r>
            <a:r>
              <a:rPr lang="uk-UA" b="1" dirty="0"/>
              <a:t>гуманної психіатрії</a:t>
            </a:r>
            <a:r>
              <a:rPr lang="uk-UA" dirty="0"/>
              <a:t>. У таких лікувальних закладах як Валенсія, </a:t>
            </a:r>
            <a:r>
              <a:rPr lang="uk-UA" dirty="0" err="1"/>
              <a:t>Саргосса</a:t>
            </a:r>
            <a:r>
              <a:rPr lang="uk-UA" dirty="0"/>
              <a:t>, Севілья, </a:t>
            </a:r>
            <a:r>
              <a:rPr lang="uk-UA" dirty="0" err="1"/>
              <a:t>Вальядолід</a:t>
            </a:r>
            <a:r>
              <a:rPr lang="uk-UA" dirty="0"/>
              <a:t>, Пальма-де-</a:t>
            </a:r>
            <a:r>
              <a:rPr lang="uk-UA" dirty="0" err="1"/>
              <a:t>Майорка</a:t>
            </a:r>
            <a:r>
              <a:rPr lang="uk-UA" dirty="0"/>
              <a:t>, Толедо та Гренада з пацієнтів зняли ланцюги та почали застосовувати ігри, практичні завдання, розваги, звернули увагу на дієту та гігієну</a:t>
            </a:r>
            <a:r>
              <a:rPr lang="uk-UA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396" y="3705726"/>
            <a:ext cx="3201971" cy="197092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9396" y="1289429"/>
            <a:ext cx="3201971" cy="199799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5114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210380"/>
            <a:ext cx="11517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 ПРИТУЛКИ І ЛІКАРНІ ДЛЯ ЛЮДЕЙ З ІНВАЛІДНІСТЮ</a:t>
            </a:r>
            <a:endParaRPr lang="uk-UA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733600"/>
            <a:ext cx="11760616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</a:t>
            </a:r>
            <a:r>
              <a:rPr lang="uk-UA" dirty="0">
                <a:solidFill>
                  <a:srgbClr val="FF0000"/>
                </a:solidFill>
              </a:rPr>
              <a:t>В </a:t>
            </a:r>
            <a:r>
              <a:rPr lang="uk-UA" b="1" dirty="0">
                <a:solidFill>
                  <a:srgbClr val="FF0000"/>
                </a:solidFill>
              </a:rPr>
              <a:t>1547 році</a:t>
            </a:r>
            <a:r>
              <a:rPr lang="uk-UA" dirty="0">
                <a:solidFill>
                  <a:srgbClr val="FF0000"/>
                </a:solidFill>
              </a:rPr>
              <a:t> король Генріха VIII віддав на потреби людей з розумовими порушеннями </a:t>
            </a:r>
            <a:r>
              <a:rPr lang="uk-UA" b="1" dirty="0">
                <a:solidFill>
                  <a:srgbClr val="FF0000"/>
                </a:solidFill>
              </a:rPr>
              <a:t>монастир </a:t>
            </a:r>
            <a:r>
              <a:rPr lang="uk-UA" b="1" dirty="0" err="1">
                <a:solidFill>
                  <a:srgbClr val="FF0000"/>
                </a:solidFill>
              </a:rPr>
              <a:t>Св</a:t>
            </a:r>
            <a:r>
              <a:rPr lang="uk-UA" b="1" dirty="0">
                <a:solidFill>
                  <a:srgbClr val="FF0000"/>
                </a:solidFill>
              </a:rPr>
              <a:t>. Марії у </a:t>
            </a:r>
            <a:r>
              <a:rPr lang="uk-UA" b="1" dirty="0" err="1">
                <a:solidFill>
                  <a:srgbClr val="FF0000"/>
                </a:solidFill>
              </a:rPr>
              <a:t>Бетлемі</a:t>
            </a:r>
            <a:r>
              <a:rPr lang="uk-UA" b="1" dirty="0">
                <a:solidFill>
                  <a:srgbClr val="FF0000"/>
                </a:solidFill>
              </a:rPr>
              <a:t>, який став сумнозвісною лікарнею Бедлам</a:t>
            </a:r>
            <a:r>
              <a:rPr lang="uk-UA" dirty="0">
                <a:solidFill>
                  <a:srgbClr val="FF0000"/>
                </a:solidFill>
              </a:rPr>
              <a:t>. Умови там були нелюдські: будівля була дуже брудною і пацієнти жили у власних випорожненнях. Їх катували, приковували до стін, занурювали в холодну воду, майже топлячи, чи розкручували на обертових стільцях. Адміністрація допускала в лікарню глядачів за плату, щоб подивитись на пацієнтів, які часто лежали голі у бруді. </a:t>
            </a:r>
          </a:p>
          <a:p>
            <a:pPr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10. </a:t>
            </a:r>
            <a:r>
              <a:rPr lang="uk-UA" dirty="0"/>
              <a:t>В </a:t>
            </a:r>
            <a:r>
              <a:rPr lang="uk-UA" b="1" dirty="0"/>
              <a:t>1720-1745 роках </a:t>
            </a:r>
            <a:r>
              <a:rPr lang="uk-UA" dirty="0"/>
              <a:t>засновано більшість відомих лондонських лікарень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853" y="2732264"/>
            <a:ext cx="5263563" cy="391064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799" y="2549482"/>
            <a:ext cx="6320590" cy="40934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11. </a:t>
            </a:r>
            <a:r>
              <a:rPr lang="uk-UA" dirty="0"/>
              <a:t>В </a:t>
            </a:r>
            <a:r>
              <a:rPr lang="uk-UA" b="1" dirty="0"/>
              <a:t>1796 році </a:t>
            </a:r>
            <a:r>
              <a:rPr lang="uk-UA" dirty="0"/>
              <a:t>протестантські християнські організації Англії утворили </a:t>
            </a:r>
            <a:r>
              <a:rPr lang="uk-UA" dirty="0" smtClean="0"/>
              <a:t>Йоркський </a:t>
            </a:r>
            <a:r>
              <a:rPr lang="uk-UA" b="1" dirty="0" smtClean="0"/>
              <a:t>притулок </a:t>
            </a:r>
            <a:r>
              <a:rPr lang="uk-UA" b="1" dirty="0"/>
              <a:t>для осіб з психічними захворюваннями</a:t>
            </a:r>
            <a:r>
              <a:rPr lang="uk-UA" dirty="0"/>
              <a:t>, </a:t>
            </a:r>
            <a:r>
              <a:rPr lang="uk-UA" b="1" dirty="0"/>
              <a:t>в якому не було камер, ланцюгів, холодних ванн та побиття пацієнтів.</a:t>
            </a:r>
            <a:endParaRPr lang="uk-UA" dirty="0"/>
          </a:p>
          <a:p>
            <a:pPr algn="just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12. </a:t>
            </a:r>
            <a:r>
              <a:rPr lang="uk-UA" dirty="0"/>
              <a:t>В </a:t>
            </a:r>
            <a:r>
              <a:rPr lang="uk-UA" b="1" dirty="0"/>
              <a:t>1841 році </a:t>
            </a:r>
            <a:r>
              <a:rPr lang="uk-UA" dirty="0" err="1"/>
              <a:t>Дороті</a:t>
            </a:r>
            <a:r>
              <a:rPr lang="uk-UA" dirty="0"/>
              <a:t> </a:t>
            </a:r>
            <a:r>
              <a:rPr lang="uk-UA" dirty="0" err="1"/>
              <a:t>Дікс</a:t>
            </a:r>
            <a:r>
              <a:rPr lang="uk-UA" dirty="0"/>
              <a:t> починає в Нью Джерсі агітаційну кампанію за створення </a:t>
            </a:r>
            <a:r>
              <a:rPr lang="uk-UA" b="1" dirty="0"/>
              <a:t>гуманних психлікарень</a:t>
            </a:r>
            <a:r>
              <a:rPr lang="uk-UA" dirty="0"/>
              <a:t>. До того часу люди з психічними захворюваннями утримувались у країні у в'язницях або в </a:t>
            </a:r>
            <a:r>
              <a:rPr lang="uk-UA" dirty="0" err="1" smtClean="0"/>
              <a:t>в</a:t>
            </a:r>
            <a:r>
              <a:rPr lang="uk-UA" dirty="0" smtClean="0"/>
              <a:t> </a:t>
            </a:r>
            <a:r>
              <a:rPr lang="uk-UA" dirty="0"/>
              <a:t>брудних підземних кімнатах будинків для бідних. </a:t>
            </a:r>
          </a:p>
          <a:p>
            <a:pPr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13. В</a:t>
            </a:r>
            <a:r>
              <a:rPr lang="uk-UA" dirty="0"/>
              <a:t> </a:t>
            </a:r>
            <a:r>
              <a:rPr lang="uk-UA" b="1" dirty="0"/>
              <a:t>1850 році </a:t>
            </a:r>
            <a:r>
              <a:rPr lang="uk-UA" dirty="0"/>
              <a:t>в Бостоні С.Г. </a:t>
            </a:r>
            <a:r>
              <a:rPr lang="uk-UA" dirty="0" err="1"/>
              <a:t>Хоу</a:t>
            </a:r>
            <a:r>
              <a:rPr lang="uk-UA" dirty="0"/>
              <a:t> був започаткований перший </a:t>
            </a:r>
            <a:r>
              <a:rPr lang="uk-UA" b="1" dirty="0"/>
              <a:t>заклад для проживання осіб з розумовою відсталістю</a:t>
            </a:r>
            <a:r>
              <a:rPr lang="uk-UA" dirty="0"/>
              <a:t> у США. </a:t>
            </a:r>
          </a:p>
          <a:p>
            <a:pPr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14. </a:t>
            </a:r>
            <a:r>
              <a:rPr lang="uk-UA" dirty="0"/>
              <a:t>В </a:t>
            </a:r>
            <a:r>
              <a:rPr lang="uk-UA" b="1" dirty="0"/>
              <a:t>1963 році </a:t>
            </a:r>
            <a:r>
              <a:rPr lang="uk-UA" dirty="0"/>
              <a:t>д-р А. </a:t>
            </a:r>
            <a:r>
              <a:rPr lang="uk-UA" dirty="0" err="1"/>
              <a:t>Пето</a:t>
            </a:r>
            <a:r>
              <a:rPr lang="uk-UA" dirty="0"/>
              <a:t> організує в Угорщині </a:t>
            </a:r>
            <a:r>
              <a:rPr lang="uk-UA" dirty="0" smtClean="0"/>
              <a:t>першу </a:t>
            </a:r>
            <a:r>
              <a:rPr lang="uk-UA" b="1" dirty="0" smtClean="0"/>
              <a:t>школу</a:t>
            </a:r>
            <a:r>
              <a:rPr lang="uk-UA" dirty="0" smtClean="0"/>
              <a:t> </a:t>
            </a:r>
            <a:r>
              <a:rPr lang="uk-UA" b="1" dirty="0" smtClean="0"/>
              <a:t>для </a:t>
            </a:r>
            <a:r>
              <a:rPr lang="uk-UA" b="1" dirty="0"/>
              <a:t>учнів з вадами опорно-рухового апарату</a:t>
            </a:r>
            <a:r>
              <a:rPr lang="uk-UA" dirty="0"/>
              <a:t>. 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2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10380"/>
            <a:ext cx="11517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FFC000"/>
                </a:solidFill>
                <a:latin typeface="Arial Black" panose="020B0A04020102020204" pitchFamily="34" charset="0"/>
              </a:rPr>
              <a:t>7</a:t>
            </a:r>
            <a:r>
              <a:rPr lang="uk-UA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 ДОПОМІЖНІ ТЕХНОЛОГІЇ ДЛЯ ЛЮДЕЙ З ІНВАЛІДНІСТЮ</a:t>
            </a:r>
            <a:endParaRPr lang="uk-UA" sz="2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5221" y="1115852"/>
            <a:ext cx="7924800" cy="36933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i="1" dirty="0" smtClean="0"/>
              <a:t>Близько </a:t>
            </a:r>
            <a:r>
              <a:rPr lang="uk-UA" b="1" i="1" dirty="0"/>
              <a:t>1300 року </a:t>
            </a:r>
            <a:r>
              <a:rPr lang="uk-UA" i="1" dirty="0"/>
              <a:t>в Італії було винайдено перші в Європі </a:t>
            </a:r>
            <a:r>
              <a:rPr lang="uk-UA" b="1" dirty="0"/>
              <a:t>окуляри</a:t>
            </a:r>
            <a:r>
              <a:rPr lang="uk-UA" i="1" dirty="0" smtClean="0"/>
              <a:t>.</a:t>
            </a:r>
          </a:p>
          <a:p>
            <a:pPr marL="342900" indent="-342900" algn="just">
              <a:buAutoNum type="arabicPeriod"/>
            </a:pPr>
            <a:r>
              <a:rPr lang="uk-UA" b="1" i="1" dirty="0"/>
              <a:t>В 1824 році</a:t>
            </a:r>
            <a:r>
              <a:rPr lang="uk-UA" i="1" dirty="0"/>
              <a:t> 15-річний Луї </a:t>
            </a:r>
            <a:r>
              <a:rPr lang="uk-UA" i="1" dirty="0" err="1"/>
              <a:t>Брайль</a:t>
            </a:r>
            <a:r>
              <a:rPr lang="uk-UA" i="1" dirty="0"/>
              <a:t> створив </a:t>
            </a:r>
            <a:r>
              <a:rPr lang="uk-UA" b="1" dirty="0"/>
              <a:t>алфавіт для </a:t>
            </a:r>
            <a:r>
              <a:rPr lang="uk-UA" b="1" dirty="0" smtClean="0"/>
              <a:t>людей зі сліпотою</a:t>
            </a:r>
            <a:r>
              <a:rPr lang="uk-UA" i="1" dirty="0" smtClean="0"/>
              <a:t> </a:t>
            </a:r>
            <a:r>
              <a:rPr lang="uk-UA" i="1" dirty="0"/>
              <a:t>на основі </a:t>
            </a:r>
            <a:r>
              <a:rPr lang="uk-UA" i="1" dirty="0" smtClean="0"/>
              <a:t>комбінацій </a:t>
            </a:r>
            <a:r>
              <a:rPr lang="uk-UA" i="1" dirty="0"/>
              <a:t>крапочок у клітинці з 6 секціями. </a:t>
            </a:r>
            <a:endParaRPr lang="uk-UA" i="1" dirty="0" smtClean="0"/>
          </a:p>
          <a:p>
            <a:pPr marL="342900" indent="-342900" algn="just">
              <a:buFontTx/>
              <a:buAutoNum type="arabicPeriod"/>
            </a:pPr>
            <a:r>
              <a:rPr lang="uk-UA" b="1" i="1" dirty="0"/>
              <a:t>В 1616 році </a:t>
            </a:r>
            <a:r>
              <a:rPr lang="uk-UA" i="1" dirty="0" err="1"/>
              <a:t>Дж</a:t>
            </a:r>
            <a:r>
              <a:rPr lang="uk-UA" i="1" dirty="0"/>
              <a:t>. </a:t>
            </a:r>
            <a:r>
              <a:rPr lang="uk-UA" i="1" dirty="0" err="1"/>
              <a:t>Боніфаціо</a:t>
            </a:r>
            <a:r>
              <a:rPr lang="uk-UA" i="1" dirty="0"/>
              <a:t> написав </a:t>
            </a:r>
            <a:r>
              <a:rPr lang="uk-UA" b="1" dirty="0"/>
              <a:t>трактат про мову жестів</a:t>
            </a:r>
            <a:r>
              <a:rPr lang="uk-UA" i="1" dirty="0"/>
              <a:t> "Про мистецтво знаків". </a:t>
            </a:r>
            <a:endParaRPr lang="uk-UA" i="1" dirty="0" smtClean="0"/>
          </a:p>
          <a:p>
            <a:pPr marL="342900" indent="-342900" algn="just">
              <a:buFontTx/>
              <a:buAutoNum type="arabicPeriod"/>
            </a:pPr>
            <a:r>
              <a:rPr lang="uk-UA" i="1" dirty="0" smtClean="0"/>
              <a:t>В </a:t>
            </a:r>
            <a:r>
              <a:rPr lang="uk-UA" b="1" i="1" dirty="0"/>
              <a:t>1868 році </a:t>
            </a:r>
            <a:r>
              <a:rPr lang="uk-UA" i="1" dirty="0"/>
              <a:t>в США отримано </a:t>
            </a:r>
            <a:r>
              <a:rPr lang="uk-UA" b="1" dirty="0"/>
              <a:t>патент на перший інвалідний візок</a:t>
            </a:r>
            <a:r>
              <a:rPr lang="uk-UA" i="1" dirty="0"/>
              <a:t>. </a:t>
            </a:r>
            <a:r>
              <a:rPr lang="uk-UA" i="1" dirty="0" smtClean="0"/>
              <a:t>Хоча перша інформація про візки на колесах стосується стародавньої Греції та Китаю (</a:t>
            </a:r>
            <a:r>
              <a:rPr lang="en-US" i="1" dirty="0" smtClean="0"/>
              <a:t>IV-V c</a:t>
            </a:r>
            <a:r>
              <a:rPr lang="uk-UA" i="1" dirty="0" smtClean="0"/>
              <a:t>т. </a:t>
            </a:r>
            <a:r>
              <a:rPr lang="uk-UA" i="1" dirty="0"/>
              <a:t>д</a:t>
            </a:r>
            <a:r>
              <a:rPr lang="uk-UA" i="1" dirty="0" smtClean="0"/>
              <a:t>о н.е.)</a:t>
            </a:r>
            <a:endParaRPr lang="uk-UA" dirty="0"/>
          </a:p>
          <a:p>
            <a:pPr marL="342900" indent="-342900" algn="just">
              <a:buAutoNum type="arabicPeriod"/>
            </a:pPr>
            <a:r>
              <a:rPr lang="uk-UA" i="1" dirty="0" smtClean="0"/>
              <a:t>В </a:t>
            </a:r>
            <a:r>
              <a:rPr lang="uk-UA" b="1" i="1" dirty="0" smtClean="0"/>
              <a:t>1933</a:t>
            </a:r>
            <a:r>
              <a:rPr lang="uk-UA" i="1" dirty="0" smtClean="0"/>
              <a:t> </a:t>
            </a:r>
            <a:r>
              <a:rPr lang="uk-UA" b="1" i="1" dirty="0" smtClean="0"/>
              <a:t>році </a:t>
            </a:r>
            <a:r>
              <a:rPr lang="uk-UA" i="1" dirty="0" smtClean="0"/>
              <a:t>виник перший </a:t>
            </a:r>
            <a:r>
              <a:rPr lang="uk-UA" b="1" i="1" dirty="0" smtClean="0"/>
              <a:t>портативний візок</a:t>
            </a:r>
            <a:r>
              <a:rPr lang="uk-UA" i="1" dirty="0" smtClean="0"/>
              <a:t>, а в</a:t>
            </a:r>
            <a:r>
              <a:rPr lang="en-US" i="1" dirty="0" smtClean="0"/>
              <a:t> </a:t>
            </a:r>
            <a:r>
              <a:rPr lang="uk-UA" b="1" i="1" dirty="0" smtClean="0"/>
              <a:t>1961 році </a:t>
            </a:r>
            <a:r>
              <a:rPr lang="uk-UA" i="1" dirty="0" err="1" smtClean="0"/>
              <a:t>Емік</a:t>
            </a:r>
            <a:r>
              <a:rPr lang="uk-UA" i="1" dirty="0" smtClean="0"/>
              <a:t> </a:t>
            </a:r>
            <a:r>
              <a:rPr lang="uk-UA" i="1" dirty="0" err="1" smtClean="0"/>
              <a:t>Авагян</a:t>
            </a:r>
            <a:r>
              <a:rPr lang="uk-UA" i="1" dirty="0" smtClean="0"/>
              <a:t> винайшов </a:t>
            </a:r>
            <a:r>
              <a:rPr lang="uk-UA" b="1" i="1" dirty="0" smtClean="0"/>
              <a:t>інвалідний візок з ручним керуванням </a:t>
            </a:r>
            <a:r>
              <a:rPr lang="uk-UA" i="1" dirty="0" smtClean="0"/>
              <a:t>і </a:t>
            </a:r>
            <a:r>
              <a:rPr lang="uk-UA" b="1" i="1" dirty="0" smtClean="0"/>
              <a:t>друкарський станок</a:t>
            </a:r>
            <a:r>
              <a:rPr lang="uk-UA" i="1" dirty="0" smtClean="0"/>
              <a:t>, що керувався диханням. </a:t>
            </a:r>
          </a:p>
          <a:p>
            <a:pPr marL="342900" indent="-342900" algn="just">
              <a:buAutoNum type="arabicPeriod"/>
            </a:pPr>
            <a:r>
              <a:rPr lang="uk-UA" i="1" dirty="0"/>
              <a:t>В 1980 році в США починають вироблятись </a:t>
            </a:r>
            <a:r>
              <a:rPr lang="uk-UA" b="1" dirty="0"/>
              <a:t>декодери для наближення </a:t>
            </a:r>
            <a:r>
              <a:rPr lang="uk-UA" b="1" dirty="0" smtClean="0"/>
              <a:t>зображення </a:t>
            </a:r>
            <a:r>
              <a:rPr lang="uk-UA" b="1" dirty="0"/>
              <a:t>для </a:t>
            </a:r>
            <a:r>
              <a:rPr lang="uk-UA" b="1" dirty="0" smtClean="0"/>
              <a:t>людей з глухотою</a:t>
            </a:r>
            <a:r>
              <a:rPr lang="uk-UA" i="1" dirty="0" smtClean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967" y="955940"/>
            <a:ext cx="2866918" cy="15466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4967" y="2756729"/>
            <a:ext cx="2866918" cy="16226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4967" y="4633514"/>
            <a:ext cx="2866918" cy="1890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221" y="4949520"/>
            <a:ext cx="1909802" cy="17151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7621" y="4985422"/>
            <a:ext cx="3994484" cy="1715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6463" y="5002576"/>
            <a:ext cx="1129718" cy="169796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572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10380"/>
            <a:ext cx="11517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8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ЗАКОНИ, КАМПАНІЯ, АКЦІЇ ТА ПРОЄКТИ</a:t>
            </a:r>
            <a:endParaRPr lang="uk-UA" sz="28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20460"/>
            <a:ext cx="8069179" cy="5632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i="1" dirty="0" smtClean="0"/>
              <a:t>У </a:t>
            </a:r>
            <a:r>
              <a:rPr lang="uk-UA" b="1" i="1" dirty="0"/>
              <a:t>1290 році </a:t>
            </a:r>
            <a:r>
              <a:rPr lang="uk-UA" i="1" dirty="0"/>
              <a:t>Едуардом ІІ було прийнято закон </a:t>
            </a:r>
            <a:r>
              <a:rPr lang="uk-UA" b="1" dirty="0" err="1"/>
              <a:t>De</a:t>
            </a:r>
            <a:r>
              <a:rPr lang="uk-UA" b="1" dirty="0"/>
              <a:t> </a:t>
            </a:r>
            <a:r>
              <a:rPr lang="uk-UA" b="1" dirty="0" err="1"/>
              <a:t>Praerogativa</a:t>
            </a:r>
            <a:r>
              <a:rPr lang="uk-UA" b="1" dirty="0"/>
              <a:t> </a:t>
            </a:r>
            <a:r>
              <a:rPr lang="uk-UA" b="1" dirty="0" err="1"/>
              <a:t>Regis</a:t>
            </a:r>
            <a:r>
              <a:rPr lang="uk-UA" i="1" dirty="0"/>
              <a:t>, за яким король наслідував всю власність осіб з розумовими відхиленнями. </a:t>
            </a:r>
            <a:endParaRPr lang="uk-UA" i="1" dirty="0" smtClean="0"/>
          </a:p>
          <a:p>
            <a:pPr marL="342900" indent="-342900" algn="just">
              <a:buFontTx/>
              <a:buAutoNum type="arabicPeriod"/>
            </a:pPr>
            <a:r>
              <a:rPr lang="uk-UA" i="1" dirty="0"/>
              <a:t>В </a:t>
            </a:r>
            <a:r>
              <a:rPr lang="uk-UA" b="1" i="1" dirty="0"/>
              <a:t>1388 році </a:t>
            </a:r>
            <a:r>
              <a:rPr lang="uk-UA" i="1" dirty="0" smtClean="0"/>
              <a:t>в Італії вийшов </a:t>
            </a:r>
            <a:r>
              <a:rPr lang="uk-UA" i="1" dirty="0"/>
              <a:t>"</a:t>
            </a:r>
            <a:r>
              <a:rPr lang="uk-UA" b="1" dirty="0"/>
              <a:t>Закон про бідних</a:t>
            </a:r>
            <a:r>
              <a:rPr lang="uk-UA" i="1" dirty="0"/>
              <a:t>", що дозволяв розподіляти жебраків на "здорових жебраків, здатних працювати" та "жебраків, безсилих через вік чи вади". Кожна "сотня" мала розміщувати в себе та утримувати певну кількість жебраків, проте нічого не було сказано про їх лікування. Їх виживання залежало від милостині та милосердя.</a:t>
            </a:r>
            <a:endParaRPr lang="uk-UA" dirty="0"/>
          </a:p>
          <a:p>
            <a:pPr marL="342900" indent="-342900" algn="just">
              <a:buAutoNum type="arabicPeriod"/>
            </a:pPr>
            <a:r>
              <a:rPr lang="uk-UA" i="1" dirty="0"/>
              <a:t>В </a:t>
            </a:r>
            <a:r>
              <a:rPr lang="uk-UA" b="1" i="1" dirty="0"/>
              <a:t>1432 році </a:t>
            </a:r>
            <a:r>
              <a:rPr lang="uk-UA" i="1" dirty="0"/>
              <a:t>Шотландський парламент обмежив вільне пересування прокажених у містах</a:t>
            </a:r>
            <a:r>
              <a:rPr lang="uk-UA" i="1" dirty="0" smtClean="0"/>
              <a:t>.</a:t>
            </a:r>
          </a:p>
          <a:p>
            <a:pPr marL="342900" indent="-342900" algn="just">
              <a:buAutoNum type="arabicPeriod"/>
            </a:pPr>
            <a:r>
              <a:rPr lang="uk-UA" i="1" dirty="0"/>
              <a:t>В </a:t>
            </a:r>
            <a:r>
              <a:rPr lang="uk-UA" b="1" i="1" dirty="0"/>
              <a:t>1489 році </a:t>
            </a:r>
            <a:r>
              <a:rPr lang="uk-UA" i="1" dirty="0"/>
              <a:t>було опубліковано відомий "</a:t>
            </a:r>
            <a:r>
              <a:rPr lang="uk-UA" b="1" dirty="0" err="1"/>
              <a:t>Malleus</a:t>
            </a:r>
            <a:r>
              <a:rPr lang="uk-UA" b="1" dirty="0"/>
              <a:t> </a:t>
            </a:r>
            <a:r>
              <a:rPr lang="uk-UA" b="1" dirty="0" err="1"/>
              <a:t>Maleficarum</a:t>
            </a:r>
            <a:r>
              <a:rPr lang="uk-UA" i="1" dirty="0"/>
              <a:t>" ("Молот відьом"), відповідно до якого різні </a:t>
            </a:r>
            <a:r>
              <a:rPr lang="uk-UA" b="1" dirty="0"/>
              <a:t>симптоми розумових захворювань пояснювались як ознака відьомства</a:t>
            </a:r>
            <a:r>
              <a:rPr lang="uk-UA" i="1" dirty="0" smtClean="0"/>
              <a:t>.</a:t>
            </a:r>
          </a:p>
          <a:p>
            <a:pPr marL="342900" indent="-342900" algn="just">
              <a:buAutoNum type="arabicPeriod"/>
            </a:pPr>
            <a:r>
              <a:rPr lang="uk-UA" i="1" dirty="0"/>
              <a:t>Закон про бідних (що роками доповнювався та вдосконалювався) передбачав покарання здорових </a:t>
            </a:r>
            <a:r>
              <a:rPr lang="uk-UA" i="1" dirty="0" err="1"/>
              <a:t>волоцюг</a:t>
            </a:r>
            <a:r>
              <a:rPr lang="uk-UA" i="1" dirty="0"/>
              <a:t> і жебраків (їх могли повісити, побити батогами чи ув'язнити на 3 дні і ночі на хліб і воду, після чого відсилали додому з вимогою знайти роботу). </a:t>
            </a:r>
            <a:r>
              <a:rPr lang="uk-UA" b="1" dirty="0"/>
              <a:t>Щоб жебракувати, потрібно було мати ліцензію</a:t>
            </a:r>
            <a:r>
              <a:rPr lang="uk-UA" i="1" dirty="0"/>
              <a:t> (1531 рік), яку виписували мирові судді лише старим бідним чи особам з вадами здоров'я. </a:t>
            </a:r>
            <a:endParaRPr lang="uk-UA" i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300" y="2969501"/>
            <a:ext cx="2659458" cy="3583270"/>
          </a:xfrm>
          <a:prstGeom prst="rect">
            <a:avLst/>
          </a:prstGeom>
        </p:spPr>
      </p:pic>
      <p:pic>
        <p:nvPicPr>
          <p:cNvPr id="1026" name="Picture 2" descr="https://static.s123-cdn-static-d.com/uploads/8485152/2000_64f6d9a57b9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920460"/>
            <a:ext cx="2624889" cy="186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48511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ЛАНСУЮЧА ДІЯ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7_TF78479028_Win32" id="{45D6AC8F-3EE8-43F2-BFFF-AEF1B1DA4515}" vid="{EAB9EEC4-5F04-43BE-8756-6AE847D38FDD}"/>
    </a:ext>
  </a:extLst>
</a:theme>
</file>

<file path=ppt/theme/theme2.xml><?xml version="1.0" encoding="utf-8"?>
<a:theme xmlns:a="http://schemas.openxmlformats.org/drawingml/2006/main" name="Джерело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7_TF78479028_Win32" id="{45D6AC8F-3EE8-43F2-BFFF-AEF1B1DA4515}" vid="{27E7D76A-7227-4FCC-AD02-EDB940542D40}"/>
    </a:ext>
  </a:extLst>
</a:theme>
</file>

<file path=ppt/theme/theme3.xml><?xml version="1.0" encoding="utf-8"?>
<a:theme xmlns:a="http://schemas.openxmlformats.org/drawingml/2006/main" name="Зірка шоу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7_TF78479028_Win32" id="{45D6AC8F-3EE8-43F2-BFFF-AEF1B1DA4515}" vid="{858C7922-4600-4980-8508-E4265B4348CC}"/>
    </a:ext>
  </a:extLst>
</a:theme>
</file>

<file path=ppt/theme/theme4.xml><?xml version="1.0" encoding="utf-8"?>
<a:theme xmlns:a="http://schemas.openxmlformats.org/drawingml/2006/main" name="Розваги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7_TF78479028_Win32" id="{45D6AC8F-3EE8-43F2-BFFF-AEF1B1DA4515}" vid="{040FDEE8-1AE1-49CE-8356-C3C6D232B20F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tf78479028_win32</Template>
  <TotalTime>0</TotalTime>
  <Words>1787</Words>
  <Application>Microsoft Office PowerPoint</Application>
  <PresentationFormat>Широкоэкранный</PresentationFormat>
  <Paragraphs>94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Arial Black</vt:lpstr>
      <vt:lpstr>Arial Narrow</vt:lpstr>
      <vt:lpstr>Book Antiqua</vt:lpstr>
      <vt:lpstr>Calibri</vt:lpstr>
      <vt:lpstr>Segoe UI</vt:lpstr>
      <vt:lpstr>Segoe UI Light</vt:lpstr>
      <vt:lpstr>Times New Roman</vt:lpstr>
      <vt:lpstr>БАЛАНСУЮЧА ДІЯ</vt:lpstr>
      <vt:lpstr>Джерело</vt:lpstr>
      <vt:lpstr>Зірка шоу</vt:lpstr>
      <vt:lpstr>Розваги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2023-09-04T17:10:48Z</dcterms:created>
  <dcterms:modified xsi:type="dcterms:W3CDTF">2023-09-05T08:17:42Z</dcterms:modified>
</cp:coreProperties>
</file>