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61" r:id="rId4"/>
    <p:sldId id="257" r:id="rId5"/>
    <p:sldId id="258" r:id="rId6"/>
    <p:sldId id="259"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82F587-657F-4DBE-BFA0-A96E391EEE2B}" type="datetimeFigureOut">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F21A71-7D0A-4F43-A976-3A1FC752484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82F587-657F-4DBE-BFA0-A96E391EEE2B}" type="datetimeFigureOut">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F21A71-7D0A-4F43-A976-3A1FC752484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882F587-657F-4DBE-BFA0-A96E391EEE2B}" type="datetimeFigureOut">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F21A71-7D0A-4F43-A976-3A1FC752484E}"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82F587-657F-4DBE-BFA0-A96E391EEE2B}" type="datetimeFigureOut">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F21A71-7D0A-4F43-A976-3A1FC752484E}"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82F587-657F-4DBE-BFA0-A96E391EEE2B}" type="datetimeFigureOut">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F21A71-7D0A-4F43-A976-3A1FC752484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7882F587-657F-4DBE-BFA0-A96E391EEE2B}" type="datetimeFigureOut">
              <a:rPr lang="en-US" smtClean="0"/>
              <a:t>11/30/2017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F21A71-7D0A-4F43-A976-3A1FC752484E}"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882F587-657F-4DBE-BFA0-A96E391EEE2B}" type="datetimeFigureOut">
              <a:rPr lang="en-US" smtClean="0"/>
              <a:t>11/30/2017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F21A71-7D0A-4F43-A976-3A1FC752484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882F587-657F-4DBE-BFA0-A96E391EEE2B}" type="datetimeFigureOut">
              <a:rPr lang="en-US" smtClean="0"/>
              <a:t>11/30/2017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F21A71-7D0A-4F43-A976-3A1FC752484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7882F587-657F-4DBE-BFA0-A96E391EEE2B}" type="datetimeFigureOut">
              <a:rPr lang="en-US" smtClean="0"/>
              <a:t>11/30/2017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F21A71-7D0A-4F43-A976-3A1FC752484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882F587-657F-4DBE-BFA0-A96E391EEE2B}" type="datetimeFigureOut">
              <a:rPr lang="en-US" smtClean="0"/>
              <a:t>11/30/2017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F21A71-7D0A-4F43-A976-3A1FC752484E}"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82F587-657F-4DBE-BFA0-A96E391EEE2B}" type="datetimeFigureOut">
              <a:rPr lang="en-US" smtClean="0"/>
              <a:t>11/30/2017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F21A71-7D0A-4F43-A976-3A1FC752484E}"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7882F587-657F-4DBE-BFA0-A96E391EEE2B}" type="datetimeFigureOut">
              <a:rPr lang="en-US" smtClean="0"/>
              <a:t>11/30/2017</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8CF21A71-7D0A-4F43-A976-3A1FC752484E}"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04800"/>
            <a:ext cx="7772400" cy="1780108"/>
          </a:xfrm>
        </p:spPr>
        <p:txBody>
          <a:bodyPr>
            <a:normAutofit/>
          </a:bodyPr>
          <a:lstStyle/>
          <a:p>
            <a:r>
              <a:rPr lang="en-US" sz="7200" dirty="0" smtClean="0">
                <a:latin typeface="Aparajita" panose="020B0604020202020204" pitchFamily="34" charset="0"/>
                <a:cs typeface="Aparajita" panose="020B0604020202020204" pitchFamily="34" charset="0"/>
              </a:rPr>
              <a:t>Teasing or Bullying</a:t>
            </a:r>
            <a:endParaRPr lang="en-US" sz="7200" dirty="0">
              <a:latin typeface="Aparajita" panose="020B0604020202020204" pitchFamily="34" charset="0"/>
              <a:cs typeface="Aparajita" panose="020B0604020202020204" pitchFamily="34" charset="0"/>
            </a:endParaRPr>
          </a:p>
        </p:txBody>
      </p:sp>
      <p:sp>
        <p:nvSpPr>
          <p:cNvPr id="3" name="Subtitle 2"/>
          <p:cNvSpPr>
            <a:spLocks noGrp="1"/>
          </p:cNvSpPr>
          <p:nvPr>
            <p:ph type="subTitle" idx="1"/>
          </p:nvPr>
        </p:nvSpPr>
        <p:spPr>
          <a:xfrm>
            <a:off x="609600" y="2057400"/>
            <a:ext cx="8077200" cy="2819400"/>
          </a:xfrm>
        </p:spPr>
        <p:txBody>
          <a:bodyPr>
            <a:normAutofit/>
          </a:bodyPr>
          <a:lstStyle/>
          <a:p>
            <a:r>
              <a:rPr lang="en-US" b="1" i="1" dirty="0"/>
              <a:t>Teasing or Bullying?</a:t>
            </a:r>
          </a:p>
          <a:p>
            <a:r>
              <a:rPr lang="en-US" dirty="0"/>
              <a:t>Most of us enjoy teasing that is done in fun. Sometimes, though, our joking goes too far. We </a:t>
            </a:r>
            <a:r>
              <a:rPr lang="en-US" dirty="0" smtClean="0"/>
              <a:t>all need </a:t>
            </a:r>
            <a:r>
              <a:rPr lang="en-US" dirty="0"/>
              <a:t>to be sensitive to topics and behaviors that may not be appreciated by others. </a:t>
            </a:r>
            <a:endParaRPr lang="en-US" dirty="0" smtClean="0"/>
          </a:p>
          <a:p>
            <a:r>
              <a:rPr lang="en-US" dirty="0" smtClean="0"/>
              <a:t>Use the information on the following slides </a:t>
            </a:r>
            <a:r>
              <a:rPr lang="en-US" dirty="0"/>
              <a:t>to help evaluate when teasing is good-natured and when it has crossed </a:t>
            </a:r>
            <a:r>
              <a:rPr lang="en-US" dirty="0" smtClean="0"/>
              <a:t>the line</a:t>
            </a:r>
            <a:r>
              <a:rPr lang="en-US" dirty="0"/>
              <a:t>. Remember, everyone deserves the right to feel safe and to be left alone.</a:t>
            </a:r>
            <a:endParaRPr lang="en-US" dirty="0" smtClean="0">
              <a:latin typeface="Aparajita" panose="020B0604020202020204" pitchFamily="34" charset="0"/>
              <a:cs typeface="Aparajita" panose="020B0604020202020204" pitchFamily="34" charset="0"/>
            </a:endParaRPr>
          </a:p>
          <a:p>
            <a:pPr marL="342900" indent="-342900" algn="l">
              <a:buFont typeface="Wingdings" panose="05000000000000000000" pitchFamily="2" charset="2"/>
              <a:buChar char="§"/>
            </a:pPr>
            <a:endParaRPr lang="en-US" dirty="0" smtClean="0"/>
          </a:p>
          <a:p>
            <a:pPr marL="342900" indent="-342900" algn="l">
              <a:buFont typeface="Wingdings" panose="05000000000000000000" pitchFamily="2" charset="2"/>
              <a:buChar char="§"/>
            </a:pPr>
            <a:endParaRPr lang="en-US" dirty="0"/>
          </a:p>
        </p:txBody>
      </p:sp>
    </p:spTree>
    <p:extLst>
      <p:ext uri="{BB962C8B-B14F-4D97-AF65-F5344CB8AC3E}">
        <p14:creationId xmlns:p14="http://schemas.microsoft.com/office/powerpoint/2010/main" val="966034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5400" y="1720840"/>
            <a:ext cx="6629400" cy="4247317"/>
          </a:xfrm>
          <a:prstGeom prst="rect">
            <a:avLst/>
          </a:prstGeom>
        </p:spPr>
        <p:txBody>
          <a:bodyPr wrap="square">
            <a:spAutoFit/>
          </a:bodyPr>
          <a:lstStyle/>
          <a:p>
            <a:pPr algn="ctr"/>
            <a:r>
              <a:rPr lang="en-US" sz="3600" dirty="0"/>
              <a:t>GOOD-NATURED TEASING</a:t>
            </a:r>
            <a:r>
              <a:rPr lang="en-US" sz="3600" dirty="0" smtClean="0"/>
              <a:t>…</a:t>
            </a:r>
          </a:p>
          <a:p>
            <a:endParaRPr lang="en-US" dirty="0"/>
          </a:p>
          <a:p>
            <a:endParaRPr lang="en-US" dirty="0"/>
          </a:p>
          <a:p>
            <a:r>
              <a:rPr lang="en-US" dirty="0" smtClean="0"/>
              <a:t>1.  Involves </a:t>
            </a:r>
            <a:r>
              <a:rPr lang="en-US" dirty="0"/>
              <a:t>a playful back-and-forth between both </a:t>
            </a:r>
            <a:r>
              <a:rPr lang="en-US" dirty="0" smtClean="0"/>
              <a:t>parties</a:t>
            </a:r>
          </a:p>
          <a:p>
            <a:endParaRPr lang="en-US" dirty="0"/>
          </a:p>
          <a:p>
            <a:r>
              <a:rPr lang="en-US" dirty="0"/>
              <a:t>2. Is accompanied by a friendly tone of voice and </a:t>
            </a:r>
            <a:r>
              <a:rPr lang="en-US" dirty="0" smtClean="0"/>
              <a:t>laughter</a:t>
            </a:r>
          </a:p>
          <a:p>
            <a:endParaRPr lang="en-US" dirty="0"/>
          </a:p>
          <a:p>
            <a:r>
              <a:rPr lang="en-US" dirty="0"/>
              <a:t>3. Is accompanied by affectionate gestures or </a:t>
            </a:r>
            <a:r>
              <a:rPr lang="en-US" dirty="0" smtClean="0"/>
              <a:t>expressions</a:t>
            </a:r>
          </a:p>
          <a:p>
            <a:endParaRPr lang="en-US" dirty="0"/>
          </a:p>
          <a:p>
            <a:r>
              <a:rPr lang="en-US" dirty="0"/>
              <a:t>4. Brings people closer and encourages </a:t>
            </a:r>
            <a:r>
              <a:rPr lang="en-US" dirty="0" smtClean="0"/>
              <a:t>friendships</a:t>
            </a:r>
          </a:p>
          <a:p>
            <a:endParaRPr lang="en-US" dirty="0"/>
          </a:p>
          <a:p>
            <a:r>
              <a:rPr lang="en-US" dirty="0"/>
              <a:t>5. Sometimes helps to lighten a tense or angry </a:t>
            </a:r>
            <a:r>
              <a:rPr lang="en-US" dirty="0" smtClean="0"/>
              <a:t>situation</a:t>
            </a:r>
          </a:p>
          <a:p>
            <a:endParaRPr lang="en-US" dirty="0"/>
          </a:p>
          <a:p>
            <a:r>
              <a:rPr lang="en-US" dirty="0"/>
              <a:t>6. Does not lead to physical confrontations</a:t>
            </a:r>
            <a:endParaRPr lang="en-US" dirty="0"/>
          </a:p>
        </p:txBody>
      </p:sp>
    </p:spTree>
    <p:extLst>
      <p:ext uri="{BB962C8B-B14F-4D97-AF65-F5344CB8AC3E}">
        <p14:creationId xmlns:p14="http://schemas.microsoft.com/office/powerpoint/2010/main" val="3644236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7800" y="1859340"/>
            <a:ext cx="6324600" cy="4247317"/>
          </a:xfrm>
          <a:prstGeom prst="rect">
            <a:avLst/>
          </a:prstGeom>
        </p:spPr>
        <p:txBody>
          <a:bodyPr wrap="square">
            <a:spAutoFit/>
          </a:bodyPr>
          <a:lstStyle/>
          <a:p>
            <a:pPr algn="ctr"/>
            <a:r>
              <a:rPr lang="en-US" sz="3200" dirty="0"/>
              <a:t>HURTFUL </a:t>
            </a:r>
            <a:r>
              <a:rPr lang="en-US" sz="3200" dirty="0" smtClean="0"/>
              <a:t>TEASING </a:t>
            </a:r>
            <a:r>
              <a:rPr lang="en-US" sz="3200" dirty="0"/>
              <a:t>OR BULLYING</a:t>
            </a:r>
            <a:r>
              <a:rPr lang="en-US" sz="3200" dirty="0" smtClean="0"/>
              <a:t>…</a:t>
            </a:r>
          </a:p>
          <a:p>
            <a:pPr algn="ctr"/>
            <a:endParaRPr lang="en-US" sz="800" dirty="0"/>
          </a:p>
          <a:p>
            <a:r>
              <a:rPr lang="en-US" dirty="0" smtClean="0"/>
              <a:t>1.  May </a:t>
            </a:r>
            <a:r>
              <a:rPr lang="en-US" dirty="0"/>
              <a:t>be accompanied by an angry tone of </a:t>
            </a:r>
            <a:r>
              <a:rPr lang="en-US" dirty="0" smtClean="0"/>
              <a:t>voice</a:t>
            </a:r>
          </a:p>
          <a:p>
            <a:endParaRPr lang="en-US" dirty="0"/>
          </a:p>
          <a:p>
            <a:r>
              <a:rPr lang="en-US" dirty="0"/>
              <a:t>2. May be accompanied by angry body language, such as clenched </a:t>
            </a:r>
            <a:r>
              <a:rPr lang="en-US" dirty="0" smtClean="0"/>
              <a:t>fists</a:t>
            </a:r>
          </a:p>
          <a:p>
            <a:endParaRPr lang="en-US" dirty="0"/>
          </a:p>
          <a:p>
            <a:r>
              <a:rPr lang="en-US" dirty="0"/>
              <a:t>3. Continues even when the person being teased shows </a:t>
            </a:r>
            <a:r>
              <a:rPr lang="en-US" dirty="0" smtClean="0"/>
              <a:t>distress</a:t>
            </a:r>
          </a:p>
          <a:p>
            <a:endParaRPr lang="en-US" dirty="0"/>
          </a:p>
          <a:p>
            <a:r>
              <a:rPr lang="en-US" dirty="0"/>
              <a:t>4. Continues even when the person teasing knows the topic is upsetting to </a:t>
            </a:r>
            <a:r>
              <a:rPr lang="en-US" dirty="0" smtClean="0"/>
              <a:t>others</a:t>
            </a:r>
          </a:p>
          <a:p>
            <a:endParaRPr lang="en-US" dirty="0"/>
          </a:p>
          <a:p>
            <a:r>
              <a:rPr lang="en-US" dirty="0"/>
              <a:t>5. Is sometimes accompanied by showing off in front of others</a:t>
            </a:r>
            <a:endParaRPr lang="en-US" dirty="0"/>
          </a:p>
        </p:txBody>
      </p:sp>
    </p:spTree>
    <p:extLst>
      <p:ext uri="{BB962C8B-B14F-4D97-AF65-F5344CB8AC3E}">
        <p14:creationId xmlns:p14="http://schemas.microsoft.com/office/powerpoint/2010/main" val="643417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5257800"/>
          </a:xfrm>
        </p:spPr>
        <p:txBody>
          <a:bodyPr>
            <a:normAutofit fontScale="90000"/>
          </a:bodyPr>
          <a:lstStyle/>
          <a:p>
            <a:r>
              <a:rPr lang="en-US" sz="1300" dirty="0"/>
              <a:t/>
            </a:r>
            <a:br>
              <a:rPr lang="en-US" sz="1300" dirty="0"/>
            </a:br>
            <a:r>
              <a:rPr lang="en-US" sz="3100" b="1" i="1" dirty="0"/>
              <a:t>I Was Just Kidding</a:t>
            </a:r>
            <a:r>
              <a:rPr lang="en-US" sz="3100" b="1" i="1" dirty="0" smtClean="0"/>
              <a:t>!</a:t>
            </a:r>
            <a:r>
              <a:rPr lang="en-US" sz="1800" b="1" i="1" dirty="0" smtClean="0"/>
              <a:t/>
            </a:r>
            <a:br>
              <a:rPr lang="en-US" sz="1800" b="1" i="1" dirty="0" smtClean="0"/>
            </a:br>
            <a:r>
              <a:rPr lang="en-US" sz="1800" b="1" i="1" dirty="0"/>
              <a:t/>
            </a:r>
            <a:br>
              <a:rPr lang="en-US" sz="1800" b="1" i="1" dirty="0"/>
            </a:br>
            <a:r>
              <a:rPr lang="en-US" sz="1800" dirty="0"/>
              <a:t>When teasing or name-calling leads to hurt feelings or consequences, “I was just kidding!” is </a:t>
            </a:r>
            <a:r>
              <a:rPr lang="en-US" sz="1800" dirty="0" smtClean="0"/>
              <a:t>a common </a:t>
            </a:r>
            <a:r>
              <a:rPr lang="en-US" sz="1800" dirty="0"/>
              <a:t>response. Most of us enjoy good-natured teasing that is done in fun. And some </a:t>
            </a:r>
            <a:r>
              <a:rPr lang="en-US" sz="1800" dirty="0" smtClean="0"/>
              <a:t>people just </a:t>
            </a:r>
            <a:r>
              <a:rPr lang="en-US" sz="1800" dirty="0"/>
              <a:t>don’t know how to take a joke, right? So how do we know when we have crossed the </a:t>
            </a:r>
            <a:r>
              <a:rPr lang="en-US" sz="1800" dirty="0" smtClean="0"/>
              <a:t>line? When </a:t>
            </a:r>
            <a:r>
              <a:rPr lang="en-US" sz="1800" dirty="0"/>
              <a:t>are we no longer </a:t>
            </a:r>
            <a:r>
              <a:rPr lang="en-US" sz="1800" i="1" dirty="0"/>
              <a:t>“just kidding,” </a:t>
            </a:r>
            <a:r>
              <a:rPr lang="en-US" sz="1800" dirty="0"/>
              <a:t>but participating in mean behavior?</a:t>
            </a:r>
            <a:r>
              <a:rPr lang="en-US" sz="4800" dirty="0" smtClean="0">
                <a:latin typeface="Aparajita" panose="020B0604020202020204" pitchFamily="34" charset="0"/>
                <a:cs typeface="Aparajita" panose="020B0604020202020204" pitchFamily="34" charset="0"/>
              </a:rPr>
              <a:t/>
            </a:r>
            <a:br>
              <a:rPr lang="en-US" sz="4800" dirty="0" smtClean="0">
                <a:latin typeface="Aparajita" panose="020B0604020202020204" pitchFamily="34" charset="0"/>
                <a:cs typeface="Aparajita" panose="020B0604020202020204" pitchFamily="34" charset="0"/>
              </a:rPr>
            </a:br>
            <a:r>
              <a:rPr lang="en-US" sz="4800" dirty="0" smtClean="0">
                <a:latin typeface="Aparajita" panose="020B0604020202020204" pitchFamily="34" charset="0"/>
                <a:cs typeface="Aparajita" panose="020B0604020202020204" pitchFamily="34" charset="0"/>
              </a:rPr>
              <a:t/>
            </a:r>
            <a:br>
              <a:rPr lang="en-US" sz="4800" dirty="0" smtClean="0">
                <a:latin typeface="Aparajita" panose="020B0604020202020204" pitchFamily="34" charset="0"/>
                <a:cs typeface="Aparajita" panose="020B0604020202020204" pitchFamily="34" charset="0"/>
              </a:rPr>
            </a:br>
            <a:r>
              <a:rPr lang="en-US" sz="4800" dirty="0" smtClean="0">
                <a:latin typeface="Aparajita" panose="020B0604020202020204" pitchFamily="34" charset="0"/>
                <a:cs typeface="Aparajita" panose="020B0604020202020204" pitchFamily="34" charset="0"/>
              </a:rPr>
              <a:t>“</a:t>
            </a:r>
            <a:r>
              <a:rPr lang="en-US" sz="4800" dirty="0" smtClean="0">
                <a:latin typeface="Aparajita" panose="020B0604020202020204" pitchFamily="34" charset="0"/>
                <a:cs typeface="Aparajita" panose="020B0604020202020204" pitchFamily="34" charset="0"/>
              </a:rPr>
              <a:t>I was just kidding!”</a:t>
            </a:r>
            <a:br>
              <a:rPr lang="en-US" sz="4800" dirty="0" smtClean="0">
                <a:latin typeface="Aparajita" panose="020B0604020202020204" pitchFamily="34" charset="0"/>
                <a:cs typeface="Aparajita" panose="020B0604020202020204" pitchFamily="34" charset="0"/>
              </a:rPr>
            </a:br>
            <a:r>
              <a:rPr lang="en-US" sz="4800" dirty="0" smtClean="0">
                <a:latin typeface="Aparajita" panose="020B0604020202020204" pitchFamily="34" charset="0"/>
                <a:cs typeface="Aparajita" panose="020B0604020202020204" pitchFamily="34" charset="0"/>
              </a:rPr>
              <a:t>“</a:t>
            </a:r>
            <a:r>
              <a:rPr lang="en-US" sz="4800" dirty="0" smtClean="0">
                <a:latin typeface="Aparajita" panose="020B0604020202020204" pitchFamily="34" charset="0"/>
                <a:cs typeface="Aparajita" panose="020B0604020202020204" pitchFamily="34" charset="0"/>
              </a:rPr>
              <a:t>I didn’t mean anything by it.”</a:t>
            </a:r>
            <a:br>
              <a:rPr lang="en-US" sz="4800" dirty="0" smtClean="0">
                <a:latin typeface="Aparajita" panose="020B0604020202020204" pitchFamily="34" charset="0"/>
                <a:cs typeface="Aparajita" panose="020B0604020202020204" pitchFamily="34" charset="0"/>
              </a:rPr>
            </a:br>
            <a:r>
              <a:rPr lang="en-US" sz="4800" dirty="0" smtClean="0">
                <a:latin typeface="Aparajita" panose="020B0604020202020204" pitchFamily="34" charset="0"/>
                <a:cs typeface="Aparajita" panose="020B0604020202020204" pitchFamily="34" charset="0"/>
              </a:rPr>
              <a:t>“</a:t>
            </a:r>
            <a:r>
              <a:rPr lang="en-US" sz="4800" dirty="0" smtClean="0">
                <a:latin typeface="Aparajita" panose="020B0604020202020204" pitchFamily="34" charset="0"/>
                <a:cs typeface="Aparajita" panose="020B0604020202020204" pitchFamily="34" charset="0"/>
              </a:rPr>
              <a:t>Can’t you take a joke?”</a:t>
            </a:r>
            <a:r>
              <a:rPr lang="en-US" dirty="0" smtClean="0"/>
              <a:t/>
            </a:r>
            <a:br>
              <a:rPr lang="en-US" dirty="0" smtClean="0"/>
            </a:br>
            <a:endParaRPr lang="en-US" dirty="0"/>
          </a:p>
        </p:txBody>
      </p:sp>
    </p:spTree>
    <p:extLst>
      <p:ext uri="{BB962C8B-B14F-4D97-AF65-F5344CB8AC3E}">
        <p14:creationId xmlns:p14="http://schemas.microsoft.com/office/powerpoint/2010/main" val="2862760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5715000"/>
          </a:xfrm>
        </p:spPr>
        <p:txBody>
          <a:bodyPr>
            <a:normAutofit/>
          </a:bodyPr>
          <a:lstStyle/>
          <a:p>
            <a:r>
              <a:rPr lang="en-US" sz="2000" dirty="0" smtClean="0">
                <a:solidFill>
                  <a:schemeClr val="tx1"/>
                </a:solidFill>
              </a:rPr>
              <a:t>THINK FIRST! </a:t>
            </a:r>
            <a:r>
              <a:rPr lang="en-US" sz="1300" dirty="0" smtClean="0">
                <a:solidFill>
                  <a:schemeClr val="tx1"/>
                </a:solidFill>
              </a:rPr>
              <a:t>Consider the following three areas before engaging in what may seem like </a:t>
            </a:r>
            <a:r>
              <a:rPr lang="en-US" sz="1200" dirty="0" smtClean="0">
                <a:solidFill>
                  <a:schemeClr val="tx1"/>
                </a:solidFill>
              </a:rPr>
              <a:t>good-natured</a:t>
            </a:r>
            <a:r>
              <a:rPr lang="en-US" sz="1300" dirty="0" smtClean="0">
                <a:solidFill>
                  <a:schemeClr val="tx1"/>
                </a:solidFill>
              </a:rPr>
              <a:t/>
            </a:r>
            <a:br>
              <a:rPr lang="en-US" sz="1300" dirty="0" smtClean="0">
                <a:solidFill>
                  <a:schemeClr val="tx1"/>
                </a:solidFill>
              </a:rPr>
            </a:br>
            <a:r>
              <a:rPr lang="en-US" sz="1300" dirty="0" smtClean="0">
                <a:solidFill>
                  <a:schemeClr val="tx1"/>
                </a:solidFill>
              </a:rPr>
              <a:t>teasing. If your answer to any of these questions is yes, you may be crossing the line.</a:t>
            </a:r>
            <a:br>
              <a:rPr lang="en-US" sz="1300" dirty="0" smtClean="0">
                <a:solidFill>
                  <a:schemeClr val="tx1"/>
                </a:solidFill>
              </a:rPr>
            </a:br>
            <a:r>
              <a:rPr lang="en-US" sz="1300" dirty="0" smtClean="0">
                <a:solidFill>
                  <a:schemeClr val="tx1"/>
                </a:solidFill>
              </a:rPr>
              <a:t/>
            </a:r>
            <a:br>
              <a:rPr lang="en-US" sz="1300" dirty="0" smtClean="0">
                <a:solidFill>
                  <a:schemeClr val="tx1"/>
                </a:solidFill>
              </a:rPr>
            </a:br>
            <a:r>
              <a:rPr lang="en-US" sz="1300" b="1" dirty="0" smtClean="0">
                <a:solidFill>
                  <a:schemeClr val="tx1"/>
                </a:solidFill>
              </a:rPr>
              <a:t>THE PERSONALITY AND EXPERIENCES OF THE OTHER PERSON:</a:t>
            </a:r>
            <a:r>
              <a:rPr lang="en-US" sz="1300" dirty="0" smtClean="0">
                <a:solidFill>
                  <a:schemeClr val="tx1"/>
                </a:solidFill>
              </a:rPr>
              <a:t/>
            </a:r>
            <a:br>
              <a:rPr lang="en-US" sz="1300" dirty="0" smtClean="0">
                <a:solidFill>
                  <a:schemeClr val="tx1"/>
                </a:solidFill>
              </a:rPr>
            </a:br>
            <a:r>
              <a:rPr lang="en-US" sz="1300" dirty="0" smtClean="0">
                <a:solidFill>
                  <a:schemeClr val="tx1"/>
                </a:solidFill>
              </a:rPr>
              <a:t>1. Are you aware that the person has not appreciated teasing in the past?</a:t>
            </a:r>
            <a:br>
              <a:rPr lang="en-US" sz="1300" dirty="0" smtClean="0">
                <a:solidFill>
                  <a:schemeClr val="tx1"/>
                </a:solidFill>
              </a:rPr>
            </a:br>
            <a:r>
              <a:rPr lang="en-US" sz="1300" dirty="0" smtClean="0">
                <a:solidFill>
                  <a:schemeClr val="tx1"/>
                </a:solidFill>
              </a:rPr>
              <a:t>2. Are you aware that certain subjects are touchy for the other person?</a:t>
            </a:r>
            <a:br>
              <a:rPr lang="en-US" sz="1300" dirty="0" smtClean="0">
                <a:solidFill>
                  <a:schemeClr val="tx1"/>
                </a:solidFill>
              </a:rPr>
            </a:br>
            <a:r>
              <a:rPr lang="en-US" sz="1300" dirty="0" smtClean="0">
                <a:solidFill>
                  <a:schemeClr val="tx1"/>
                </a:solidFill>
              </a:rPr>
              <a:t>3. Are you aware of a factor in the other person’s life that may make them especially</a:t>
            </a:r>
            <a:br>
              <a:rPr lang="en-US" sz="1300" dirty="0" smtClean="0">
                <a:solidFill>
                  <a:schemeClr val="tx1"/>
                </a:solidFill>
              </a:rPr>
            </a:br>
            <a:r>
              <a:rPr lang="en-US" sz="1300" dirty="0" smtClean="0">
                <a:solidFill>
                  <a:schemeClr val="tx1"/>
                </a:solidFill>
              </a:rPr>
              <a:t>sensitive to teasing?</a:t>
            </a:r>
            <a:br>
              <a:rPr lang="en-US" sz="1300" dirty="0" smtClean="0">
                <a:solidFill>
                  <a:schemeClr val="tx1"/>
                </a:solidFill>
              </a:rPr>
            </a:br>
            <a:r>
              <a:rPr lang="en-US" sz="1300" dirty="0" smtClean="0">
                <a:solidFill>
                  <a:schemeClr val="tx1"/>
                </a:solidFill>
              </a:rPr>
              <a:t/>
            </a:r>
            <a:br>
              <a:rPr lang="en-US" sz="1300" dirty="0" smtClean="0">
                <a:solidFill>
                  <a:schemeClr val="tx1"/>
                </a:solidFill>
              </a:rPr>
            </a:br>
            <a:r>
              <a:rPr lang="en-US" sz="1300" b="1" dirty="0" smtClean="0">
                <a:solidFill>
                  <a:schemeClr val="tx1"/>
                </a:solidFill>
              </a:rPr>
              <a:t>THE RELATIONSHIP BETWEEN YOU AND THE OTHER PERSON:</a:t>
            </a:r>
            <a:r>
              <a:rPr lang="en-US" sz="1300" dirty="0" smtClean="0">
                <a:solidFill>
                  <a:schemeClr val="tx1"/>
                </a:solidFill>
              </a:rPr>
              <a:t/>
            </a:r>
            <a:br>
              <a:rPr lang="en-US" sz="1300" dirty="0" smtClean="0">
                <a:solidFill>
                  <a:schemeClr val="tx1"/>
                </a:solidFill>
              </a:rPr>
            </a:br>
            <a:r>
              <a:rPr lang="en-US" sz="1300" dirty="0" smtClean="0">
                <a:solidFill>
                  <a:schemeClr val="tx1"/>
                </a:solidFill>
              </a:rPr>
              <a:t>1. Is the person a stranger or someone you don’t know very well?</a:t>
            </a:r>
            <a:br>
              <a:rPr lang="en-US" sz="1300" dirty="0" smtClean="0">
                <a:solidFill>
                  <a:schemeClr val="tx1"/>
                </a:solidFill>
              </a:rPr>
            </a:br>
            <a:r>
              <a:rPr lang="en-US" sz="1300" dirty="0" smtClean="0">
                <a:solidFill>
                  <a:schemeClr val="tx1"/>
                </a:solidFill>
              </a:rPr>
              <a:t>2. Do you have a history of social problems with the person?</a:t>
            </a:r>
            <a:br>
              <a:rPr lang="en-US" sz="1300" dirty="0" smtClean="0">
                <a:solidFill>
                  <a:schemeClr val="tx1"/>
                </a:solidFill>
              </a:rPr>
            </a:br>
            <a:r>
              <a:rPr lang="en-US" sz="1300" dirty="0" smtClean="0">
                <a:solidFill>
                  <a:schemeClr val="tx1"/>
                </a:solidFill>
              </a:rPr>
              <a:t>3. Is he or she likely to misunderstand your intentions or sense of humor?</a:t>
            </a:r>
            <a:br>
              <a:rPr lang="en-US" sz="1300" dirty="0" smtClean="0">
                <a:solidFill>
                  <a:schemeClr val="tx1"/>
                </a:solidFill>
              </a:rPr>
            </a:br>
            <a:r>
              <a:rPr lang="en-US" sz="1300" dirty="0" smtClean="0">
                <a:solidFill>
                  <a:schemeClr val="tx1"/>
                </a:solidFill>
              </a:rPr>
              <a:t>4. Are you bigger and/or older than the other person?</a:t>
            </a:r>
            <a:br>
              <a:rPr lang="en-US" sz="1300" dirty="0" smtClean="0">
                <a:solidFill>
                  <a:schemeClr val="tx1"/>
                </a:solidFill>
              </a:rPr>
            </a:br>
            <a:r>
              <a:rPr lang="en-US" sz="1300" dirty="0" smtClean="0">
                <a:solidFill>
                  <a:schemeClr val="tx1"/>
                </a:solidFill>
              </a:rPr>
              <a:t>5. Are there gender, race or other differences between you that may make some topics</a:t>
            </a:r>
            <a:br>
              <a:rPr lang="en-US" sz="1300" dirty="0" smtClean="0">
                <a:solidFill>
                  <a:schemeClr val="tx1"/>
                </a:solidFill>
              </a:rPr>
            </a:br>
            <a:r>
              <a:rPr lang="en-US" sz="1300" dirty="0" smtClean="0">
                <a:solidFill>
                  <a:schemeClr val="tx1"/>
                </a:solidFill>
              </a:rPr>
              <a:t>inappropriate?</a:t>
            </a:r>
            <a:br>
              <a:rPr lang="en-US" sz="1300" dirty="0" smtClean="0">
                <a:solidFill>
                  <a:schemeClr val="tx1"/>
                </a:solidFill>
              </a:rPr>
            </a:br>
            <a:r>
              <a:rPr lang="en-US" sz="1300" dirty="0" smtClean="0">
                <a:solidFill>
                  <a:schemeClr val="tx1"/>
                </a:solidFill>
              </a:rPr>
              <a:t/>
            </a:r>
            <a:br>
              <a:rPr lang="en-US" sz="1300" dirty="0" smtClean="0">
                <a:solidFill>
                  <a:schemeClr val="tx1"/>
                </a:solidFill>
              </a:rPr>
            </a:br>
            <a:r>
              <a:rPr lang="en-US" sz="1300" b="1" dirty="0" smtClean="0">
                <a:solidFill>
                  <a:schemeClr val="tx1"/>
                </a:solidFill>
              </a:rPr>
              <a:t>THE TOPIC OF THE TEASING:</a:t>
            </a:r>
            <a:r>
              <a:rPr lang="en-US" sz="1300" dirty="0" smtClean="0">
                <a:solidFill>
                  <a:schemeClr val="tx1"/>
                </a:solidFill>
              </a:rPr>
              <a:t/>
            </a:r>
            <a:br>
              <a:rPr lang="en-US" sz="1300" dirty="0" smtClean="0">
                <a:solidFill>
                  <a:schemeClr val="tx1"/>
                </a:solidFill>
              </a:rPr>
            </a:br>
            <a:r>
              <a:rPr lang="en-US" sz="1300" dirty="0" smtClean="0">
                <a:solidFill>
                  <a:schemeClr val="tx1"/>
                </a:solidFill>
              </a:rPr>
              <a:t>1. Is the teasing about identity (race, ethnicity, religion, sexual orientation, gender)?</a:t>
            </a:r>
            <a:br>
              <a:rPr lang="en-US" sz="1300" dirty="0" smtClean="0">
                <a:solidFill>
                  <a:schemeClr val="tx1"/>
                </a:solidFill>
              </a:rPr>
            </a:br>
            <a:r>
              <a:rPr lang="en-US" sz="1300" dirty="0" smtClean="0">
                <a:solidFill>
                  <a:schemeClr val="tx1"/>
                </a:solidFill>
              </a:rPr>
              <a:t>2. Is the teasing about appearance (body size/shape, complexion, clothing, physical</a:t>
            </a:r>
            <a:br>
              <a:rPr lang="en-US" sz="1300" dirty="0" smtClean="0">
                <a:solidFill>
                  <a:schemeClr val="tx1"/>
                </a:solidFill>
              </a:rPr>
            </a:br>
            <a:r>
              <a:rPr lang="en-US" sz="1300" dirty="0" smtClean="0">
                <a:solidFill>
                  <a:schemeClr val="tx1"/>
                </a:solidFill>
              </a:rPr>
              <a:t>attractiveness)?</a:t>
            </a:r>
            <a:br>
              <a:rPr lang="en-US" sz="1300" dirty="0" smtClean="0">
                <a:solidFill>
                  <a:schemeClr val="tx1"/>
                </a:solidFill>
              </a:rPr>
            </a:br>
            <a:r>
              <a:rPr lang="en-US" sz="1300" dirty="0" smtClean="0">
                <a:solidFill>
                  <a:schemeClr val="tx1"/>
                </a:solidFill>
              </a:rPr>
              <a:t>3. Is the teasing about ability (intelligence, physical strength or skill)?</a:t>
            </a:r>
            <a:br>
              <a:rPr lang="en-US" sz="1300" dirty="0" smtClean="0">
                <a:solidFill>
                  <a:schemeClr val="tx1"/>
                </a:solidFill>
              </a:rPr>
            </a:br>
            <a:r>
              <a:rPr lang="en-US" sz="1300" dirty="0" smtClean="0">
                <a:solidFill>
                  <a:schemeClr val="tx1"/>
                </a:solidFill>
              </a:rPr>
              <a:t>4. Is the teasing about social status (friends, family, class)?</a:t>
            </a:r>
            <a:br>
              <a:rPr lang="en-US" sz="1300" dirty="0" smtClean="0">
                <a:solidFill>
                  <a:schemeClr val="tx1"/>
                </a:solidFill>
              </a:rPr>
            </a:br>
            <a:r>
              <a:rPr lang="en-US" sz="1300" dirty="0" smtClean="0">
                <a:solidFill>
                  <a:schemeClr val="tx1"/>
                </a:solidFill>
              </a:rPr>
              <a:t>5. Does the teasing compare someone with an object or animal in an offensive way?</a:t>
            </a:r>
            <a:r>
              <a:rPr lang="en-US" dirty="0" smtClean="0"/>
              <a:t/>
            </a:r>
            <a:br>
              <a:rPr lang="en-US" dirty="0" smtClean="0"/>
            </a:br>
            <a:endParaRPr lang="en-US" dirty="0"/>
          </a:p>
        </p:txBody>
      </p:sp>
    </p:spTree>
    <p:extLst>
      <p:ext uri="{BB962C8B-B14F-4D97-AF65-F5344CB8AC3E}">
        <p14:creationId xmlns:p14="http://schemas.microsoft.com/office/powerpoint/2010/main" val="1565463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2514600"/>
          </a:xfrm>
        </p:spPr>
        <p:txBody>
          <a:bodyPr/>
          <a:lstStyle/>
          <a:p>
            <a:r>
              <a:rPr lang="en-US" b="1" dirty="0" smtClean="0">
                <a:solidFill>
                  <a:schemeClr val="bg2">
                    <a:lumMod val="75000"/>
                  </a:schemeClr>
                </a:solidFill>
                <a:latin typeface="Aparajita" panose="020B0604020202020204" pitchFamily="34" charset="0"/>
                <a:cs typeface="Aparajita" panose="020B0604020202020204" pitchFamily="34" charset="0"/>
              </a:rPr>
              <a:t>Group “Just Kidding” Scenarios</a:t>
            </a:r>
            <a:br>
              <a:rPr lang="en-US" b="1" dirty="0" smtClean="0">
                <a:solidFill>
                  <a:schemeClr val="bg2">
                    <a:lumMod val="75000"/>
                  </a:schemeClr>
                </a:solidFill>
                <a:latin typeface="Aparajita" panose="020B0604020202020204" pitchFamily="34" charset="0"/>
                <a:cs typeface="Aparajita" panose="020B0604020202020204" pitchFamily="34" charset="0"/>
              </a:rPr>
            </a:br>
            <a:r>
              <a:rPr lang="en-US" b="1" dirty="0" smtClean="0">
                <a:solidFill>
                  <a:schemeClr val="bg2">
                    <a:lumMod val="75000"/>
                  </a:schemeClr>
                </a:solidFill>
                <a:latin typeface="Aparajita" panose="020B0604020202020204" pitchFamily="34" charset="0"/>
                <a:cs typeface="Aparajita" panose="020B0604020202020204" pitchFamily="34" charset="0"/>
              </a:rPr>
              <a:t/>
            </a:r>
            <a:br>
              <a:rPr lang="en-US" b="1" dirty="0" smtClean="0">
                <a:solidFill>
                  <a:schemeClr val="bg2">
                    <a:lumMod val="75000"/>
                  </a:schemeClr>
                </a:solidFill>
                <a:latin typeface="Aparajita" panose="020B0604020202020204" pitchFamily="34" charset="0"/>
                <a:cs typeface="Aparajita" panose="020B0604020202020204" pitchFamily="34" charset="0"/>
              </a:rPr>
            </a:br>
            <a:r>
              <a:rPr lang="en-US" b="1" dirty="0" smtClean="0">
                <a:solidFill>
                  <a:schemeClr val="bg2">
                    <a:lumMod val="75000"/>
                  </a:schemeClr>
                </a:solidFill>
                <a:latin typeface="Aparajita" panose="020B0604020202020204" pitchFamily="34" charset="0"/>
                <a:cs typeface="Aparajita" panose="020B0604020202020204" pitchFamily="34" charset="0"/>
              </a:rPr>
              <a:t>Teasing or Bullying handout</a:t>
            </a:r>
            <a:endParaRPr lang="en-US" b="1" dirty="0">
              <a:solidFill>
                <a:schemeClr val="bg2">
                  <a:lumMod val="75000"/>
                </a:schemeClr>
              </a:solidFill>
              <a:latin typeface="Aparajita" panose="020B0604020202020204" pitchFamily="34" charset="0"/>
              <a:cs typeface="Aparajita" panose="020B0604020202020204" pitchFamily="34" charset="0"/>
            </a:endParaRPr>
          </a:p>
        </p:txBody>
      </p:sp>
    </p:spTree>
    <p:extLst>
      <p:ext uri="{BB962C8B-B14F-4D97-AF65-F5344CB8AC3E}">
        <p14:creationId xmlns:p14="http://schemas.microsoft.com/office/powerpoint/2010/main" val="7931746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2545" y="1752600"/>
            <a:ext cx="8458200" cy="3416320"/>
          </a:xfrm>
          <a:prstGeom prst="rect">
            <a:avLst/>
          </a:prstGeom>
        </p:spPr>
        <p:txBody>
          <a:bodyPr wrap="square">
            <a:spAutoFit/>
          </a:bodyPr>
          <a:lstStyle/>
          <a:p>
            <a:pPr algn="ctr"/>
            <a:r>
              <a:rPr lang="en-US" sz="2400" dirty="0"/>
              <a:t>Based on your </a:t>
            </a:r>
            <a:r>
              <a:rPr lang="en-US" sz="2400" dirty="0" smtClean="0"/>
              <a:t>conversations, </a:t>
            </a:r>
            <a:r>
              <a:rPr lang="en-US" sz="2400" dirty="0"/>
              <a:t>list three ways to complete the following sentence.</a:t>
            </a:r>
          </a:p>
          <a:p>
            <a:pPr algn="ctr"/>
            <a:r>
              <a:rPr lang="en-US" sz="2400" dirty="0"/>
              <a:t>Teasing has crossed the line to become hurtful when</a:t>
            </a:r>
            <a:r>
              <a:rPr lang="en-US" sz="2400" dirty="0" smtClean="0"/>
              <a:t>…</a:t>
            </a:r>
          </a:p>
          <a:p>
            <a:endParaRPr lang="en-US" dirty="0"/>
          </a:p>
          <a:p>
            <a:r>
              <a:rPr lang="en-US" dirty="0" smtClean="0"/>
              <a:t>1.</a:t>
            </a:r>
          </a:p>
          <a:p>
            <a:endParaRPr lang="en-US" dirty="0"/>
          </a:p>
          <a:p>
            <a:endParaRPr lang="en-US" dirty="0"/>
          </a:p>
          <a:p>
            <a:r>
              <a:rPr lang="en-US" dirty="0"/>
              <a:t>2</a:t>
            </a:r>
            <a:r>
              <a:rPr lang="en-US" dirty="0" smtClean="0"/>
              <a:t>.</a:t>
            </a:r>
          </a:p>
          <a:p>
            <a:endParaRPr lang="en-US" dirty="0"/>
          </a:p>
          <a:p>
            <a:endParaRPr lang="en-US" dirty="0"/>
          </a:p>
          <a:p>
            <a:r>
              <a:rPr lang="en-US" dirty="0"/>
              <a:t>3.</a:t>
            </a:r>
            <a:endParaRPr lang="en-US" dirty="0"/>
          </a:p>
        </p:txBody>
      </p:sp>
    </p:spTree>
    <p:extLst>
      <p:ext uri="{BB962C8B-B14F-4D97-AF65-F5344CB8AC3E}">
        <p14:creationId xmlns:p14="http://schemas.microsoft.com/office/powerpoint/2010/main" val="11388292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TotalTime>
  <Words>263</Words>
  <Application>Microsoft Office PowerPoint</Application>
  <PresentationFormat>On-screen Show (4:3)</PresentationFormat>
  <Paragraphs>42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Waveform</vt:lpstr>
      <vt:lpstr>Teasing or Bullying</vt:lpstr>
      <vt:lpstr>PowerPoint Presentation</vt:lpstr>
      <vt:lpstr>PowerPoint Presentation</vt:lpstr>
      <vt:lpstr> I Was Just Kidding!  When teasing or name-calling leads to hurt feelings or consequences, “I was just kidding!” is a common response. Most of us enjoy good-natured teasing that is done in fun. And some people just don’t know how to take a joke, right? So how do we know when we have crossed the line? When are we no longer “just kidding,” but participating in mean behavior?  “I was just kidding!” “I didn’t mean anything by it.” “Can’t you take a joke?” </vt:lpstr>
      <vt:lpstr>THINK FIRST! Consider the following three areas before engaging in what may seem like good-natured teasing. If your answer to any of these questions is yes, you may be crossing the line.  THE PERSONALITY AND EXPERIENCES OF THE OTHER PERSON: 1. Are you aware that the person has not appreciated teasing in the past? 2. Are you aware that certain subjects are touchy for the other person? 3. Are you aware of a factor in the other person’s life that may make them especially sensitive to teasing?  THE RELATIONSHIP BETWEEN YOU AND THE OTHER PERSON: 1. Is the person a stranger or someone you don’t know very well? 2. Do you have a history of social problems with the person? 3. Is he or she likely to misunderstand your intentions or sense of humor? 4. Are you bigger and/or older than the other person? 5. Are there gender, race or other differences between you that may make some topics inappropriate?  THE TOPIC OF THE TEASING: 1. Is the teasing about identity (race, ethnicity, religion, sexual orientation, gender)? 2. Is the teasing about appearance (body size/shape, complexion, clothing, physical attractiveness)? 3. Is the teasing about ability (intelligence, physical strength or skill)? 4. Is the teasing about social status (friends, family, class)? 5. Does the teasing compare someone with an object or animal in an offensive way? </vt:lpstr>
      <vt:lpstr>Group “Just Kidding” Scenarios  Teasing or Bullying handout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Teasing vs Bullying</dc:title>
  <dc:creator>Alana Cummings</dc:creator>
  <cp:lastModifiedBy>Alana Cummings</cp:lastModifiedBy>
  <cp:revision>6</cp:revision>
  <dcterms:created xsi:type="dcterms:W3CDTF">2016-12-15T21:54:05Z</dcterms:created>
  <dcterms:modified xsi:type="dcterms:W3CDTF">2017-11-30T19:24:24Z</dcterms:modified>
</cp:coreProperties>
</file>