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31B2A-3624-4A04-928A-1DF666A1850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1B15496-84E0-4D3A-B1FE-0FB61B0ED7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752600"/>
          </a:xfrm>
        </p:spPr>
        <p:txBody>
          <a:bodyPr/>
          <a:lstStyle/>
          <a:p>
            <a:r>
              <a:rPr lang="en-US" dirty="0" smtClean="0">
                <a:latin typeface="Baskerville Old Face" panose="02020602080505020303" pitchFamily="18" charset="0"/>
              </a:rPr>
              <a:t>Meet Your School Counselor</a:t>
            </a:r>
            <a:br>
              <a:rPr lang="en-US" dirty="0" smtClean="0">
                <a:latin typeface="Baskerville Old Face" panose="02020602080505020303" pitchFamily="18" charset="0"/>
              </a:rPr>
            </a:br>
            <a:r>
              <a:rPr lang="en-US" sz="2800" dirty="0" smtClean="0">
                <a:latin typeface="Baskerville Old Face" panose="02020602080505020303" pitchFamily="18" charset="0"/>
              </a:rPr>
              <a:t>Mrs. Cummings</a:t>
            </a:r>
            <a:endParaRPr lang="en-US" sz="2800" dirty="0">
              <a:latin typeface="Baskerville Old Face" panose="02020602080505020303" pitchFamily="18" charset="0"/>
            </a:endParaRPr>
          </a:p>
        </p:txBody>
      </p:sp>
      <p:pic>
        <p:nvPicPr>
          <p:cNvPr id="1027" name="Picture 3" descr="C:\Users\acummings\Desktop\ClipartPNG\SuperheroGirlsTeamP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2576126"/>
            <a:ext cx="3429000" cy="428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02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762000"/>
            <a:ext cx="7391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>
              <a:latin typeface="Baskerville Old Face" panose="02020602080505020303" pitchFamily="18" charset="0"/>
            </a:endParaRPr>
          </a:p>
          <a:p>
            <a:r>
              <a:rPr lang="en-US" sz="3600" dirty="0" smtClean="0">
                <a:latin typeface="Baskerville Old Face" panose="02020602080505020303" pitchFamily="18" charset="0"/>
              </a:rPr>
              <a:t>What is a school counselor?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askerville Old Face" panose="02020602080505020303" pitchFamily="18" charset="0"/>
              </a:rPr>
              <a:t>School counselors are like superheroes.  They fly around their building, helping however they can.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>
              <a:latin typeface="Baskerville Old Face" panose="02020602080505020303" pitchFamily="18" charset="0"/>
            </a:endParaRPr>
          </a:p>
          <a:p>
            <a:r>
              <a:rPr lang="en-US" sz="3600" dirty="0" smtClean="0">
                <a:latin typeface="Baskerville Old Face" panose="02020602080505020303" pitchFamily="18" charset="0"/>
              </a:rPr>
              <a:t>What do they do all day?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askerville Old Face" panose="02020602080505020303" pitchFamily="18" charset="0"/>
              </a:rPr>
              <a:t>School counselors work with students, help adults, talk with parents, and organize fun programs.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pic>
        <p:nvPicPr>
          <p:cNvPr id="2050" name="Picture 2" descr="C:\Users\acummings\Desktop\ClipartPNG\SuperheroGirlsTeamP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009287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cummings\Desktop\SuperheroBoysTeamP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70450"/>
            <a:ext cx="1290329" cy="19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67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8927" y="207757"/>
            <a:ext cx="7696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Baskerville Old Face" panose="02020602080505020303" pitchFamily="18" charset="0"/>
              </a:rPr>
              <a:t>Fun facts about Mrs. Cummings</a:t>
            </a:r>
          </a:p>
          <a:p>
            <a:pPr algn="ctr"/>
            <a:endParaRPr lang="en-US" sz="3600" dirty="0">
              <a:latin typeface="Baskerville Old Face" panose="020206020805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askerville Old Face" panose="02020602080505020303" pitchFamily="18" charset="0"/>
              </a:rPr>
              <a:t>I have two </a:t>
            </a:r>
            <a:r>
              <a:rPr lang="en-US" sz="2800" dirty="0" smtClean="0">
                <a:latin typeface="Baskerville Old Face" panose="02020602080505020303" pitchFamily="18" charset="0"/>
              </a:rPr>
              <a:t>girls, ages 6 </a:t>
            </a:r>
            <a:r>
              <a:rPr lang="en-US" sz="2800" dirty="0" smtClean="0">
                <a:latin typeface="Baskerville Old Face" panose="02020602080505020303" pitchFamily="18" charset="0"/>
              </a:rPr>
              <a:t>and 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askerville Old Face" panose="02020602080505020303" pitchFamily="18" charset="0"/>
              </a:rPr>
              <a:t>We just got a new puppy!</a:t>
            </a:r>
            <a:endParaRPr lang="en-US" sz="2800" dirty="0" smtClean="0">
              <a:latin typeface="Baskerville Old Face" panose="02020602080505020303" pitchFamily="18" charset="0"/>
            </a:endParaRP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askerville Old Face" panose="02020602080505020303" pitchFamily="18" charset="0"/>
              </a:rPr>
              <a:t>I am very optimistic!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 smtClean="0">
              <a:latin typeface="Baskerville Old Face" panose="020206020805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 Old Face" panose="02020602080505020303" pitchFamily="18" charset="0"/>
              </a:rPr>
              <a:t>I</a:t>
            </a:r>
            <a:r>
              <a:rPr lang="en-US" sz="2800" dirty="0" smtClean="0">
                <a:latin typeface="Baskerville Old Face" panose="02020602080505020303" pitchFamily="18" charset="0"/>
              </a:rPr>
              <a:t> LOVE to dance!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latin typeface="Baskerville Old Face" panose="020206020805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581401"/>
            <a:ext cx="1885950" cy="1371600"/>
          </a:xfrm>
          <a:prstGeom prst="rect">
            <a:avLst/>
          </a:prstGeom>
        </p:spPr>
      </p:pic>
      <p:pic>
        <p:nvPicPr>
          <p:cNvPr id="3075" name="Picture 3" descr="C:\Users\acummings\Desktop\ClipartPNG\SuperheroGirlsTeamP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3316" y="4800600"/>
            <a:ext cx="115122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077" y="1981201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68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762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askerville Old Face" panose="02020602080505020303" pitchFamily="18" charset="0"/>
              </a:rPr>
              <a:t>Office Tour</a:t>
            </a:r>
          </a:p>
          <a:p>
            <a:pPr algn="ctr"/>
            <a:endParaRPr lang="en-US" sz="4400" dirty="0">
              <a:latin typeface="Baskerville Old Face" panose="02020602080505020303" pitchFamily="18" charset="0"/>
            </a:endParaRPr>
          </a:p>
          <a:p>
            <a:pPr algn="ctr"/>
            <a:endParaRPr lang="en-US" sz="4400" dirty="0" smtClean="0">
              <a:latin typeface="Baskerville Old Face" panose="02020602080505020303" pitchFamily="18" charset="0"/>
            </a:endParaRPr>
          </a:p>
          <a:p>
            <a:pPr algn="ctr"/>
            <a:endParaRPr lang="en-US" sz="4400" dirty="0">
              <a:latin typeface="Baskerville Old Face" panose="02020602080505020303" pitchFamily="18" charset="0"/>
            </a:endParaRPr>
          </a:p>
          <a:p>
            <a:pPr algn="ctr"/>
            <a:endParaRPr lang="en-US" sz="4400" dirty="0" smtClean="0">
              <a:latin typeface="Baskerville Old Face" panose="02020602080505020303" pitchFamily="18" charset="0"/>
            </a:endParaRPr>
          </a:p>
          <a:p>
            <a:pPr algn="ctr"/>
            <a:endParaRPr lang="en-US" sz="4400" dirty="0">
              <a:latin typeface="Baskerville Old Face" panose="02020602080505020303" pitchFamily="18" charset="0"/>
            </a:endParaRPr>
          </a:p>
          <a:p>
            <a:pPr algn="ctr"/>
            <a:endParaRPr lang="en-US" sz="4400" dirty="0">
              <a:latin typeface="Baskerville Old Face" panose="02020602080505020303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19050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438400"/>
            <a:ext cx="19050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C:\Users\acummings\Desktop\ClipartPNG\SuperheroGirlsTeamP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956" y="4083841"/>
            <a:ext cx="1970087" cy="276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857374"/>
            <a:ext cx="2619376" cy="1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5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0"/>
            <a:ext cx="521638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 descr="C:\Users\acummings\Desktop\ClipartPNG\SuperheroGirlsTeamP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091" y="2895600"/>
            <a:ext cx="1299909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90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askerville Old Face" panose="02020602080505020303" pitchFamily="18" charset="0"/>
              </a:rPr>
              <a:t>How to Visit a School Counselor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Fill out a </a:t>
            </a:r>
            <a:r>
              <a:rPr lang="en-US" sz="2000" dirty="0" smtClean="0">
                <a:latin typeface="Baskerville Old Face" panose="02020602080505020303" pitchFamily="18" charset="0"/>
              </a:rPr>
              <a:t>form</a:t>
            </a:r>
            <a:endParaRPr lang="en-US" sz="2000" dirty="0" smtClean="0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Give the form to your teacher and she will make sure it gets to the school </a:t>
            </a:r>
            <a:r>
              <a:rPr lang="en-US" sz="2000" dirty="0" smtClean="0">
                <a:latin typeface="Baskerville Old Face" panose="02020602080505020303" pitchFamily="18" charset="0"/>
              </a:rPr>
              <a:t>counselor, or drop in box outside my office</a:t>
            </a:r>
            <a:endParaRPr lang="en-US" sz="2000" dirty="0" smtClean="0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Baskerville Old Face" panose="02020602080505020303" pitchFamily="18" charset="0"/>
              </a:rPr>
              <a:t>REMEMBER: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Big Problem?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Small Problem</a:t>
            </a:r>
            <a:r>
              <a:rPr lang="en-US" sz="2000" dirty="0" smtClean="0">
                <a:latin typeface="Baskerville Old Face" panose="02020602080505020303" pitchFamily="18" charset="0"/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Kelso’s Choices</a:t>
            </a:r>
            <a:endParaRPr lang="en-US" sz="2000" dirty="0" smtClean="0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Small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Classroom lessons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askerville Old Face" panose="02020602080505020303" pitchFamily="18" charset="0"/>
              </a:rPr>
              <a:t>Kindness and Compassion Club/Buddy Bench</a:t>
            </a:r>
          </a:p>
        </p:txBody>
      </p:sp>
      <p:pic>
        <p:nvPicPr>
          <p:cNvPr id="6146" name="Picture 2" descr="C:\Users\acummings\Desktop\ClipartPNG\SuperheroGirlsTeamP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2209800"/>
            <a:ext cx="1905000" cy="253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292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0"/>
            <a:ext cx="65532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Baskerville Old Face" panose="02020602080505020303" pitchFamily="18" charset="0"/>
              </a:rPr>
              <a:t>Quiz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Baskerville Old Face" panose="02020602080505020303" pitchFamily="18" charset="0"/>
              </a:rPr>
              <a:t>If you have a small problem, you</a:t>
            </a:r>
          </a:p>
          <a:p>
            <a:r>
              <a:rPr lang="en-US" sz="2400" b="1" dirty="0" smtClean="0">
                <a:latin typeface="Baskerville Old Face" panose="02020602080505020303" pitchFamily="18" charset="0"/>
              </a:rPr>
              <a:t>              </a:t>
            </a:r>
            <a:r>
              <a:rPr lang="en-US" sz="1400" dirty="0" smtClean="0">
                <a:latin typeface="Baskerville Old Face" panose="02020602080505020303" pitchFamily="18" charset="0"/>
              </a:rPr>
              <a:t>Go right to Mrs. Cummings or your teacher</a:t>
            </a:r>
            <a:r>
              <a:rPr lang="en-US" sz="1200" dirty="0" smtClean="0">
                <a:latin typeface="Baskerville Old Face" panose="02020602080505020303" pitchFamily="18" charset="0"/>
              </a:rPr>
              <a:t>                 Use Kelso’s Choices first</a:t>
            </a:r>
          </a:p>
          <a:p>
            <a:r>
              <a:rPr lang="en-US" sz="1600" dirty="0">
                <a:latin typeface="Baskerville Old Face" panose="02020602080505020303" pitchFamily="18" charset="0"/>
              </a:rPr>
              <a:t> </a:t>
            </a:r>
            <a:r>
              <a:rPr lang="en-US" sz="1600" dirty="0" smtClean="0">
                <a:latin typeface="Baskerville Old Face" panose="02020602080505020303" pitchFamily="18" charset="0"/>
              </a:rPr>
              <a:t>  		</a:t>
            </a:r>
            <a:r>
              <a:rPr lang="en-US" sz="2800" dirty="0" smtClean="0">
                <a:latin typeface="Baskerville Old Face" panose="02020602080505020303" pitchFamily="18" charset="0"/>
              </a:rPr>
              <a:t>	      </a:t>
            </a:r>
            <a:endParaRPr lang="en-US" sz="2000" dirty="0">
              <a:latin typeface="Baskerville Old Face" panose="02020602080505020303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Mrs. Cummings will always keep your secrets.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               </a:t>
            </a:r>
          </a:p>
          <a:p>
            <a:r>
              <a:rPr lang="en-US" sz="2800" b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                </a:t>
            </a:r>
            <a:r>
              <a:rPr lang="en-US" sz="2000" dirty="0" smtClean="0">
                <a:latin typeface="Baskerville Old Face" panose="02020602080505020303" pitchFamily="18" charset="0"/>
              </a:rPr>
              <a:t>True</a:t>
            </a:r>
            <a:r>
              <a:rPr lang="en-US" sz="2800" dirty="0" smtClean="0">
                <a:latin typeface="Baskerville Old Face" panose="02020602080505020303" pitchFamily="18" charset="0"/>
              </a:rPr>
              <a:t>                 </a:t>
            </a:r>
            <a:r>
              <a:rPr lang="en-US" sz="2000" dirty="0" smtClean="0">
                <a:latin typeface="Baskerville Old Face" panose="02020602080505020303" pitchFamily="18" charset="0"/>
              </a:rPr>
              <a:t>False</a:t>
            </a:r>
            <a:endParaRPr lang="en-US" sz="2000" dirty="0">
              <a:latin typeface="Baskerville Old Face" panose="02020602080505020303" pitchFamily="18" charset="0"/>
            </a:endParaRPr>
          </a:p>
          <a:p>
            <a:pPr lvl="0"/>
            <a:endParaRPr lang="en-US" sz="2400" b="1" dirty="0" smtClean="0">
              <a:solidFill>
                <a:srgbClr val="000000"/>
              </a:solidFill>
              <a:latin typeface="Baskerville Old Face" panose="02020602080505020303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What is the Buddy Bench?</a:t>
            </a:r>
          </a:p>
          <a:p>
            <a:pPr lvl="0"/>
            <a:r>
              <a:rPr lang="en-US" sz="2400" b="1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A place to hang out with your friends</a:t>
            </a:r>
            <a:r>
              <a:rPr lang="en-US" sz="1600" b="1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     </a:t>
            </a:r>
            <a:r>
              <a:rPr lang="en-US" sz="2800" b="1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A place to go if you’re 					feeling lonely</a:t>
            </a:r>
            <a:endParaRPr lang="en-US" sz="1400" dirty="0">
              <a:latin typeface="Baskerville Old Face" panose="02020602080505020303" pitchFamily="18" charset="0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1908462" y="1295400"/>
            <a:ext cx="533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5757141" y="1143000"/>
            <a:ext cx="474518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4346864" y="2717800"/>
            <a:ext cx="533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286000" y="2717800"/>
            <a:ext cx="533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655615" y="4046785"/>
            <a:ext cx="533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5420591" y="4046785"/>
            <a:ext cx="533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C:\Users\acummings\Desktop\SuperheroBoysTeamP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445" y="4503985"/>
            <a:ext cx="1582737" cy="237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31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0400" y="685800"/>
            <a:ext cx="5181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Baskerville Old Face" panose="02020602080505020303" pitchFamily="18" charset="0"/>
              </a:rPr>
              <a:t>BONUS QUESTION!!!</a:t>
            </a:r>
          </a:p>
          <a:p>
            <a:pPr algn="ctr"/>
            <a:endParaRPr lang="en-US" dirty="0">
              <a:latin typeface="Baskerville Old Face" panose="02020602080505020303" pitchFamily="18" charset="0"/>
            </a:endParaRPr>
          </a:p>
          <a:p>
            <a:pPr algn="ctr"/>
            <a:endParaRPr lang="en-US" dirty="0" smtClean="0">
              <a:latin typeface="Baskerville Old Face" panose="02020602080505020303" pitchFamily="18" charset="0"/>
            </a:endParaRPr>
          </a:p>
          <a:p>
            <a:r>
              <a:rPr lang="en-US" sz="2400" dirty="0" smtClean="0">
                <a:latin typeface="Baskerville Old Face" panose="02020602080505020303" pitchFamily="18" charset="0"/>
              </a:rPr>
              <a:t>Is our new puppy named:</a:t>
            </a:r>
          </a:p>
          <a:p>
            <a:pPr algn="ctr"/>
            <a:endParaRPr lang="en-US" dirty="0">
              <a:latin typeface="Baskerville Old Face" panose="02020602080505020303" pitchFamily="18" charset="0"/>
            </a:endParaRPr>
          </a:p>
          <a:p>
            <a:pPr marL="342900" indent="-342900">
              <a:buFont typeface="+mj-lt"/>
              <a:buAutoNum type="alphaUcPeriod"/>
            </a:pPr>
            <a:r>
              <a:rPr lang="en-US" dirty="0" smtClean="0">
                <a:latin typeface="Baskerville Old Face" panose="02020602080505020303" pitchFamily="18" charset="0"/>
              </a:rPr>
              <a:t>Spike</a:t>
            </a:r>
          </a:p>
          <a:p>
            <a:pPr marL="342900" indent="-342900">
              <a:buFont typeface="+mj-lt"/>
              <a:buAutoNum type="alphaUcPeriod"/>
            </a:pPr>
            <a:r>
              <a:rPr lang="en-US" dirty="0" smtClean="0">
                <a:latin typeface="Baskerville Old Face" panose="02020602080505020303" pitchFamily="18" charset="0"/>
              </a:rPr>
              <a:t>Ronnie</a:t>
            </a:r>
          </a:p>
          <a:p>
            <a:pPr marL="342900" indent="-342900">
              <a:buFont typeface="+mj-lt"/>
              <a:buAutoNum type="alphaUcPeriod"/>
            </a:pPr>
            <a:r>
              <a:rPr lang="en-US" dirty="0" smtClean="0">
                <a:latin typeface="Baskerville Old Face" panose="02020602080505020303" pitchFamily="18" charset="0"/>
              </a:rPr>
              <a:t>Buddy</a:t>
            </a:r>
          </a:p>
          <a:p>
            <a:pPr marL="342900" indent="-342900">
              <a:buFont typeface="+mj-lt"/>
              <a:buAutoNum type="alphaUcPeriod"/>
            </a:pPr>
            <a:r>
              <a:rPr lang="en-US" smtClean="0">
                <a:latin typeface="Baskerville Old Face" panose="02020602080505020303" pitchFamily="18" charset="0"/>
              </a:rPr>
              <a:t>Duke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342900" indent="-342900" algn="ctr">
              <a:buFont typeface="+mj-lt"/>
              <a:buAutoNum type="alphaUcPeriod"/>
            </a:pP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78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"/>
            <a:ext cx="7086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askerville Old Face" panose="02020602080505020303" pitchFamily="18" charset="0"/>
              </a:rPr>
              <a:t>Let’s Have a Great Year!</a:t>
            </a:r>
          </a:p>
          <a:p>
            <a:endParaRPr lang="en-US" sz="2400" dirty="0" smtClean="0">
              <a:latin typeface="Baskerville Old Face" panose="02020602080505020303" pitchFamily="18" charset="0"/>
            </a:endParaRPr>
          </a:p>
          <a:p>
            <a:pPr algn="ctr"/>
            <a:r>
              <a:rPr lang="en-US" sz="2400" dirty="0" smtClean="0">
                <a:latin typeface="Baskerville Old Face" panose="02020602080505020303" pitchFamily="18" charset="0"/>
              </a:rPr>
              <a:t>We’ll work together to turn each of you</a:t>
            </a:r>
          </a:p>
          <a:p>
            <a:pPr algn="ctr"/>
            <a:r>
              <a:rPr lang="en-US" sz="2400" dirty="0" smtClean="0">
                <a:latin typeface="Baskerville Old Face" panose="02020602080505020303" pitchFamily="18" charset="0"/>
              </a:rPr>
              <a:t>into your own superhero!!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pic>
        <p:nvPicPr>
          <p:cNvPr id="7170" name="Picture 2" descr="C:\Users\acummings\Desktop\SuperheroBoysTeamP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90" y="533400"/>
            <a:ext cx="1669124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cummings\Desktop\SuperheroBoysTeamP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524" y="4517159"/>
            <a:ext cx="1569757" cy="236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acummings\Desktop\ClipartPNG\SuperheroGirlsTeamP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554" y="533400"/>
            <a:ext cx="152023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acummings\Desktop\ClipartPNG\SuperheroGirlsTeamP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409" y="2514600"/>
            <a:ext cx="1924921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Users\acummings\Desktop\SuperheroBoysTeamP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77918"/>
            <a:ext cx="1887087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acummings\Desktop\ClipartPNG\SuperheroGirlsTeamP5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9684" y="4517159"/>
            <a:ext cx="1433114" cy="235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786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142</TotalTime>
  <Words>196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Meet Your School Counselor Mrs. Cummings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Your School Counselor Mrs. Cummings</dc:title>
  <dc:creator>Alana Cummings</dc:creator>
  <cp:lastModifiedBy>Alana Cummings</cp:lastModifiedBy>
  <cp:revision>19</cp:revision>
  <dcterms:created xsi:type="dcterms:W3CDTF">2015-09-17T18:33:59Z</dcterms:created>
  <dcterms:modified xsi:type="dcterms:W3CDTF">2018-09-06T18:11:44Z</dcterms:modified>
</cp:coreProperties>
</file>