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3" r:id="rId3"/>
    <p:sldId id="308" r:id="rId4"/>
    <p:sldId id="309" r:id="rId5"/>
    <p:sldId id="322" r:id="rId6"/>
    <p:sldId id="303" r:id="rId7"/>
    <p:sldId id="305" r:id="rId8"/>
    <p:sldId id="306" r:id="rId9"/>
    <p:sldId id="314" r:id="rId10"/>
    <p:sldId id="313" r:id="rId11"/>
    <p:sldId id="325" r:id="rId12"/>
    <p:sldId id="318" r:id="rId13"/>
    <p:sldId id="319" r:id="rId14"/>
    <p:sldId id="320" r:id="rId15"/>
    <p:sldId id="315" r:id="rId16"/>
    <p:sldId id="327" r:id="rId17"/>
    <p:sldId id="317" r:id="rId18"/>
    <p:sldId id="312" r:id="rId19"/>
    <p:sldId id="324" r:id="rId20"/>
    <p:sldId id="321" r:id="rId21"/>
    <p:sldId id="326" r:id="rId22"/>
    <p:sldId id="328" r:id="rId23"/>
    <p:sldId id="338" r:id="rId24"/>
    <p:sldId id="329" r:id="rId25"/>
    <p:sldId id="316" r:id="rId26"/>
    <p:sldId id="332" r:id="rId27"/>
    <p:sldId id="330" r:id="rId28"/>
    <p:sldId id="336" r:id="rId29"/>
    <p:sldId id="331" r:id="rId30"/>
    <p:sldId id="333" r:id="rId31"/>
    <p:sldId id="335" r:id="rId32"/>
    <p:sldId id="343" r:id="rId33"/>
    <p:sldId id="334" r:id="rId34"/>
    <p:sldId id="337" r:id="rId35"/>
    <p:sldId id="339" r:id="rId36"/>
    <p:sldId id="340" r:id="rId37"/>
    <p:sldId id="341" r:id="rId38"/>
    <p:sldId id="344" r:id="rId39"/>
    <p:sldId id="346" r:id="rId40"/>
    <p:sldId id="342" r:id="rId41"/>
    <p:sldId id="345" r:id="rId42"/>
    <p:sldId id="347" r:id="rId43"/>
    <p:sldId id="348" r:id="rId44"/>
    <p:sldId id="281"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p:restoredTop sz="94621"/>
  </p:normalViewPr>
  <p:slideViewPr>
    <p:cSldViewPr snapToGrid="0" snapToObjects="1">
      <p:cViewPr>
        <p:scale>
          <a:sx n="111" d="100"/>
          <a:sy n="111" d="100"/>
        </p:scale>
        <p:origin x="28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6FA7B-3C27-0840-99F9-7C3AC592F95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E0C703A-D11E-AC4F-A199-0AA700C5F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7CEB191-243E-C54F-A5B3-D933340A24CA}"/>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5" name="Espace réservé du pied de page 4">
            <a:extLst>
              <a:ext uri="{FF2B5EF4-FFF2-40B4-BE49-F238E27FC236}">
                <a16:creationId xmlns:a16="http://schemas.microsoft.com/office/drawing/2014/main" id="{A7DCD382-07C7-0748-A98B-5B23CAC235C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8F7BF4E-6A0D-C24D-92A2-C7854710F179}"/>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37183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332D7-06D7-1D4E-B706-A1D525E6CA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611BB7A-3F54-6A4B-A9D4-2679BC8A1F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416291-C311-124D-98BA-6537BBDCBF79}"/>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5" name="Espace réservé du pied de page 4">
            <a:extLst>
              <a:ext uri="{FF2B5EF4-FFF2-40B4-BE49-F238E27FC236}">
                <a16:creationId xmlns:a16="http://schemas.microsoft.com/office/drawing/2014/main" id="{69ACA15E-B666-554B-AF87-1D84BF9B158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26E7F32-FE0A-A345-8BA9-1D3F3CB75A3A}"/>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214136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5B2B36-8591-4547-97CF-11DD94F987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FB80C4-9626-CC47-88C7-4121ED842D2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5E4FD3-31C9-A243-8232-4CCB0F9C7A1F}"/>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5" name="Espace réservé du pied de page 4">
            <a:extLst>
              <a:ext uri="{FF2B5EF4-FFF2-40B4-BE49-F238E27FC236}">
                <a16:creationId xmlns:a16="http://schemas.microsoft.com/office/drawing/2014/main" id="{71E14F2E-1CD3-D641-9A44-53678724231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93662A2-53B1-CA4A-8D77-4313AC8E9B85}"/>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77028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81AC47-25F1-1B49-B5AC-39D5786D24E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0E9D5A-D9DD-2842-BA84-CBB10BE0276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8A18A1-284F-DB4D-AB41-B53E5261CDA7}"/>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5" name="Espace réservé du pied de page 4">
            <a:extLst>
              <a:ext uri="{FF2B5EF4-FFF2-40B4-BE49-F238E27FC236}">
                <a16:creationId xmlns:a16="http://schemas.microsoft.com/office/drawing/2014/main" id="{279AE2BF-5F49-3140-9FE9-22902B0C7E8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26C9137-C1E3-3F45-B17D-A55814764D3D}"/>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47983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9E0B8-ECC4-D948-8911-974F203C155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1EC25F4-EB99-9141-A907-7578CAB78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A0AF45D-8322-6F41-8850-69B1C0A47770}"/>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5" name="Espace réservé du pied de page 4">
            <a:extLst>
              <a:ext uri="{FF2B5EF4-FFF2-40B4-BE49-F238E27FC236}">
                <a16:creationId xmlns:a16="http://schemas.microsoft.com/office/drawing/2014/main" id="{F40257D1-2F54-B74E-82CF-7BC04C901F1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68C43ED0-3AFB-E24D-B7D6-F57AC41F125A}"/>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34805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E6AC6-B55C-224D-B8DE-F60E2941CED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C38516-21B5-2C4D-80B5-FA16E6652D4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3BBC716-5035-3E4B-8F99-1512C0D5914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81C5A44-E753-4441-8204-05BEE98D20B8}"/>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6" name="Espace réservé du pied de page 5">
            <a:extLst>
              <a:ext uri="{FF2B5EF4-FFF2-40B4-BE49-F238E27FC236}">
                <a16:creationId xmlns:a16="http://schemas.microsoft.com/office/drawing/2014/main" id="{3D556926-8774-A541-80FC-9B37A7D4475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580A13E6-C20B-8049-838C-7AFF9E8182D6}"/>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336841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54FA17-13F0-6B42-9F15-EBDC2ACB28D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61BF76C-7EC7-0F46-A5B5-BBFC30D85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133AC7A-5982-7545-9489-3946F248FD9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6DC3919-83D8-C34B-8AF6-DAB5951FE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EEF2BAF-2B7D-FE43-8EFA-6A99356665B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C63AECF-ECF5-A249-9B12-D68CCFA0ACC4}"/>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8" name="Espace réservé du pied de page 7">
            <a:extLst>
              <a:ext uri="{FF2B5EF4-FFF2-40B4-BE49-F238E27FC236}">
                <a16:creationId xmlns:a16="http://schemas.microsoft.com/office/drawing/2014/main" id="{3B08FB04-404D-7C4D-93EF-04D5CC4F73BA}"/>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465EFB3C-A87D-5A43-8A8C-BCAC82CBDD76}"/>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87368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4919F-8430-9642-A2F8-B6162631D1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67442E5-C81A-D64A-9835-0490577077DE}"/>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4" name="Espace réservé du pied de page 3">
            <a:extLst>
              <a:ext uri="{FF2B5EF4-FFF2-40B4-BE49-F238E27FC236}">
                <a16:creationId xmlns:a16="http://schemas.microsoft.com/office/drawing/2014/main" id="{3BDEDA93-F2B5-6247-96C7-B7CC2D1CAF42}"/>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A0835574-1B8C-B94A-9D9D-467CF96DEC24}"/>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10514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A51B034-ADA6-294D-BDBC-7CD5C61BF8AE}"/>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3" name="Espace réservé du pied de page 2">
            <a:extLst>
              <a:ext uri="{FF2B5EF4-FFF2-40B4-BE49-F238E27FC236}">
                <a16:creationId xmlns:a16="http://schemas.microsoft.com/office/drawing/2014/main" id="{0A435E01-9E16-2743-89D2-9342499D52E7}"/>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379877-92D1-1848-8B7F-C4149B14D3B0}"/>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219805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0E8090-F688-ED43-A09B-E923448774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DA33668-BE3E-3643-B918-21E3A79F09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DB8F139-5BDC-5F48-8902-3E25BF686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FDAA3E-D5E4-C14C-A724-4B69D0FDCF17}"/>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6" name="Espace réservé du pied de page 5">
            <a:extLst>
              <a:ext uri="{FF2B5EF4-FFF2-40B4-BE49-F238E27FC236}">
                <a16:creationId xmlns:a16="http://schemas.microsoft.com/office/drawing/2014/main" id="{B35749EF-F916-3543-B2EB-1E93C61D20D0}"/>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0091F309-DEDD-F04F-ADB7-18784FD88FC1}"/>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60565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A4510-312B-B74B-B787-D837107FF9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B542329-CE83-A644-8CC2-5F16A3AB7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09880C72-99C0-B14E-A9A4-D37671784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3D5FDE2-556E-7748-9495-F9419E1F3893}"/>
              </a:ext>
            </a:extLst>
          </p:cNvPr>
          <p:cNvSpPr>
            <a:spLocks noGrp="1"/>
          </p:cNvSpPr>
          <p:nvPr>
            <p:ph type="dt" sz="half" idx="10"/>
          </p:nvPr>
        </p:nvSpPr>
        <p:spPr/>
        <p:txBody>
          <a:bodyPr/>
          <a:lstStyle/>
          <a:p>
            <a:fld id="{FA48662A-5576-6A4C-AD71-E0ACDAA7F3AB}" type="datetimeFigureOut">
              <a:rPr lang="fr-FR" smtClean="0"/>
              <a:t>21/02/2024</a:t>
            </a:fld>
            <a:endParaRPr lang="fr-FR" dirty="0"/>
          </a:p>
        </p:txBody>
      </p:sp>
      <p:sp>
        <p:nvSpPr>
          <p:cNvPr id="6" name="Espace réservé du pied de page 5">
            <a:extLst>
              <a:ext uri="{FF2B5EF4-FFF2-40B4-BE49-F238E27FC236}">
                <a16:creationId xmlns:a16="http://schemas.microsoft.com/office/drawing/2014/main" id="{977FE824-6F45-A249-A27F-D88E0693464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433D0B8-C4D0-984A-B79B-7F923EE48BCF}"/>
              </a:ext>
            </a:extLst>
          </p:cNvPr>
          <p:cNvSpPr>
            <a:spLocks noGrp="1"/>
          </p:cNvSpPr>
          <p:nvPr>
            <p:ph type="sldNum" sz="quarter" idx="12"/>
          </p:nvPr>
        </p:nvSpPr>
        <p:spPr/>
        <p:txBody>
          <a:bodyPr/>
          <a:lstStyle/>
          <a:p>
            <a:fld id="{CADB7D20-8B52-D948-BD6E-FCC31A360948}" type="slidenum">
              <a:rPr lang="fr-FR" smtClean="0"/>
              <a:t>‹N°›</a:t>
            </a:fld>
            <a:endParaRPr lang="fr-FR" dirty="0"/>
          </a:p>
        </p:txBody>
      </p:sp>
    </p:spTree>
    <p:extLst>
      <p:ext uri="{BB962C8B-B14F-4D97-AF65-F5344CB8AC3E}">
        <p14:creationId xmlns:p14="http://schemas.microsoft.com/office/powerpoint/2010/main" val="399093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CAA13C-9007-7840-9FA2-5152E91715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21B8CE5-F81D-D840-97B5-50FFF1092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4EF843-D051-D740-867C-692CB19A8B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8662A-5576-6A4C-AD71-E0ACDAA7F3AB}" type="datetimeFigureOut">
              <a:rPr lang="fr-FR" smtClean="0"/>
              <a:t>21/02/2024</a:t>
            </a:fld>
            <a:endParaRPr lang="fr-FR" dirty="0"/>
          </a:p>
        </p:txBody>
      </p:sp>
      <p:sp>
        <p:nvSpPr>
          <p:cNvPr id="5" name="Espace réservé du pied de page 4">
            <a:extLst>
              <a:ext uri="{FF2B5EF4-FFF2-40B4-BE49-F238E27FC236}">
                <a16:creationId xmlns:a16="http://schemas.microsoft.com/office/drawing/2014/main" id="{DA8ECF91-672D-9D41-A87E-AEB690C5A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E743179F-ED10-ED47-820D-6573292279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B7D20-8B52-D948-BD6E-FCC31A360948}" type="slidenum">
              <a:rPr lang="fr-FR" smtClean="0"/>
              <a:t>‹N°›</a:t>
            </a:fld>
            <a:endParaRPr lang="fr-FR" dirty="0"/>
          </a:p>
        </p:txBody>
      </p:sp>
    </p:spTree>
    <p:extLst>
      <p:ext uri="{BB962C8B-B14F-4D97-AF65-F5344CB8AC3E}">
        <p14:creationId xmlns:p14="http://schemas.microsoft.com/office/powerpoint/2010/main" val="78703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ronavirus | 24 heures">
            <a:extLst>
              <a:ext uri="{FF2B5EF4-FFF2-40B4-BE49-F238E27FC236}">
                <a16:creationId xmlns:a16="http://schemas.microsoft.com/office/drawing/2014/main" id="{42391FE5-E9E6-785D-D28E-35C4D555F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3998" y="1377767"/>
            <a:ext cx="2708002" cy="149747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16DA966D-6CC6-7246-89BB-9B15BB770574}"/>
              </a:ext>
            </a:extLst>
          </p:cNvPr>
          <p:cNvSpPr>
            <a:spLocks noGrp="1"/>
          </p:cNvSpPr>
          <p:nvPr>
            <p:ph type="ctrTitle"/>
          </p:nvPr>
        </p:nvSpPr>
        <p:spPr>
          <a:xfrm>
            <a:off x="-643759" y="477114"/>
            <a:ext cx="13479516" cy="1118286"/>
          </a:xfrm>
        </p:spPr>
        <p:txBody>
          <a:bodyPr>
            <a:normAutofit/>
          </a:bodyPr>
          <a:lstStyle/>
          <a:p>
            <a:r>
              <a:rPr lang="fr-CH" dirty="0">
                <a:latin typeface="Gill Sans Ultra Bold" panose="020B0A02020104020203" pitchFamily="34" charset="77"/>
              </a:rPr>
              <a:t>Le scénario était écrit.</a:t>
            </a:r>
            <a:endParaRPr lang="fr-FR" sz="4800" dirty="0">
              <a:latin typeface="Gill Sans Ultra Bold" panose="020B0A02020104020203" pitchFamily="34" charset="77"/>
            </a:endParaRPr>
          </a:p>
        </p:txBody>
      </p:sp>
      <p:sp>
        <p:nvSpPr>
          <p:cNvPr id="3" name="Sous-titre 2">
            <a:extLst>
              <a:ext uri="{FF2B5EF4-FFF2-40B4-BE49-F238E27FC236}">
                <a16:creationId xmlns:a16="http://schemas.microsoft.com/office/drawing/2014/main" id="{DBA12A76-D50D-E24A-8339-BC2D9B89CC4D}"/>
              </a:ext>
            </a:extLst>
          </p:cNvPr>
          <p:cNvSpPr>
            <a:spLocks noGrp="1"/>
          </p:cNvSpPr>
          <p:nvPr>
            <p:ph type="subTitle" idx="1"/>
          </p:nvPr>
        </p:nvSpPr>
        <p:spPr>
          <a:xfrm>
            <a:off x="5073371" y="1650445"/>
            <a:ext cx="11132730" cy="1983092"/>
          </a:xfrm>
        </p:spPr>
        <p:txBody>
          <a:bodyPr>
            <a:noAutofit/>
          </a:bodyPr>
          <a:lstStyle/>
          <a:p>
            <a:pPr algn="l"/>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2017 : </a:t>
            </a:r>
          </a:p>
          <a:p>
            <a:pPr algn="l"/>
            <a:r>
              <a:rPr lang="fr-CH" sz="3600" b="1" dirty="0">
                <a:latin typeface="Gill Sans Ultra Bold" panose="020B0A02020104020203" pitchFamily="34" charset="77"/>
                <a:ea typeface="Helvetica Neue" panose="02000503000000020004" pitchFamily="2" charset="0"/>
                <a:cs typeface="Helvetica Neue" panose="02000503000000020004" pitchFamily="2" charset="0"/>
              </a:rPr>
              <a:t>SPARS </a:t>
            </a:r>
            <a:r>
              <a:rPr lang="fr-CH" sz="3600" b="1" dirty="0" err="1">
                <a:latin typeface="Gill Sans Ultra Bold" panose="020B0A02020104020203" pitchFamily="34" charset="77"/>
                <a:ea typeface="Helvetica Neue" panose="02000503000000020004" pitchFamily="2" charset="0"/>
                <a:cs typeface="Helvetica Neue" panose="02000503000000020004" pitchFamily="2" charset="0"/>
              </a:rPr>
              <a:t>Pandemic</a:t>
            </a:r>
            <a:r>
              <a:rPr lang="fr-CH" sz="3600" b="1" dirty="0">
                <a:latin typeface="Gill Sans Ultra Bold" panose="020B0A02020104020203" pitchFamily="34" charset="77"/>
                <a:ea typeface="Helvetica Neue" panose="02000503000000020004" pitchFamily="2" charset="0"/>
                <a:cs typeface="Helvetica Neue" panose="02000503000000020004" pitchFamily="2" charset="0"/>
              </a:rPr>
              <a:t> </a:t>
            </a:r>
            <a:br>
              <a:rPr lang="fr-CH" sz="3600" b="1" dirty="0">
                <a:latin typeface="Gill Sans Ultra Bold" panose="020B0A02020104020203" pitchFamily="34" charset="77"/>
                <a:ea typeface="Helvetica Neue" panose="02000503000000020004" pitchFamily="2" charset="0"/>
                <a:cs typeface="Helvetica Neue" panose="02000503000000020004" pitchFamily="2" charset="0"/>
              </a:rPr>
            </a:br>
            <a:r>
              <a:rPr lang="fr-CH" sz="3600" b="1" dirty="0">
                <a:latin typeface="Gill Sans Ultra Bold" panose="020B0A02020104020203" pitchFamily="34" charset="77"/>
                <a:ea typeface="Helvetica Neue" panose="02000503000000020004" pitchFamily="2" charset="0"/>
                <a:cs typeface="Helvetica Neue" panose="02000503000000020004" pitchFamily="2" charset="0"/>
              </a:rPr>
              <a:t>2025 - 2028</a:t>
            </a:r>
            <a:br>
              <a:rPr lang="fr-CH" sz="3600" b="1" dirty="0">
                <a:latin typeface="Arial Rounded MT Bold" panose="020F0704030504030204" pitchFamily="34" charset="77"/>
                <a:ea typeface="Helvetica Neue" panose="02000503000000020004" pitchFamily="2" charset="0"/>
                <a:cs typeface="Helvetica Neue" panose="02000503000000020004" pitchFamily="2" charset="0"/>
              </a:rPr>
            </a:br>
            <a:endParaRPr lang="fr-FR" sz="3600" b="1" dirty="0">
              <a:latin typeface="Arial Rounded MT Bold" panose="020F0704030504030204" pitchFamily="34" charset="77"/>
              <a:ea typeface="Helvetica Neue" panose="02000503000000020004" pitchFamily="2" charset="0"/>
              <a:cs typeface="Helvetica Neue" panose="02000503000000020004" pitchFamily="2" charset="0"/>
            </a:endParaRPr>
          </a:p>
        </p:txBody>
      </p:sp>
      <p:sp>
        <p:nvSpPr>
          <p:cNvPr id="5" name="ZoneTexte 4">
            <a:extLst>
              <a:ext uri="{FF2B5EF4-FFF2-40B4-BE49-F238E27FC236}">
                <a16:creationId xmlns:a16="http://schemas.microsoft.com/office/drawing/2014/main" id="{6E47E4A9-9DE5-B046-8681-D4C0AA5AD7A9}"/>
              </a:ext>
            </a:extLst>
          </p:cNvPr>
          <p:cNvSpPr txBox="1"/>
          <p:nvPr/>
        </p:nvSpPr>
        <p:spPr>
          <a:xfrm>
            <a:off x="1237785" y="1226634"/>
            <a:ext cx="184731" cy="369332"/>
          </a:xfrm>
          <a:prstGeom prst="rect">
            <a:avLst/>
          </a:prstGeom>
          <a:noFill/>
        </p:spPr>
        <p:txBody>
          <a:bodyPr wrap="none" rtlCol="0">
            <a:spAutoFit/>
          </a:bodyPr>
          <a:lstStyle/>
          <a:p>
            <a:endParaRPr lang="fr-FR" dirty="0"/>
          </a:p>
        </p:txBody>
      </p:sp>
      <p:pic>
        <p:nvPicPr>
          <p:cNvPr id="1026" name="Picture 2" descr="Clade X logo">
            <a:extLst>
              <a:ext uri="{FF2B5EF4-FFF2-40B4-BE49-F238E27FC236}">
                <a16:creationId xmlns:a16="http://schemas.microsoft.com/office/drawing/2014/main" id="{CF079628-E391-A374-B86C-11D447593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757" y="4962738"/>
            <a:ext cx="3279014" cy="11655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BE5757F8-53AB-C0FB-5842-91BBF60CEEFD}"/>
              </a:ext>
            </a:extLst>
          </p:cNvPr>
          <p:cNvPicPr>
            <a:picLocks noChangeAspect="1"/>
          </p:cNvPicPr>
          <p:nvPr/>
        </p:nvPicPr>
        <p:blipFill>
          <a:blip r:embed="rId4"/>
          <a:stretch>
            <a:fillRect/>
          </a:stretch>
        </p:blipFill>
        <p:spPr>
          <a:xfrm>
            <a:off x="754117" y="1650445"/>
            <a:ext cx="4171460" cy="3026353"/>
          </a:xfrm>
          <a:prstGeom prst="rect">
            <a:avLst/>
          </a:prstGeom>
        </p:spPr>
      </p:pic>
      <p:pic>
        <p:nvPicPr>
          <p:cNvPr id="12" name="Image 11">
            <a:extLst>
              <a:ext uri="{FF2B5EF4-FFF2-40B4-BE49-F238E27FC236}">
                <a16:creationId xmlns:a16="http://schemas.microsoft.com/office/drawing/2014/main" id="{1EF309C3-70EC-56DC-50B8-ABFE568C3F4B}"/>
              </a:ext>
            </a:extLst>
          </p:cNvPr>
          <p:cNvPicPr>
            <a:picLocks noChangeAspect="1"/>
          </p:cNvPicPr>
          <p:nvPr/>
        </p:nvPicPr>
        <p:blipFill>
          <a:blip r:embed="rId5"/>
          <a:stretch>
            <a:fillRect/>
          </a:stretch>
        </p:blipFill>
        <p:spPr>
          <a:xfrm>
            <a:off x="8999705" y="2955588"/>
            <a:ext cx="2578614" cy="3172737"/>
          </a:xfrm>
          <a:prstGeom prst="rect">
            <a:avLst/>
          </a:prstGeom>
        </p:spPr>
      </p:pic>
      <p:pic>
        <p:nvPicPr>
          <p:cNvPr id="1030" name="Picture 6" descr="Affichette PVC Port du masque obligatoire | Magequip">
            <a:extLst>
              <a:ext uri="{FF2B5EF4-FFF2-40B4-BE49-F238E27FC236}">
                <a16:creationId xmlns:a16="http://schemas.microsoft.com/office/drawing/2014/main" id="{A9717BF8-A8C4-57E0-6B6D-98FBBD5B23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89" y="4736637"/>
            <a:ext cx="1876854" cy="18768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accins COVID-19 : sauver des vies et reconstruire en mieux">
            <a:extLst>
              <a:ext uri="{FF2B5EF4-FFF2-40B4-BE49-F238E27FC236}">
                <a16:creationId xmlns:a16="http://schemas.microsoft.com/office/drawing/2014/main" id="{47EA9D71-1F7C-B613-7C6D-861E91E10A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8908" y="5578900"/>
            <a:ext cx="2152650" cy="946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Sous-titre 2">
            <a:extLst>
              <a:ext uri="{FF2B5EF4-FFF2-40B4-BE49-F238E27FC236}">
                <a16:creationId xmlns:a16="http://schemas.microsoft.com/office/drawing/2014/main" id="{B713E107-5C35-075F-1D19-29308B405604}"/>
              </a:ext>
            </a:extLst>
          </p:cNvPr>
          <p:cNvSpPr txBox="1">
            <a:spLocks/>
          </p:cNvSpPr>
          <p:nvPr/>
        </p:nvSpPr>
        <p:spPr>
          <a:xfrm>
            <a:off x="5073371" y="3497810"/>
            <a:ext cx="3106802" cy="6169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2018 :</a:t>
            </a:r>
          </a:p>
        </p:txBody>
      </p:sp>
      <p:sp>
        <p:nvSpPr>
          <p:cNvPr id="22" name="ZoneTexte 21">
            <a:extLst>
              <a:ext uri="{FF2B5EF4-FFF2-40B4-BE49-F238E27FC236}">
                <a16:creationId xmlns:a16="http://schemas.microsoft.com/office/drawing/2014/main" id="{9BC6C91F-2E04-AD0A-1BBE-8D8FDE2C01C3}"/>
              </a:ext>
            </a:extLst>
          </p:cNvPr>
          <p:cNvSpPr txBox="1"/>
          <p:nvPr/>
        </p:nvSpPr>
        <p:spPr>
          <a:xfrm>
            <a:off x="5028418" y="3987001"/>
            <a:ext cx="3151755" cy="646331"/>
          </a:xfrm>
          <a:prstGeom prst="rect">
            <a:avLst/>
          </a:prstGeom>
          <a:noFill/>
        </p:spPr>
        <p:txBody>
          <a:bodyPr wrap="square">
            <a:spAutoFit/>
          </a:bodyPr>
          <a:lstStyle/>
          <a:p>
            <a:pPr algn="l"/>
            <a:r>
              <a:rPr lang="fr-CH" sz="3600" b="1" dirty="0">
                <a:latin typeface="Gill Sans Ultra Bold" panose="020B0A02020104020203" pitchFamily="34" charset="77"/>
                <a:ea typeface="Helvetica Neue" panose="02000503000000020004" pitchFamily="2" charset="0"/>
                <a:cs typeface="Helvetica Neue" panose="02000503000000020004" pitchFamily="2" charset="0"/>
              </a:rPr>
              <a:t>Clade X</a:t>
            </a:r>
            <a:endParaRPr lang="fr-FR" sz="3600" b="1" dirty="0">
              <a:latin typeface="Arial Rounded MT Bold" panose="020F0704030504030204" pitchFamily="34" charset="77"/>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81952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1" end="1"/>
                                            </p:txEl>
                                          </p:spTgt>
                                        </p:tgtEl>
                                      </p:cBhvr>
                                    </p:animEffect>
                                  </p:childTnLst>
                                </p:cTn>
                              </p:par>
                              <p:par>
                                <p:cTn id="15" presetID="1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ppt_x</p:attrName>
                                        </p:attrNameLst>
                                      </p:cBhvr>
                                      <p:tavLst>
                                        <p:tav tm="0">
                                          <p:val>
                                            <p:strVal val="#ppt_x-#ppt_w*1.125000"/>
                                          </p:val>
                                        </p:tav>
                                        <p:tav tm="100000">
                                          <p:val>
                                            <p:strVal val="#ppt_x"/>
                                          </p:val>
                                        </p:tav>
                                      </p:tavLst>
                                    </p:anim>
                                    <p:animEffect transition="in" filter="wipe(righ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ppt_x</p:attrName>
                                        </p:attrNameLst>
                                      </p:cBhvr>
                                      <p:tavLst>
                                        <p:tav tm="0">
                                          <p:val>
                                            <p:strVal val="#ppt_x-#ppt_w*1.125000"/>
                                          </p:val>
                                        </p:tav>
                                        <p:tav tm="100000">
                                          <p:val>
                                            <p:strVal val="#ppt_x"/>
                                          </p:val>
                                        </p:tav>
                                      </p:tavLst>
                                    </p:anim>
                                    <p:animEffect transition="in" filter="wipe(right)">
                                      <p:cBhvr>
                                        <p:cTn id="30" dur="500"/>
                                        <p:tgtEl>
                                          <p:spTgt spid="22"/>
                                        </p:tgtEl>
                                      </p:cBhvr>
                                    </p:animEffect>
                                  </p:childTnLst>
                                </p:cTn>
                              </p:par>
                              <p:par>
                                <p:cTn id="31" presetID="12" presetClass="entr" presetSubtype="8"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p:tgtEl>
                                          <p:spTgt spid="1026"/>
                                        </p:tgtEl>
                                        <p:attrNameLst>
                                          <p:attrName>ppt_x</p:attrName>
                                        </p:attrNameLst>
                                      </p:cBhvr>
                                      <p:tavLst>
                                        <p:tav tm="0">
                                          <p:val>
                                            <p:strVal val="#ppt_x-#ppt_w*1.125000"/>
                                          </p:val>
                                        </p:tav>
                                        <p:tav tm="100000">
                                          <p:val>
                                            <p:strVal val="#ppt_x"/>
                                          </p:val>
                                        </p:tav>
                                      </p:tavLst>
                                    </p:anim>
                                    <p:animEffect transition="in" filter="wipe(right)">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0.70"/>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59B4ED9-E184-C8E3-023B-D559404632F5}"/>
              </a:ext>
            </a:extLst>
          </p:cNvPr>
          <p:cNvSpPr txBox="1"/>
          <p:nvPr/>
        </p:nvSpPr>
        <p:spPr>
          <a:xfrm>
            <a:off x="610243" y="6280850"/>
            <a:ext cx="4390078" cy="338554"/>
          </a:xfrm>
          <a:prstGeom prst="rect">
            <a:avLst/>
          </a:prstGeom>
          <a:noFill/>
          <a:ln>
            <a:solidFill>
              <a:schemeClr val="tx1"/>
            </a:solidFill>
          </a:ln>
        </p:spPr>
        <p:txBody>
          <a:bodyPr wrap="square">
            <a:spAutoFit/>
          </a:bodyPr>
          <a:lstStyle/>
          <a:p>
            <a:r>
              <a:rPr lang="fr-FR" sz="1600" b="1" dirty="0"/>
              <a:t>dans </a:t>
            </a:r>
            <a:r>
              <a:rPr lang="fr-CH" sz="1600" b="1" dirty="0">
                <a:solidFill>
                  <a:srgbClr val="474747"/>
                </a:solidFill>
                <a:latin typeface="Quadon ExtraBold"/>
              </a:rPr>
              <a:t>le r</a:t>
            </a:r>
            <a:r>
              <a:rPr lang="fr-CH" sz="1600" b="1" i="0" dirty="0">
                <a:solidFill>
                  <a:srgbClr val="474747"/>
                </a:solidFill>
                <a:effectLst/>
                <a:latin typeface="Quadon ExtraBold"/>
              </a:rPr>
              <a:t>ôle de Secrétaire à la Sécurité intérieure</a:t>
            </a:r>
          </a:p>
        </p:txBody>
      </p:sp>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10 joueurs US à l’exercice, dont ...                 </a:t>
            </a:r>
            <a:endParaRPr lang="fr-FR" sz="5400" dirty="0"/>
          </a:p>
        </p:txBody>
      </p:sp>
      <p:pic>
        <p:nvPicPr>
          <p:cNvPr id="13" name="Picture 2" descr="Clade X logo">
            <a:extLst>
              <a:ext uri="{FF2B5EF4-FFF2-40B4-BE49-F238E27FC236}">
                <a16:creationId xmlns:a16="http://schemas.microsoft.com/office/drawing/2014/main" id="{69A2AF39-F694-3CB8-8641-C88A6663F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713" y="897257"/>
            <a:ext cx="3995351" cy="142022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ara O’Toole">
            <a:extLst>
              <a:ext uri="{FF2B5EF4-FFF2-40B4-BE49-F238E27FC236}">
                <a16:creationId xmlns:a16="http://schemas.microsoft.com/office/drawing/2014/main" id="{43F28B6C-6306-5894-11DB-E7784F5DE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584" y="2317479"/>
            <a:ext cx="3343704" cy="38573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65C7EBC0-5D00-7D27-3338-91F51C3DB66A}"/>
              </a:ext>
            </a:extLst>
          </p:cNvPr>
          <p:cNvSpPr txBox="1"/>
          <p:nvPr/>
        </p:nvSpPr>
        <p:spPr>
          <a:xfrm>
            <a:off x="4791333" y="5251463"/>
            <a:ext cx="5316494" cy="923330"/>
          </a:xfrm>
          <a:prstGeom prst="rect">
            <a:avLst/>
          </a:prstGeom>
          <a:noFill/>
          <a:ln>
            <a:solidFill>
              <a:schemeClr val="tx1"/>
            </a:solidFill>
          </a:ln>
        </p:spPr>
        <p:txBody>
          <a:bodyPr wrap="square">
            <a:spAutoFit/>
          </a:bodyPr>
          <a:lstStyle/>
          <a:p>
            <a:pPr algn="l"/>
            <a:r>
              <a:rPr lang="fr-CH" b="0" i="0" dirty="0">
                <a:effectLst/>
              </a:rPr>
              <a:t>Vice-Présidente Exécutif et Senior </a:t>
            </a:r>
            <a:r>
              <a:rPr lang="fr-CH" b="0" i="0" dirty="0" err="1">
                <a:effectLst/>
              </a:rPr>
              <a:t>Fellow</a:t>
            </a:r>
            <a:r>
              <a:rPr lang="fr-CH" b="0" i="0" dirty="0">
                <a:effectLst/>
              </a:rPr>
              <a:t>, In-Q-Tel</a:t>
            </a:r>
            <a:br>
              <a:rPr lang="fr-CH" b="0" i="0" dirty="0">
                <a:effectLst/>
              </a:rPr>
            </a:br>
            <a:r>
              <a:rPr lang="fr-CH" b="0" i="0" dirty="0">
                <a:effectLst/>
              </a:rPr>
              <a:t>Ancien Sous-Secrétaire à la Science et à la Technologie,</a:t>
            </a:r>
            <a:br>
              <a:rPr lang="fr-CH" b="0" i="0" dirty="0">
                <a:effectLst/>
              </a:rPr>
            </a:br>
            <a:r>
              <a:rPr lang="fr-CH" b="0" i="0" dirty="0">
                <a:effectLst/>
              </a:rPr>
              <a:t>Département de la Sécurité intérieure (USA)</a:t>
            </a:r>
          </a:p>
        </p:txBody>
      </p:sp>
      <p:pic>
        <p:nvPicPr>
          <p:cNvPr id="11268" name="Picture 4" descr="Une pandémie de coronavirus simulée 2 mois et demi avant le COVID-19 -  dossiers-publics.ch">
            <a:extLst>
              <a:ext uri="{FF2B5EF4-FFF2-40B4-BE49-F238E27FC236}">
                <a16:creationId xmlns:a16="http://schemas.microsoft.com/office/drawing/2014/main" id="{B742F485-6799-A7B3-796C-E5F885241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259" y="2665571"/>
            <a:ext cx="2493147" cy="18674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C2B761AB-EE8A-2319-7C98-C0E730C65EE4}"/>
              </a:ext>
            </a:extLst>
          </p:cNvPr>
          <p:cNvSpPr txBox="1"/>
          <p:nvPr/>
        </p:nvSpPr>
        <p:spPr>
          <a:xfrm>
            <a:off x="5217040" y="4584075"/>
            <a:ext cx="2479673" cy="369332"/>
          </a:xfrm>
          <a:prstGeom prst="rect">
            <a:avLst/>
          </a:prstGeom>
          <a:noFill/>
        </p:spPr>
        <p:txBody>
          <a:bodyPr wrap="square">
            <a:spAutoFit/>
          </a:bodyPr>
          <a:lstStyle/>
          <a:p>
            <a:pPr algn="l"/>
            <a:r>
              <a:rPr lang="fr-CH" b="1" i="0" dirty="0">
                <a:effectLst/>
                <a:latin typeface="Gentona Bold"/>
              </a:rPr>
              <a:t>18 octobre 2019</a:t>
            </a:r>
          </a:p>
        </p:txBody>
      </p:sp>
      <p:pic>
        <p:nvPicPr>
          <p:cNvPr id="11270" name="Picture 6" descr="Site en maintenance">
            <a:extLst>
              <a:ext uri="{FF2B5EF4-FFF2-40B4-BE49-F238E27FC236}">
                <a16:creationId xmlns:a16="http://schemas.microsoft.com/office/drawing/2014/main" id="{DA3F71F0-F2A3-85CE-5033-C36B02B23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21" y="1886700"/>
            <a:ext cx="2353021" cy="623387"/>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9020CBD7-8D8B-D933-6836-32D96DC4DE19}"/>
              </a:ext>
            </a:extLst>
          </p:cNvPr>
          <p:cNvSpPr txBox="1"/>
          <p:nvPr/>
        </p:nvSpPr>
        <p:spPr>
          <a:xfrm>
            <a:off x="1151584" y="1749757"/>
            <a:ext cx="1836395" cy="461665"/>
          </a:xfrm>
          <a:prstGeom prst="rect">
            <a:avLst/>
          </a:prstGeom>
          <a:noFill/>
          <a:ln>
            <a:solidFill>
              <a:schemeClr val="tx1"/>
            </a:solidFill>
          </a:ln>
        </p:spPr>
        <p:txBody>
          <a:bodyPr wrap="square">
            <a:spAutoFit/>
          </a:bodyPr>
          <a:lstStyle/>
          <a:p>
            <a:r>
              <a:rPr lang="fr-FR" sz="2400" b="1" dirty="0"/>
              <a:t>Tara </a:t>
            </a:r>
            <a:r>
              <a:rPr lang="fr-FR" sz="2400" b="1" dirty="0" err="1"/>
              <a:t>O’Toole</a:t>
            </a:r>
            <a:r>
              <a:rPr lang="fr-FR" sz="2400" b="1" dirty="0"/>
              <a:t> </a:t>
            </a:r>
            <a:endParaRPr lang="fr-FR" sz="2400" dirty="0"/>
          </a:p>
        </p:txBody>
      </p:sp>
      <p:sp>
        <p:nvSpPr>
          <p:cNvPr id="17" name="Bulle rectangulaire 16">
            <a:extLst>
              <a:ext uri="{FF2B5EF4-FFF2-40B4-BE49-F238E27FC236}">
                <a16:creationId xmlns:a16="http://schemas.microsoft.com/office/drawing/2014/main" id="{CE8076F2-A9F0-A45E-76AA-263BD28058E6}"/>
              </a:ext>
            </a:extLst>
          </p:cNvPr>
          <p:cNvSpPr/>
          <p:nvPr/>
        </p:nvSpPr>
        <p:spPr>
          <a:xfrm>
            <a:off x="7526636" y="2945201"/>
            <a:ext cx="4467957" cy="1587824"/>
          </a:xfrm>
          <a:prstGeom prst="wedgeRectCallout">
            <a:avLst>
              <a:gd name="adj1" fmla="val -127310"/>
              <a:gd name="adj2" fmla="val 67903"/>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9F577AC-0112-1E63-973B-CA8135084FAC}"/>
              </a:ext>
            </a:extLst>
          </p:cNvPr>
          <p:cNvSpPr txBox="1"/>
          <p:nvPr/>
        </p:nvSpPr>
        <p:spPr>
          <a:xfrm>
            <a:off x="7629866" y="3023393"/>
            <a:ext cx="4467957" cy="1384995"/>
          </a:xfrm>
          <a:prstGeom prst="rect">
            <a:avLst/>
          </a:prstGeom>
          <a:noFill/>
        </p:spPr>
        <p:txBody>
          <a:bodyPr wrap="square">
            <a:spAutoFit/>
          </a:bodyPr>
          <a:lstStyle/>
          <a:p>
            <a:pPr algn="l"/>
            <a:r>
              <a:rPr lang="fr-CH" sz="2400" b="1" i="0" dirty="0">
                <a:effectLst/>
              </a:rPr>
              <a:t>« Si nous n’avons pas le public avec nous, nous sommes mal ! »</a:t>
            </a:r>
            <a:br>
              <a:rPr lang="fr-CH" sz="2400" b="1" i="0" dirty="0">
                <a:effectLst/>
              </a:rPr>
            </a:br>
            <a:r>
              <a:rPr lang="fr-CH" b="0" i="0" dirty="0">
                <a:effectLst/>
              </a:rPr>
              <a:t>(« If </a:t>
            </a:r>
            <a:r>
              <a:rPr lang="fr-CH" b="0" i="0" dirty="0" err="1">
                <a:effectLst/>
              </a:rPr>
              <a:t>we</a:t>
            </a:r>
            <a:r>
              <a:rPr lang="fr-CH" b="0" i="0" dirty="0">
                <a:effectLst/>
              </a:rPr>
              <a:t> </a:t>
            </a:r>
            <a:r>
              <a:rPr lang="fr-CH" b="0" i="0" dirty="0" err="1">
                <a:effectLst/>
              </a:rPr>
              <a:t>don’t</a:t>
            </a:r>
            <a:r>
              <a:rPr lang="fr-CH" b="0" i="0" dirty="0">
                <a:effectLst/>
              </a:rPr>
              <a:t> have the public </a:t>
            </a:r>
            <a:r>
              <a:rPr lang="fr-CH" b="0" i="0" dirty="0" err="1">
                <a:effectLst/>
              </a:rPr>
              <a:t>with</a:t>
            </a:r>
            <a:r>
              <a:rPr lang="fr-CH" b="0" i="0" dirty="0">
                <a:effectLst/>
              </a:rPr>
              <a:t> us, </a:t>
            </a:r>
            <a:r>
              <a:rPr lang="fr-CH" b="0" i="0" dirty="0" err="1">
                <a:effectLst/>
              </a:rPr>
              <a:t>we’re</a:t>
            </a:r>
            <a:r>
              <a:rPr lang="fr-CH" b="0" i="0" dirty="0">
                <a:effectLst/>
              </a:rPr>
              <a:t> in </a:t>
            </a:r>
            <a:r>
              <a:rPr lang="fr-CH" b="0" i="0" dirty="0" err="1">
                <a:effectLst/>
              </a:rPr>
              <a:t>deep</a:t>
            </a:r>
            <a:r>
              <a:rPr lang="fr-CH" b="0" i="0" dirty="0">
                <a:effectLst/>
              </a:rPr>
              <a:t> trouble »)</a:t>
            </a:r>
          </a:p>
        </p:txBody>
      </p:sp>
    </p:spTree>
    <p:extLst>
      <p:ext uri="{BB962C8B-B14F-4D97-AF65-F5344CB8AC3E}">
        <p14:creationId xmlns:p14="http://schemas.microsoft.com/office/powerpoint/2010/main" val="2237566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p:tgtEl>
                                          <p:spTgt spid="11270"/>
                                        </p:tgtEl>
                                        <p:attrNameLst>
                                          <p:attrName>ppt_x</p:attrName>
                                        </p:attrNameLst>
                                      </p:cBhvr>
                                      <p:tavLst>
                                        <p:tav tm="0">
                                          <p:val>
                                            <p:strVal val="#ppt_x+#ppt_w*1.125000"/>
                                          </p:val>
                                        </p:tav>
                                        <p:tav tm="100000">
                                          <p:val>
                                            <p:strVal val="#ppt_x"/>
                                          </p:val>
                                        </p:tav>
                                      </p:tavLst>
                                    </p:anim>
                                    <p:animEffect transition="in" filter="wipe(left)">
                                      <p:cBhvr>
                                        <p:cTn id="8" dur="500"/>
                                        <p:tgtEl>
                                          <p:spTgt spid="11270"/>
                                        </p:tgtEl>
                                      </p:cBhvr>
                                    </p:animEffect>
                                  </p:childTnLst>
                                </p:cTn>
                              </p:par>
                              <p:par>
                                <p:cTn id="9" presetID="12" presetClass="entr" presetSubtype="2"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anim calcmode="lin" valueType="num">
                                      <p:cBhvr additive="base">
                                        <p:cTn id="11" dur="500"/>
                                        <p:tgtEl>
                                          <p:spTgt spid="11268"/>
                                        </p:tgtEl>
                                        <p:attrNameLst>
                                          <p:attrName>ppt_x</p:attrName>
                                        </p:attrNameLst>
                                      </p:cBhvr>
                                      <p:tavLst>
                                        <p:tav tm="0">
                                          <p:val>
                                            <p:strVal val="#ppt_x+#ppt_w*1.125000"/>
                                          </p:val>
                                        </p:tav>
                                        <p:tav tm="100000">
                                          <p:val>
                                            <p:strVal val="#ppt_x"/>
                                          </p:val>
                                        </p:tav>
                                      </p:tavLst>
                                    </p:anim>
                                    <p:animEffect transition="in" filter="wipe(left)">
                                      <p:cBhvr>
                                        <p:cTn id="12" dur="500"/>
                                        <p:tgtEl>
                                          <p:spTgt spid="11268"/>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ppt_x</p:attrName>
                                        </p:attrNameLst>
                                      </p:cBhvr>
                                      <p:tavLst>
                                        <p:tav tm="0">
                                          <p:val>
                                            <p:strVal val="#ppt_x+#ppt_w*1.125000"/>
                                          </p:val>
                                        </p:tav>
                                        <p:tav tm="100000">
                                          <p:val>
                                            <p:strVal val="#ppt_x"/>
                                          </p:val>
                                        </p:tav>
                                      </p:tavLst>
                                    </p:anim>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59B4ED9-E184-C8E3-023B-D559404632F5}"/>
              </a:ext>
            </a:extLst>
          </p:cNvPr>
          <p:cNvSpPr txBox="1"/>
          <p:nvPr/>
        </p:nvSpPr>
        <p:spPr>
          <a:xfrm>
            <a:off x="630709" y="2519206"/>
            <a:ext cx="10930582" cy="3200876"/>
          </a:xfrm>
          <a:prstGeom prst="rect">
            <a:avLst/>
          </a:prstGeom>
          <a:noFill/>
          <a:ln>
            <a:solidFill>
              <a:schemeClr val="tx1"/>
            </a:solidFill>
          </a:ln>
        </p:spPr>
        <p:txBody>
          <a:bodyPr wrap="square">
            <a:spAutoFit/>
          </a:bodyPr>
          <a:lstStyle/>
          <a:p>
            <a:r>
              <a:rPr lang="fr-FR" sz="2200" b="1" dirty="0"/>
              <a:t>SCÉNARIO DE L'EXERCICE</a:t>
            </a:r>
          </a:p>
          <a:p>
            <a:r>
              <a:rPr lang="fr-FR" sz="2000" b="1" dirty="0">
                <a:highlight>
                  <a:srgbClr val="FFFF00"/>
                </a:highlight>
              </a:rPr>
              <a:t>« Le scénario commence par une épidémie du nouveau virus para-influenza, modérément contagieux et modérément mortel et pour lequel il n’existe aucune contre-mesure médicale efficace. </a:t>
            </a:r>
          </a:p>
          <a:p>
            <a:r>
              <a:rPr lang="fr-FR" sz="2000" b="1" dirty="0">
                <a:highlight>
                  <a:srgbClr val="FFFF00"/>
                </a:highlight>
              </a:rPr>
              <a:t>Le virus s'appelle "clade X de la para-influenza</a:t>
            </a:r>
            <a:r>
              <a:rPr lang="fr-FR" sz="2000" b="1" dirty="0"/>
              <a:t>".  [« clade » veut dire « branche »]</a:t>
            </a:r>
          </a:p>
          <a:p>
            <a:endParaRPr lang="fr-FR" sz="1000" b="1" dirty="0"/>
          </a:p>
          <a:p>
            <a:r>
              <a:rPr lang="fr-FR" sz="2000" dirty="0"/>
              <a:t>Les premiers foyers apparaissent à Francfort, en Allemagne, et à Caracas, au Venezuela, et se propagent de personne à personne. </a:t>
            </a:r>
            <a:r>
              <a:rPr lang="fr-FR" sz="2000" b="1" dirty="0">
                <a:highlight>
                  <a:srgbClr val="FFFF00"/>
                </a:highlight>
              </a:rPr>
              <a:t>La maladie se propage principalement par la toux et provoque des symptômes graves nécessitant une hospitalisation et des soins intensifs chez environ la moitié des personnes infectées. </a:t>
            </a:r>
          </a:p>
          <a:p>
            <a:endParaRPr lang="fr-FR" sz="1000" b="1" dirty="0">
              <a:highlight>
                <a:srgbClr val="FFFF00"/>
              </a:highlight>
            </a:endParaRPr>
          </a:p>
          <a:p>
            <a:r>
              <a:rPr lang="fr-FR" sz="2000" b="1" dirty="0">
                <a:solidFill>
                  <a:srgbClr val="FF0000"/>
                </a:solidFill>
                <a:highlight>
                  <a:srgbClr val="FFFF00"/>
                </a:highlight>
              </a:rPr>
              <a:t>Dans l'ensemble, 20 % des patients gravement malades meurent</a:t>
            </a:r>
            <a:r>
              <a:rPr lang="fr-FR" sz="2000" b="1" dirty="0">
                <a:highlight>
                  <a:srgbClr val="FFFF00"/>
                </a:highlight>
              </a:rPr>
              <a:t>.</a:t>
            </a:r>
          </a:p>
        </p:txBody>
      </p:sp>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scénario de l’exercice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pic>
        <p:nvPicPr>
          <p:cNvPr id="13" name="Picture 2" descr="Clade X logo">
            <a:extLst>
              <a:ext uri="{FF2B5EF4-FFF2-40B4-BE49-F238E27FC236}">
                <a16:creationId xmlns:a16="http://schemas.microsoft.com/office/drawing/2014/main" id="{69A2AF39-F694-3CB8-8641-C88A6663F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713" y="897257"/>
            <a:ext cx="3995351" cy="142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642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59B4ED9-E184-C8E3-023B-D559404632F5}"/>
              </a:ext>
            </a:extLst>
          </p:cNvPr>
          <p:cNvSpPr txBox="1"/>
          <p:nvPr/>
        </p:nvSpPr>
        <p:spPr>
          <a:xfrm>
            <a:off x="601876" y="3945424"/>
            <a:ext cx="11194707" cy="400110"/>
          </a:xfrm>
          <a:prstGeom prst="rect">
            <a:avLst/>
          </a:prstGeom>
          <a:noFill/>
          <a:ln>
            <a:noFill/>
          </a:ln>
        </p:spPr>
        <p:txBody>
          <a:bodyPr wrap="square">
            <a:spAutoFit/>
          </a:bodyPr>
          <a:lstStyle/>
          <a:p>
            <a:r>
              <a:rPr lang="fr-FR" sz="2000" b="1" dirty="0">
                <a:highlight>
                  <a:srgbClr val="FFFF00"/>
                </a:highlight>
              </a:rPr>
              <a:t>Phase 2 : (après 4 mois)</a:t>
            </a:r>
          </a:p>
        </p:txBody>
      </p:sp>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scénario de l’exercice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pic>
        <p:nvPicPr>
          <p:cNvPr id="13" name="Picture 2" descr="Clade X logo">
            <a:extLst>
              <a:ext uri="{FF2B5EF4-FFF2-40B4-BE49-F238E27FC236}">
                <a16:creationId xmlns:a16="http://schemas.microsoft.com/office/drawing/2014/main" id="{69A2AF39-F694-3CB8-8641-C88A6663F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713" y="897257"/>
            <a:ext cx="3995351" cy="142022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F68B438-FF8A-6662-EBB8-9049EE9F80A2}"/>
              </a:ext>
            </a:extLst>
          </p:cNvPr>
          <p:cNvSpPr txBox="1"/>
          <p:nvPr/>
        </p:nvSpPr>
        <p:spPr>
          <a:xfrm>
            <a:off x="601876" y="1810685"/>
            <a:ext cx="11090188" cy="400110"/>
          </a:xfrm>
          <a:prstGeom prst="rect">
            <a:avLst/>
          </a:prstGeom>
          <a:noFill/>
        </p:spPr>
        <p:txBody>
          <a:bodyPr wrap="square">
            <a:spAutoFit/>
          </a:bodyPr>
          <a:lstStyle/>
          <a:p>
            <a:r>
              <a:rPr lang="fr-FR" sz="2000" b="1" dirty="0">
                <a:highlight>
                  <a:srgbClr val="FFFF00"/>
                </a:highlight>
              </a:rPr>
              <a:t>Phase 1 : (dès la déclaration de la pandémie par l’OMS)</a:t>
            </a:r>
          </a:p>
        </p:txBody>
      </p:sp>
      <p:sp>
        <p:nvSpPr>
          <p:cNvPr id="9" name="ZoneTexte 8">
            <a:extLst>
              <a:ext uri="{FF2B5EF4-FFF2-40B4-BE49-F238E27FC236}">
                <a16:creationId xmlns:a16="http://schemas.microsoft.com/office/drawing/2014/main" id="{6EBD59DD-CFEA-8953-24EF-49A812326E64}"/>
              </a:ext>
            </a:extLst>
          </p:cNvPr>
          <p:cNvSpPr txBox="1"/>
          <p:nvPr/>
        </p:nvSpPr>
        <p:spPr>
          <a:xfrm>
            <a:off x="601876" y="2296562"/>
            <a:ext cx="11590124" cy="1477328"/>
          </a:xfrm>
          <a:prstGeom prst="rect">
            <a:avLst/>
          </a:prstGeom>
          <a:noFill/>
        </p:spPr>
        <p:txBody>
          <a:bodyPr wrap="square">
            <a:spAutoFit/>
          </a:bodyPr>
          <a:lstStyle/>
          <a:p>
            <a:pPr marL="285750" indent="-285750">
              <a:buFont typeface="Arial" panose="020B0604020202020204" pitchFamily="34" charset="0"/>
              <a:buChar char="•"/>
            </a:pPr>
            <a:r>
              <a:rPr lang="fr-FR" sz="1800" dirty="0"/>
              <a:t>Les CDC ont mis au point </a:t>
            </a:r>
            <a:r>
              <a:rPr lang="fr-FR" sz="1800" b="1" dirty="0">
                <a:solidFill>
                  <a:srgbClr val="FF0000"/>
                </a:solidFill>
              </a:rPr>
              <a:t>un test PCR</a:t>
            </a:r>
          </a:p>
          <a:p>
            <a:pPr marL="285750" indent="-285750">
              <a:buFont typeface="Arial" panose="020B0604020202020204" pitchFamily="34" charset="0"/>
              <a:buChar char="•"/>
            </a:pPr>
            <a:r>
              <a:rPr lang="fr-FR" sz="1800" dirty="0"/>
              <a:t>Les CDC ont émis des </a:t>
            </a:r>
            <a:r>
              <a:rPr lang="fr-FR" sz="1800" b="1" dirty="0">
                <a:solidFill>
                  <a:srgbClr val="FF0000"/>
                </a:solidFill>
              </a:rPr>
              <a:t>alertes de voyage </a:t>
            </a:r>
            <a:r>
              <a:rPr lang="fr-FR" sz="1800" dirty="0"/>
              <a:t>pour l'Allemagne et le Venezuela</a:t>
            </a:r>
          </a:p>
          <a:p>
            <a:pPr marL="285750" indent="-285750">
              <a:buFont typeface="Arial" panose="020B0604020202020204" pitchFamily="34" charset="0"/>
              <a:buChar char="•"/>
            </a:pPr>
            <a:r>
              <a:rPr lang="fr-FR" sz="1800" b="1" dirty="0"/>
              <a:t> </a:t>
            </a:r>
            <a:r>
              <a:rPr lang="fr-FR" sz="1800" b="1" dirty="0">
                <a:solidFill>
                  <a:srgbClr val="FF0000"/>
                </a:solidFill>
              </a:rPr>
              <a:t>Dépistage de la fièvre dans les aéroports </a:t>
            </a:r>
            <a:r>
              <a:rPr lang="fr-FR" sz="1800" dirty="0"/>
              <a:t>américains pour les vols directs en provenance d'Allemagne et du Venezuela</a:t>
            </a:r>
          </a:p>
          <a:p>
            <a:pPr marL="285750" indent="-285750">
              <a:buFont typeface="Arial" panose="020B0604020202020204" pitchFamily="34" charset="0"/>
              <a:buChar char="•"/>
            </a:pPr>
            <a:r>
              <a:rPr lang="fr-FR" sz="1800" dirty="0"/>
              <a:t>Les CDC ont diffusé des </a:t>
            </a:r>
            <a:r>
              <a:rPr lang="fr-FR" sz="1800" b="1" dirty="0">
                <a:solidFill>
                  <a:srgbClr val="FF0000"/>
                </a:solidFill>
              </a:rPr>
              <a:t>alertes aux services de santé </a:t>
            </a:r>
            <a:r>
              <a:rPr lang="fr-FR" sz="1800" dirty="0"/>
              <a:t>et aux hôpitaux</a:t>
            </a:r>
          </a:p>
          <a:p>
            <a:pPr marL="285750" indent="-285750">
              <a:buFont typeface="Arial" panose="020B0604020202020204" pitchFamily="34" charset="0"/>
              <a:buChar char="•"/>
            </a:pPr>
            <a:r>
              <a:rPr lang="fr-FR" sz="1800" dirty="0"/>
              <a:t>Les </a:t>
            </a:r>
            <a:r>
              <a:rPr lang="fr-FR" sz="1800" b="1" dirty="0">
                <a:solidFill>
                  <a:srgbClr val="FF0000"/>
                </a:solidFill>
              </a:rPr>
              <a:t>cas suspects doivent être isolés </a:t>
            </a:r>
            <a:r>
              <a:rPr lang="fr-FR" sz="1800" dirty="0"/>
              <a:t>et signalés aux CDC</a:t>
            </a:r>
          </a:p>
        </p:txBody>
      </p:sp>
      <p:sp>
        <p:nvSpPr>
          <p:cNvPr id="10" name="ZoneTexte 9">
            <a:extLst>
              <a:ext uri="{FF2B5EF4-FFF2-40B4-BE49-F238E27FC236}">
                <a16:creationId xmlns:a16="http://schemas.microsoft.com/office/drawing/2014/main" id="{07C955D1-98A4-4427-C9BE-033CA99999F4}"/>
              </a:ext>
            </a:extLst>
          </p:cNvPr>
          <p:cNvSpPr txBox="1"/>
          <p:nvPr/>
        </p:nvSpPr>
        <p:spPr>
          <a:xfrm>
            <a:off x="601875" y="4345534"/>
            <a:ext cx="10618059" cy="1754326"/>
          </a:xfrm>
          <a:prstGeom prst="rect">
            <a:avLst/>
          </a:prstGeom>
          <a:noFill/>
        </p:spPr>
        <p:txBody>
          <a:bodyPr wrap="square">
            <a:spAutoFit/>
          </a:bodyPr>
          <a:lstStyle/>
          <a:p>
            <a:pPr marL="285750" indent="-285750">
              <a:buFont typeface="Arial" panose="020B0604020202020204" pitchFamily="34" charset="0"/>
              <a:buChar char="•"/>
            </a:pPr>
            <a:r>
              <a:rPr lang="fr-CH" sz="1800" dirty="0"/>
              <a:t>Les CDC encouragent le </a:t>
            </a:r>
            <a:r>
              <a:rPr lang="fr-CH" sz="1800" b="1" dirty="0">
                <a:solidFill>
                  <a:srgbClr val="FF0000"/>
                </a:solidFill>
              </a:rPr>
              <a:t>télétravail</a:t>
            </a:r>
            <a:r>
              <a:rPr lang="fr-CH" sz="1800" dirty="0"/>
              <a:t> et la </a:t>
            </a:r>
            <a:r>
              <a:rPr lang="fr-CH" sz="1800" b="1" dirty="0">
                <a:solidFill>
                  <a:srgbClr val="FF0000"/>
                </a:solidFill>
              </a:rPr>
              <a:t>distanciation sociale</a:t>
            </a:r>
          </a:p>
          <a:p>
            <a:pPr marL="285750" indent="-285750">
              <a:buFont typeface="Arial" panose="020B0604020202020204" pitchFamily="34" charset="0"/>
              <a:buChar char="•"/>
            </a:pPr>
            <a:r>
              <a:rPr lang="fr-CH" sz="1800" dirty="0"/>
              <a:t>De nombreuses </a:t>
            </a:r>
            <a:r>
              <a:rPr lang="fr-CH" sz="1800" b="1" dirty="0">
                <a:solidFill>
                  <a:srgbClr val="FF0000"/>
                </a:solidFill>
              </a:rPr>
              <a:t>écoles ont fermé </a:t>
            </a:r>
            <a:r>
              <a:rPr lang="fr-CH" sz="1800" dirty="0"/>
              <a:t>dans tout le pays </a:t>
            </a:r>
          </a:p>
          <a:p>
            <a:pPr marL="285750" indent="-285750">
              <a:buFont typeface="Arial" panose="020B0604020202020204" pitchFamily="34" charset="0"/>
              <a:buChar char="•"/>
            </a:pPr>
            <a:r>
              <a:rPr lang="fr-CH" sz="1800" dirty="0"/>
              <a:t>De nombreux </a:t>
            </a:r>
            <a:r>
              <a:rPr lang="fr-CH" sz="1800" b="1" dirty="0">
                <a:solidFill>
                  <a:srgbClr val="FF0000"/>
                </a:solidFill>
              </a:rPr>
              <a:t>rassemblements publics sont annulés </a:t>
            </a:r>
          </a:p>
          <a:p>
            <a:pPr marL="285750" indent="-285750">
              <a:buFont typeface="Arial" panose="020B0604020202020204" pitchFamily="34" charset="0"/>
              <a:buChar char="•"/>
            </a:pPr>
            <a:r>
              <a:rPr lang="fr-CH" sz="1800" dirty="0"/>
              <a:t>La demande de </a:t>
            </a:r>
            <a:r>
              <a:rPr lang="fr-CH" sz="1800" b="1" dirty="0">
                <a:solidFill>
                  <a:srgbClr val="FF0000"/>
                </a:solidFill>
              </a:rPr>
              <a:t>masques chirurgicaux et de respirateurs </a:t>
            </a:r>
            <a:r>
              <a:rPr lang="fr-CH" sz="1800" dirty="0"/>
              <a:t>augmente fortement.</a:t>
            </a:r>
          </a:p>
          <a:p>
            <a:pPr marL="285750" indent="-285750">
              <a:buFont typeface="Arial" panose="020B0604020202020204" pitchFamily="34" charset="0"/>
              <a:buChar char="•"/>
            </a:pPr>
            <a:r>
              <a:rPr lang="fr-CH" sz="1800" dirty="0"/>
              <a:t>Plusieurs États ont déployé la </a:t>
            </a:r>
            <a:r>
              <a:rPr lang="fr-CH" sz="1800" b="1" dirty="0">
                <a:solidFill>
                  <a:srgbClr val="FF0000"/>
                </a:solidFill>
              </a:rPr>
              <a:t>garde nationale </a:t>
            </a:r>
            <a:r>
              <a:rPr lang="fr-CH" sz="1800" dirty="0"/>
              <a:t>pour assurer la sécurité des pharmacies et des hôpitaux. </a:t>
            </a:r>
          </a:p>
          <a:p>
            <a:pPr marL="285750" indent="-285750">
              <a:buFont typeface="Arial" panose="020B0604020202020204" pitchFamily="34" charset="0"/>
              <a:buChar char="•"/>
            </a:pPr>
            <a:r>
              <a:rPr lang="fr-CH" sz="1800" dirty="0"/>
              <a:t>Les États envisagent </a:t>
            </a:r>
            <a:r>
              <a:rPr lang="fr-CH" sz="1800" b="1" dirty="0">
                <a:solidFill>
                  <a:srgbClr val="FF0000"/>
                </a:solidFill>
              </a:rPr>
              <a:t>d'annuler le vote en personne </a:t>
            </a:r>
            <a:r>
              <a:rPr lang="fr-CH" sz="1800" dirty="0"/>
              <a:t>pour les élections de 2018.</a:t>
            </a:r>
            <a:endParaRPr lang="fr-FR" dirty="0"/>
          </a:p>
        </p:txBody>
      </p:sp>
    </p:spTree>
    <p:extLst>
      <p:ext uri="{BB962C8B-B14F-4D97-AF65-F5344CB8AC3E}">
        <p14:creationId xmlns:p14="http://schemas.microsoft.com/office/powerpoint/2010/main" val="3179146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pic>
        <p:nvPicPr>
          <p:cNvPr id="10" name="Picture 2" descr="Clade X logo">
            <a:extLst>
              <a:ext uri="{FF2B5EF4-FFF2-40B4-BE49-F238E27FC236}">
                <a16:creationId xmlns:a16="http://schemas.microsoft.com/office/drawing/2014/main" id="{F53DCF79-0A7C-4D74-7EE6-0D037ACF7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04" y="291713"/>
            <a:ext cx="3426939" cy="121816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58767A84-F360-80EB-6E06-138A7A1BBFA3}"/>
              </a:ext>
            </a:extLst>
          </p:cNvPr>
          <p:cNvPicPr>
            <a:picLocks noChangeAspect="1"/>
          </p:cNvPicPr>
          <p:nvPr/>
        </p:nvPicPr>
        <p:blipFill>
          <a:blip r:embed="rId3"/>
          <a:stretch>
            <a:fillRect/>
          </a:stretch>
        </p:blipFill>
        <p:spPr>
          <a:xfrm>
            <a:off x="2348126" y="2079190"/>
            <a:ext cx="8547100" cy="3771900"/>
          </a:xfrm>
          <a:prstGeom prst="rect">
            <a:avLst/>
          </a:prstGeom>
          <a:ln>
            <a:solidFill>
              <a:schemeClr val="tx1"/>
            </a:solidFill>
          </a:ln>
        </p:spPr>
      </p:pic>
      <p:sp>
        <p:nvSpPr>
          <p:cNvPr id="8" name="Titre 1">
            <a:extLst>
              <a:ext uri="{FF2B5EF4-FFF2-40B4-BE49-F238E27FC236}">
                <a16:creationId xmlns:a16="http://schemas.microsoft.com/office/drawing/2014/main" id="{BBEE2B94-EC0B-FA71-D27A-53A463B5F987}"/>
              </a:ext>
            </a:extLst>
          </p:cNvPr>
          <p:cNvSpPr>
            <a:spLocks noGrp="1"/>
          </p:cNvSpPr>
          <p:nvPr>
            <p:ph type="title"/>
          </p:nvPr>
        </p:nvSpPr>
        <p:spPr>
          <a:xfrm>
            <a:off x="0" y="1863341"/>
            <a:ext cx="2592267" cy="1230293"/>
          </a:xfrm>
        </p:spPr>
        <p:txBody>
          <a:bodyPr/>
          <a:lstStyle/>
          <a:p>
            <a:pPr algn="ctr"/>
            <a:r>
              <a:rPr lang="fr-FR" b="1" dirty="0">
                <a:latin typeface="Arial Rounded MT Bold" panose="020F0704030504030204" pitchFamily="34" charset="77"/>
              </a:rPr>
              <a:t>p.29 :</a:t>
            </a:r>
          </a:p>
        </p:txBody>
      </p:sp>
      <p:sp>
        <p:nvSpPr>
          <p:cNvPr id="9" name="ZoneTexte 8">
            <a:extLst>
              <a:ext uri="{FF2B5EF4-FFF2-40B4-BE49-F238E27FC236}">
                <a16:creationId xmlns:a16="http://schemas.microsoft.com/office/drawing/2014/main" id="{15747C94-93A3-C0C2-FF7A-D60761C0AF03}"/>
              </a:ext>
            </a:extLst>
          </p:cNvPr>
          <p:cNvSpPr txBox="1"/>
          <p:nvPr/>
        </p:nvSpPr>
        <p:spPr>
          <a:xfrm>
            <a:off x="3645243" y="487725"/>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est une arme biologique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spTree>
    <p:extLst>
      <p:ext uri="{BB962C8B-B14F-4D97-AF65-F5344CB8AC3E}">
        <p14:creationId xmlns:p14="http://schemas.microsoft.com/office/powerpoint/2010/main" val="299549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Un vaccin, vite !</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pic>
        <p:nvPicPr>
          <p:cNvPr id="13" name="Picture 2" descr="Clade X logo">
            <a:extLst>
              <a:ext uri="{FF2B5EF4-FFF2-40B4-BE49-F238E27FC236}">
                <a16:creationId xmlns:a16="http://schemas.microsoft.com/office/drawing/2014/main" id="{69A2AF39-F694-3CB8-8641-C88A6663F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713" y="897257"/>
            <a:ext cx="3995351" cy="142022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BEEC80D-DAE7-B52D-9217-615B45B0D99E}"/>
              </a:ext>
            </a:extLst>
          </p:cNvPr>
          <p:cNvSpPr txBox="1"/>
          <p:nvPr/>
        </p:nvSpPr>
        <p:spPr>
          <a:xfrm>
            <a:off x="1467364" y="2651583"/>
            <a:ext cx="9418938" cy="3477875"/>
          </a:xfrm>
          <a:prstGeom prst="rect">
            <a:avLst/>
          </a:prstGeom>
          <a:noFill/>
          <a:ln>
            <a:solidFill>
              <a:schemeClr val="tx1"/>
            </a:solidFill>
          </a:ln>
        </p:spPr>
        <p:txBody>
          <a:bodyPr wrap="square">
            <a:spAutoFit/>
          </a:bodyPr>
          <a:lstStyle/>
          <a:p>
            <a:pPr marL="342900" indent="-342900">
              <a:buFont typeface="Arial" panose="020B0604020202020204" pitchFamily="34" charset="0"/>
              <a:buChar char="•"/>
            </a:pPr>
            <a:r>
              <a:rPr lang="fr-FR" sz="2000" b="1" dirty="0" err="1"/>
              <a:t>Azalea</a:t>
            </a:r>
            <a:r>
              <a:rPr lang="fr-FR" sz="2000" b="1" dirty="0"/>
              <a:t> Pharmaceuticals :</a:t>
            </a:r>
          </a:p>
          <a:p>
            <a:pPr marL="671513" indent="-269875">
              <a:buFontTx/>
              <a:buChar char="-"/>
            </a:pPr>
            <a:r>
              <a:rPr lang="fr-FR" sz="2000" dirty="0"/>
              <a:t>Collabore avec d'autres entreprises, le ministère de la santé et de la protection sociale et la FDA pour tester et fabriquer le vaccin</a:t>
            </a:r>
          </a:p>
          <a:p>
            <a:pPr marL="671513" indent="-269875">
              <a:buFontTx/>
              <a:buChar char="-"/>
            </a:pPr>
            <a:r>
              <a:rPr lang="fr-FR" sz="2000" b="1" dirty="0">
                <a:solidFill>
                  <a:srgbClr val="FF0000"/>
                </a:solidFill>
              </a:rPr>
              <a:t>D'ici 6 à 9 mois, il pourrait y avoir suffisamment de vaccins pour 80 % </a:t>
            </a:r>
            <a:r>
              <a:rPr lang="fr-FR" sz="2000" dirty="0"/>
              <a:t>de la population américaine.</a:t>
            </a:r>
          </a:p>
          <a:p>
            <a:pPr marL="671513" indent="-269875">
              <a:buFontTx/>
              <a:buChar char="-"/>
            </a:pPr>
            <a:r>
              <a:rPr lang="fr-FR" sz="2000" dirty="0"/>
              <a:t>Accordera des licences pour la production du vaccin </a:t>
            </a:r>
            <a:r>
              <a:rPr lang="fr-FR" sz="2000" b="1" dirty="0">
                <a:solidFill>
                  <a:srgbClr val="FF0000"/>
                </a:solidFill>
              </a:rPr>
              <a:t>dans d'autres pays</a:t>
            </a:r>
            <a:r>
              <a:rPr lang="fr-FR" sz="2000" dirty="0"/>
              <a:t>.</a:t>
            </a:r>
            <a:br>
              <a:rPr lang="fr-FR" sz="2000" dirty="0"/>
            </a:br>
            <a:endParaRPr lang="fr-FR" sz="2000" dirty="0"/>
          </a:p>
          <a:p>
            <a:pPr marL="342900" indent="-342900">
              <a:buFont typeface="Arial" panose="020B0604020202020204" pitchFamily="34" charset="0"/>
              <a:buChar char="•"/>
            </a:pPr>
            <a:r>
              <a:rPr lang="fr-FR" sz="2000" b="1" dirty="0"/>
              <a:t>La capacité de production initiale devrait être de </a:t>
            </a:r>
            <a:r>
              <a:rPr lang="fr-FR" sz="2000" b="1" dirty="0">
                <a:solidFill>
                  <a:srgbClr val="FF0000"/>
                </a:solidFill>
              </a:rPr>
              <a:t>5 millions de doses par mois</a:t>
            </a:r>
            <a:r>
              <a:rPr lang="fr-FR" sz="2000" b="1" dirty="0"/>
              <a:t>.</a:t>
            </a:r>
          </a:p>
          <a:p>
            <a:pPr marL="342900" indent="-342900">
              <a:buFont typeface="Arial" panose="020B0604020202020204" pitchFamily="34" charset="0"/>
              <a:buChar char="•"/>
            </a:pPr>
            <a:r>
              <a:rPr lang="fr-FR" sz="2000" b="1" dirty="0"/>
              <a:t>Le vaccin confère une </a:t>
            </a:r>
            <a:r>
              <a:rPr lang="fr-FR" sz="2000" b="1" dirty="0">
                <a:solidFill>
                  <a:srgbClr val="FF0000"/>
                </a:solidFill>
              </a:rPr>
              <a:t>immunité environ 1 mois </a:t>
            </a:r>
            <a:r>
              <a:rPr lang="fr-FR" sz="2000" b="1" dirty="0"/>
              <a:t>après la vaccination.</a:t>
            </a:r>
          </a:p>
          <a:p>
            <a:pPr marL="342900" indent="-342900">
              <a:buFont typeface="Arial" panose="020B0604020202020204" pitchFamily="34" charset="0"/>
              <a:buChar char="•"/>
            </a:pPr>
            <a:r>
              <a:rPr lang="fr-FR" sz="2000" b="1" dirty="0">
                <a:solidFill>
                  <a:srgbClr val="FF0000"/>
                </a:solidFill>
              </a:rPr>
              <a:t>Plus d'une dose </a:t>
            </a:r>
            <a:r>
              <a:rPr lang="fr-FR" sz="2000" b="1" dirty="0"/>
              <a:t>peut être nécessaire</a:t>
            </a:r>
          </a:p>
          <a:p>
            <a:pPr marL="342900" indent="-342900">
              <a:buFont typeface="Arial" panose="020B0604020202020204" pitchFamily="34" charset="0"/>
              <a:buChar char="•"/>
            </a:pPr>
            <a:r>
              <a:rPr lang="fr-FR" sz="2000" b="1" dirty="0"/>
              <a:t>Il s'agirait de </a:t>
            </a:r>
            <a:r>
              <a:rPr lang="fr-FR" sz="2000" b="1" dirty="0">
                <a:solidFill>
                  <a:srgbClr val="FF0000"/>
                </a:solidFill>
              </a:rPr>
              <a:t>la production la plus rapide d'un vaccin </a:t>
            </a:r>
            <a:r>
              <a:rPr lang="fr-FR" sz="2000" b="1" dirty="0"/>
              <a:t>contre un nouveau virus.</a:t>
            </a:r>
          </a:p>
        </p:txBody>
      </p:sp>
      <p:sp>
        <p:nvSpPr>
          <p:cNvPr id="12" name="Titre 1">
            <a:extLst>
              <a:ext uri="{FF2B5EF4-FFF2-40B4-BE49-F238E27FC236}">
                <a16:creationId xmlns:a16="http://schemas.microsoft.com/office/drawing/2014/main" id="{F489FBB6-490F-B617-CC0A-A48976B54B9C}"/>
              </a:ext>
            </a:extLst>
          </p:cNvPr>
          <p:cNvSpPr>
            <a:spLocks noGrp="1"/>
          </p:cNvSpPr>
          <p:nvPr>
            <p:ph type="title"/>
          </p:nvPr>
        </p:nvSpPr>
        <p:spPr>
          <a:xfrm>
            <a:off x="1027271" y="1630655"/>
            <a:ext cx="2592267" cy="1230293"/>
          </a:xfrm>
        </p:spPr>
        <p:txBody>
          <a:bodyPr/>
          <a:lstStyle/>
          <a:p>
            <a:pPr algn="ctr"/>
            <a:r>
              <a:rPr lang="fr-FR" b="1" dirty="0">
                <a:latin typeface="Arial Rounded MT Bold" panose="020F0704030504030204" pitchFamily="34" charset="77"/>
              </a:rPr>
              <a:t>p.66 :</a:t>
            </a:r>
          </a:p>
        </p:txBody>
      </p:sp>
    </p:spTree>
    <p:extLst>
      <p:ext uri="{BB962C8B-B14F-4D97-AF65-F5344CB8AC3E}">
        <p14:creationId xmlns:p14="http://schemas.microsoft.com/office/powerpoint/2010/main" val="2108002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sujets de l’exercice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pic>
        <p:nvPicPr>
          <p:cNvPr id="10" name="Picture 2" descr="Clade X logo">
            <a:extLst>
              <a:ext uri="{FF2B5EF4-FFF2-40B4-BE49-F238E27FC236}">
                <a16:creationId xmlns:a16="http://schemas.microsoft.com/office/drawing/2014/main" id="{F53DCF79-0A7C-4D74-7EE6-0D037ACF7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9221" y="60864"/>
            <a:ext cx="3995351" cy="142022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F18D3B3-3B54-D6E1-A522-14C824F62D0D}"/>
              </a:ext>
            </a:extLst>
          </p:cNvPr>
          <p:cNvSpPr txBox="1"/>
          <p:nvPr/>
        </p:nvSpPr>
        <p:spPr>
          <a:xfrm>
            <a:off x="691460" y="1790925"/>
            <a:ext cx="10590259" cy="4555093"/>
          </a:xfrm>
          <a:prstGeom prst="rect">
            <a:avLst/>
          </a:prstGeom>
          <a:noFill/>
          <a:ln>
            <a:solidFill>
              <a:schemeClr val="tx1"/>
            </a:solidFill>
          </a:ln>
        </p:spPr>
        <p:txBody>
          <a:bodyPr wrap="square">
            <a:spAutoFit/>
          </a:bodyPr>
          <a:lstStyle/>
          <a:p>
            <a:r>
              <a:rPr lang="fr-FR" sz="2000" b="1" dirty="0"/>
              <a:t>DES DÉBATS POLITIQUES IMPORTANTS</a:t>
            </a:r>
          </a:p>
          <a:p>
            <a:r>
              <a:rPr lang="fr-FR" b="1" dirty="0"/>
              <a:t>Les acteurs sont confrontés à plusieurs problèmes complexes, notamment :</a:t>
            </a:r>
          </a:p>
          <a:p>
            <a:endParaRPr lang="fr-FR" sz="1200" dirty="0"/>
          </a:p>
          <a:p>
            <a:pPr marL="285750" indent="-285750">
              <a:buFont typeface="Arial" panose="020B0604020202020204" pitchFamily="34" charset="0"/>
              <a:buChar char="•"/>
            </a:pPr>
            <a:r>
              <a:rPr lang="fr-FR" sz="2000" dirty="0"/>
              <a:t>L'insuffisance de </a:t>
            </a:r>
            <a:r>
              <a:rPr lang="fr-FR" sz="2000" b="1" dirty="0">
                <a:solidFill>
                  <a:srgbClr val="FF0000"/>
                </a:solidFill>
              </a:rPr>
              <a:t>la sécurité sanitaire mondiale </a:t>
            </a:r>
            <a:r>
              <a:rPr lang="fr-FR" sz="2000" dirty="0"/>
              <a:t>;</a:t>
            </a:r>
          </a:p>
          <a:p>
            <a:pPr marL="285750" indent="-285750">
              <a:buFont typeface="Arial" panose="020B0604020202020204" pitchFamily="34" charset="0"/>
              <a:buChar char="•"/>
            </a:pPr>
            <a:r>
              <a:rPr lang="fr-FR" sz="2000" dirty="0"/>
              <a:t>L'insuffisance des capacités américaines en matière</a:t>
            </a:r>
            <a:r>
              <a:rPr lang="fr-FR" sz="2000" b="1" dirty="0"/>
              <a:t> </a:t>
            </a:r>
            <a:r>
              <a:rPr lang="fr-FR" sz="2000" b="1" dirty="0">
                <a:solidFill>
                  <a:srgbClr val="FF0000"/>
                </a:solidFill>
              </a:rPr>
              <a:t>d'isolement</a:t>
            </a:r>
            <a:r>
              <a:rPr lang="fr-FR" sz="2000" dirty="0"/>
              <a:t>, de transport et de soins des patients hautement infectieux ;</a:t>
            </a:r>
          </a:p>
          <a:p>
            <a:pPr marL="285750" indent="-285750">
              <a:buFont typeface="Arial" panose="020B0604020202020204" pitchFamily="34" charset="0"/>
              <a:buChar char="•"/>
            </a:pPr>
            <a:r>
              <a:rPr lang="fr-FR" sz="2000" dirty="0"/>
              <a:t>Les décisions concernant l'opportunité et les modalités d'un </a:t>
            </a:r>
            <a:r>
              <a:rPr lang="fr-FR" sz="2000" b="1" dirty="0">
                <a:solidFill>
                  <a:srgbClr val="FF0000"/>
                </a:solidFill>
              </a:rPr>
              <a:t>dépistage</a:t>
            </a:r>
            <a:r>
              <a:rPr lang="fr-FR" sz="2000" dirty="0"/>
              <a:t>, d'une </a:t>
            </a:r>
            <a:r>
              <a:rPr lang="fr-FR" sz="2000" b="1" dirty="0">
                <a:solidFill>
                  <a:srgbClr val="FF0000"/>
                </a:solidFill>
              </a:rPr>
              <a:t>surveillance</a:t>
            </a:r>
            <a:r>
              <a:rPr lang="fr-FR" sz="2000" b="1" dirty="0"/>
              <a:t> </a:t>
            </a:r>
            <a:r>
              <a:rPr lang="fr-FR" sz="2000" dirty="0"/>
              <a:t>et d'une mise en </a:t>
            </a:r>
            <a:r>
              <a:rPr lang="fr-FR" sz="2000" b="1" dirty="0">
                <a:solidFill>
                  <a:srgbClr val="FF0000"/>
                </a:solidFill>
              </a:rPr>
              <a:t>quarantaine à grande échelle </a:t>
            </a:r>
            <a:r>
              <a:rPr lang="fr-FR" sz="2000" dirty="0"/>
              <a:t>des personnes potentiellement exposées ;</a:t>
            </a:r>
          </a:p>
          <a:p>
            <a:pPr marL="285750" indent="-285750">
              <a:buFont typeface="Arial" panose="020B0604020202020204" pitchFamily="34" charset="0"/>
              <a:buChar char="•"/>
            </a:pPr>
            <a:r>
              <a:rPr lang="fr-FR" sz="2000" dirty="0"/>
              <a:t>Les lignes d'autorité complexes, souvent limitées et parfois </a:t>
            </a:r>
            <a:r>
              <a:rPr lang="fr-FR" sz="2000" b="1" dirty="0">
                <a:solidFill>
                  <a:srgbClr val="FF0000"/>
                </a:solidFill>
              </a:rPr>
              <a:t>peu claires du gouvernement </a:t>
            </a:r>
            <a:r>
              <a:rPr lang="fr-FR" sz="2000" dirty="0"/>
              <a:t>américain en ce qui concerne la santé publique et la réponse médicale, résultant du système fédéral américain de gouvernement et du système de santé presque entièrement privé ;</a:t>
            </a:r>
          </a:p>
          <a:p>
            <a:pPr marL="285750" indent="-285750">
              <a:buFont typeface="Arial" panose="020B0604020202020204" pitchFamily="34" charset="0"/>
              <a:buChar char="•"/>
            </a:pPr>
            <a:r>
              <a:rPr lang="fr-FR" sz="2000" dirty="0"/>
              <a:t>Les </a:t>
            </a:r>
            <a:r>
              <a:rPr lang="fr-FR" sz="2000" b="1" dirty="0">
                <a:solidFill>
                  <a:srgbClr val="FF0000"/>
                </a:solidFill>
              </a:rPr>
              <a:t>intérêts complexes et parfois contradictoires </a:t>
            </a:r>
            <a:r>
              <a:rPr lang="fr-FR" sz="2000" dirty="0"/>
              <a:t>des relations internationales, de la politique étrangère des États-Unis, de la stratégie militaire et de la santé publique ; </a:t>
            </a:r>
          </a:p>
          <a:p>
            <a:pPr marL="285750" indent="-285750">
              <a:buFont typeface="Arial" panose="020B0604020202020204" pitchFamily="34" charset="0"/>
              <a:buChar char="•"/>
            </a:pPr>
            <a:r>
              <a:rPr lang="fr-FR" sz="2000" dirty="0"/>
              <a:t>Les défis inhérents au développement, à la fabrication et à la distribution de </a:t>
            </a:r>
            <a:r>
              <a:rPr lang="fr-FR" sz="2000" b="1" dirty="0">
                <a:solidFill>
                  <a:srgbClr val="FF0000"/>
                </a:solidFill>
              </a:rPr>
              <a:t>contre-mesures médicales (mesures sanitaires) </a:t>
            </a:r>
            <a:r>
              <a:rPr lang="fr-FR" sz="2000" dirty="0"/>
              <a:t>en cas de crise.</a:t>
            </a:r>
          </a:p>
        </p:txBody>
      </p:sp>
    </p:spTree>
    <p:extLst>
      <p:ext uri="{BB962C8B-B14F-4D97-AF65-F5344CB8AC3E}">
        <p14:creationId xmlns:p14="http://schemas.microsoft.com/office/powerpoint/2010/main" val="3681507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recommandations issues de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pic>
        <p:nvPicPr>
          <p:cNvPr id="10" name="Picture 2" descr="Clade X logo">
            <a:extLst>
              <a:ext uri="{FF2B5EF4-FFF2-40B4-BE49-F238E27FC236}">
                <a16:creationId xmlns:a16="http://schemas.microsoft.com/office/drawing/2014/main" id="{F53DCF79-0A7C-4D74-7EE6-0D037ACF7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71" y="926574"/>
            <a:ext cx="3995351" cy="142022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C49409B-909E-A562-6B51-8704B7C15EAB}"/>
              </a:ext>
            </a:extLst>
          </p:cNvPr>
          <p:cNvSpPr txBox="1"/>
          <p:nvPr/>
        </p:nvSpPr>
        <p:spPr>
          <a:xfrm>
            <a:off x="701247" y="2787405"/>
            <a:ext cx="4525661" cy="3862596"/>
          </a:xfrm>
          <a:prstGeom prst="rect">
            <a:avLst/>
          </a:prstGeom>
          <a:noFill/>
          <a:ln>
            <a:solidFill>
              <a:schemeClr val="tx1"/>
            </a:solidFill>
          </a:ln>
        </p:spPr>
        <p:txBody>
          <a:bodyPr wrap="square">
            <a:spAutoFit/>
          </a:bodyPr>
          <a:lstStyle/>
          <a:p>
            <a:r>
              <a:rPr lang="fr-FR" sz="2000" b="1" dirty="0"/>
              <a:t>RECOMMANDATIONS POLITIQUES</a:t>
            </a:r>
          </a:p>
          <a:p>
            <a:r>
              <a:rPr lang="fr-FR" b="1" dirty="0">
                <a:highlight>
                  <a:srgbClr val="FFFF00"/>
                </a:highlight>
              </a:rPr>
              <a:t>Le cas de Clade X montre comment une épidémie causée par un nouvel agent pathogène modérément contagieux et modérément létal peut conduire à des résultats potentiellement catastrophiques au niveau mondial.</a:t>
            </a:r>
          </a:p>
          <a:p>
            <a:endParaRPr lang="fr-FR" sz="900" b="1" dirty="0">
              <a:highlight>
                <a:srgbClr val="FFFF00"/>
              </a:highlight>
            </a:endParaRPr>
          </a:p>
          <a:p>
            <a:r>
              <a:rPr lang="fr-FR" dirty="0"/>
              <a:t>Pour prévenir ou réduire les pires conséquences possibles de futures pandémies comme celle de Clade X, le Johns Hopkins Center for </a:t>
            </a:r>
            <a:r>
              <a:rPr lang="fr-FR" dirty="0" err="1"/>
              <a:t>Health</a:t>
            </a:r>
            <a:r>
              <a:rPr lang="fr-FR" dirty="0"/>
              <a:t> Security recommande que les États-Unis s'engagent à atteindre les 6 objectifs stratégiques suivants stratégiques :</a:t>
            </a:r>
          </a:p>
        </p:txBody>
      </p:sp>
      <p:sp>
        <p:nvSpPr>
          <p:cNvPr id="9" name="ZoneTexte 8">
            <a:extLst>
              <a:ext uri="{FF2B5EF4-FFF2-40B4-BE49-F238E27FC236}">
                <a16:creationId xmlns:a16="http://schemas.microsoft.com/office/drawing/2014/main" id="{A0E9983F-F34C-7725-FA1C-8BF948C989E1}"/>
              </a:ext>
            </a:extLst>
          </p:cNvPr>
          <p:cNvSpPr txBox="1"/>
          <p:nvPr/>
        </p:nvSpPr>
        <p:spPr>
          <a:xfrm>
            <a:off x="5599672" y="1941020"/>
            <a:ext cx="6374024" cy="4708981"/>
          </a:xfrm>
          <a:prstGeom prst="rect">
            <a:avLst/>
          </a:prstGeom>
          <a:noFill/>
          <a:ln>
            <a:solidFill>
              <a:schemeClr val="tx1"/>
            </a:solidFill>
          </a:ln>
        </p:spPr>
        <p:txBody>
          <a:bodyPr wrap="square">
            <a:spAutoFit/>
          </a:bodyPr>
          <a:lstStyle/>
          <a:p>
            <a:pPr marL="342900" indent="-342900">
              <a:buFont typeface="+mj-lt"/>
              <a:buAutoNum type="arabicPeriod"/>
            </a:pPr>
            <a:r>
              <a:rPr lang="fr-FR" sz="2000" b="1" dirty="0"/>
              <a:t>Développer la capacité de produire de </a:t>
            </a:r>
            <a:r>
              <a:rPr lang="fr-FR" sz="2000" b="1" dirty="0">
                <a:solidFill>
                  <a:srgbClr val="FF0000"/>
                </a:solidFill>
              </a:rPr>
              <a:t>nouveaux vaccins et médicaments </a:t>
            </a:r>
            <a:r>
              <a:rPr lang="fr-FR" sz="2000" b="1" dirty="0"/>
              <a:t>pour les nouveaux  pathogènes </a:t>
            </a:r>
            <a:r>
              <a:rPr lang="fr-FR" sz="2000" b="1" dirty="0">
                <a:solidFill>
                  <a:srgbClr val="FF0000"/>
                </a:solidFill>
              </a:rPr>
              <a:t>en quelques mois </a:t>
            </a:r>
            <a:r>
              <a:rPr lang="fr-FR" sz="2000" b="1" dirty="0"/>
              <a:t>et non des années</a:t>
            </a:r>
          </a:p>
          <a:p>
            <a:pPr marL="342900" indent="-342900">
              <a:buFont typeface="+mj-lt"/>
              <a:buAutoNum type="arabicPeriod"/>
            </a:pPr>
            <a:r>
              <a:rPr lang="fr-FR" sz="2000" b="1" dirty="0"/>
              <a:t>Créer </a:t>
            </a:r>
            <a:r>
              <a:rPr lang="fr-FR" sz="2000" b="1" dirty="0">
                <a:solidFill>
                  <a:srgbClr val="FF0000"/>
                </a:solidFill>
              </a:rPr>
              <a:t>un système mondial de sécurité sanitaire </a:t>
            </a:r>
            <a:r>
              <a:rPr lang="fr-FR" sz="2000" b="1" dirty="0"/>
              <a:t>solide et durable </a:t>
            </a:r>
          </a:p>
          <a:p>
            <a:pPr marL="342900" indent="-342900">
              <a:buFont typeface="+mj-lt"/>
              <a:buAutoNum type="arabicPeriod"/>
            </a:pPr>
            <a:r>
              <a:rPr lang="fr-FR" sz="2000" b="1" dirty="0"/>
              <a:t>Mettre en place un </a:t>
            </a:r>
            <a:r>
              <a:rPr lang="fr-FR" sz="2000" b="1" dirty="0">
                <a:solidFill>
                  <a:srgbClr val="FF0000"/>
                </a:solidFill>
              </a:rPr>
              <a:t>système national de santé publique </a:t>
            </a:r>
            <a:r>
              <a:rPr lang="fr-FR" sz="2000" b="1" dirty="0"/>
              <a:t>robuste et très performant </a:t>
            </a:r>
          </a:p>
          <a:p>
            <a:pPr marL="342900" indent="-342900">
              <a:buFont typeface="+mj-lt"/>
              <a:buAutoNum type="arabicPeriod"/>
            </a:pPr>
            <a:r>
              <a:rPr lang="fr-FR" sz="2000" b="1" dirty="0"/>
              <a:t>Élaborer un </a:t>
            </a:r>
            <a:r>
              <a:rPr lang="fr-FR" sz="2000" b="1" dirty="0">
                <a:solidFill>
                  <a:srgbClr val="FF0000"/>
                </a:solidFill>
              </a:rPr>
              <a:t>plan national </a:t>
            </a:r>
            <a:r>
              <a:rPr lang="fr-FR" sz="2000" b="1" dirty="0"/>
              <a:t>pour exploiter efficacement tous les moyens de santé des États-Unis </a:t>
            </a:r>
            <a:r>
              <a:rPr lang="fr-FR" sz="2000" b="1" dirty="0">
                <a:solidFill>
                  <a:srgbClr val="FF0000"/>
                </a:solidFill>
              </a:rPr>
              <a:t>en cas de pandémie</a:t>
            </a:r>
            <a:r>
              <a:rPr lang="fr-FR" sz="2000" b="1" dirty="0"/>
              <a:t> </a:t>
            </a:r>
          </a:p>
          <a:p>
            <a:pPr marL="342900" indent="-342900">
              <a:buFont typeface="+mj-lt"/>
              <a:buAutoNum type="arabicPeriod"/>
            </a:pPr>
            <a:r>
              <a:rPr lang="fr-FR" sz="2000" b="1" dirty="0"/>
              <a:t>Mettre en œuvre une </a:t>
            </a:r>
            <a:r>
              <a:rPr lang="fr-FR" sz="2000" b="1" dirty="0">
                <a:solidFill>
                  <a:srgbClr val="FF0000"/>
                </a:solidFill>
              </a:rPr>
              <a:t>stratégie internationale </a:t>
            </a:r>
            <a:r>
              <a:rPr lang="fr-FR" sz="2000" b="1" dirty="0"/>
              <a:t>pour la recherche de ce qui augmente les risques de pandémie</a:t>
            </a:r>
          </a:p>
          <a:p>
            <a:pPr marL="342900" indent="-342900">
              <a:buFont typeface="+mj-lt"/>
              <a:buAutoNum type="arabicPeriod"/>
            </a:pPr>
            <a:r>
              <a:rPr lang="fr-FR" sz="2000" b="1" dirty="0"/>
              <a:t>Veiller à ce que la communauté de la </a:t>
            </a:r>
            <a:r>
              <a:rPr lang="fr-FR" sz="2000" b="1" dirty="0">
                <a:solidFill>
                  <a:srgbClr val="FF0000"/>
                </a:solidFill>
              </a:rPr>
              <a:t>sécurité nationale soit bien préparée</a:t>
            </a:r>
            <a:r>
              <a:rPr lang="fr-FR" sz="2000" b="1" dirty="0"/>
              <a:t> à prévenir, détecter et répondre aux urgences liées aux maladies infectieuses</a:t>
            </a:r>
          </a:p>
        </p:txBody>
      </p:sp>
    </p:spTree>
    <p:extLst>
      <p:ext uri="{BB962C8B-B14F-4D97-AF65-F5344CB8AC3E}">
        <p14:creationId xmlns:p14="http://schemas.microsoft.com/office/powerpoint/2010/main" val="2531719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Conclusion de</a:t>
            </a:r>
            <a:endParaRPr lang="fr-FR" sz="5400" dirty="0"/>
          </a:p>
        </p:txBody>
      </p:sp>
      <p:pic>
        <p:nvPicPr>
          <p:cNvPr id="10" name="Picture 2" descr="Clade X logo">
            <a:extLst>
              <a:ext uri="{FF2B5EF4-FFF2-40B4-BE49-F238E27FC236}">
                <a16:creationId xmlns:a16="http://schemas.microsoft.com/office/drawing/2014/main" id="{F53DCF79-0A7C-4D74-7EE6-0D037ACF7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820" y="122257"/>
            <a:ext cx="3995351" cy="142022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C49409B-909E-A562-6B51-8704B7C15EAB}"/>
              </a:ext>
            </a:extLst>
          </p:cNvPr>
          <p:cNvSpPr txBox="1"/>
          <p:nvPr/>
        </p:nvSpPr>
        <p:spPr>
          <a:xfrm>
            <a:off x="760970" y="1790925"/>
            <a:ext cx="10471322" cy="4154984"/>
          </a:xfrm>
          <a:prstGeom prst="rect">
            <a:avLst/>
          </a:prstGeom>
          <a:noFill/>
          <a:ln>
            <a:solidFill>
              <a:schemeClr val="tx1"/>
            </a:solidFill>
          </a:ln>
        </p:spPr>
        <p:txBody>
          <a:bodyPr wrap="square">
            <a:spAutoFit/>
          </a:bodyPr>
          <a:lstStyle/>
          <a:p>
            <a:r>
              <a:rPr lang="fr-FR" sz="2400" b="1" dirty="0">
                <a:highlight>
                  <a:srgbClr val="FFFF00"/>
                </a:highlight>
              </a:rPr>
              <a:t>« Le Centre Johns Hopkins pour la sécurité sanitaire </a:t>
            </a:r>
            <a:r>
              <a:rPr lang="fr-FR" sz="2400" b="1" dirty="0">
                <a:solidFill>
                  <a:srgbClr val="FF0000"/>
                </a:solidFill>
                <a:highlight>
                  <a:srgbClr val="FFFF00"/>
                </a:highlight>
              </a:rPr>
              <a:t>invite</a:t>
            </a:r>
            <a:r>
              <a:rPr lang="fr-FR" sz="2400" b="1" dirty="0">
                <a:highlight>
                  <a:srgbClr val="FFFF00"/>
                </a:highlight>
              </a:rPr>
              <a:t> la communauté nationale et internationale de la sécurité sanitaire à assister à l'exercice Clade X et à examiner les documents relatifs à l'exercice, ainsi qu'à </a:t>
            </a:r>
            <a:r>
              <a:rPr lang="fr-FR" sz="2400" b="1" dirty="0">
                <a:solidFill>
                  <a:srgbClr val="FF0000"/>
                </a:solidFill>
                <a:highlight>
                  <a:srgbClr val="FFFF00"/>
                </a:highlight>
              </a:rPr>
              <a:t>utiliser les enseignements tirés de l'exercice</a:t>
            </a:r>
            <a:r>
              <a:rPr lang="fr-FR" sz="2400" b="1" dirty="0">
                <a:highlight>
                  <a:srgbClr val="FFFF00"/>
                </a:highlight>
              </a:rPr>
              <a:t>, afin d'éclairer les réflexions sur la meilleure façon de prévenir ou d'atténuer les épidémies à grande échelle et potentiellement catastrophiques. </a:t>
            </a:r>
          </a:p>
          <a:p>
            <a:endParaRPr lang="fr-FR" sz="2400" dirty="0"/>
          </a:p>
          <a:p>
            <a:r>
              <a:rPr lang="fr-FR" sz="2400" b="1" dirty="0"/>
              <a:t>Enfin, nous espérons que des </a:t>
            </a:r>
            <a:r>
              <a:rPr lang="fr-FR" sz="2400" b="1" dirty="0">
                <a:solidFill>
                  <a:srgbClr val="FF0000"/>
                </a:solidFill>
              </a:rPr>
              <a:t>dirigeants proactifs </a:t>
            </a:r>
            <a:r>
              <a:rPr lang="fr-FR" sz="2400" b="1" dirty="0"/>
              <a:t>proposeront des approches réalistes pour progresser dans la réalisation des objectifs politiques proposés, </a:t>
            </a:r>
            <a:r>
              <a:rPr lang="fr-FR" sz="2400" b="1" dirty="0">
                <a:solidFill>
                  <a:srgbClr val="FF0000"/>
                </a:solidFill>
              </a:rPr>
              <a:t>afin que le monde soit mieux préparé à éviter les épidémies mondiales importantes </a:t>
            </a:r>
            <a:r>
              <a:rPr lang="fr-FR" sz="2400" b="1" dirty="0"/>
              <a:t>et à y répondre. »</a:t>
            </a:r>
          </a:p>
        </p:txBody>
      </p:sp>
    </p:spTree>
    <p:extLst>
      <p:ext uri="{BB962C8B-B14F-4D97-AF65-F5344CB8AC3E}">
        <p14:creationId xmlns:p14="http://schemas.microsoft.com/office/powerpoint/2010/main" val="2462027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A2C9345-116F-0A99-9DF2-6055A6D5E722}"/>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Qu’est-ce que                  ?</a:t>
            </a:r>
            <a:endParaRPr lang="fr-FR" sz="5400" dirty="0"/>
          </a:p>
        </p:txBody>
      </p:sp>
      <p:pic>
        <p:nvPicPr>
          <p:cNvPr id="12" name="Image 11">
            <a:extLst>
              <a:ext uri="{FF2B5EF4-FFF2-40B4-BE49-F238E27FC236}">
                <a16:creationId xmlns:a16="http://schemas.microsoft.com/office/drawing/2014/main" id="{5214E21C-2A21-93CF-109D-EB745110F0FE}"/>
              </a:ext>
            </a:extLst>
          </p:cNvPr>
          <p:cNvPicPr>
            <a:picLocks noChangeAspect="1"/>
          </p:cNvPicPr>
          <p:nvPr/>
        </p:nvPicPr>
        <p:blipFill>
          <a:blip r:embed="rId2"/>
          <a:stretch>
            <a:fillRect/>
          </a:stretch>
        </p:blipFill>
        <p:spPr>
          <a:xfrm>
            <a:off x="5414957" y="258526"/>
            <a:ext cx="2576775" cy="3170474"/>
          </a:xfrm>
          <a:prstGeom prst="rect">
            <a:avLst/>
          </a:prstGeom>
        </p:spPr>
      </p:pic>
      <p:sp>
        <p:nvSpPr>
          <p:cNvPr id="14" name="ZoneTexte 13">
            <a:extLst>
              <a:ext uri="{FF2B5EF4-FFF2-40B4-BE49-F238E27FC236}">
                <a16:creationId xmlns:a16="http://schemas.microsoft.com/office/drawing/2014/main" id="{317FE7B3-9D98-D512-F98D-2A70F487A21D}"/>
              </a:ext>
            </a:extLst>
          </p:cNvPr>
          <p:cNvSpPr txBox="1"/>
          <p:nvPr/>
        </p:nvSpPr>
        <p:spPr>
          <a:xfrm>
            <a:off x="7939215" y="3624975"/>
            <a:ext cx="4034481" cy="2862322"/>
          </a:xfrm>
          <a:prstGeom prst="rect">
            <a:avLst/>
          </a:prstGeom>
          <a:noFill/>
          <a:ln>
            <a:solidFill>
              <a:schemeClr val="tx1"/>
            </a:solidFill>
          </a:ln>
        </p:spPr>
        <p:txBody>
          <a:bodyPr wrap="square">
            <a:spAutoFit/>
          </a:bodyPr>
          <a:lstStyle/>
          <a:p>
            <a:r>
              <a:rPr lang="fr-FR" dirty="0"/>
              <a:t>Le pathogène infectieux, les contre-mesures médicales, les personnages, les extraits des médias d'information, les messages sur les médias sociaux et les réponses des agences gouvernementales décrits dans le présent document.</a:t>
            </a:r>
          </a:p>
          <a:p>
            <a:r>
              <a:rPr lang="fr-FR" dirty="0"/>
              <a:t>et les réponses des agences gouvernementales décrites dans le présent document </a:t>
            </a:r>
            <a:r>
              <a:rPr lang="fr-FR" b="1" dirty="0">
                <a:solidFill>
                  <a:srgbClr val="FF0000"/>
                </a:solidFill>
              </a:rPr>
              <a:t>sont entièrement fictives.</a:t>
            </a:r>
          </a:p>
        </p:txBody>
      </p:sp>
      <p:sp>
        <p:nvSpPr>
          <p:cNvPr id="16" name="ZoneTexte 15">
            <a:extLst>
              <a:ext uri="{FF2B5EF4-FFF2-40B4-BE49-F238E27FC236}">
                <a16:creationId xmlns:a16="http://schemas.microsoft.com/office/drawing/2014/main" id="{C3F5C407-0300-59E8-00C2-9746B5C256AD}"/>
              </a:ext>
            </a:extLst>
          </p:cNvPr>
          <p:cNvSpPr txBox="1"/>
          <p:nvPr/>
        </p:nvSpPr>
        <p:spPr>
          <a:xfrm>
            <a:off x="681646" y="1593650"/>
            <a:ext cx="4431637" cy="4893647"/>
          </a:xfrm>
          <a:prstGeom prst="rect">
            <a:avLst/>
          </a:prstGeom>
          <a:noFill/>
          <a:ln>
            <a:solidFill>
              <a:schemeClr val="tx1"/>
            </a:solidFill>
          </a:ln>
        </p:spPr>
        <p:txBody>
          <a:bodyPr wrap="square">
            <a:spAutoFit/>
          </a:bodyPr>
          <a:lstStyle/>
          <a:p>
            <a:r>
              <a:rPr lang="fr-FR" sz="2400" b="1" dirty="0">
                <a:highlight>
                  <a:srgbClr val="FFFF00"/>
                </a:highlight>
              </a:rPr>
              <a:t>Il s'agit d'un </a:t>
            </a:r>
            <a:r>
              <a:rPr lang="fr-FR" sz="2400" b="1" dirty="0">
                <a:solidFill>
                  <a:srgbClr val="FF0000"/>
                </a:solidFill>
                <a:highlight>
                  <a:srgbClr val="FFFF00"/>
                </a:highlight>
              </a:rPr>
              <a:t>scénario hypothétique </a:t>
            </a:r>
            <a:r>
              <a:rPr lang="fr-FR" sz="2400" b="1" dirty="0">
                <a:highlight>
                  <a:srgbClr val="FFFF00"/>
                </a:highlight>
              </a:rPr>
              <a:t>conçu pour illustrer </a:t>
            </a:r>
            <a:r>
              <a:rPr lang="fr-FR" sz="2400" b="1" dirty="0">
                <a:solidFill>
                  <a:srgbClr val="FF0000"/>
                </a:solidFill>
                <a:highlight>
                  <a:srgbClr val="FFFF00"/>
                </a:highlight>
              </a:rPr>
              <a:t>les défis en matière de </a:t>
            </a:r>
            <a:r>
              <a:rPr lang="fr-FR" sz="2400" b="1" u="sng" dirty="0">
                <a:solidFill>
                  <a:srgbClr val="FF0000"/>
                </a:solidFill>
                <a:highlight>
                  <a:srgbClr val="FFFF00"/>
                </a:highlight>
              </a:rPr>
              <a:t>communication</a:t>
            </a:r>
            <a:r>
              <a:rPr lang="fr-FR" sz="2400" b="1" dirty="0">
                <a:solidFill>
                  <a:srgbClr val="FF0000"/>
                </a:solidFill>
                <a:highlight>
                  <a:srgbClr val="FFFF00"/>
                </a:highlight>
              </a:rPr>
              <a:t> sur les risques de santé publique</a:t>
            </a:r>
            <a:r>
              <a:rPr lang="fr-FR" sz="2400" b="1" dirty="0">
                <a:solidFill>
                  <a:srgbClr val="FF0000"/>
                </a:solidFill>
              </a:rPr>
              <a:t> </a:t>
            </a:r>
            <a:r>
              <a:rPr lang="fr-FR" sz="2400" dirty="0"/>
              <a:t>qui pourraient survenir lors d'une </a:t>
            </a:r>
            <a:r>
              <a:rPr lang="fr-FR" sz="2400" b="1" dirty="0">
                <a:solidFill>
                  <a:srgbClr val="FF0000"/>
                </a:solidFill>
                <a:highlight>
                  <a:srgbClr val="FFFF00"/>
                </a:highlight>
              </a:rPr>
              <a:t>épidémie</a:t>
            </a:r>
            <a:r>
              <a:rPr lang="fr-FR" sz="2400" dirty="0"/>
              <a:t> de maladie infectieuse  d'origine naturelle nécessitant </a:t>
            </a:r>
          </a:p>
          <a:p>
            <a:r>
              <a:rPr lang="fr-FR" sz="2400" b="1" dirty="0">
                <a:highlight>
                  <a:srgbClr val="FFFF00"/>
                </a:highlight>
              </a:rPr>
              <a:t>le développement et la distribution de médicaments, de </a:t>
            </a:r>
            <a:r>
              <a:rPr lang="fr-FR" sz="2400" b="1" dirty="0">
                <a:solidFill>
                  <a:srgbClr val="FF0000"/>
                </a:solidFill>
                <a:highlight>
                  <a:srgbClr val="FFFF00"/>
                </a:highlight>
              </a:rPr>
              <a:t>vaccins</a:t>
            </a:r>
            <a:r>
              <a:rPr lang="fr-FR" sz="2400" b="1" dirty="0">
                <a:highlight>
                  <a:srgbClr val="FFFF00"/>
                </a:highlight>
              </a:rPr>
              <a:t>, de thérapies ou d'autres </a:t>
            </a:r>
            <a:r>
              <a:rPr lang="fr-FR" sz="2400" b="1" dirty="0">
                <a:solidFill>
                  <a:srgbClr val="FF0000"/>
                </a:solidFill>
                <a:highlight>
                  <a:srgbClr val="FFFF00"/>
                </a:highlight>
              </a:rPr>
              <a:t>contre-mesures médicales nouvelles et/ou expérimentales</a:t>
            </a:r>
            <a:r>
              <a:rPr lang="fr-FR" sz="2400" dirty="0">
                <a:highlight>
                  <a:srgbClr val="FFFF00"/>
                </a:highlight>
              </a:rPr>
              <a:t>.</a:t>
            </a:r>
          </a:p>
        </p:txBody>
      </p:sp>
    </p:spTree>
    <p:extLst>
      <p:ext uri="{BB962C8B-B14F-4D97-AF65-F5344CB8AC3E}">
        <p14:creationId xmlns:p14="http://schemas.microsoft.com/office/powerpoint/2010/main" val="787537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A2C9345-116F-0A99-9DF2-6055A6D5E722}"/>
              </a:ext>
            </a:extLst>
          </p:cNvPr>
          <p:cNvSpPr txBox="1"/>
          <p:nvPr/>
        </p:nvSpPr>
        <p:spPr>
          <a:xfrm>
            <a:off x="379972" y="370703"/>
            <a:ext cx="3327056"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Préface</a:t>
            </a:r>
            <a:endParaRPr lang="fr-FR" sz="5400" dirty="0"/>
          </a:p>
        </p:txBody>
      </p:sp>
      <p:sp>
        <p:nvSpPr>
          <p:cNvPr id="7" name="ZoneTexte 6">
            <a:extLst>
              <a:ext uri="{FF2B5EF4-FFF2-40B4-BE49-F238E27FC236}">
                <a16:creationId xmlns:a16="http://schemas.microsoft.com/office/drawing/2014/main" id="{613217C7-730E-1AE3-79F9-ADD90129DBCE}"/>
              </a:ext>
            </a:extLst>
          </p:cNvPr>
          <p:cNvSpPr txBox="1"/>
          <p:nvPr/>
        </p:nvSpPr>
        <p:spPr>
          <a:xfrm>
            <a:off x="286139" y="2342649"/>
            <a:ext cx="3580625" cy="2893100"/>
          </a:xfrm>
          <a:prstGeom prst="rect">
            <a:avLst/>
          </a:prstGeom>
          <a:noFill/>
          <a:ln>
            <a:solidFill>
              <a:schemeClr val="tx1"/>
            </a:solidFill>
          </a:ln>
        </p:spPr>
        <p:txBody>
          <a:bodyPr wrap="square">
            <a:spAutoFit/>
          </a:bodyPr>
          <a:lstStyle/>
          <a:p>
            <a:r>
              <a:rPr lang="fr-FR" sz="2200" b="1" dirty="0"/>
              <a:t>OBJECTIF DU SCENARIO</a:t>
            </a:r>
          </a:p>
          <a:p>
            <a:r>
              <a:rPr lang="fr-FR" sz="2000" b="1" dirty="0">
                <a:highlight>
                  <a:srgbClr val="FFFF00"/>
                </a:highlight>
              </a:rPr>
              <a:t>Le récit suivant est un scénario futuriste qui illustre les dilemmes de communication concernant les </a:t>
            </a:r>
            <a:r>
              <a:rPr lang="fr-FR" sz="2000" b="1" dirty="0">
                <a:solidFill>
                  <a:srgbClr val="FF0000"/>
                </a:solidFill>
                <a:highlight>
                  <a:srgbClr val="FFFF00"/>
                </a:highlight>
              </a:rPr>
              <a:t>contre-mesures médicales </a:t>
            </a:r>
            <a:r>
              <a:rPr lang="fr-FR" sz="2000" b="1" dirty="0">
                <a:highlight>
                  <a:srgbClr val="FFFF00"/>
                </a:highlight>
              </a:rPr>
              <a:t>(MCM) qui pourraient vraisemblablement apparaître </a:t>
            </a:r>
            <a:r>
              <a:rPr lang="fr-FR" sz="2000" b="1" dirty="0">
                <a:solidFill>
                  <a:srgbClr val="FF0000"/>
                </a:solidFill>
                <a:highlight>
                  <a:srgbClr val="FFFF00"/>
                </a:highlight>
              </a:rPr>
              <a:t>dans un avenir relativement proche.</a:t>
            </a:r>
          </a:p>
        </p:txBody>
      </p:sp>
      <p:sp>
        <p:nvSpPr>
          <p:cNvPr id="9" name="ZoneTexte 8">
            <a:extLst>
              <a:ext uri="{FF2B5EF4-FFF2-40B4-BE49-F238E27FC236}">
                <a16:creationId xmlns:a16="http://schemas.microsoft.com/office/drawing/2014/main" id="{13301854-7CBC-583C-CA93-14B3A5D4ED7A}"/>
              </a:ext>
            </a:extLst>
          </p:cNvPr>
          <p:cNvSpPr txBox="1"/>
          <p:nvPr/>
        </p:nvSpPr>
        <p:spPr>
          <a:xfrm>
            <a:off x="8081320" y="619626"/>
            <a:ext cx="3918248" cy="2369880"/>
          </a:xfrm>
          <a:prstGeom prst="rect">
            <a:avLst/>
          </a:prstGeom>
          <a:noFill/>
        </p:spPr>
        <p:txBody>
          <a:bodyPr wrap="square">
            <a:spAutoFit/>
          </a:bodyPr>
          <a:lstStyle/>
          <a:p>
            <a:r>
              <a:rPr lang="fr-FR" sz="2200" b="1" dirty="0"/>
              <a:t>CADRE TEMPOREL</a:t>
            </a:r>
          </a:p>
          <a:p>
            <a:r>
              <a:rPr lang="fr-FR" dirty="0"/>
              <a:t>Le cadre temporel du scénario (les années 2025-2028) a d'abord été choisi, puis les principales tendances socio-économiques, démographiques, technologiques et environnementales susceptibles d'être observées dans l'avenir ont été sélectionnées.</a:t>
            </a:r>
          </a:p>
        </p:txBody>
      </p:sp>
      <p:pic>
        <p:nvPicPr>
          <p:cNvPr id="4" name="Image 3">
            <a:extLst>
              <a:ext uri="{FF2B5EF4-FFF2-40B4-BE49-F238E27FC236}">
                <a16:creationId xmlns:a16="http://schemas.microsoft.com/office/drawing/2014/main" id="{C5F04E86-AB5F-5A5F-FC88-00CB241B4B9C}"/>
              </a:ext>
            </a:extLst>
          </p:cNvPr>
          <p:cNvPicPr>
            <a:picLocks noChangeAspect="1"/>
          </p:cNvPicPr>
          <p:nvPr/>
        </p:nvPicPr>
        <p:blipFill>
          <a:blip r:embed="rId2"/>
          <a:stretch>
            <a:fillRect/>
          </a:stretch>
        </p:blipFill>
        <p:spPr>
          <a:xfrm>
            <a:off x="4026501" y="248923"/>
            <a:ext cx="3846427" cy="4986826"/>
          </a:xfrm>
          <a:prstGeom prst="rect">
            <a:avLst/>
          </a:prstGeom>
          <a:ln>
            <a:solidFill>
              <a:schemeClr val="tx1"/>
            </a:solidFill>
          </a:ln>
        </p:spPr>
      </p:pic>
      <p:sp>
        <p:nvSpPr>
          <p:cNvPr id="13" name="ZoneTexte 12">
            <a:extLst>
              <a:ext uri="{FF2B5EF4-FFF2-40B4-BE49-F238E27FC236}">
                <a16:creationId xmlns:a16="http://schemas.microsoft.com/office/drawing/2014/main" id="{4E19816A-60B9-D96D-E971-E501589B7B92}"/>
              </a:ext>
            </a:extLst>
          </p:cNvPr>
          <p:cNvSpPr txBox="1"/>
          <p:nvPr/>
        </p:nvSpPr>
        <p:spPr>
          <a:xfrm>
            <a:off x="286138" y="5364132"/>
            <a:ext cx="7586789" cy="1477328"/>
          </a:xfrm>
          <a:prstGeom prst="rect">
            <a:avLst/>
          </a:prstGeom>
          <a:noFill/>
        </p:spPr>
        <p:txBody>
          <a:bodyPr wrap="square">
            <a:spAutoFit/>
          </a:bodyPr>
          <a:lstStyle/>
          <a:p>
            <a:r>
              <a:rPr lang="fr-FR" b="1" dirty="0"/>
              <a:t>Il a pour but d'inciter les utilisateurs, tant individuellement qu'en discussion avec d'autres, à imaginer les circonstances dynamiques et souvent </a:t>
            </a:r>
            <a:r>
              <a:rPr lang="fr-FR" b="1" dirty="0">
                <a:solidFill>
                  <a:srgbClr val="FF0000"/>
                </a:solidFill>
              </a:rPr>
              <a:t>conflictuelles</a:t>
            </a:r>
            <a:r>
              <a:rPr lang="fr-FR" b="1" dirty="0"/>
              <a:t> dans lesquelles les contre-mesures médicales pourraient être mises en œuvre dans les situations d'urgence. </a:t>
            </a:r>
          </a:p>
          <a:p>
            <a:r>
              <a:rPr lang="fr-FR" b="1" dirty="0">
                <a:highlight>
                  <a:srgbClr val="FFFF00"/>
                </a:highlight>
              </a:rPr>
              <a:t>Ce scénario n'a pas pour but de prédire les événements à venir.</a:t>
            </a:r>
          </a:p>
        </p:txBody>
      </p:sp>
      <p:sp>
        <p:nvSpPr>
          <p:cNvPr id="15" name="ZoneTexte 14">
            <a:extLst>
              <a:ext uri="{FF2B5EF4-FFF2-40B4-BE49-F238E27FC236}">
                <a16:creationId xmlns:a16="http://schemas.microsoft.com/office/drawing/2014/main" id="{61C0DAA9-432B-9787-226A-F97A0928BD48}"/>
              </a:ext>
            </a:extLst>
          </p:cNvPr>
          <p:cNvSpPr txBox="1"/>
          <p:nvPr/>
        </p:nvSpPr>
        <p:spPr>
          <a:xfrm>
            <a:off x="8081320" y="3281914"/>
            <a:ext cx="3918248" cy="3416320"/>
          </a:xfrm>
          <a:prstGeom prst="rect">
            <a:avLst/>
          </a:prstGeom>
          <a:noFill/>
          <a:ln>
            <a:solidFill>
              <a:schemeClr val="tx1"/>
            </a:solidFill>
          </a:ln>
        </p:spPr>
        <p:txBody>
          <a:bodyPr wrap="square">
            <a:spAutoFit/>
          </a:bodyPr>
          <a:lstStyle/>
          <a:p>
            <a:r>
              <a:rPr lang="fr-FR" sz="1800" b="1" dirty="0"/>
              <a:t>Plus précisément, </a:t>
            </a:r>
            <a:r>
              <a:rPr lang="fr-FR" sz="1800" b="1" dirty="0">
                <a:solidFill>
                  <a:srgbClr val="FF0000"/>
                </a:solidFill>
              </a:rPr>
              <a:t>deux tendances dominantes susceptibles d'influencer les réponses</a:t>
            </a:r>
            <a:r>
              <a:rPr lang="fr-FR" sz="1800" b="1" dirty="0"/>
              <a:t> réglementaires et publiques aux futures urgences de santé publique ont été sélectionnées : </a:t>
            </a:r>
          </a:p>
          <a:p>
            <a:pPr marL="285750" indent="-285750">
              <a:buFont typeface="Arial" panose="020B0604020202020204" pitchFamily="34" charset="0"/>
              <a:buChar char="•"/>
            </a:pPr>
            <a:r>
              <a:rPr lang="fr-FR" sz="1800" b="1" dirty="0">
                <a:highlight>
                  <a:srgbClr val="FFFF00"/>
                </a:highlight>
              </a:rPr>
              <a:t>les différents degrés d'accès à la technologie de l'information </a:t>
            </a:r>
          </a:p>
          <a:p>
            <a:pPr marL="285750" indent="-285750">
              <a:buFont typeface="Arial" panose="020B0604020202020204" pitchFamily="34" charset="0"/>
              <a:buChar char="•"/>
            </a:pPr>
            <a:r>
              <a:rPr lang="fr-FR" sz="1800" b="1" dirty="0">
                <a:highlight>
                  <a:srgbClr val="FFFF00"/>
                </a:highlight>
              </a:rPr>
              <a:t>les différents niveaux de fragmentation des populations </a:t>
            </a:r>
            <a:r>
              <a:rPr lang="fr-FR" sz="1800" dirty="0">
                <a:highlight>
                  <a:srgbClr val="FFFF00"/>
                </a:highlight>
              </a:rPr>
              <a:t>en fonction de critères sociaux, politiques, religieux, idéologiques, économiques et sociaux</a:t>
            </a:r>
          </a:p>
        </p:txBody>
      </p:sp>
    </p:spTree>
    <p:extLst>
      <p:ext uri="{BB962C8B-B14F-4D97-AF65-F5344CB8AC3E}">
        <p14:creationId xmlns:p14="http://schemas.microsoft.com/office/powerpoint/2010/main" val="737760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ronavirus | 24 heures">
            <a:extLst>
              <a:ext uri="{FF2B5EF4-FFF2-40B4-BE49-F238E27FC236}">
                <a16:creationId xmlns:a16="http://schemas.microsoft.com/office/drawing/2014/main" id="{42391FE5-E9E6-785D-D28E-35C4D555F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051" y="245123"/>
            <a:ext cx="2708002" cy="149747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E47E4A9-9DE5-B046-8681-D4C0AA5AD7A9}"/>
              </a:ext>
            </a:extLst>
          </p:cNvPr>
          <p:cNvSpPr txBox="1"/>
          <p:nvPr/>
        </p:nvSpPr>
        <p:spPr>
          <a:xfrm>
            <a:off x="1237785" y="1226634"/>
            <a:ext cx="184731" cy="369332"/>
          </a:xfrm>
          <a:prstGeom prst="rect">
            <a:avLst/>
          </a:prstGeom>
          <a:noFill/>
        </p:spPr>
        <p:txBody>
          <a:bodyPr wrap="none" rtlCol="0">
            <a:spAutoFit/>
          </a:bodyPr>
          <a:lstStyle/>
          <a:p>
            <a:endParaRPr lang="fr-FR" dirty="0"/>
          </a:p>
        </p:txBody>
      </p:sp>
      <p:pic>
        <p:nvPicPr>
          <p:cNvPr id="7" name="Image 6">
            <a:extLst>
              <a:ext uri="{FF2B5EF4-FFF2-40B4-BE49-F238E27FC236}">
                <a16:creationId xmlns:a16="http://schemas.microsoft.com/office/drawing/2014/main" id="{BE5757F8-53AB-C0FB-5842-91BBF60CEEFD}"/>
              </a:ext>
            </a:extLst>
          </p:cNvPr>
          <p:cNvPicPr>
            <a:picLocks noChangeAspect="1"/>
          </p:cNvPicPr>
          <p:nvPr/>
        </p:nvPicPr>
        <p:blipFill>
          <a:blip r:embed="rId3"/>
          <a:stretch>
            <a:fillRect/>
          </a:stretch>
        </p:blipFill>
        <p:spPr>
          <a:xfrm>
            <a:off x="395771" y="402647"/>
            <a:ext cx="4171460" cy="3026353"/>
          </a:xfrm>
          <a:prstGeom prst="rect">
            <a:avLst/>
          </a:prstGeom>
        </p:spPr>
      </p:pic>
      <p:sp>
        <p:nvSpPr>
          <p:cNvPr id="18" name="ZoneTexte 17">
            <a:extLst>
              <a:ext uri="{FF2B5EF4-FFF2-40B4-BE49-F238E27FC236}">
                <a16:creationId xmlns:a16="http://schemas.microsoft.com/office/drawing/2014/main" id="{2BB2BCFF-FFCD-1781-F573-874D652AD62D}"/>
              </a:ext>
            </a:extLst>
          </p:cNvPr>
          <p:cNvSpPr txBox="1"/>
          <p:nvPr/>
        </p:nvSpPr>
        <p:spPr>
          <a:xfrm>
            <a:off x="5042494" y="1365188"/>
            <a:ext cx="4843848" cy="4862870"/>
          </a:xfrm>
          <a:prstGeom prst="rect">
            <a:avLst/>
          </a:prstGeom>
          <a:noFill/>
          <a:ln>
            <a:noFill/>
          </a:ln>
        </p:spPr>
        <p:txBody>
          <a:bodyPr wrap="square">
            <a:spAutoFit/>
          </a:bodyPr>
          <a:lstStyle/>
          <a:p>
            <a:r>
              <a:rPr lang="fr-FR" sz="2000" dirty="0"/>
              <a:t>« </a:t>
            </a:r>
            <a:r>
              <a:rPr lang="fr-FR" sz="2200" b="1" dirty="0"/>
              <a:t>Le Centre Johns Hopkins pour la sécurité sanitaire s'efforce de </a:t>
            </a:r>
            <a:r>
              <a:rPr lang="fr-FR" sz="2200" b="1" dirty="0">
                <a:solidFill>
                  <a:srgbClr val="FF0000"/>
                </a:solidFill>
              </a:rPr>
              <a:t>protéger les populations contre les épidémies et les catastrophes</a:t>
            </a:r>
            <a:r>
              <a:rPr lang="fr-FR" sz="2200" b="1" dirty="0"/>
              <a:t> et de construire des communautés résilientes par le biais d'études, d'engagements et de recherches innovantes qui renforcent les organisations, les systèmes, les politiques et les programmes essentiels à la sécurité sanitaire publique.</a:t>
            </a:r>
          </a:p>
          <a:p>
            <a:endParaRPr lang="fr-FR" sz="1000" dirty="0"/>
          </a:p>
          <a:p>
            <a:r>
              <a:rPr lang="fr-FR" sz="2000" dirty="0"/>
              <a:t>Le centre fait partie de l'école de santé publique Johns Hopkins</a:t>
            </a:r>
          </a:p>
          <a:p>
            <a:r>
              <a:rPr lang="fr-FR" sz="2000" dirty="0"/>
              <a:t>Bloomberg </a:t>
            </a:r>
            <a:r>
              <a:rPr lang="fr-FR" sz="2000" dirty="0" err="1"/>
              <a:t>School</a:t>
            </a:r>
            <a:r>
              <a:rPr lang="fr-FR" sz="2000" dirty="0"/>
              <a:t> of Public </a:t>
            </a:r>
            <a:r>
              <a:rPr lang="fr-FR" sz="2000" dirty="0" err="1"/>
              <a:t>Health</a:t>
            </a:r>
            <a:r>
              <a:rPr lang="fr-FR" sz="2000" dirty="0"/>
              <a:t> et est situé à Baltimore, MD. »</a:t>
            </a:r>
          </a:p>
        </p:txBody>
      </p:sp>
      <p:sp>
        <p:nvSpPr>
          <p:cNvPr id="11" name="Bulle rectangulaire 10">
            <a:extLst>
              <a:ext uri="{FF2B5EF4-FFF2-40B4-BE49-F238E27FC236}">
                <a16:creationId xmlns:a16="http://schemas.microsoft.com/office/drawing/2014/main" id="{C1E3523E-9EA8-695D-76FD-95FADE902BF5}"/>
              </a:ext>
            </a:extLst>
          </p:cNvPr>
          <p:cNvSpPr/>
          <p:nvPr/>
        </p:nvSpPr>
        <p:spPr>
          <a:xfrm>
            <a:off x="4966764" y="1226634"/>
            <a:ext cx="4843848" cy="5001424"/>
          </a:xfrm>
          <a:prstGeom prst="wedgeRectCallout">
            <a:avLst>
              <a:gd name="adj1" fmla="val -64456"/>
              <a:gd name="adj2" fmla="val 74"/>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507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scénario de l’exercice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sp>
        <p:nvSpPr>
          <p:cNvPr id="7" name="ZoneTexte 6">
            <a:extLst>
              <a:ext uri="{FF2B5EF4-FFF2-40B4-BE49-F238E27FC236}">
                <a16:creationId xmlns:a16="http://schemas.microsoft.com/office/drawing/2014/main" id="{EB60CEBF-B85C-8971-3DD7-DE764600DD08}"/>
              </a:ext>
            </a:extLst>
          </p:cNvPr>
          <p:cNvSpPr txBox="1"/>
          <p:nvPr/>
        </p:nvSpPr>
        <p:spPr>
          <a:xfrm>
            <a:off x="6665053" y="5657345"/>
            <a:ext cx="4956604" cy="923330"/>
          </a:xfrm>
          <a:prstGeom prst="rect">
            <a:avLst/>
          </a:prstGeom>
          <a:noFill/>
        </p:spPr>
        <p:txBody>
          <a:bodyPr wrap="square">
            <a:spAutoFit/>
          </a:bodyPr>
          <a:lstStyle/>
          <a:p>
            <a:r>
              <a:rPr lang="fr-FR" dirty="0"/>
              <a:t>Du point de vue du gouvernement, l'administration actuelle est dirigée par le président Randall Archer, qui a pris ses fonctions en janvier 2025. </a:t>
            </a:r>
          </a:p>
        </p:txBody>
      </p:sp>
      <p:sp>
        <p:nvSpPr>
          <p:cNvPr id="9" name="ZoneTexte 8">
            <a:extLst>
              <a:ext uri="{FF2B5EF4-FFF2-40B4-BE49-F238E27FC236}">
                <a16:creationId xmlns:a16="http://schemas.microsoft.com/office/drawing/2014/main" id="{26B7237A-10DC-90E8-5937-CBBB50AFD49C}"/>
              </a:ext>
            </a:extLst>
          </p:cNvPr>
          <p:cNvSpPr txBox="1"/>
          <p:nvPr/>
        </p:nvSpPr>
        <p:spPr>
          <a:xfrm>
            <a:off x="570343" y="1308031"/>
            <a:ext cx="5875635" cy="5339923"/>
          </a:xfrm>
          <a:prstGeom prst="rect">
            <a:avLst/>
          </a:prstGeom>
          <a:noFill/>
          <a:ln>
            <a:solidFill>
              <a:schemeClr val="tx1"/>
            </a:solidFill>
          </a:ln>
        </p:spPr>
        <p:txBody>
          <a:bodyPr wrap="square">
            <a:spAutoFit/>
          </a:bodyPr>
          <a:lstStyle/>
          <a:p>
            <a:r>
              <a:rPr lang="fr-FR" sz="2000" b="1" dirty="0">
                <a:highlight>
                  <a:srgbClr val="FFFF00"/>
                </a:highlight>
              </a:rPr>
              <a:t>En </a:t>
            </a:r>
            <a:r>
              <a:rPr lang="fr-FR" sz="2000" b="1" dirty="0">
                <a:solidFill>
                  <a:srgbClr val="FF0000"/>
                </a:solidFill>
                <a:highlight>
                  <a:srgbClr val="FFFF00"/>
                </a:highlight>
              </a:rPr>
              <a:t>2025</a:t>
            </a:r>
            <a:r>
              <a:rPr lang="fr-FR" sz="2000" b="1" dirty="0">
                <a:highlight>
                  <a:srgbClr val="FFFF00"/>
                </a:highlight>
              </a:rPr>
              <a:t>, le monde est à la fois plus </a:t>
            </a:r>
            <a:r>
              <a:rPr lang="fr-FR" sz="2000" b="1" dirty="0">
                <a:solidFill>
                  <a:srgbClr val="FF0000"/>
                </a:solidFill>
                <a:highlight>
                  <a:srgbClr val="FFFF00"/>
                </a:highlight>
              </a:rPr>
              <a:t>connecté</a:t>
            </a:r>
            <a:r>
              <a:rPr lang="fr-FR" sz="2000" b="1" dirty="0">
                <a:highlight>
                  <a:srgbClr val="FFFF00"/>
                </a:highlight>
              </a:rPr>
              <a:t> et plus </a:t>
            </a:r>
            <a:r>
              <a:rPr lang="fr-FR" sz="2000" b="1" dirty="0">
                <a:solidFill>
                  <a:srgbClr val="FF0000"/>
                </a:solidFill>
                <a:highlight>
                  <a:srgbClr val="FFFF00"/>
                </a:highlight>
              </a:rPr>
              <a:t>divisé</a:t>
            </a:r>
            <a:r>
              <a:rPr lang="fr-FR" sz="2000" b="1" dirty="0">
                <a:highlight>
                  <a:srgbClr val="FFFF00"/>
                </a:highlight>
              </a:rPr>
              <a:t>.</a:t>
            </a:r>
          </a:p>
          <a:p>
            <a:endParaRPr lang="fr-FR" sz="900" b="1" dirty="0">
              <a:highlight>
                <a:srgbClr val="FFFF00"/>
              </a:highlight>
            </a:endParaRPr>
          </a:p>
          <a:p>
            <a:r>
              <a:rPr lang="fr-FR" sz="2000" b="1" dirty="0">
                <a:highlight>
                  <a:srgbClr val="FFFF00"/>
                </a:highlight>
              </a:rPr>
              <a:t>L'accès quasi-universel à l'internet sans fil et aux nouvelles technologies </a:t>
            </a:r>
            <a:r>
              <a:rPr lang="fr-FR" sz="2000" dirty="0">
                <a:highlight>
                  <a:srgbClr val="FFFF00"/>
                </a:highlight>
              </a:rPr>
              <a:t>: </a:t>
            </a:r>
            <a:r>
              <a:rPr lang="fr-FR" sz="2000" b="1" dirty="0">
                <a:highlight>
                  <a:srgbClr val="FFFF00"/>
                </a:highlight>
              </a:rPr>
              <a:t>des écrans minces et flexibles qui peuvent être temporairement attachés à un porte-documents, un sac à dos ou un vêtement et utilisés pour diffuser du contenu sur l'internet, a permis de partager facilement des nouvelles et des informations.</a:t>
            </a:r>
          </a:p>
          <a:p>
            <a:endParaRPr lang="fr-FR" sz="900" dirty="0"/>
          </a:p>
          <a:p>
            <a:r>
              <a:rPr lang="fr-FR" sz="2000" b="1" dirty="0">
                <a:highlight>
                  <a:srgbClr val="FFFF00"/>
                </a:highlight>
              </a:rPr>
              <a:t>Cependant, de nombreuses personnes ont choisi de restreindre les sources d'information vers lesquelles elles se tournent, choisissent souvent de </a:t>
            </a:r>
            <a:r>
              <a:rPr lang="fr-FR" sz="2000" b="1" dirty="0">
                <a:solidFill>
                  <a:srgbClr val="FF0000"/>
                </a:solidFill>
                <a:highlight>
                  <a:srgbClr val="FFFF00"/>
                </a:highlight>
              </a:rPr>
              <a:t>n'interagir qu'avec ceux avec lesquels ils sont d'accord</a:t>
            </a:r>
            <a:r>
              <a:rPr lang="fr-FR" sz="2000" b="1" dirty="0">
                <a:highlight>
                  <a:srgbClr val="FFFF00"/>
                </a:highlight>
              </a:rPr>
              <a:t>. </a:t>
            </a:r>
          </a:p>
          <a:p>
            <a:endParaRPr lang="fr-FR" sz="900" dirty="0"/>
          </a:p>
          <a:p>
            <a:r>
              <a:rPr lang="fr-FR" dirty="0"/>
              <a:t>Cette tendance a de plus en plus isolé les cliques</a:t>
            </a:r>
          </a:p>
          <a:p>
            <a:r>
              <a:rPr lang="fr-FR" dirty="0"/>
              <a:t>les unes des autres, rendant la communication entre ces groupes de plus en plus difficile.</a:t>
            </a:r>
          </a:p>
        </p:txBody>
      </p:sp>
      <p:pic>
        <p:nvPicPr>
          <p:cNvPr id="10" name="Image 9">
            <a:extLst>
              <a:ext uri="{FF2B5EF4-FFF2-40B4-BE49-F238E27FC236}">
                <a16:creationId xmlns:a16="http://schemas.microsoft.com/office/drawing/2014/main" id="{AE1D1318-CE5B-E513-5C08-0E9CBE7B3EF9}"/>
              </a:ext>
            </a:extLst>
          </p:cNvPr>
          <p:cNvPicPr>
            <a:picLocks noChangeAspect="1"/>
          </p:cNvPicPr>
          <p:nvPr/>
        </p:nvPicPr>
        <p:blipFill>
          <a:blip r:embed="rId2"/>
          <a:stretch>
            <a:fillRect/>
          </a:stretch>
        </p:blipFill>
        <p:spPr>
          <a:xfrm>
            <a:off x="6798913" y="1308031"/>
            <a:ext cx="3436104" cy="4227796"/>
          </a:xfrm>
          <a:prstGeom prst="rect">
            <a:avLst/>
          </a:prstGeom>
        </p:spPr>
      </p:pic>
    </p:spTree>
    <p:extLst>
      <p:ext uri="{BB962C8B-B14F-4D97-AF65-F5344CB8AC3E}">
        <p14:creationId xmlns:p14="http://schemas.microsoft.com/office/powerpoint/2010/main" val="1258935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scénario de l’exercice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sp>
        <p:nvSpPr>
          <p:cNvPr id="10" name="ZoneTexte 9">
            <a:extLst>
              <a:ext uri="{FF2B5EF4-FFF2-40B4-BE49-F238E27FC236}">
                <a16:creationId xmlns:a16="http://schemas.microsoft.com/office/drawing/2014/main" id="{AE645382-16F1-E782-B378-947C5955CDAC}"/>
              </a:ext>
            </a:extLst>
          </p:cNvPr>
          <p:cNvSpPr txBox="1"/>
          <p:nvPr/>
        </p:nvSpPr>
        <p:spPr>
          <a:xfrm>
            <a:off x="7203288" y="3248274"/>
            <a:ext cx="4287278" cy="2800767"/>
          </a:xfrm>
          <a:prstGeom prst="rect">
            <a:avLst/>
          </a:prstGeom>
          <a:noFill/>
          <a:ln>
            <a:solidFill>
              <a:schemeClr val="tx1"/>
            </a:solidFill>
          </a:ln>
        </p:spPr>
        <p:txBody>
          <a:bodyPr wrap="square">
            <a:spAutoFit/>
          </a:bodyPr>
          <a:lstStyle/>
          <a:p>
            <a:r>
              <a:rPr lang="fr-FR" sz="2200" b="1" dirty="0">
                <a:highlight>
                  <a:srgbClr val="FFFF00"/>
                </a:highlight>
              </a:rPr>
              <a:t>Toutefois, la </a:t>
            </a:r>
            <a:r>
              <a:rPr lang="fr-FR" sz="2200" b="1" dirty="0">
                <a:solidFill>
                  <a:srgbClr val="FF0000"/>
                </a:solidFill>
                <a:highlight>
                  <a:srgbClr val="FFFF00"/>
                </a:highlight>
              </a:rPr>
              <a:t>diversité</a:t>
            </a:r>
            <a:r>
              <a:rPr lang="fr-FR" sz="2200" b="1" dirty="0">
                <a:highlight>
                  <a:srgbClr val="FFFF00"/>
                </a:highlight>
              </a:rPr>
              <a:t> des nouvelles plateformes d'information et de médias et la </a:t>
            </a:r>
            <a:r>
              <a:rPr lang="fr-FR" sz="2200" b="1" dirty="0">
                <a:solidFill>
                  <a:srgbClr val="FF0000"/>
                </a:solidFill>
                <a:highlight>
                  <a:srgbClr val="FFFF00"/>
                </a:highlight>
              </a:rPr>
              <a:t>rapidité</a:t>
            </a:r>
            <a:r>
              <a:rPr lang="fr-FR" sz="2200" b="1" dirty="0">
                <a:highlight>
                  <a:srgbClr val="FFFF00"/>
                </a:highlight>
              </a:rPr>
              <a:t> avec laquelle les </a:t>
            </a:r>
            <a:r>
              <a:rPr lang="fr-FR" sz="2200" b="1" dirty="0">
                <a:solidFill>
                  <a:srgbClr val="FF0000"/>
                </a:solidFill>
                <a:highlight>
                  <a:srgbClr val="FFFF00"/>
                </a:highlight>
              </a:rPr>
              <a:t>réseaux sociaux </a:t>
            </a:r>
            <a:r>
              <a:rPr lang="fr-FR" sz="2200" b="1" dirty="0">
                <a:highlight>
                  <a:srgbClr val="FFFF00"/>
                </a:highlight>
              </a:rPr>
              <a:t>se développent sont autant de défis </a:t>
            </a:r>
            <a:r>
              <a:rPr lang="fr-FR" sz="2200" dirty="0"/>
              <a:t>: maîtrise technologique, présence partout et coût, afin d’améliorer l'assimilation des messages clés par le public.</a:t>
            </a:r>
          </a:p>
        </p:txBody>
      </p:sp>
      <p:sp>
        <p:nvSpPr>
          <p:cNvPr id="11" name="ZoneTexte 10">
            <a:extLst>
              <a:ext uri="{FF2B5EF4-FFF2-40B4-BE49-F238E27FC236}">
                <a16:creationId xmlns:a16="http://schemas.microsoft.com/office/drawing/2014/main" id="{2AB46FD9-6A34-E2A7-F551-B03E6D52B561}"/>
              </a:ext>
            </a:extLst>
          </p:cNvPr>
          <p:cNvSpPr txBox="1"/>
          <p:nvPr/>
        </p:nvSpPr>
        <p:spPr>
          <a:xfrm>
            <a:off x="526688" y="1671134"/>
            <a:ext cx="6305034" cy="4385816"/>
          </a:xfrm>
          <a:prstGeom prst="rect">
            <a:avLst/>
          </a:prstGeom>
          <a:noFill/>
          <a:ln>
            <a:solidFill>
              <a:schemeClr val="tx1"/>
            </a:solidFill>
          </a:ln>
        </p:spPr>
        <p:txBody>
          <a:bodyPr wrap="square">
            <a:spAutoFit/>
          </a:bodyPr>
          <a:lstStyle/>
          <a:p>
            <a:r>
              <a:rPr lang="fr-FR" b="1" dirty="0">
                <a:highlight>
                  <a:srgbClr val="FFFF00"/>
                </a:highlight>
              </a:rPr>
              <a:t>En ce qui concerne plus spécifiquement la communication sur les MCM (mesures sanitaires)</a:t>
            </a:r>
            <a:r>
              <a:rPr lang="fr-FR" dirty="0"/>
              <a:t>, le ministère américain de la santé et des services sociaux (HHS), les Centres de contrôle et de prévention des maladies (CDC), la Food and Drug Administration (FDA) et d'autres agences de santé publique </a:t>
            </a:r>
            <a:r>
              <a:rPr lang="fr-FR" b="1" dirty="0">
                <a:highlight>
                  <a:srgbClr val="FFFF00"/>
                </a:highlight>
              </a:rPr>
              <a:t>ont de plus en plus adopté une gamme variée de technologies de </a:t>
            </a:r>
            <a:r>
              <a:rPr lang="fr-FR" b="1" dirty="0">
                <a:solidFill>
                  <a:srgbClr val="FF0000"/>
                </a:solidFill>
                <a:highlight>
                  <a:srgbClr val="FFFF00"/>
                </a:highlight>
              </a:rPr>
              <a:t>médias sociaux</a:t>
            </a:r>
            <a:r>
              <a:rPr lang="fr-FR" b="1" dirty="0">
                <a:highlight>
                  <a:srgbClr val="FFFF00"/>
                </a:highlight>
              </a:rPr>
              <a:t>, y compris Facebook, Snapchat et Twitter, ainsi que des plateformes émergentes comme </a:t>
            </a:r>
            <a:r>
              <a:rPr lang="fr-FR" b="1" dirty="0" err="1">
                <a:highlight>
                  <a:srgbClr val="FFFF00"/>
                </a:highlight>
              </a:rPr>
              <a:t>ZapQ</a:t>
            </a:r>
            <a:r>
              <a:rPr lang="fr-FR" dirty="0"/>
              <a:t>, qui permet aux utilisateurs d'agréger et d'archiver du contenu médiatique sélectionné provenant d'autres plateformes et de communiquer avec des groupes sociaux basés sur le cloud en fonction de leurs intérêts communs et de l'actualité.</a:t>
            </a:r>
          </a:p>
          <a:p>
            <a:endParaRPr lang="fr-FR" sz="900" b="1" dirty="0">
              <a:highlight>
                <a:srgbClr val="FFFF00"/>
              </a:highlight>
            </a:endParaRPr>
          </a:p>
          <a:p>
            <a:r>
              <a:rPr lang="fr-FR" b="1" dirty="0">
                <a:highlight>
                  <a:srgbClr val="FFFF00"/>
                </a:highlight>
              </a:rPr>
              <a:t>Les organisations de santé publique fédérales et étatiques ont également développé des applications spécifiques et redoublé d'efforts pour maintenir et mettre à jour leurs sites web.</a:t>
            </a:r>
          </a:p>
        </p:txBody>
      </p:sp>
      <p:pic>
        <p:nvPicPr>
          <p:cNvPr id="13" name="Image 12">
            <a:extLst>
              <a:ext uri="{FF2B5EF4-FFF2-40B4-BE49-F238E27FC236}">
                <a16:creationId xmlns:a16="http://schemas.microsoft.com/office/drawing/2014/main" id="{B1CEE533-21CC-2F5D-6870-1C0B72CD96AD}"/>
              </a:ext>
            </a:extLst>
          </p:cNvPr>
          <p:cNvPicPr>
            <a:picLocks noChangeAspect="1"/>
          </p:cNvPicPr>
          <p:nvPr/>
        </p:nvPicPr>
        <p:blipFill>
          <a:blip r:embed="rId2"/>
          <a:stretch>
            <a:fillRect/>
          </a:stretch>
        </p:blipFill>
        <p:spPr>
          <a:xfrm>
            <a:off x="9768218" y="526845"/>
            <a:ext cx="1722348" cy="2119184"/>
          </a:xfrm>
          <a:prstGeom prst="rect">
            <a:avLst/>
          </a:prstGeom>
        </p:spPr>
      </p:pic>
    </p:spTree>
    <p:extLst>
      <p:ext uri="{BB962C8B-B14F-4D97-AF65-F5344CB8AC3E}">
        <p14:creationId xmlns:p14="http://schemas.microsoft.com/office/powerpoint/2010/main" val="3836998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scénario de l’exercice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sp>
        <p:nvSpPr>
          <p:cNvPr id="7" name="ZoneTexte 6">
            <a:extLst>
              <a:ext uri="{FF2B5EF4-FFF2-40B4-BE49-F238E27FC236}">
                <a16:creationId xmlns:a16="http://schemas.microsoft.com/office/drawing/2014/main" id="{8E724315-1CCF-C4B5-8517-C975560BDB03}"/>
              </a:ext>
            </a:extLst>
          </p:cNvPr>
          <p:cNvSpPr txBox="1"/>
          <p:nvPr/>
        </p:nvSpPr>
        <p:spPr>
          <a:xfrm>
            <a:off x="491183" y="1574080"/>
            <a:ext cx="6098058" cy="4985980"/>
          </a:xfrm>
          <a:prstGeom prst="rect">
            <a:avLst/>
          </a:prstGeom>
          <a:noFill/>
          <a:ln>
            <a:solidFill>
              <a:schemeClr val="tx1"/>
            </a:solidFill>
          </a:ln>
        </p:spPr>
        <p:txBody>
          <a:bodyPr wrap="square">
            <a:spAutoFit/>
          </a:bodyPr>
          <a:lstStyle/>
          <a:p>
            <a:r>
              <a:rPr lang="fr-FR" sz="2000" b="1" dirty="0">
                <a:highlight>
                  <a:srgbClr val="FFFF00"/>
                </a:highlight>
              </a:rPr>
              <a:t>À la mi-octobre 2025, trois décès ont été signalés parmi les membres de la First Baptist Church de St. Paul, dans le Minnesota.</a:t>
            </a:r>
            <a:r>
              <a:rPr lang="fr-FR" sz="2000" dirty="0"/>
              <a:t> Deux des membres de l'église venaient de rentrer d'un voyage missionnaire aux Philippines, où ils avaient porté secours aux victimes des inondations régionales. La troisième était la mère d'un membre de l'église qui s'était également rendu aux Philippines avec le groupe, mais qui n'avait été que légèrement malade.</a:t>
            </a:r>
          </a:p>
          <a:p>
            <a:endParaRPr lang="fr-FR" sz="900" dirty="0"/>
          </a:p>
          <a:p>
            <a:r>
              <a:rPr lang="fr-FR" sz="2000" dirty="0"/>
              <a:t>Sur la base des symptômes déclarés par les patients, les prestataires de soins de santé ont d'abord supposé qu'ils étaient morts de la grippe saisonnière, dont les autorités sanitaires prévoyaient qu'elle serait particulièrement virulente et répandue cet automne-là. </a:t>
            </a:r>
          </a:p>
          <a:p>
            <a:endParaRPr lang="fr-FR" sz="900" dirty="0"/>
          </a:p>
          <a:p>
            <a:r>
              <a:rPr lang="fr-FR" sz="2000" dirty="0"/>
              <a:t>Cependant, les tests de laboratoire se sont révélés négatifs pour la grippe.</a:t>
            </a:r>
          </a:p>
        </p:txBody>
      </p:sp>
      <p:sp>
        <p:nvSpPr>
          <p:cNvPr id="9" name="ZoneTexte 8">
            <a:extLst>
              <a:ext uri="{FF2B5EF4-FFF2-40B4-BE49-F238E27FC236}">
                <a16:creationId xmlns:a16="http://schemas.microsoft.com/office/drawing/2014/main" id="{73D9C76E-64F9-8771-74F3-4AB4A6CD1C74}"/>
              </a:ext>
            </a:extLst>
          </p:cNvPr>
          <p:cNvSpPr txBox="1"/>
          <p:nvPr/>
        </p:nvSpPr>
        <p:spPr>
          <a:xfrm>
            <a:off x="6793126" y="3533029"/>
            <a:ext cx="5044646" cy="3046988"/>
          </a:xfrm>
          <a:prstGeom prst="rect">
            <a:avLst/>
          </a:prstGeom>
          <a:noFill/>
          <a:ln>
            <a:solidFill>
              <a:schemeClr val="tx1"/>
            </a:solidFill>
          </a:ln>
        </p:spPr>
        <p:txBody>
          <a:bodyPr wrap="square">
            <a:spAutoFit/>
          </a:bodyPr>
          <a:lstStyle/>
          <a:p>
            <a:r>
              <a:rPr lang="fr-FR" sz="2400" b="1" dirty="0">
                <a:highlight>
                  <a:srgbClr val="FFFF00"/>
                </a:highlight>
              </a:rPr>
              <a:t>Une semaine plus tard, l'équipe du CDC a confirmé que les 3 patients étaient en fait infectés par un nouveau </a:t>
            </a:r>
            <a:r>
              <a:rPr lang="fr-FR" sz="2400" b="1" dirty="0">
                <a:solidFill>
                  <a:srgbClr val="FF0000"/>
                </a:solidFill>
                <a:highlight>
                  <a:srgbClr val="FFFF00"/>
                </a:highlight>
              </a:rPr>
              <a:t>coronavirus</a:t>
            </a:r>
            <a:r>
              <a:rPr lang="fr-FR" sz="2400" dirty="0"/>
              <a:t>, baptisé syndrome respiratoire aigu de St Paul.</a:t>
            </a:r>
          </a:p>
          <a:p>
            <a:r>
              <a:rPr lang="fr-FR" sz="2400" b="1" dirty="0">
                <a:highlight>
                  <a:srgbClr val="FFFF00"/>
                </a:highlight>
              </a:rPr>
              <a:t>SPARS-</a:t>
            </a:r>
            <a:r>
              <a:rPr lang="fr-FR" sz="2400" b="1" dirty="0" err="1">
                <a:highlight>
                  <a:srgbClr val="FFFF00"/>
                </a:highlight>
              </a:rPr>
              <a:t>CoV</a:t>
            </a:r>
            <a:r>
              <a:rPr lang="fr-FR" sz="2400" b="1" dirty="0">
                <a:highlight>
                  <a:srgbClr val="FFFF00"/>
                </a:highlight>
              </a:rPr>
              <a:t> ou SPARS</a:t>
            </a:r>
            <a:r>
              <a:rPr lang="fr-FR" sz="2400" dirty="0"/>
              <a:t>, du nom de la ville où le premier groupe de cas avait été détecté.</a:t>
            </a:r>
          </a:p>
        </p:txBody>
      </p:sp>
      <p:pic>
        <p:nvPicPr>
          <p:cNvPr id="13" name="Image 12">
            <a:extLst>
              <a:ext uri="{FF2B5EF4-FFF2-40B4-BE49-F238E27FC236}">
                <a16:creationId xmlns:a16="http://schemas.microsoft.com/office/drawing/2014/main" id="{88005B2F-DB15-1840-7890-5F7AC3414D19}"/>
              </a:ext>
            </a:extLst>
          </p:cNvPr>
          <p:cNvPicPr>
            <a:picLocks noChangeAspect="1"/>
          </p:cNvPicPr>
          <p:nvPr/>
        </p:nvPicPr>
        <p:blipFill>
          <a:blip r:embed="rId2"/>
          <a:stretch>
            <a:fillRect/>
          </a:stretch>
        </p:blipFill>
        <p:spPr>
          <a:xfrm>
            <a:off x="9768218" y="526845"/>
            <a:ext cx="1722348" cy="2119184"/>
          </a:xfrm>
          <a:prstGeom prst="rect">
            <a:avLst/>
          </a:prstGeom>
        </p:spPr>
      </p:pic>
    </p:spTree>
    <p:extLst>
      <p:ext uri="{BB962C8B-B14F-4D97-AF65-F5344CB8AC3E}">
        <p14:creationId xmlns:p14="http://schemas.microsoft.com/office/powerpoint/2010/main" val="2495921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Suite du scénario                         </a:t>
            </a:r>
            <a:endParaRPr lang="fr-FR" sz="5400" dirty="0"/>
          </a:p>
        </p:txBody>
      </p:sp>
      <p:pic>
        <p:nvPicPr>
          <p:cNvPr id="13" name="Image 12">
            <a:extLst>
              <a:ext uri="{FF2B5EF4-FFF2-40B4-BE49-F238E27FC236}">
                <a16:creationId xmlns:a16="http://schemas.microsoft.com/office/drawing/2014/main" id="{88005B2F-DB15-1840-7890-5F7AC3414D19}"/>
              </a:ext>
            </a:extLst>
          </p:cNvPr>
          <p:cNvPicPr>
            <a:picLocks noChangeAspect="1"/>
          </p:cNvPicPr>
          <p:nvPr/>
        </p:nvPicPr>
        <p:blipFill>
          <a:blip r:embed="rId2"/>
          <a:stretch>
            <a:fillRect/>
          </a:stretch>
        </p:blipFill>
        <p:spPr>
          <a:xfrm>
            <a:off x="9779792" y="377174"/>
            <a:ext cx="1722348" cy="2119184"/>
          </a:xfrm>
          <a:prstGeom prst="rect">
            <a:avLst/>
          </a:prstGeom>
        </p:spPr>
      </p:pic>
      <p:sp>
        <p:nvSpPr>
          <p:cNvPr id="8" name="ZoneTexte 7">
            <a:extLst>
              <a:ext uri="{FF2B5EF4-FFF2-40B4-BE49-F238E27FC236}">
                <a16:creationId xmlns:a16="http://schemas.microsoft.com/office/drawing/2014/main" id="{A0F0A9D6-19EC-F958-64E7-99DBAE59DE20}"/>
              </a:ext>
            </a:extLst>
          </p:cNvPr>
          <p:cNvSpPr txBox="1"/>
          <p:nvPr/>
        </p:nvSpPr>
        <p:spPr>
          <a:xfrm>
            <a:off x="503498" y="1370474"/>
            <a:ext cx="7216815" cy="4985980"/>
          </a:xfrm>
          <a:prstGeom prst="rect">
            <a:avLst/>
          </a:prstGeom>
          <a:noFill/>
          <a:ln>
            <a:solidFill>
              <a:schemeClr val="tx1"/>
            </a:solidFill>
          </a:ln>
        </p:spPr>
        <p:txBody>
          <a:bodyPr wrap="square">
            <a:spAutoFit/>
          </a:bodyPr>
          <a:lstStyle/>
          <a:p>
            <a:r>
              <a:rPr lang="fr-FR" sz="2000" b="1" dirty="0">
                <a:highlight>
                  <a:srgbClr val="FFFF00"/>
                </a:highlight>
              </a:rPr>
              <a:t>Fin juin 2026 (8 mois après les premiers morts aux Etats-Unis), le </a:t>
            </a:r>
            <a:r>
              <a:rPr lang="fr-FR" sz="2000" b="1" dirty="0">
                <a:solidFill>
                  <a:srgbClr val="FF0000"/>
                </a:solidFill>
                <a:highlight>
                  <a:srgbClr val="FFFF00"/>
                </a:highlight>
              </a:rPr>
              <a:t>vaccin </a:t>
            </a:r>
            <a:r>
              <a:rPr lang="fr-FR" sz="2000" b="1" dirty="0" err="1">
                <a:solidFill>
                  <a:srgbClr val="FF0000"/>
                </a:solidFill>
                <a:highlight>
                  <a:srgbClr val="FFFF00"/>
                </a:highlight>
              </a:rPr>
              <a:t>Corovax</a:t>
            </a:r>
            <a:r>
              <a:rPr lang="fr-FR" sz="2000" b="1" dirty="0">
                <a:solidFill>
                  <a:srgbClr val="FF0000"/>
                </a:solidFill>
                <a:highlight>
                  <a:srgbClr val="FFFF00"/>
                </a:highlight>
              </a:rPr>
              <a:t> </a:t>
            </a:r>
            <a:r>
              <a:rPr lang="fr-FR" sz="2000" b="1" dirty="0">
                <a:highlight>
                  <a:srgbClr val="FFFF00"/>
                </a:highlight>
              </a:rPr>
              <a:t>entre dans la phase finale de son examen accéléré aux États-Unis. </a:t>
            </a:r>
          </a:p>
          <a:p>
            <a:r>
              <a:rPr lang="fr-FR" sz="2000" b="1" dirty="0">
                <a:solidFill>
                  <a:srgbClr val="FF0000"/>
                </a:solidFill>
                <a:highlight>
                  <a:srgbClr val="FFFF00"/>
                </a:highlight>
              </a:rPr>
              <a:t>10 millions de doses </a:t>
            </a:r>
            <a:r>
              <a:rPr lang="fr-FR" sz="2000" b="1" dirty="0">
                <a:highlight>
                  <a:srgbClr val="FFFF00"/>
                </a:highlight>
              </a:rPr>
              <a:t>devraient être disponibles à la mi-juillet, </a:t>
            </a:r>
            <a:br>
              <a:rPr lang="fr-FR" sz="2000" b="1" dirty="0">
                <a:highlight>
                  <a:srgbClr val="FFFF00"/>
                </a:highlight>
              </a:rPr>
            </a:br>
            <a:r>
              <a:rPr lang="fr-FR" sz="2000" b="1" dirty="0">
                <a:highlight>
                  <a:srgbClr val="FFFF00"/>
                </a:highlight>
              </a:rPr>
              <a:t>et </a:t>
            </a:r>
            <a:r>
              <a:rPr lang="fr-FR" sz="2000" b="1" dirty="0">
                <a:solidFill>
                  <a:srgbClr val="FF0000"/>
                </a:solidFill>
                <a:highlight>
                  <a:srgbClr val="FFFF00"/>
                </a:highlight>
              </a:rPr>
              <a:t>20 millions de doses </a:t>
            </a:r>
            <a:r>
              <a:rPr lang="fr-FR" sz="2000" b="1" dirty="0">
                <a:highlight>
                  <a:srgbClr val="FFFF00"/>
                </a:highlight>
              </a:rPr>
              <a:t>supplémentaires d'ici la fin du mois d'août.</a:t>
            </a:r>
          </a:p>
          <a:p>
            <a:r>
              <a:rPr lang="fr-FR" sz="900" dirty="0"/>
              <a:t> </a:t>
            </a:r>
          </a:p>
          <a:p>
            <a:r>
              <a:rPr lang="fr-FR" sz="2000" dirty="0"/>
              <a:t>Tous les efforts ont été déployés pour augmenter la capacité de production nationale. </a:t>
            </a:r>
          </a:p>
          <a:p>
            <a:endParaRPr lang="fr-FR" sz="900" dirty="0"/>
          </a:p>
          <a:p>
            <a:r>
              <a:rPr lang="fr-FR" sz="2000" dirty="0"/>
              <a:t>En prévision d'une pénurie initiale de vaccins, le Comité consultatif sur les pratiques de l'immunisation (ACIP) a identifié </a:t>
            </a:r>
            <a:r>
              <a:rPr lang="fr-FR" sz="2000" b="1" dirty="0">
                <a:highlight>
                  <a:srgbClr val="FFFF00"/>
                </a:highlight>
              </a:rPr>
              <a:t>les groupes prioritaires suivants pour la vaccination : </a:t>
            </a:r>
            <a:br>
              <a:rPr lang="fr-FR" sz="2000" b="1" dirty="0">
                <a:highlight>
                  <a:srgbClr val="FFFF00"/>
                </a:highlight>
              </a:rPr>
            </a:br>
            <a:r>
              <a:rPr lang="fr-FR" sz="900" b="1" dirty="0">
                <a:highlight>
                  <a:srgbClr val="FFFF00"/>
                </a:highlight>
              </a:rPr>
              <a:t> </a:t>
            </a:r>
            <a:endParaRPr lang="fr-FR" sz="2000" b="1" dirty="0">
              <a:highlight>
                <a:srgbClr val="FFFF00"/>
              </a:highlight>
            </a:endParaRPr>
          </a:p>
          <a:p>
            <a:pPr marL="342900" indent="-342900">
              <a:buFont typeface="Arial" panose="020B0604020202020204" pitchFamily="34" charset="0"/>
              <a:buChar char="•"/>
            </a:pPr>
            <a:r>
              <a:rPr lang="fr-FR" sz="2000" b="1" dirty="0">
                <a:highlight>
                  <a:srgbClr val="FFFF00"/>
                </a:highlight>
              </a:rPr>
              <a:t>les enfants âgés de 1 à 18 ans</a:t>
            </a:r>
          </a:p>
          <a:p>
            <a:pPr marL="342900" indent="-342900">
              <a:buFont typeface="Arial" panose="020B0604020202020204" pitchFamily="34" charset="0"/>
              <a:buChar char="•"/>
            </a:pPr>
            <a:r>
              <a:rPr lang="fr-FR" sz="2000" b="1" dirty="0">
                <a:highlight>
                  <a:srgbClr val="FFFF00"/>
                </a:highlight>
              </a:rPr>
              <a:t>les jeunes adultes de 19 à 22 ans souffrant d'affections respiratoires chroniques</a:t>
            </a:r>
          </a:p>
          <a:p>
            <a:pPr marL="342900" indent="-342900">
              <a:buFont typeface="Arial" panose="020B0604020202020204" pitchFamily="34" charset="0"/>
              <a:buChar char="•"/>
            </a:pPr>
            <a:r>
              <a:rPr lang="fr-FR" sz="2000" b="1" dirty="0">
                <a:highlight>
                  <a:srgbClr val="FFFF00"/>
                </a:highlight>
              </a:rPr>
              <a:t>les femmes enceintes.</a:t>
            </a:r>
          </a:p>
        </p:txBody>
      </p:sp>
      <p:pic>
        <p:nvPicPr>
          <p:cNvPr id="3" name="Image 2">
            <a:extLst>
              <a:ext uri="{FF2B5EF4-FFF2-40B4-BE49-F238E27FC236}">
                <a16:creationId xmlns:a16="http://schemas.microsoft.com/office/drawing/2014/main" id="{720B1451-8FD3-BC74-1010-D5B2CC1F34CB}"/>
              </a:ext>
            </a:extLst>
          </p:cNvPr>
          <p:cNvPicPr>
            <a:picLocks noChangeAspect="1"/>
          </p:cNvPicPr>
          <p:nvPr/>
        </p:nvPicPr>
        <p:blipFill>
          <a:blip r:embed="rId3"/>
          <a:stretch>
            <a:fillRect/>
          </a:stretch>
        </p:blipFill>
        <p:spPr>
          <a:xfrm>
            <a:off x="6992234" y="4564391"/>
            <a:ext cx="4344854" cy="2077974"/>
          </a:xfrm>
          <a:prstGeom prst="rect">
            <a:avLst/>
          </a:prstGeom>
          <a:ln>
            <a:solidFill>
              <a:schemeClr val="tx1"/>
            </a:solidFill>
          </a:ln>
        </p:spPr>
      </p:pic>
      <p:pic>
        <p:nvPicPr>
          <p:cNvPr id="4" name="Image 3">
            <a:extLst>
              <a:ext uri="{FF2B5EF4-FFF2-40B4-BE49-F238E27FC236}">
                <a16:creationId xmlns:a16="http://schemas.microsoft.com/office/drawing/2014/main" id="{E580AE10-C2C8-EFB1-3FBD-BBC0302693C8}"/>
              </a:ext>
            </a:extLst>
          </p:cNvPr>
          <p:cNvPicPr>
            <a:picLocks noChangeAspect="1"/>
          </p:cNvPicPr>
          <p:nvPr/>
        </p:nvPicPr>
        <p:blipFill>
          <a:blip r:embed="rId4"/>
          <a:stretch>
            <a:fillRect/>
          </a:stretch>
        </p:blipFill>
        <p:spPr>
          <a:xfrm>
            <a:off x="7605693" y="2646029"/>
            <a:ext cx="3556000" cy="1768691"/>
          </a:xfrm>
          <a:prstGeom prst="rect">
            <a:avLst/>
          </a:prstGeom>
          <a:ln>
            <a:solidFill>
              <a:schemeClr val="tx1"/>
            </a:solidFill>
          </a:ln>
        </p:spPr>
      </p:pic>
    </p:spTree>
    <p:extLst>
      <p:ext uri="{BB962C8B-B14F-4D97-AF65-F5344CB8AC3E}">
        <p14:creationId xmlns:p14="http://schemas.microsoft.com/office/powerpoint/2010/main" val="566160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ppt_x</p:attrName>
                                        </p:attrNameLst>
                                      </p:cBhvr>
                                      <p:tavLst>
                                        <p:tav tm="0">
                                          <p:val>
                                            <p:strVal val="#ppt_x-#ppt_w*1.125000"/>
                                          </p:val>
                                        </p:tav>
                                        <p:tav tm="100000">
                                          <p:val>
                                            <p:strVal val="#ppt_x"/>
                                          </p:val>
                                        </p:tav>
                                      </p:tavLst>
                                    </p:anim>
                                    <p:animEffect transition="in" filter="wipe(righ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5168213"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réponses au SPARS                    </a:t>
            </a:r>
            <a:endParaRPr lang="fr-FR" sz="5400" dirty="0"/>
          </a:p>
        </p:txBody>
      </p:sp>
      <p:pic>
        <p:nvPicPr>
          <p:cNvPr id="5" name="Image 4">
            <a:extLst>
              <a:ext uri="{FF2B5EF4-FFF2-40B4-BE49-F238E27FC236}">
                <a16:creationId xmlns:a16="http://schemas.microsoft.com/office/drawing/2014/main" id="{DFB497BA-CD98-CC55-994D-7565EB7BEB2F}"/>
              </a:ext>
            </a:extLst>
          </p:cNvPr>
          <p:cNvPicPr>
            <a:picLocks noChangeAspect="1"/>
          </p:cNvPicPr>
          <p:nvPr/>
        </p:nvPicPr>
        <p:blipFill>
          <a:blip r:embed="rId2"/>
          <a:stretch>
            <a:fillRect/>
          </a:stretch>
        </p:blipFill>
        <p:spPr>
          <a:xfrm>
            <a:off x="5819040" y="590855"/>
            <a:ext cx="4203700" cy="5422900"/>
          </a:xfrm>
          <a:prstGeom prst="rect">
            <a:avLst/>
          </a:prstGeom>
          <a:ln>
            <a:solidFill>
              <a:schemeClr val="tx1"/>
            </a:solidFill>
          </a:ln>
        </p:spPr>
      </p:pic>
    </p:spTree>
    <p:extLst>
      <p:ext uri="{BB962C8B-B14F-4D97-AF65-F5344CB8AC3E}">
        <p14:creationId xmlns:p14="http://schemas.microsoft.com/office/powerpoint/2010/main" val="2030766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B585AB6F-9A30-AA7B-22FF-1BDA7BB9E704}"/>
              </a:ext>
            </a:extLst>
          </p:cNvPr>
          <p:cNvSpPr txBox="1"/>
          <p:nvPr/>
        </p:nvSpPr>
        <p:spPr>
          <a:xfrm>
            <a:off x="379971" y="2125029"/>
            <a:ext cx="6098058" cy="4662815"/>
          </a:xfrm>
          <a:prstGeom prst="rect">
            <a:avLst/>
          </a:prstGeom>
          <a:noFill/>
        </p:spPr>
        <p:txBody>
          <a:bodyPr wrap="square">
            <a:spAutoFit/>
          </a:bodyPr>
          <a:lstStyle/>
          <a:p>
            <a:pPr marL="285750" indent="-285750">
              <a:buFont typeface="Arial" panose="020B0604020202020204" pitchFamily="34" charset="0"/>
              <a:buChar char="•"/>
            </a:pPr>
            <a:r>
              <a:rPr lang="fr-FR" b="1" dirty="0">
                <a:highlight>
                  <a:srgbClr val="FFFF00"/>
                </a:highlight>
              </a:rPr>
              <a:t>SE </a:t>
            </a:r>
            <a:r>
              <a:rPr lang="fr-FR" b="1" dirty="0">
                <a:solidFill>
                  <a:srgbClr val="FF0000"/>
                </a:solidFill>
                <a:highlight>
                  <a:srgbClr val="FFFF00"/>
                </a:highlight>
              </a:rPr>
              <a:t>LAVER</a:t>
            </a:r>
            <a:r>
              <a:rPr lang="fr-FR" b="1" dirty="0">
                <a:highlight>
                  <a:srgbClr val="FFFF00"/>
                </a:highlight>
              </a:rPr>
              <a:t> LES MAINS &amp; </a:t>
            </a:r>
            <a:r>
              <a:rPr lang="fr-FR" b="1" dirty="0">
                <a:solidFill>
                  <a:srgbClr val="FF0000"/>
                </a:solidFill>
                <a:highlight>
                  <a:srgbClr val="FFFF00"/>
                </a:highlight>
              </a:rPr>
              <a:t>DÉSINFECTER</a:t>
            </a:r>
            <a:r>
              <a:rPr lang="fr-FR" b="1" dirty="0">
                <a:highlight>
                  <a:srgbClr val="FFFF00"/>
                </a:highlight>
              </a:rPr>
              <a:t> LES SURFACES</a:t>
            </a:r>
          </a:p>
          <a:p>
            <a:pPr marL="285750" indent="-285750">
              <a:buFont typeface="Arial" panose="020B0604020202020204" pitchFamily="34" charset="0"/>
              <a:buChar char="•"/>
            </a:pPr>
            <a:endParaRPr lang="fr-FR" sz="900" dirty="0">
              <a:highlight>
                <a:srgbClr val="FFFF00"/>
              </a:highlight>
            </a:endParaRPr>
          </a:p>
          <a:p>
            <a:pPr marL="285750" indent="-285750">
              <a:buFont typeface="Arial" panose="020B0604020202020204" pitchFamily="34" charset="0"/>
              <a:buChar char="•"/>
            </a:pPr>
            <a:r>
              <a:rPr lang="fr-FR" b="1" dirty="0">
                <a:highlight>
                  <a:srgbClr val="FFFF00"/>
                </a:highlight>
              </a:rPr>
              <a:t> </a:t>
            </a:r>
            <a:r>
              <a:rPr lang="fr-FR" b="1" dirty="0">
                <a:solidFill>
                  <a:srgbClr val="FF0000"/>
                </a:solidFill>
                <a:highlight>
                  <a:srgbClr val="FFFF00"/>
                </a:highlight>
              </a:rPr>
              <a:t>ISOLEMENT</a:t>
            </a:r>
            <a:r>
              <a:rPr lang="fr-FR" b="1" dirty="0">
                <a:highlight>
                  <a:srgbClr val="FFFF00"/>
                </a:highlight>
              </a:rPr>
              <a:t> DES CAS SUSPECTS</a:t>
            </a:r>
          </a:p>
          <a:p>
            <a:pPr marL="285750" indent="-285750">
              <a:buFont typeface="Arial" panose="020B0604020202020204" pitchFamily="34" charset="0"/>
              <a:buChar char="•"/>
            </a:pPr>
            <a:endParaRPr lang="fr-FR" sz="900" b="1" dirty="0">
              <a:highlight>
                <a:srgbClr val="FFFF00"/>
              </a:highlight>
            </a:endParaRPr>
          </a:p>
          <a:p>
            <a:pPr marL="285750" indent="-285750">
              <a:buFont typeface="Arial" panose="020B0604020202020204" pitchFamily="34" charset="0"/>
              <a:buChar char="•"/>
            </a:pPr>
            <a:r>
              <a:rPr lang="fr-FR" b="1" dirty="0">
                <a:highlight>
                  <a:srgbClr val="FFFF00"/>
                </a:highlight>
              </a:rPr>
              <a:t> </a:t>
            </a:r>
            <a:r>
              <a:rPr lang="fr-FR" b="1" dirty="0">
                <a:solidFill>
                  <a:srgbClr val="FF0000"/>
                </a:solidFill>
                <a:highlight>
                  <a:srgbClr val="FFFF00"/>
                </a:highlight>
              </a:rPr>
              <a:t>DISTANCIATION</a:t>
            </a:r>
            <a:r>
              <a:rPr lang="fr-FR" b="1" dirty="0">
                <a:highlight>
                  <a:srgbClr val="FFFF00"/>
                </a:highlight>
              </a:rPr>
              <a:t> SOCIALE</a:t>
            </a:r>
          </a:p>
          <a:p>
            <a:pPr marL="285750" indent="-285750">
              <a:buFont typeface="Arial" panose="020B0604020202020204" pitchFamily="34" charset="0"/>
              <a:buChar char="•"/>
            </a:pPr>
            <a:endParaRPr lang="fr-FR" sz="900" b="1" dirty="0">
              <a:highlight>
                <a:srgbClr val="FFFF00"/>
              </a:highlight>
            </a:endParaRPr>
          </a:p>
          <a:p>
            <a:pPr marL="285750" indent="-285750">
              <a:buFont typeface="Arial" panose="020B0604020202020204" pitchFamily="34" charset="0"/>
              <a:buChar char="•"/>
            </a:pPr>
            <a:r>
              <a:rPr lang="fr-FR" b="1" dirty="0">
                <a:highlight>
                  <a:srgbClr val="FFFF00"/>
                </a:highlight>
              </a:rPr>
              <a:t>MESSAGES SUR </a:t>
            </a:r>
            <a:r>
              <a:rPr lang="fr-FR" b="1" dirty="0">
                <a:solidFill>
                  <a:srgbClr val="FF0000"/>
                </a:solidFill>
                <a:highlight>
                  <a:srgbClr val="FFFF00"/>
                </a:highlight>
              </a:rPr>
              <a:t>MÉDIAS</a:t>
            </a:r>
            <a:r>
              <a:rPr lang="fr-FR" b="1" dirty="0">
                <a:highlight>
                  <a:srgbClr val="FFFF00"/>
                </a:highlight>
              </a:rPr>
              <a:t> TRADI &amp; SOCIAUX</a:t>
            </a:r>
            <a:br>
              <a:rPr lang="fr-FR" dirty="0"/>
            </a:br>
            <a:r>
              <a:rPr lang="fr-FR" dirty="0"/>
              <a:t>Ces messages ont été diffusés par le biais de diverses sources de médias traditionnels et sociaux, notamment </a:t>
            </a:r>
            <a:r>
              <a:rPr lang="fr-FR" b="1" dirty="0">
                <a:highlight>
                  <a:srgbClr val="FFFF00"/>
                </a:highlight>
              </a:rPr>
              <a:t>Facebook, Instagram, </a:t>
            </a:r>
            <a:r>
              <a:rPr lang="fr-FR" b="1" dirty="0" err="1">
                <a:highlight>
                  <a:srgbClr val="FFFF00"/>
                </a:highlight>
              </a:rPr>
              <a:t>Reddit</a:t>
            </a:r>
            <a:r>
              <a:rPr lang="fr-FR" b="1" dirty="0">
                <a:highlight>
                  <a:srgbClr val="FFFF00"/>
                </a:highlight>
              </a:rPr>
              <a:t>, Twitter et </a:t>
            </a:r>
            <a:r>
              <a:rPr lang="fr-FR" b="1" dirty="0" err="1">
                <a:highlight>
                  <a:srgbClr val="FFFF00"/>
                </a:highlight>
              </a:rPr>
              <a:t>ZapQ</a:t>
            </a:r>
            <a:br>
              <a:rPr lang="fr-FR" b="1" dirty="0"/>
            </a:br>
            <a:r>
              <a:rPr lang="fr-FR" sz="900" b="1" dirty="0"/>
              <a:t> </a:t>
            </a:r>
            <a:endParaRPr lang="fr-FR" dirty="0"/>
          </a:p>
          <a:p>
            <a:pPr marL="285750" indent="-285750">
              <a:buFont typeface="Arial" panose="020B0604020202020204" pitchFamily="34" charset="0"/>
              <a:buChar char="•"/>
            </a:pPr>
            <a:r>
              <a:rPr lang="fr-FR" b="1" dirty="0">
                <a:highlight>
                  <a:srgbClr val="FFFF00"/>
                </a:highlight>
              </a:rPr>
              <a:t>PUIS UN </a:t>
            </a:r>
            <a:r>
              <a:rPr lang="fr-FR" b="1" dirty="0">
                <a:solidFill>
                  <a:srgbClr val="FF0000"/>
                </a:solidFill>
                <a:highlight>
                  <a:srgbClr val="FFFF00"/>
                </a:highlight>
              </a:rPr>
              <a:t>ANTIVIRAL</a:t>
            </a:r>
            <a:r>
              <a:rPr lang="fr-FR" b="1" dirty="0">
                <a:highlight>
                  <a:srgbClr val="FFFF00"/>
                </a:highlight>
              </a:rPr>
              <a:t> : le </a:t>
            </a:r>
            <a:r>
              <a:rPr lang="fr-FR" b="1" dirty="0" err="1">
                <a:highlight>
                  <a:srgbClr val="FFFF00"/>
                </a:highlight>
              </a:rPr>
              <a:t>Kalocivir</a:t>
            </a:r>
            <a:br>
              <a:rPr lang="fr-FR" b="1" dirty="0">
                <a:highlight>
                  <a:srgbClr val="FFFF00"/>
                </a:highlight>
              </a:rPr>
            </a:br>
            <a:r>
              <a:rPr lang="fr-FR" sz="900" b="1" dirty="0">
                <a:highlight>
                  <a:srgbClr val="FFFF00"/>
                </a:highlight>
              </a:rPr>
              <a:t> </a:t>
            </a:r>
            <a:endParaRPr lang="fr-FR" b="1" dirty="0">
              <a:highlight>
                <a:srgbClr val="FFFF00"/>
              </a:highlight>
            </a:endParaRPr>
          </a:p>
          <a:p>
            <a:pPr marL="285750" indent="-285750">
              <a:buFont typeface="Arial" panose="020B0604020202020204" pitchFamily="34" charset="0"/>
              <a:buChar char="•"/>
            </a:pPr>
            <a:r>
              <a:rPr lang="fr-FR" b="1" dirty="0">
                <a:highlight>
                  <a:srgbClr val="FFFF00"/>
                </a:highlight>
              </a:rPr>
              <a:t>PUIS UN </a:t>
            </a:r>
            <a:r>
              <a:rPr lang="fr-FR" b="1" dirty="0">
                <a:solidFill>
                  <a:srgbClr val="FF0000"/>
                </a:solidFill>
                <a:highlight>
                  <a:srgbClr val="FFFF00"/>
                </a:highlight>
              </a:rPr>
              <a:t>VACCIN</a:t>
            </a:r>
            <a:r>
              <a:rPr lang="fr-FR" b="1" dirty="0">
                <a:highlight>
                  <a:srgbClr val="FFFF00"/>
                </a:highlight>
              </a:rPr>
              <a:t> MORTEL ... Puis une vaccin « sûr et efficace »</a:t>
            </a:r>
            <a:br>
              <a:rPr lang="fr-FR" b="1" dirty="0">
                <a:highlight>
                  <a:srgbClr val="FFFF00"/>
                </a:highlight>
              </a:rPr>
            </a:br>
            <a:r>
              <a:rPr lang="fr-FR" dirty="0"/>
              <a:t>Les essais internes ont révélé plusieurs effets secondaires inquiétants, notamment un gonflement des pattes, de graves douleurs articulaires et une encéphalite entraînant des crises d'épilepsie ou la mort. </a:t>
            </a:r>
          </a:p>
        </p:txBody>
      </p:sp>
      <p:pic>
        <p:nvPicPr>
          <p:cNvPr id="16" name="Image 15">
            <a:extLst>
              <a:ext uri="{FF2B5EF4-FFF2-40B4-BE49-F238E27FC236}">
                <a16:creationId xmlns:a16="http://schemas.microsoft.com/office/drawing/2014/main" id="{771F06C2-938A-0CEE-7A4A-3CA87BA6E140}"/>
              </a:ext>
            </a:extLst>
          </p:cNvPr>
          <p:cNvPicPr>
            <a:picLocks noChangeAspect="1"/>
          </p:cNvPicPr>
          <p:nvPr/>
        </p:nvPicPr>
        <p:blipFill>
          <a:blip r:embed="rId2"/>
          <a:stretch>
            <a:fillRect/>
          </a:stretch>
        </p:blipFill>
        <p:spPr>
          <a:xfrm>
            <a:off x="7439798" y="3663778"/>
            <a:ext cx="4533900" cy="2692400"/>
          </a:xfrm>
          <a:prstGeom prst="rect">
            <a:avLst/>
          </a:prstGeom>
          <a:ln>
            <a:solidFill>
              <a:schemeClr val="tx1"/>
            </a:solidFill>
          </a:ln>
        </p:spPr>
      </p:pic>
      <p:pic>
        <p:nvPicPr>
          <p:cNvPr id="17" name="Image 16">
            <a:extLst>
              <a:ext uri="{FF2B5EF4-FFF2-40B4-BE49-F238E27FC236}">
                <a16:creationId xmlns:a16="http://schemas.microsoft.com/office/drawing/2014/main" id="{349AA246-73B3-65F1-6B7F-987337C70FAA}"/>
              </a:ext>
            </a:extLst>
          </p:cNvPr>
          <p:cNvPicPr>
            <a:picLocks noChangeAspect="1"/>
          </p:cNvPicPr>
          <p:nvPr/>
        </p:nvPicPr>
        <p:blipFill>
          <a:blip r:embed="rId3"/>
          <a:stretch>
            <a:fillRect/>
          </a:stretch>
        </p:blipFill>
        <p:spPr>
          <a:xfrm>
            <a:off x="6713239" y="977900"/>
            <a:ext cx="4521200" cy="2451100"/>
          </a:xfrm>
          <a:prstGeom prst="rect">
            <a:avLst/>
          </a:prstGeom>
          <a:ln>
            <a:solidFill>
              <a:schemeClr val="tx1"/>
            </a:solidFill>
          </a:ln>
        </p:spPr>
      </p:pic>
      <p:sp>
        <p:nvSpPr>
          <p:cNvPr id="18" name="ZoneTexte 17">
            <a:extLst>
              <a:ext uri="{FF2B5EF4-FFF2-40B4-BE49-F238E27FC236}">
                <a16:creationId xmlns:a16="http://schemas.microsoft.com/office/drawing/2014/main" id="{52D77C05-6C67-347F-203E-CC26F7168614}"/>
              </a:ext>
            </a:extLst>
          </p:cNvPr>
          <p:cNvSpPr txBox="1"/>
          <p:nvPr/>
        </p:nvSpPr>
        <p:spPr>
          <a:xfrm>
            <a:off x="379971" y="370703"/>
            <a:ext cx="5168213"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réponses au SPARS                    </a:t>
            </a:r>
            <a:endParaRPr lang="fr-FR" sz="5400" dirty="0"/>
          </a:p>
        </p:txBody>
      </p:sp>
    </p:spTree>
    <p:extLst>
      <p:ext uri="{BB962C8B-B14F-4D97-AF65-F5344CB8AC3E}">
        <p14:creationId xmlns:p14="http://schemas.microsoft.com/office/powerpoint/2010/main" val="3886602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ppt_x</p:attrName>
                                        </p:attrNameLst>
                                      </p:cBhvr>
                                      <p:tavLst>
                                        <p:tav tm="0">
                                          <p:val>
                                            <p:strVal val="#ppt_x-#ppt_w*1.125000"/>
                                          </p:val>
                                        </p:tav>
                                        <p:tav tm="100000">
                                          <p:val>
                                            <p:strVal val="#ppt_x"/>
                                          </p:val>
                                        </p:tav>
                                      </p:tavLst>
                                    </p:anim>
                                    <p:animEffect transition="in" filter="wipe(right)">
                                      <p:cBhvr>
                                        <p:cTn id="12" dur="500"/>
                                        <p:tgtEl>
                                          <p:spTgt spid="17"/>
                                        </p:tgtEl>
                                      </p:cBhvr>
                                    </p:animEffect>
                                  </p:childTnLst>
                                </p:cTn>
                              </p:par>
                              <p:par>
                                <p:cTn id="13" presetID="1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righ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223024" cy="1477328"/>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vaccin « sûr et efficace »</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et l’immunité des fabricants                    </a:t>
            </a:r>
            <a:endParaRPr lang="fr-FR" sz="3600" dirty="0"/>
          </a:p>
        </p:txBody>
      </p:sp>
      <p:sp>
        <p:nvSpPr>
          <p:cNvPr id="7" name="ZoneTexte 6">
            <a:extLst>
              <a:ext uri="{FF2B5EF4-FFF2-40B4-BE49-F238E27FC236}">
                <a16:creationId xmlns:a16="http://schemas.microsoft.com/office/drawing/2014/main" id="{2EB2BD23-6288-5C61-2FB3-CC390DB068D6}"/>
              </a:ext>
            </a:extLst>
          </p:cNvPr>
          <p:cNvSpPr txBox="1"/>
          <p:nvPr/>
        </p:nvSpPr>
        <p:spPr>
          <a:xfrm>
            <a:off x="379971" y="1933886"/>
            <a:ext cx="8115302" cy="2585323"/>
          </a:xfrm>
          <a:prstGeom prst="rect">
            <a:avLst/>
          </a:prstGeom>
          <a:noFill/>
          <a:ln>
            <a:solidFill>
              <a:schemeClr val="tx1"/>
            </a:solidFill>
          </a:ln>
        </p:spPr>
        <p:txBody>
          <a:bodyPr wrap="square">
            <a:spAutoFit/>
          </a:bodyPr>
          <a:lstStyle/>
          <a:p>
            <a:r>
              <a:rPr lang="fr-FR" b="1" dirty="0">
                <a:highlight>
                  <a:srgbClr val="FFFF00"/>
                </a:highlight>
              </a:rPr>
              <a:t>Les autorités sanitaires fédérales ont passé un contrat avec </a:t>
            </a:r>
            <a:r>
              <a:rPr lang="fr-FR" b="1" dirty="0" err="1">
                <a:highlight>
                  <a:srgbClr val="FFFF00"/>
                </a:highlight>
              </a:rPr>
              <a:t>CynBio</a:t>
            </a:r>
            <a:r>
              <a:rPr lang="fr-FR" b="1" dirty="0">
                <a:highlight>
                  <a:srgbClr val="FFFF00"/>
                </a:highlight>
              </a:rPr>
              <a:t>, une société pharmaceutique basée aux États-Unis, afin de développer un vaccin contre le SPARS sur la base de l'expérience de GMI</a:t>
            </a:r>
            <a:r>
              <a:rPr lang="fr-FR" b="1" dirty="0"/>
              <a:t> </a:t>
            </a:r>
            <a:r>
              <a:rPr lang="fr-FR" dirty="0"/>
              <a:t>(le conglomérat multinational qui a produit le premier vaccin mortel).</a:t>
            </a:r>
          </a:p>
          <a:p>
            <a:r>
              <a:rPr lang="fr-FR" sz="900" dirty="0"/>
              <a:t> </a:t>
            </a:r>
            <a:br>
              <a:rPr lang="fr-FR" dirty="0"/>
            </a:br>
            <a:r>
              <a:rPr lang="fr-FR" b="1" dirty="0">
                <a:highlight>
                  <a:srgbClr val="FFFF00"/>
                </a:highlight>
              </a:rPr>
              <a:t>Le contrat prévoyait des exigences en matière d'essais d'innocuité, afin de garantir que le vaccin serait </a:t>
            </a:r>
            <a:r>
              <a:rPr lang="fr-FR" b="1" dirty="0">
                <a:solidFill>
                  <a:srgbClr val="FF0000"/>
                </a:solidFill>
                <a:highlight>
                  <a:srgbClr val="FFFF00"/>
                </a:highlight>
              </a:rPr>
              <a:t>sûr et efficace</a:t>
            </a:r>
            <a:r>
              <a:rPr lang="fr-FR" b="1" dirty="0">
                <a:solidFill>
                  <a:srgbClr val="FF0000"/>
                </a:solidFill>
              </a:rPr>
              <a:t> </a:t>
            </a:r>
            <a:r>
              <a:rPr lang="fr-FR" dirty="0"/>
              <a:t>pour une utilisation chez l'homme. </a:t>
            </a:r>
          </a:p>
          <a:p>
            <a:endParaRPr lang="fr-FR" sz="900" dirty="0"/>
          </a:p>
          <a:p>
            <a:r>
              <a:rPr lang="fr-FR" b="1" dirty="0">
                <a:highlight>
                  <a:srgbClr val="FFFF00"/>
                </a:highlight>
              </a:rPr>
              <a:t>Il prévoyait également un financement considérable des National Institutes of </a:t>
            </a:r>
            <a:r>
              <a:rPr lang="fr-FR" b="1" dirty="0" err="1">
                <a:highlight>
                  <a:srgbClr val="FFFF00"/>
                </a:highlight>
              </a:rPr>
              <a:t>Health</a:t>
            </a:r>
            <a:r>
              <a:rPr lang="fr-FR" b="1" dirty="0">
                <a:highlight>
                  <a:srgbClr val="FFFF00"/>
                </a:highlight>
              </a:rPr>
              <a:t> (NIH) et prévoyait un examen prioritaire par la FDA. </a:t>
            </a:r>
          </a:p>
        </p:txBody>
      </p:sp>
      <p:sp>
        <p:nvSpPr>
          <p:cNvPr id="9" name="ZoneTexte 8">
            <a:extLst>
              <a:ext uri="{FF2B5EF4-FFF2-40B4-BE49-F238E27FC236}">
                <a16:creationId xmlns:a16="http://schemas.microsoft.com/office/drawing/2014/main" id="{52C721E0-A954-682C-3114-C79B93FD7CBE}"/>
              </a:ext>
            </a:extLst>
          </p:cNvPr>
          <p:cNvSpPr txBox="1"/>
          <p:nvPr/>
        </p:nvSpPr>
        <p:spPr>
          <a:xfrm>
            <a:off x="3405460" y="4614639"/>
            <a:ext cx="8464379" cy="2123658"/>
          </a:xfrm>
          <a:prstGeom prst="rect">
            <a:avLst/>
          </a:prstGeom>
          <a:noFill/>
          <a:ln>
            <a:solidFill>
              <a:schemeClr val="tx1"/>
            </a:solidFill>
          </a:ln>
        </p:spPr>
        <p:txBody>
          <a:bodyPr wrap="square">
            <a:spAutoFit/>
          </a:bodyPr>
          <a:lstStyle/>
          <a:p>
            <a:r>
              <a:rPr lang="fr-FR" sz="2200" dirty="0"/>
              <a:t>En outre, le secrétaire d'État à la santé publique, M. Nagel, a donné son accord de principe pour invoquer</a:t>
            </a:r>
            <a:r>
              <a:rPr lang="fr-FR" sz="2200" b="1" dirty="0">
                <a:highlight>
                  <a:srgbClr val="FFFF00"/>
                </a:highlight>
              </a:rPr>
              <a:t> la loi sur la préparation aux situations d'urgence </a:t>
            </a:r>
            <a:r>
              <a:rPr lang="fr-FR" sz="2200" b="1" dirty="0" err="1">
                <a:highlight>
                  <a:srgbClr val="FFFF00"/>
                </a:highlight>
              </a:rPr>
              <a:t>Prep</a:t>
            </a:r>
            <a:r>
              <a:rPr lang="fr-FR" sz="2200" b="1" dirty="0">
                <a:highlight>
                  <a:srgbClr val="FFFF00"/>
                </a:highlight>
              </a:rPr>
              <a:t> </a:t>
            </a:r>
            <a:r>
              <a:rPr lang="fr-FR" sz="2200" b="1" dirty="0" err="1">
                <a:highlight>
                  <a:srgbClr val="FFFF00"/>
                </a:highlight>
              </a:rPr>
              <a:t>Act</a:t>
            </a:r>
            <a:r>
              <a:rPr lang="fr-FR" sz="2200" b="1" dirty="0">
                <a:highlight>
                  <a:srgbClr val="FFFF00"/>
                </a:highlight>
              </a:rPr>
              <a:t> (Public </a:t>
            </a:r>
            <a:r>
              <a:rPr lang="fr-FR" sz="2200" b="1" dirty="0" err="1">
                <a:highlight>
                  <a:srgbClr val="FFFF00"/>
                </a:highlight>
              </a:rPr>
              <a:t>Readiness</a:t>
            </a:r>
            <a:r>
              <a:rPr lang="fr-FR" sz="2200" b="1" dirty="0">
                <a:highlight>
                  <a:srgbClr val="FFFF00"/>
                </a:highlight>
              </a:rPr>
              <a:t> and Emergency </a:t>
            </a:r>
            <a:r>
              <a:rPr lang="fr-FR" sz="2200" b="1" dirty="0" err="1">
                <a:highlight>
                  <a:srgbClr val="FFFF00"/>
                </a:highlight>
              </a:rPr>
              <a:t>Preparedness</a:t>
            </a:r>
            <a:r>
              <a:rPr lang="fr-FR" sz="2200" b="1" dirty="0">
                <a:highlight>
                  <a:srgbClr val="FFFF00"/>
                </a:highlight>
              </a:rPr>
              <a:t> </a:t>
            </a:r>
            <a:r>
              <a:rPr lang="fr-FR" sz="2200" b="1" dirty="0" err="1">
                <a:highlight>
                  <a:srgbClr val="FFFF00"/>
                </a:highlight>
              </a:rPr>
              <a:t>Act</a:t>
            </a:r>
            <a:r>
              <a:rPr lang="fr-FR" sz="2200" b="1" dirty="0">
                <a:highlight>
                  <a:srgbClr val="FFFF00"/>
                </a:highlight>
              </a:rPr>
              <a:t>), offrant ainsi </a:t>
            </a:r>
            <a:r>
              <a:rPr lang="fr-FR" sz="2200" b="1" dirty="0">
                <a:solidFill>
                  <a:srgbClr val="FF0000"/>
                </a:solidFill>
                <a:highlight>
                  <a:srgbClr val="FFFF00"/>
                </a:highlight>
              </a:rPr>
              <a:t>une protection en matière de responsabilité </a:t>
            </a:r>
            <a:r>
              <a:rPr lang="fr-FR" sz="2200" b="1" dirty="0">
                <a:highlight>
                  <a:srgbClr val="FFFF00"/>
                </a:highlight>
              </a:rPr>
              <a:t>à </a:t>
            </a:r>
            <a:r>
              <a:rPr lang="fr-FR" sz="2200" b="1" dirty="0" err="1">
                <a:highlight>
                  <a:srgbClr val="FFFF00"/>
                </a:highlight>
              </a:rPr>
              <a:t>CynBio</a:t>
            </a:r>
            <a:r>
              <a:rPr lang="fr-FR" sz="2200" b="1" dirty="0">
                <a:highlight>
                  <a:srgbClr val="FFFF00"/>
                </a:highlight>
              </a:rPr>
              <a:t> et aux futurs fournisseurs de vaccins dans l'éventualité où </a:t>
            </a:r>
            <a:r>
              <a:rPr lang="fr-FR" sz="2200" b="1" dirty="0">
                <a:solidFill>
                  <a:srgbClr val="FF0000"/>
                </a:solidFill>
                <a:highlight>
                  <a:srgbClr val="FFFF00"/>
                </a:highlight>
              </a:rPr>
              <a:t>les vaccinés subiraient des effets indésirables</a:t>
            </a:r>
            <a:r>
              <a:rPr lang="fr-FR" sz="2200" b="1" dirty="0">
                <a:highlight>
                  <a:srgbClr val="FFFF00"/>
                </a:highlight>
              </a:rPr>
              <a:t>.</a:t>
            </a:r>
          </a:p>
        </p:txBody>
      </p:sp>
      <p:pic>
        <p:nvPicPr>
          <p:cNvPr id="10" name="Image 9">
            <a:extLst>
              <a:ext uri="{FF2B5EF4-FFF2-40B4-BE49-F238E27FC236}">
                <a16:creationId xmlns:a16="http://schemas.microsoft.com/office/drawing/2014/main" id="{96AFB60C-73BF-F5EA-A5C6-FE1836110A96}"/>
              </a:ext>
            </a:extLst>
          </p:cNvPr>
          <p:cNvPicPr>
            <a:picLocks noChangeAspect="1"/>
          </p:cNvPicPr>
          <p:nvPr/>
        </p:nvPicPr>
        <p:blipFill>
          <a:blip r:embed="rId2"/>
          <a:stretch>
            <a:fillRect/>
          </a:stretch>
        </p:blipFill>
        <p:spPr>
          <a:xfrm>
            <a:off x="10089681" y="1848031"/>
            <a:ext cx="1722348" cy="2119184"/>
          </a:xfrm>
          <a:prstGeom prst="rect">
            <a:avLst/>
          </a:prstGeom>
        </p:spPr>
      </p:pic>
    </p:spTree>
    <p:extLst>
      <p:ext uri="{BB962C8B-B14F-4D97-AF65-F5344CB8AC3E}">
        <p14:creationId xmlns:p14="http://schemas.microsoft.com/office/powerpoint/2010/main" val="3458128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2031325"/>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La peur, </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un bon outil de communication</a:t>
            </a:r>
          </a:p>
          <a:p>
            <a:endParaRPr lang="fr-FR" sz="3600" dirty="0"/>
          </a:p>
        </p:txBody>
      </p:sp>
      <p:sp>
        <p:nvSpPr>
          <p:cNvPr id="9" name="ZoneTexte 8">
            <a:extLst>
              <a:ext uri="{FF2B5EF4-FFF2-40B4-BE49-F238E27FC236}">
                <a16:creationId xmlns:a16="http://schemas.microsoft.com/office/drawing/2014/main" id="{86B51B62-5783-32C9-74A7-3F0CFC63A135}"/>
              </a:ext>
            </a:extLst>
          </p:cNvPr>
          <p:cNvSpPr txBox="1"/>
          <p:nvPr/>
        </p:nvSpPr>
        <p:spPr>
          <a:xfrm>
            <a:off x="637166" y="2280557"/>
            <a:ext cx="6840852" cy="1892826"/>
          </a:xfrm>
          <a:prstGeom prst="rect">
            <a:avLst/>
          </a:prstGeom>
          <a:noFill/>
        </p:spPr>
        <p:txBody>
          <a:bodyPr wrap="square">
            <a:spAutoFit/>
          </a:bodyPr>
          <a:lstStyle/>
          <a:p>
            <a:r>
              <a:rPr lang="fr-FR" dirty="0"/>
              <a:t>La recrudescence des cas en novembre et décembre 2025 a suscité </a:t>
            </a:r>
            <a:r>
              <a:rPr lang="fr-FR" b="1" dirty="0">
                <a:solidFill>
                  <a:srgbClr val="FF0000"/>
                </a:solidFill>
              </a:rPr>
              <a:t>une inquiétude croissante de la part de l'opinion publique </a:t>
            </a:r>
            <a:r>
              <a:rPr lang="fr-FR" dirty="0"/>
              <a:t>à l'égard de la maladie. À la fin du mois de décembre</a:t>
            </a:r>
            <a:r>
              <a:rPr lang="fr-FR" b="1" dirty="0">
                <a:solidFill>
                  <a:srgbClr val="FF0000"/>
                </a:solidFill>
              </a:rPr>
              <a:t>, l'inquiétude de l'opinion publique</a:t>
            </a:r>
            <a:r>
              <a:rPr lang="fr-FR" dirty="0"/>
              <a:t> à l'égard du SPARS aux États-Unis </a:t>
            </a:r>
            <a:r>
              <a:rPr lang="fr-FR" b="1" dirty="0">
                <a:solidFill>
                  <a:srgbClr val="FF0000"/>
                </a:solidFill>
              </a:rPr>
              <a:t>était extrêmement forte</a:t>
            </a:r>
            <a:r>
              <a:rPr lang="fr-FR" dirty="0"/>
              <a:t>, et la pression publique pour identifier des traitements contre la maladie était </a:t>
            </a:r>
            <a:r>
              <a:rPr lang="fr-FR" b="1" dirty="0">
                <a:solidFill>
                  <a:srgbClr val="FF0000"/>
                </a:solidFill>
              </a:rPr>
              <a:t>très intense</a:t>
            </a:r>
            <a:r>
              <a:rPr lang="fr-FR" dirty="0"/>
              <a:t>.</a:t>
            </a:r>
          </a:p>
          <a:p>
            <a:endParaRPr lang="fr-FR" sz="900" dirty="0"/>
          </a:p>
        </p:txBody>
      </p:sp>
      <p:sp>
        <p:nvSpPr>
          <p:cNvPr id="11" name="ZoneTexte 10">
            <a:extLst>
              <a:ext uri="{FF2B5EF4-FFF2-40B4-BE49-F238E27FC236}">
                <a16:creationId xmlns:a16="http://schemas.microsoft.com/office/drawing/2014/main" id="{DF1E90BC-D1DB-5064-5A20-749EF352FD3E}"/>
              </a:ext>
            </a:extLst>
          </p:cNvPr>
          <p:cNvSpPr txBox="1"/>
          <p:nvPr/>
        </p:nvSpPr>
        <p:spPr>
          <a:xfrm>
            <a:off x="8024337" y="1859339"/>
            <a:ext cx="4112456" cy="3139321"/>
          </a:xfrm>
          <a:prstGeom prst="rect">
            <a:avLst/>
          </a:prstGeom>
          <a:noFill/>
        </p:spPr>
        <p:txBody>
          <a:bodyPr wrap="square">
            <a:spAutoFit/>
          </a:bodyPr>
          <a:lstStyle/>
          <a:p>
            <a:r>
              <a:rPr lang="fr-FR" dirty="0"/>
              <a:t>Au début du mois de février 2026, le nouveau directeur du Navajo Area </a:t>
            </a:r>
            <a:r>
              <a:rPr lang="fr-FR" dirty="0" err="1"/>
              <a:t>Indian</a:t>
            </a:r>
            <a:r>
              <a:rPr lang="fr-FR" dirty="0"/>
              <a:t> </a:t>
            </a:r>
            <a:r>
              <a:rPr lang="fr-FR" dirty="0" err="1"/>
              <a:t>Health</a:t>
            </a:r>
            <a:r>
              <a:rPr lang="fr-FR" dirty="0"/>
              <a:t> Service (NAIHS) a repris les messages fournis par le CDC et les a modifiés </a:t>
            </a:r>
            <a:r>
              <a:rPr lang="fr-FR" b="1" dirty="0">
                <a:solidFill>
                  <a:srgbClr val="FF0000"/>
                </a:solidFill>
              </a:rPr>
              <a:t>pour qu'ils soient davantage axés sur la peur </a:t>
            </a:r>
            <a:r>
              <a:rPr lang="fr-FR" b="1" dirty="0"/>
              <a:t>:</a:t>
            </a:r>
          </a:p>
          <a:p>
            <a:r>
              <a:rPr lang="fr-FR" b="1" dirty="0"/>
              <a:t> </a:t>
            </a:r>
            <a:r>
              <a:rPr lang="fr-FR" b="1" dirty="0">
                <a:highlight>
                  <a:srgbClr val="FFFF00"/>
                </a:highlight>
              </a:rPr>
              <a:t>«</a:t>
            </a:r>
            <a:r>
              <a:rPr lang="fr-FR" b="1" dirty="0">
                <a:solidFill>
                  <a:srgbClr val="FF0000"/>
                </a:solidFill>
                <a:highlight>
                  <a:srgbClr val="FFFF00"/>
                </a:highlight>
              </a:rPr>
              <a:t> </a:t>
            </a:r>
            <a:r>
              <a:rPr lang="fr-FR" b="1" dirty="0">
                <a:highlight>
                  <a:srgbClr val="FFFF00"/>
                </a:highlight>
              </a:rPr>
              <a:t>Si vous présentez des symptômes semblables à ceux de SPARS, consultez votre fournisseur de soins de santé » et ajoutez la phrase « SPARS peut vous tuer » à la fin du message.</a:t>
            </a:r>
          </a:p>
        </p:txBody>
      </p:sp>
      <p:sp>
        <p:nvSpPr>
          <p:cNvPr id="5" name="Bulle rectangulaire 4">
            <a:extLst>
              <a:ext uri="{FF2B5EF4-FFF2-40B4-BE49-F238E27FC236}">
                <a16:creationId xmlns:a16="http://schemas.microsoft.com/office/drawing/2014/main" id="{26B65FE0-DD15-7FF1-8A5E-3505BA0EA09B}"/>
              </a:ext>
            </a:extLst>
          </p:cNvPr>
          <p:cNvSpPr/>
          <p:nvPr/>
        </p:nvSpPr>
        <p:spPr>
          <a:xfrm>
            <a:off x="583151" y="2159085"/>
            <a:ext cx="6894867" cy="1892826"/>
          </a:xfrm>
          <a:prstGeom prst="wedgeRectCallout">
            <a:avLst>
              <a:gd name="adj1" fmla="val 32208"/>
              <a:gd name="adj2" fmla="val -69668"/>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Bulle rectangulaire 12">
            <a:extLst>
              <a:ext uri="{FF2B5EF4-FFF2-40B4-BE49-F238E27FC236}">
                <a16:creationId xmlns:a16="http://schemas.microsoft.com/office/drawing/2014/main" id="{F67A5EC1-1CD2-4AC8-245C-7CF6D48E2331}"/>
              </a:ext>
            </a:extLst>
          </p:cNvPr>
          <p:cNvSpPr/>
          <p:nvPr/>
        </p:nvSpPr>
        <p:spPr>
          <a:xfrm>
            <a:off x="7968649" y="1707282"/>
            <a:ext cx="4097017" cy="3443436"/>
          </a:xfrm>
          <a:prstGeom prst="wedgeRectCallout">
            <a:avLst>
              <a:gd name="adj1" fmla="val -57923"/>
              <a:gd name="adj2" fmla="val -44336"/>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20941EDC-91DC-A1CC-C3A1-F2C5816AC23E}"/>
              </a:ext>
            </a:extLst>
          </p:cNvPr>
          <p:cNvSpPr txBox="1"/>
          <p:nvPr/>
        </p:nvSpPr>
        <p:spPr>
          <a:xfrm>
            <a:off x="467468" y="4683493"/>
            <a:ext cx="7010550" cy="1754326"/>
          </a:xfrm>
          <a:prstGeom prst="rect">
            <a:avLst/>
          </a:prstGeom>
          <a:noFill/>
          <a:ln>
            <a:solidFill>
              <a:schemeClr val="tx1"/>
            </a:solidFill>
          </a:ln>
        </p:spPr>
        <p:txBody>
          <a:bodyPr wrap="square">
            <a:spAutoFit/>
          </a:bodyPr>
          <a:lstStyle/>
          <a:p>
            <a:r>
              <a:rPr lang="fr-FR" b="1" dirty="0">
                <a:highlight>
                  <a:srgbClr val="FFFF00"/>
                </a:highlight>
              </a:rPr>
              <a:t>En mai 2026, l'intérêt du public pour SPARS a commencé à diminuer. </a:t>
            </a:r>
            <a:br>
              <a:rPr lang="fr-FR" b="1" dirty="0">
                <a:highlight>
                  <a:srgbClr val="FFFF00"/>
                </a:highlight>
              </a:rPr>
            </a:br>
            <a:r>
              <a:rPr lang="fr-FR" dirty="0"/>
              <a:t>À la fin du mois d'avril, le CDC avait publié une une estimation actualisée du taux de létalité, suggérant que le SPARS n'était mortel que dans 0,6 % des cas aux États-Unis. </a:t>
            </a:r>
            <a:r>
              <a:rPr lang="fr-FR" b="1" dirty="0">
                <a:highlight>
                  <a:srgbClr val="FFFF00"/>
                </a:highlight>
              </a:rPr>
              <a:t>Ce chiffre correspondait au sentiment du public, largement exprimé sur les médias sociaux, selon lequel le SPARS n'était pas aussi dangereux qu'on l'avait d'abord pensé. </a:t>
            </a:r>
          </a:p>
        </p:txBody>
      </p:sp>
      <p:sp>
        <p:nvSpPr>
          <p:cNvPr id="19" name="ZoneTexte 18">
            <a:extLst>
              <a:ext uri="{FF2B5EF4-FFF2-40B4-BE49-F238E27FC236}">
                <a16:creationId xmlns:a16="http://schemas.microsoft.com/office/drawing/2014/main" id="{186E324F-790A-F9E0-96B7-6C1A5CA8847D}"/>
              </a:ext>
            </a:extLst>
          </p:cNvPr>
          <p:cNvSpPr txBox="1"/>
          <p:nvPr/>
        </p:nvSpPr>
        <p:spPr>
          <a:xfrm>
            <a:off x="467469" y="4335871"/>
            <a:ext cx="6099858" cy="369332"/>
          </a:xfrm>
          <a:prstGeom prst="rect">
            <a:avLst/>
          </a:prstGeom>
          <a:noFill/>
        </p:spPr>
        <p:txBody>
          <a:bodyPr wrap="square">
            <a:spAutoFit/>
          </a:bodyPr>
          <a:lstStyle/>
          <a:p>
            <a:r>
              <a:rPr lang="fr-CH" b="1" dirty="0">
                <a:latin typeface="Arial Rounded MT Bold" panose="020F0704030504030204" pitchFamily="34" charset="77"/>
                <a:ea typeface="Helvetica Neue" panose="02000503000000020004" pitchFamily="2" charset="0"/>
                <a:cs typeface="Helvetica Neue" panose="02000503000000020004" pitchFamily="2" charset="0"/>
              </a:rPr>
              <a:t>Mais le public n’est plus dupe après 8 mois ...</a:t>
            </a:r>
            <a:endParaRPr lang="fr-FR" dirty="0"/>
          </a:p>
        </p:txBody>
      </p:sp>
    </p:spTree>
    <p:extLst>
      <p:ext uri="{BB962C8B-B14F-4D97-AF65-F5344CB8AC3E}">
        <p14:creationId xmlns:p14="http://schemas.microsoft.com/office/powerpoint/2010/main" val="524173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ppt_x</p:attrName>
                                        </p:attrNameLst>
                                      </p:cBhvr>
                                      <p:tavLst>
                                        <p:tav tm="0">
                                          <p:val>
                                            <p:strVal val="#ppt_x-#ppt_w*1.125000"/>
                                          </p:val>
                                        </p:tav>
                                        <p:tav tm="100000">
                                          <p:val>
                                            <p:strVal val="#ppt_x"/>
                                          </p:val>
                                        </p:tav>
                                      </p:tavLst>
                                    </p:anim>
                                    <p:animEffect transition="in" filter="wipe(right)">
                                      <p:cBhvr>
                                        <p:cTn id="32" dur="500"/>
                                        <p:tgtEl>
                                          <p:spTgt spid="19"/>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ppt_x</p:attrName>
                                        </p:attrNameLst>
                                      </p:cBhvr>
                                      <p:tavLst>
                                        <p:tav tm="0">
                                          <p:val>
                                            <p:strVal val="#ppt_x-#ppt_w*1.125000"/>
                                          </p:val>
                                        </p:tav>
                                        <p:tav tm="100000">
                                          <p:val>
                                            <p:strVal val="#ppt_x"/>
                                          </p:val>
                                        </p:tav>
                                      </p:tavLst>
                                    </p:anim>
                                    <p:animEffect transition="in" filter="wipe(right)">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5" grpId="0" animBg="1"/>
      <p:bldP spid="13" grpId="0" animBg="1"/>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7884353" cy="2585323"/>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La peur diminue </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alors on change les messages </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et on annonce le vaccin !</a:t>
            </a:r>
          </a:p>
          <a:p>
            <a:endParaRPr lang="fr-FR" sz="3600" dirty="0"/>
          </a:p>
        </p:txBody>
      </p:sp>
      <p:sp>
        <p:nvSpPr>
          <p:cNvPr id="10" name="ZoneTexte 9">
            <a:extLst>
              <a:ext uri="{FF2B5EF4-FFF2-40B4-BE49-F238E27FC236}">
                <a16:creationId xmlns:a16="http://schemas.microsoft.com/office/drawing/2014/main" id="{178B8D2D-5B04-092B-92B0-9AAA43E440A8}"/>
              </a:ext>
            </a:extLst>
          </p:cNvPr>
          <p:cNvSpPr txBox="1"/>
          <p:nvPr/>
        </p:nvSpPr>
        <p:spPr>
          <a:xfrm>
            <a:off x="379971" y="2835695"/>
            <a:ext cx="7155148" cy="3877985"/>
          </a:xfrm>
          <a:prstGeom prst="rect">
            <a:avLst/>
          </a:prstGeom>
          <a:noFill/>
          <a:ln>
            <a:noFill/>
          </a:ln>
        </p:spPr>
        <p:txBody>
          <a:bodyPr wrap="square">
            <a:spAutoFit/>
          </a:bodyPr>
          <a:lstStyle/>
          <a:p>
            <a:r>
              <a:rPr lang="fr-FR" sz="2000" b="1" dirty="0">
                <a:highlight>
                  <a:srgbClr val="FFFF00"/>
                </a:highlight>
              </a:rPr>
              <a:t>Afin de surmonter le désintérêt du public, le CDC et la FDA</a:t>
            </a:r>
            <a:r>
              <a:rPr lang="fr-FR" sz="2000" dirty="0"/>
              <a:t>, de concert avec d'autres agences gouvernementales et leurs experts en médias sociaux, </a:t>
            </a:r>
            <a:r>
              <a:rPr lang="fr-FR" sz="2000" b="1" dirty="0">
                <a:highlight>
                  <a:srgbClr val="FFFF00"/>
                </a:highlight>
              </a:rPr>
              <a:t>commencent à développer une nouvelle campagne de messages de santé publique sur les risques du SPARS, l’efficacité du </a:t>
            </a:r>
            <a:r>
              <a:rPr lang="fr-FR" sz="2000" b="1" dirty="0" err="1">
                <a:highlight>
                  <a:srgbClr val="FFFF00"/>
                </a:highlight>
              </a:rPr>
              <a:t>Kalocivir</a:t>
            </a:r>
            <a:r>
              <a:rPr lang="fr-FR" sz="2000" b="1" dirty="0">
                <a:highlight>
                  <a:srgbClr val="FFFF00"/>
                </a:highlight>
              </a:rPr>
              <a:t> et </a:t>
            </a:r>
            <a:r>
              <a:rPr lang="fr-FR" sz="2000" b="1" dirty="0">
                <a:solidFill>
                  <a:srgbClr val="FF0000"/>
                </a:solidFill>
                <a:highlight>
                  <a:srgbClr val="FFFF00"/>
                </a:highlight>
              </a:rPr>
              <a:t>la sortie prochaine d’un vaccin</a:t>
            </a:r>
            <a:r>
              <a:rPr lang="fr-FR" sz="2000" b="1" dirty="0">
                <a:highlight>
                  <a:srgbClr val="FFFF00"/>
                </a:highlight>
              </a:rPr>
              <a:t>, </a:t>
            </a:r>
            <a:r>
              <a:rPr lang="fr-FR" sz="2000" b="1" dirty="0" err="1">
                <a:highlight>
                  <a:srgbClr val="FFFF00"/>
                </a:highlight>
              </a:rPr>
              <a:t>Corovax</a:t>
            </a:r>
            <a:r>
              <a:rPr lang="fr-FR" sz="2000" b="1" dirty="0">
                <a:highlight>
                  <a:srgbClr val="FFFF00"/>
                </a:highlight>
              </a:rPr>
              <a:t>. </a:t>
            </a:r>
            <a:br>
              <a:rPr lang="fr-FR" b="1" dirty="0">
                <a:highlight>
                  <a:srgbClr val="FFFF00"/>
                </a:highlight>
              </a:rPr>
            </a:br>
            <a:r>
              <a:rPr lang="fr-FR" sz="900" b="1" dirty="0">
                <a:highlight>
                  <a:srgbClr val="FFFF00"/>
                </a:highlight>
              </a:rPr>
              <a:t> </a:t>
            </a:r>
            <a:br>
              <a:rPr lang="fr-FR" b="1" dirty="0">
                <a:highlight>
                  <a:srgbClr val="FFFF00"/>
                </a:highlight>
              </a:rPr>
            </a:br>
            <a:r>
              <a:rPr lang="fr-FR" b="1" dirty="0">
                <a:highlight>
                  <a:srgbClr val="FFFF00"/>
                </a:highlight>
              </a:rPr>
              <a:t>Le message est diffusé notamment avec l’aide de l'ancienne présidente </a:t>
            </a:r>
            <a:r>
              <a:rPr lang="fr-FR" b="1" dirty="0" err="1">
                <a:highlight>
                  <a:srgbClr val="FFFF00"/>
                </a:highlight>
              </a:rPr>
              <a:t>Jaclyn</a:t>
            </a:r>
            <a:r>
              <a:rPr lang="fr-FR" b="1" dirty="0">
                <a:highlight>
                  <a:srgbClr val="FFFF00"/>
                </a:highlight>
              </a:rPr>
              <a:t> Bennett, </a:t>
            </a:r>
            <a:r>
              <a:rPr lang="fr-FR" b="1" dirty="0" err="1">
                <a:highlight>
                  <a:srgbClr val="FFFF00"/>
                </a:highlight>
              </a:rPr>
              <a:t>BZee</a:t>
            </a:r>
            <a:r>
              <a:rPr lang="fr-FR" b="1" dirty="0">
                <a:highlight>
                  <a:srgbClr val="FFFF00"/>
                </a:highlight>
              </a:rPr>
              <a:t>, une star populaire du hiphop, et Paul Farmer, un expert renommé en matière de santé mondiale.</a:t>
            </a:r>
            <a:br>
              <a:rPr lang="fr-FR" b="1" dirty="0">
                <a:highlight>
                  <a:srgbClr val="FFFF00"/>
                </a:highlight>
              </a:rPr>
            </a:br>
            <a:r>
              <a:rPr lang="fr-FR" sz="900" dirty="0"/>
              <a:t> </a:t>
            </a:r>
            <a:br>
              <a:rPr lang="fr-FR" dirty="0"/>
            </a:br>
            <a:r>
              <a:rPr lang="fr-FR" dirty="0"/>
              <a:t>Car même si la maladie est moins mortelle qu'on ne le pensait au départ, </a:t>
            </a:r>
          </a:p>
          <a:p>
            <a:r>
              <a:rPr lang="fr-FR" dirty="0"/>
              <a:t>le traitement de la forme grave de la maladie reste coûteux et même les cas bénins ont un impact considérable sur la productivité économique.</a:t>
            </a:r>
          </a:p>
        </p:txBody>
      </p:sp>
      <p:sp>
        <p:nvSpPr>
          <p:cNvPr id="14" name="ZoneTexte 13">
            <a:extLst>
              <a:ext uri="{FF2B5EF4-FFF2-40B4-BE49-F238E27FC236}">
                <a16:creationId xmlns:a16="http://schemas.microsoft.com/office/drawing/2014/main" id="{60D76208-057E-F73E-095A-D426870DA96A}"/>
              </a:ext>
            </a:extLst>
          </p:cNvPr>
          <p:cNvSpPr txBox="1"/>
          <p:nvPr/>
        </p:nvSpPr>
        <p:spPr>
          <a:xfrm>
            <a:off x="7816705" y="2055315"/>
            <a:ext cx="4097438" cy="3139321"/>
          </a:xfrm>
          <a:prstGeom prst="rect">
            <a:avLst/>
          </a:prstGeom>
          <a:noFill/>
          <a:ln>
            <a:solidFill>
              <a:schemeClr val="tx1"/>
            </a:solidFill>
          </a:ln>
        </p:spPr>
        <p:txBody>
          <a:bodyPr wrap="square">
            <a:spAutoFit/>
          </a:bodyPr>
          <a:lstStyle/>
          <a:p>
            <a:r>
              <a:rPr lang="fr-FR" b="1" dirty="0">
                <a:highlight>
                  <a:srgbClr val="FFFF00"/>
                </a:highlight>
              </a:rPr>
              <a:t>Mais la campagne a produit des résultats mitigés. </a:t>
            </a:r>
          </a:p>
          <a:p>
            <a:r>
              <a:rPr lang="fr-FR" dirty="0"/>
              <a:t>La diffusion d'un message commun a permis de réduire la confusion dans l'esprit du public, comme en témoignent les sondages nationaux.</a:t>
            </a:r>
          </a:p>
          <a:p>
            <a:r>
              <a:rPr lang="fr-FR" dirty="0"/>
              <a:t>Si le message commun a permis une couverture médiatique traditionnelle plus cohérente, la campagne de sensibilisation des célébrités s'est avérée plus problématique.</a:t>
            </a:r>
          </a:p>
        </p:txBody>
      </p:sp>
      <p:sp>
        <p:nvSpPr>
          <p:cNvPr id="15" name="Bulle rectangulaire 14">
            <a:extLst>
              <a:ext uri="{FF2B5EF4-FFF2-40B4-BE49-F238E27FC236}">
                <a16:creationId xmlns:a16="http://schemas.microsoft.com/office/drawing/2014/main" id="{2F0D5E62-D39A-D96E-3E53-D5FD49BA1B17}"/>
              </a:ext>
            </a:extLst>
          </p:cNvPr>
          <p:cNvSpPr/>
          <p:nvPr/>
        </p:nvSpPr>
        <p:spPr>
          <a:xfrm>
            <a:off x="379971" y="2731625"/>
            <a:ext cx="7155148" cy="3982055"/>
          </a:xfrm>
          <a:prstGeom prst="wedgeRectCallout">
            <a:avLst>
              <a:gd name="adj1" fmla="val 14413"/>
              <a:gd name="adj2" fmla="val -61746"/>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8D8F7F99-9923-6B4F-5F64-5D56E2678DFD}"/>
              </a:ext>
            </a:extLst>
          </p:cNvPr>
          <p:cNvSpPr txBox="1"/>
          <p:nvPr/>
        </p:nvSpPr>
        <p:spPr>
          <a:xfrm>
            <a:off x="7816705" y="1632208"/>
            <a:ext cx="4701316" cy="369332"/>
          </a:xfrm>
          <a:prstGeom prst="rect">
            <a:avLst/>
          </a:prstGeom>
          <a:noFill/>
        </p:spPr>
        <p:txBody>
          <a:bodyPr wrap="square">
            <a:spAutoFit/>
          </a:bodyPr>
          <a:lstStyle/>
          <a:p>
            <a:r>
              <a:rPr lang="fr-CH" b="1" dirty="0">
                <a:latin typeface="Arial Rounded MT Bold" panose="020F0704030504030204" pitchFamily="34" charset="77"/>
                <a:ea typeface="Helvetica Neue" panose="02000503000000020004" pitchFamily="2" charset="0"/>
                <a:cs typeface="Helvetica Neue" panose="02000503000000020004" pitchFamily="2" charset="0"/>
              </a:rPr>
              <a:t>Mais le public n’est pas convaincu ...</a:t>
            </a:r>
            <a:endParaRPr lang="fr-FR" dirty="0"/>
          </a:p>
        </p:txBody>
      </p:sp>
    </p:spTree>
    <p:extLst>
      <p:ext uri="{BB962C8B-B14F-4D97-AF65-F5344CB8AC3E}">
        <p14:creationId xmlns:p14="http://schemas.microsoft.com/office/powerpoint/2010/main" val="3278723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up)">
                                      <p:cBhvr>
                                        <p:cTn id="20" dur="500"/>
                                        <p:tgtEl>
                                          <p:spTgt spid="16"/>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ppt_y</p:attrName>
                                        </p:attrNameLst>
                                      </p:cBhvr>
                                      <p:tavLst>
                                        <p:tav tm="0">
                                          <p:val>
                                            <p:strVal val="#ppt_y+#ppt_h*1.125000"/>
                                          </p:val>
                                        </p:tav>
                                        <p:tav tm="100000">
                                          <p:val>
                                            <p:strVal val="#ppt_y"/>
                                          </p:val>
                                        </p:tav>
                                      </p:tavLst>
                                    </p:anim>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dilemmes de communication</a:t>
            </a:r>
            <a:r>
              <a:rPr lang="fr-FR" sz="36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CH" sz="5400" b="1" dirty="0">
              <a:latin typeface="Arial Rounded MT Bold" panose="020F0704030504030204" pitchFamily="34" charset="77"/>
              <a:ea typeface="Helvetica Neue" panose="02000503000000020004" pitchFamily="2" charset="0"/>
              <a:cs typeface="Helvetica Neue" panose="02000503000000020004" pitchFamily="2" charset="0"/>
            </a:endParaRPr>
          </a:p>
        </p:txBody>
      </p:sp>
      <p:sp>
        <p:nvSpPr>
          <p:cNvPr id="15" name="ZoneTexte 14">
            <a:extLst>
              <a:ext uri="{FF2B5EF4-FFF2-40B4-BE49-F238E27FC236}">
                <a16:creationId xmlns:a16="http://schemas.microsoft.com/office/drawing/2014/main" id="{B585AB6F-9A30-AA7B-22FF-1BDA7BB9E704}"/>
              </a:ext>
            </a:extLst>
          </p:cNvPr>
          <p:cNvSpPr txBox="1"/>
          <p:nvPr/>
        </p:nvSpPr>
        <p:spPr>
          <a:xfrm>
            <a:off x="528683" y="1773180"/>
            <a:ext cx="5567317" cy="4524315"/>
          </a:xfrm>
          <a:prstGeom prst="rect">
            <a:avLst/>
          </a:prstGeom>
          <a:noFill/>
          <a:ln>
            <a:solidFill>
              <a:schemeClr val="tx1"/>
            </a:solidFill>
          </a:ln>
        </p:spPr>
        <p:txBody>
          <a:bodyPr wrap="square">
            <a:spAutoFit/>
          </a:bodyPr>
          <a:lstStyle/>
          <a:p>
            <a:pPr marL="342900" indent="-342900">
              <a:buFont typeface="+mj-lt"/>
              <a:buAutoNum type="arabicPeriod"/>
            </a:pPr>
            <a:r>
              <a:rPr lang="fr-FR" b="1" dirty="0">
                <a:highlight>
                  <a:srgbClr val="FFFF00"/>
                </a:highlight>
              </a:rPr>
              <a:t>QUESTIONS DU PUBLIC</a:t>
            </a:r>
            <a:br>
              <a:rPr lang="fr-FR" b="1" dirty="0">
                <a:highlight>
                  <a:srgbClr val="FFFF00"/>
                </a:highlight>
              </a:rPr>
            </a:br>
            <a:r>
              <a:rPr lang="fr-FR" dirty="0"/>
              <a:t>Comment les autorités sanitaires peuvent-elles répondre au mieux aux demandes d'informations essentielles, telles que « Quelle est la menace pour la santé ? » lorsque la crise est encore en cours et que tous les faits ne sont pas connus ?</a:t>
            </a:r>
          </a:p>
          <a:p>
            <a:pPr marL="342900" indent="-342900">
              <a:buFont typeface="+mj-lt"/>
              <a:buAutoNum type="arabicPeriod"/>
            </a:pPr>
            <a:endParaRPr lang="fr-FR" sz="900" dirty="0"/>
          </a:p>
          <a:p>
            <a:pPr marL="342900" indent="-342900">
              <a:buFont typeface="+mj-lt"/>
              <a:buAutoNum type="arabicPeriod"/>
            </a:pPr>
            <a:r>
              <a:rPr lang="fr-FR" b="1" dirty="0">
                <a:highlight>
                  <a:srgbClr val="FFFF00"/>
                </a:highlight>
              </a:rPr>
              <a:t>RÔLE DES RÉSEAUX SOCIAUX</a:t>
            </a:r>
            <a:br>
              <a:rPr lang="fr-FR" b="1" dirty="0">
                <a:highlight>
                  <a:srgbClr val="FFFF00"/>
                </a:highlight>
              </a:rPr>
            </a:br>
            <a:r>
              <a:rPr lang="fr-FR" dirty="0"/>
              <a:t>Quels est le rôle des médias sociaux pour répondre aux besoins des populations au cours d'une crise sanitaire évolutive ?</a:t>
            </a:r>
          </a:p>
          <a:p>
            <a:pPr marL="342900" indent="-342900">
              <a:buFont typeface="+mj-lt"/>
              <a:buAutoNum type="arabicPeriod"/>
            </a:pPr>
            <a:endParaRPr lang="fr-FR" sz="900" dirty="0"/>
          </a:p>
          <a:p>
            <a:pPr marL="342900" indent="-342900">
              <a:buFont typeface="+mj-lt"/>
              <a:buAutoNum type="arabicPeriod"/>
            </a:pPr>
            <a:r>
              <a:rPr lang="fr-FR" b="1" dirty="0">
                <a:highlight>
                  <a:srgbClr val="FFFF00"/>
                </a:highlight>
              </a:rPr>
              <a:t>MESURES SANITAIRES</a:t>
            </a:r>
            <a:br>
              <a:rPr lang="fr-FR" b="1" dirty="0">
                <a:highlight>
                  <a:srgbClr val="FFFF00"/>
                </a:highlight>
              </a:rPr>
            </a:br>
            <a:r>
              <a:rPr lang="fr-FR" dirty="0"/>
              <a:t>Quels objectifs médicaux et moraux les informations sur les mesures d'autoprotection (par ex mesures de contrôle de l'infection) servent-ils le public dans une situation incertaine et génératrice de peur ?</a:t>
            </a:r>
          </a:p>
        </p:txBody>
      </p:sp>
      <p:sp>
        <p:nvSpPr>
          <p:cNvPr id="8" name="ZoneTexte 7">
            <a:extLst>
              <a:ext uri="{FF2B5EF4-FFF2-40B4-BE49-F238E27FC236}">
                <a16:creationId xmlns:a16="http://schemas.microsoft.com/office/drawing/2014/main" id="{132D0F83-C8E4-0FDF-5EE2-C6E797D3012E}"/>
              </a:ext>
            </a:extLst>
          </p:cNvPr>
          <p:cNvSpPr txBox="1"/>
          <p:nvPr/>
        </p:nvSpPr>
        <p:spPr>
          <a:xfrm>
            <a:off x="6437870" y="1797789"/>
            <a:ext cx="5040010" cy="3970318"/>
          </a:xfrm>
          <a:prstGeom prst="rect">
            <a:avLst/>
          </a:prstGeom>
          <a:noFill/>
          <a:ln>
            <a:solidFill>
              <a:schemeClr val="tx1"/>
            </a:solidFill>
          </a:ln>
        </p:spPr>
        <p:txBody>
          <a:bodyPr wrap="square">
            <a:spAutoFit/>
          </a:bodyPr>
          <a:lstStyle/>
          <a:p>
            <a:pPr marL="342900" indent="-342900">
              <a:buFont typeface="+mj-lt"/>
              <a:buAutoNum type="arabicPeriod" startAt="4"/>
            </a:pPr>
            <a:r>
              <a:rPr lang="fr-FR" b="1" dirty="0">
                <a:highlight>
                  <a:srgbClr val="FFFF00"/>
                </a:highlight>
              </a:rPr>
              <a:t>RISQUES SI L’INFO EST CACHÉE AU PUBLIC</a:t>
            </a:r>
            <a:br>
              <a:rPr lang="fr-FR" b="1" dirty="0">
                <a:highlight>
                  <a:srgbClr val="FFFF00"/>
                </a:highlight>
              </a:rPr>
            </a:br>
            <a:r>
              <a:rPr lang="fr-FR" dirty="0"/>
              <a:t>Quels sont les risques auxquels les agences de santé publique seront confrontées si le public, les médias et/ou les dirigeants politiques ont le sentiment que l'information sur les options thérapeutiques potentielles sont dissimulées ?</a:t>
            </a:r>
          </a:p>
          <a:p>
            <a:pPr marL="342900" indent="-342900">
              <a:buFont typeface="+mj-lt"/>
              <a:buAutoNum type="arabicPeriod" startAt="4"/>
            </a:pPr>
            <a:endParaRPr lang="fr-FR" sz="900" dirty="0"/>
          </a:p>
          <a:p>
            <a:pPr marL="342900" indent="-342900">
              <a:buFont typeface="+mj-lt"/>
              <a:buAutoNum type="arabicPeriod" startAt="4"/>
            </a:pPr>
            <a:r>
              <a:rPr lang="fr-FR" b="1" dirty="0">
                <a:highlight>
                  <a:srgbClr val="FFFF00"/>
                </a:highlight>
              </a:rPr>
              <a:t>COMPENSER LE MANQUE DE TRANSPARENCE</a:t>
            </a:r>
            <a:br>
              <a:rPr lang="fr-FR" dirty="0"/>
            </a:br>
            <a:r>
              <a:rPr lang="fr-FR" dirty="0"/>
              <a:t>Quels types d'actions de sensibilisation les organismes de santé publique pourraient-ils mettre en œuvre avant une crise afin d'atténuer le manque de transparence perçu ? </a:t>
            </a:r>
            <a:br>
              <a:rPr lang="fr-FR" dirty="0"/>
            </a:br>
            <a:r>
              <a:rPr lang="fr-FR" sz="900" dirty="0"/>
              <a:t> </a:t>
            </a:r>
            <a:br>
              <a:rPr lang="fr-FR" dirty="0"/>
            </a:br>
            <a:r>
              <a:rPr lang="fr-FR" dirty="0"/>
              <a:t>Si une telle perception émerge au cours de la crise, comment pourrait-on la désamorcer ?</a:t>
            </a:r>
          </a:p>
        </p:txBody>
      </p:sp>
    </p:spTree>
    <p:extLst>
      <p:ext uri="{BB962C8B-B14F-4D97-AF65-F5344CB8AC3E}">
        <p14:creationId xmlns:p14="http://schemas.microsoft.com/office/powerpoint/2010/main" val="3162157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additive="base">
                                        <p:cTn id="7" dur="500"/>
                                        <p:tgtEl>
                                          <p:spTgt spid="15">
                                            <p:bg/>
                                          </p:spTgt>
                                        </p:tgtEl>
                                        <p:attrNameLst>
                                          <p:attrName>ppt_x</p:attrName>
                                        </p:attrNameLst>
                                      </p:cBhvr>
                                      <p:tavLst>
                                        <p:tav tm="0">
                                          <p:val>
                                            <p:strVal val="#ppt_x-#ppt_w*1.125000"/>
                                          </p:val>
                                        </p:tav>
                                        <p:tav tm="100000">
                                          <p:val>
                                            <p:strVal val="#ppt_x"/>
                                          </p:val>
                                        </p:tav>
                                      </p:tavLst>
                                    </p:anim>
                                    <p:animEffect transition="in" filter="wipe(right)">
                                      <p:cBhvr>
                                        <p:cTn id="8" dur="500"/>
                                        <p:tgtEl>
                                          <p:spTgt spid="15">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p:tgtEl>
                                          <p:spTgt spid="15">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additive="base">
                                        <p:cTn id="25" dur="500"/>
                                        <p:tgtEl>
                                          <p:spTgt spid="15">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1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 calcmode="lin" valueType="num">
                                      <p:cBhvr additive="base">
                                        <p:cTn id="31" dur="500"/>
                                        <p:tgtEl>
                                          <p:spTgt spid="8">
                                            <p:bg/>
                                          </p:spTgt>
                                        </p:tgtEl>
                                        <p:attrNameLst>
                                          <p:attrName>ppt_x</p:attrName>
                                        </p:attrNameLst>
                                      </p:cBhvr>
                                      <p:tavLst>
                                        <p:tav tm="0">
                                          <p:val>
                                            <p:strVal val="#ppt_x-#ppt_w*1.125000"/>
                                          </p:val>
                                        </p:tav>
                                        <p:tav tm="100000">
                                          <p:val>
                                            <p:strVal val="#ppt_x"/>
                                          </p:val>
                                        </p:tav>
                                      </p:tavLst>
                                    </p:anim>
                                    <p:animEffect transition="in" filter="wipe(right)">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additive="base">
                                        <p:cTn id="43"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DA966D-6CC6-7246-89BB-9B15BB770574}"/>
              </a:ext>
            </a:extLst>
          </p:cNvPr>
          <p:cNvSpPr>
            <a:spLocks noGrp="1"/>
          </p:cNvSpPr>
          <p:nvPr>
            <p:ph type="ctrTitle"/>
          </p:nvPr>
        </p:nvSpPr>
        <p:spPr>
          <a:xfrm>
            <a:off x="2529576" y="1052192"/>
            <a:ext cx="10066638" cy="2280160"/>
          </a:xfrm>
        </p:spPr>
        <p:txBody>
          <a:bodyPr>
            <a:normAutofit fontScale="90000"/>
          </a:bodyPr>
          <a:lstStyle/>
          <a:p>
            <a:r>
              <a:rPr lang="fr-CH" sz="5400" b="1" dirty="0">
                <a:latin typeface="Gill Sans Ultra Bold" panose="020B0A02020104020203" pitchFamily="34" charset="77"/>
                <a:ea typeface="Helvetica Neue" panose="02000503000000020004" pitchFamily="2" charset="0"/>
                <a:cs typeface="Helvetica Neue" panose="02000503000000020004" pitchFamily="2" charset="0"/>
              </a:rPr>
              <a:t>SPARS </a:t>
            </a:r>
            <a:r>
              <a:rPr lang="fr-CH" sz="5400" b="1" dirty="0" err="1">
                <a:latin typeface="Gill Sans Ultra Bold" panose="020B0A02020104020203" pitchFamily="34" charset="77"/>
                <a:ea typeface="Helvetica Neue" panose="02000503000000020004" pitchFamily="2" charset="0"/>
                <a:cs typeface="Helvetica Neue" panose="02000503000000020004" pitchFamily="2" charset="0"/>
              </a:rPr>
              <a:t>Pandemic</a:t>
            </a:r>
            <a:r>
              <a:rPr lang="fr-CH" sz="5400" b="1" dirty="0">
                <a:latin typeface="Gill Sans Ultra Bold" panose="020B0A02020104020203" pitchFamily="34" charset="77"/>
                <a:ea typeface="Helvetica Neue" panose="02000503000000020004" pitchFamily="2" charset="0"/>
                <a:cs typeface="Helvetica Neue" panose="02000503000000020004" pitchFamily="2" charset="0"/>
              </a:rPr>
              <a:t> </a:t>
            </a:r>
            <a:br>
              <a:rPr lang="fr-CH" sz="5400" b="1" dirty="0">
                <a:latin typeface="Gill Sans Ultra Bold" panose="020B0A02020104020203" pitchFamily="34" charset="77"/>
                <a:ea typeface="Helvetica Neue" panose="02000503000000020004" pitchFamily="2" charset="0"/>
                <a:cs typeface="Helvetica Neue" panose="02000503000000020004" pitchFamily="2" charset="0"/>
              </a:rPr>
            </a:br>
            <a:r>
              <a:rPr lang="fr-CH" sz="5400" b="1" dirty="0">
                <a:latin typeface="Gill Sans Ultra Bold" panose="020B0A02020104020203" pitchFamily="34" charset="77"/>
                <a:ea typeface="Helvetica Neue" panose="02000503000000020004" pitchFamily="2" charset="0"/>
                <a:cs typeface="Helvetica Neue" panose="02000503000000020004" pitchFamily="2" charset="0"/>
              </a:rPr>
              <a:t>2025 – 2028</a:t>
            </a:r>
            <a:br>
              <a:rPr lang="fr-CH" sz="5400" b="1" dirty="0">
                <a:latin typeface="Arial Rounded MT Bold" panose="020F0704030504030204" pitchFamily="34" charset="77"/>
                <a:ea typeface="Helvetica Neue" panose="02000503000000020004" pitchFamily="2" charset="0"/>
                <a:cs typeface="Helvetica Neue" panose="02000503000000020004" pitchFamily="2" charset="0"/>
              </a:rPr>
            </a:br>
            <a:endParaRPr lang="fr-CH" sz="5400" b="1" dirty="0">
              <a:latin typeface="Arial Rounded MT Bold" panose="020F0704030504030204" pitchFamily="34" charset="77"/>
              <a:ea typeface="Helvetica Neue" panose="02000503000000020004" pitchFamily="2" charset="0"/>
              <a:cs typeface="Helvetica Neue" panose="02000503000000020004" pitchFamily="2" charset="0"/>
            </a:endParaRPr>
          </a:p>
        </p:txBody>
      </p:sp>
      <p:sp>
        <p:nvSpPr>
          <p:cNvPr id="5" name="ZoneTexte 4">
            <a:extLst>
              <a:ext uri="{FF2B5EF4-FFF2-40B4-BE49-F238E27FC236}">
                <a16:creationId xmlns:a16="http://schemas.microsoft.com/office/drawing/2014/main" id="{6E47E4A9-9DE5-B046-8681-D4C0AA5AD7A9}"/>
              </a:ext>
            </a:extLst>
          </p:cNvPr>
          <p:cNvSpPr txBox="1"/>
          <p:nvPr/>
        </p:nvSpPr>
        <p:spPr>
          <a:xfrm>
            <a:off x="1237785" y="1226634"/>
            <a:ext cx="184731" cy="369332"/>
          </a:xfrm>
          <a:prstGeom prst="rect">
            <a:avLst/>
          </a:prstGeom>
          <a:noFill/>
        </p:spPr>
        <p:txBody>
          <a:bodyPr wrap="none" rtlCol="0">
            <a:spAutoFit/>
          </a:bodyPr>
          <a:lstStyle/>
          <a:p>
            <a:endParaRPr lang="fr-FR" dirty="0"/>
          </a:p>
        </p:txBody>
      </p:sp>
      <p:sp>
        <p:nvSpPr>
          <p:cNvPr id="7" name="ZoneTexte 6">
            <a:extLst>
              <a:ext uri="{FF2B5EF4-FFF2-40B4-BE49-F238E27FC236}">
                <a16:creationId xmlns:a16="http://schemas.microsoft.com/office/drawing/2014/main" id="{9BAB39EB-3FD1-C515-273A-A607B1CF9FCB}"/>
              </a:ext>
            </a:extLst>
          </p:cNvPr>
          <p:cNvSpPr txBox="1"/>
          <p:nvPr/>
        </p:nvSpPr>
        <p:spPr>
          <a:xfrm>
            <a:off x="3568783" y="4447276"/>
            <a:ext cx="9601104" cy="769441"/>
          </a:xfrm>
          <a:prstGeom prst="rect">
            <a:avLst/>
          </a:prstGeom>
          <a:noFill/>
        </p:spPr>
        <p:txBody>
          <a:bodyPr wrap="square">
            <a:spAutoFit/>
          </a:bodyPr>
          <a:lstStyle/>
          <a:p>
            <a:r>
              <a:rPr lang="fr-CH" sz="4400" b="1" dirty="0">
                <a:solidFill>
                  <a:srgbClr val="FF0000"/>
                </a:solidFill>
                <a:latin typeface="Arial Rounded MT Bold" panose="020F0704030504030204" pitchFamily="34" charset="77"/>
                <a:ea typeface="Helvetica Neue" panose="02000503000000020004" pitchFamily="2" charset="0"/>
                <a:cs typeface="Helvetica Neue" panose="02000503000000020004" pitchFamily="2" charset="0"/>
              </a:rPr>
              <a:t>par l’Institut Johns Hopkins</a:t>
            </a:r>
            <a:endParaRPr lang="fr-FR" sz="4400" dirty="0">
              <a:solidFill>
                <a:srgbClr val="FF0000"/>
              </a:solidFill>
            </a:endParaRPr>
          </a:p>
        </p:txBody>
      </p:sp>
      <p:sp>
        <p:nvSpPr>
          <p:cNvPr id="8" name="ZoneTexte 7">
            <a:extLst>
              <a:ext uri="{FF2B5EF4-FFF2-40B4-BE49-F238E27FC236}">
                <a16:creationId xmlns:a16="http://schemas.microsoft.com/office/drawing/2014/main" id="{060A3EED-B34D-C558-48D1-CE981E1A1FC7}"/>
              </a:ext>
            </a:extLst>
          </p:cNvPr>
          <p:cNvSpPr txBox="1"/>
          <p:nvPr/>
        </p:nvSpPr>
        <p:spPr>
          <a:xfrm>
            <a:off x="2309118" y="2551837"/>
            <a:ext cx="10287096" cy="1754326"/>
          </a:xfrm>
          <a:prstGeom prst="rect">
            <a:avLst/>
          </a:prstGeom>
          <a:noFill/>
        </p:spPr>
        <p:txBody>
          <a:bodyPr wrap="square">
            <a:spAutoFit/>
          </a:bodyPr>
          <a:lstStyle/>
          <a:p>
            <a:pPr algn="ctr"/>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est un document </a:t>
            </a:r>
          </a:p>
          <a:p>
            <a:pPr algn="ctr"/>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rédigé en 2017</a:t>
            </a:r>
            <a:endParaRPr lang="fr-FR" sz="5400" dirty="0"/>
          </a:p>
        </p:txBody>
      </p:sp>
      <p:pic>
        <p:nvPicPr>
          <p:cNvPr id="9" name="Image 8">
            <a:extLst>
              <a:ext uri="{FF2B5EF4-FFF2-40B4-BE49-F238E27FC236}">
                <a16:creationId xmlns:a16="http://schemas.microsoft.com/office/drawing/2014/main" id="{540B294A-0F3E-FDC0-4813-65101C5DA776}"/>
              </a:ext>
            </a:extLst>
          </p:cNvPr>
          <p:cNvPicPr>
            <a:picLocks noChangeAspect="1"/>
          </p:cNvPicPr>
          <p:nvPr/>
        </p:nvPicPr>
        <p:blipFill>
          <a:blip r:embed="rId2"/>
          <a:stretch>
            <a:fillRect/>
          </a:stretch>
        </p:blipFill>
        <p:spPr>
          <a:xfrm>
            <a:off x="5315448" y="5216717"/>
            <a:ext cx="4013200" cy="1270000"/>
          </a:xfrm>
          <a:prstGeom prst="rect">
            <a:avLst/>
          </a:prstGeom>
        </p:spPr>
      </p:pic>
      <p:pic>
        <p:nvPicPr>
          <p:cNvPr id="10" name="Image 9">
            <a:extLst>
              <a:ext uri="{FF2B5EF4-FFF2-40B4-BE49-F238E27FC236}">
                <a16:creationId xmlns:a16="http://schemas.microsoft.com/office/drawing/2014/main" id="{9A47BB4F-49C7-4C56-B162-B470FECCDD67}"/>
              </a:ext>
            </a:extLst>
          </p:cNvPr>
          <p:cNvPicPr>
            <a:picLocks noChangeAspect="1"/>
          </p:cNvPicPr>
          <p:nvPr/>
        </p:nvPicPr>
        <p:blipFill>
          <a:blip r:embed="rId3"/>
          <a:stretch>
            <a:fillRect/>
          </a:stretch>
        </p:blipFill>
        <p:spPr>
          <a:xfrm>
            <a:off x="229579" y="143351"/>
            <a:ext cx="2909357" cy="3579684"/>
          </a:xfrm>
          <a:prstGeom prst="rect">
            <a:avLst/>
          </a:prstGeom>
        </p:spPr>
      </p:pic>
    </p:spTree>
    <p:extLst>
      <p:ext uri="{BB962C8B-B14F-4D97-AF65-F5344CB8AC3E}">
        <p14:creationId xmlns:p14="http://schemas.microsoft.com/office/powerpoint/2010/main" val="921930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dilemmes de communication</a:t>
            </a:r>
          </a:p>
        </p:txBody>
      </p:sp>
      <p:sp>
        <p:nvSpPr>
          <p:cNvPr id="15" name="ZoneTexte 14">
            <a:extLst>
              <a:ext uri="{FF2B5EF4-FFF2-40B4-BE49-F238E27FC236}">
                <a16:creationId xmlns:a16="http://schemas.microsoft.com/office/drawing/2014/main" id="{B585AB6F-9A30-AA7B-22FF-1BDA7BB9E704}"/>
              </a:ext>
            </a:extLst>
          </p:cNvPr>
          <p:cNvSpPr txBox="1"/>
          <p:nvPr/>
        </p:nvSpPr>
        <p:spPr>
          <a:xfrm>
            <a:off x="528683" y="1840704"/>
            <a:ext cx="5073331" cy="4662815"/>
          </a:xfrm>
          <a:prstGeom prst="rect">
            <a:avLst/>
          </a:prstGeom>
          <a:noFill/>
          <a:ln>
            <a:solidFill>
              <a:schemeClr val="tx1"/>
            </a:solidFill>
          </a:ln>
        </p:spPr>
        <p:txBody>
          <a:bodyPr wrap="square">
            <a:spAutoFit/>
          </a:bodyPr>
          <a:lstStyle/>
          <a:p>
            <a:pPr marL="342900" indent="-342900">
              <a:buFont typeface="+mj-lt"/>
              <a:buAutoNum type="arabicPeriod" startAt="6"/>
            </a:pPr>
            <a:r>
              <a:rPr lang="fr-FR" b="1" dirty="0">
                <a:highlight>
                  <a:srgbClr val="FFFF00"/>
                </a:highlight>
              </a:rPr>
              <a:t>VACCIN FABRIQUÉ TROP VITE</a:t>
            </a:r>
            <a:br>
              <a:rPr lang="fr-FR" dirty="0"/>
            </a:br>
            <a:r>
              <a:rPr lang="fr-FR" dirty="0"/>
              <a:t>Comment les autorités sanitaires fédérales pourraient-elles éviter que les gens voient un processus accéléré de développement et de test du vaccin SPARS comme étant en quelque sorte "précipité" et intrinsèquement défectueux, même si ce processus répond aux mêmes normes de sécurité et d'efficacité que n'importe quel vaccin ?</a:t>
            </a:r>
            <a:br>
              <a:rPr lang="fr-FR" dirty="0"/>
            </a:br>
            <a:r>
              <a:rPr lang="fr-FR" sz="900" dirty="0"/>
              <a:t> </a:t>
            </a:r>
            <a:endParaRPr lang="fr-FR" dirty="0"/>
          </a:p>
          <a:p>
            <a:pPr marL="342900" indent="-342900">
              <a:buFont typeface="+mj-lt"/>
              <a:buAutoNum type="arabicPeriod" startAt="6"/>
            </a:pPr>
            <a:r>
              <a:rPr lang="fr-FR" b="1" dirty="0">
                <a:highlight>
                  <a:srgbClr val="FFFF00"/>
                </a:highlight>
              </a:rPr>
              <a:t>IMPUNITÉ DES FABRICANTS ET PERTES DES LIBERTÉS</a:t>
            </a:r>
            <a:br>
              <a:rPr lang="fr-FR" dirty="0"/>
            </a:br>
            <a:r>
              <a:rPr lang="fr-FR" dirty="0"/>
              <a:t>Comment les autorités sanitaires fédérales pourraient-elles répondre aux critiques qui affirment que la protection de la responsabilité des fabricants de vaccins SPARS met en péril la liberté et le bien-être des individus ?</a:t>
            </a:r>
          </a:p>
        </p:txBody>
      </p:sp>
      <p:sp>
        <p:nvSpPr>
          <p:cNvPr id="7" name="ZoneTexte 6">
            <a:extLst>
              <a:ext uri="{FF2B5EF4-FFF2-40B4-BE49-F238E27FC236}">
                <a16:creationId xmlns:a16="http://schemas.microsoft.com/office/drawing/2014/main" id="{0B0FEEF6-BFAD-12F6-2DE8-B90C60AB9EB2}"/>
              </a:ext>
            </a:extLst>
          </p:cNvPr>
          <p:cNvSpPr txBox="1"/>
          <p:nvPr/>
        </p:nvSpPr>
        <p:spPr>
          <a:xfrm>
            <a:off x="5959366" y="1849274"/>
            <a:ext cx="5363132" cy="4108817"/>
          </a:xfrm>
          <a:prstGeom prst="rect">
            <a:avLst/>
          </a:prstGeom>
          <a:noFill/>
          <a:ln>
            <a:solidFill>
              <a:schemeClr val="tx1"/>
            </a:solidFill>
          </a:ln>
        </p:spPr>
        <p:txBody>
          <a:bodyPr wrap="square">
            <a:spAutoFit/>
          </a:bodyPr>
          <a:lstStyle/>
          <a:p>
            <a:pPr marL="342900" indent="-342900">
              <a:buFont typeface="+mj-lt"/>
              <a:buAutoNum type="arabicPeriod" startAt="8"/>
            </a:pPr>
            <a:r>
              <a:rPr lang="fr-FR" b="1" dirty="0">
                <a:highlight>
                  <a:srgbClr val="FFFF00"/>
                </a:highlight>
              </a:rPr>
              <a:t>COMMENT PERSUADER LES GENS DE SE FAIRE VACCINER</a:t>
            </a:r>
            <a:br>
              <a:rPr lang="fr-FR" dirty="0"/>
            </a:br>
            <a:r>
              <a:rPr lang="fr-FR" dirty="0"/>
              <a:t>Une fois que le vaccin sera largement disponible, comment les communicateurs de santé publique pourraient-ils mettre en œuvre le principe des "meilleures pratiques", à savoir permettre aux gens d'accepter ou non le nouveau vaccin SPARS ?</a:t>
            </a:r>
            <a:br>
              <a:rPr lang="fr-FR" dirty="0"/>
            </a:br>
            <a:r>
              <a:rPr lang="fr-FR" sz="900" dirty="0"/>
              <a:t> </a:t>
            </a:r>
            <a:endParaRPr lang="fr-FR" dirty="0"/>
          </a:p>
          <a:p>
            <a:pPr marL="342900" indent="-342900">
              <a:buFont typeface="+mj-lt"/>
              <a:buAutoNum type="arabicPeriod" startAt="8"/>
            </a:pPr>
            <a:r>
              <a:rPr lang="fr-FR" b="1" dirty="0">
                <a:highlight>
                  <a:srgbClr val="FFFF00"/>
                </a:highlight>
              </a:rPr>
              <a:t>LES EFFETS DU VACCIN : ATTENTION SI ON RASSURE TROP ...</a:t>
            </a:r>
            <a:br>
              <a:rPr lang="fr-FR" dirty="0"/>
            </a:br>
            <a:r>
              <a:rPr lang="fr-FR" dirty="0"/>
              <a:t>Quelles sont les conséquences potentielles du fait que les responsables de la santé publique rassurent trop le public sur les risques potentiels d'un nouveau vaccin contre le SRAS alors que les effets à long terme ne sont pas encore connus ?</a:t>
            </a:r>
          </a:p>
        </p:txBody>
      </p:sp>
    </p:spTree>
    <p:extLst>
      <p:ext uri="{BB962C8B-B14F-4D97-AF65-F5344CB8AC3E}">
        <p14:creationId xmlns:p14="http://schemas.microsoft.com/office/powerpoint/2010/main" val="3395633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additive="base">
                                        <p:cTn id="7" dur="500"/>
                                        <p:tgtEl>
                                          <p:spTgt spid="15">
                                            <p:bg/>
                                          </p:spTgt>
                                        </p:tgtEl>
                                        <p:attrNameLst>
                                          <p:attrName>ppt_x</p:attrName>
                                        </p:attrNameLst>
                                      </p:cBhvr>
                                      <p:tavLst>
                                        <p:tav tm="0">
                                          <p:val>
                                            <p:strVal val="#ppt_x-#ppt_w*1.125000"/>
                                          </p:val>
                                        </p:tav>
                                        <p:tav tm="100000">
                                          <p:val>
                                            <p:strVal val="#ppt_x"/>
                                          </p:val>
                                        </p:tav>
                                      </p:tavLst>
                                    </p:anim>
                                    <p:animEffect transition="in" filter="wipe(right)">
                                      <p:cBhvr>
                                        <p:cTn id="8" dur="500"/>
                                        <p:tgtEl>
                                          <p:spTgt spid="15">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p:tgtEl>
                                          <p:spTgt spid="15">
                                            <p:txEl>
                                              <p:pRg st="1" end="1"/>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anim calcmode="lin" valueType="num">
                                      <p:cBhvr additive="base">
                                        <p:cTn id="25" dur="500"/>
                                        <p:tgtEl>
                                          <p:spTgt spid="7">
                                            <p:bg/>
                                          </p:spTgt>
                                        </p:tgtEl>
                                        <p:attrNameLst>
                                          <p:attrName>ppt_x</p:attrName>
                                        </p:attrNameLst>
                                      </p:cBhvr>
                                      <p:tavLst>
                                        <p:tav tm="0">
                                          <p:val>
                                            <p:strVal val="#ppt_x-#ppt_w*1.125000"/>
                                          </p:val>
                                        </p:tav>
                                        <p:tav tm="100000">
                                          <p:val>
                                            <p:strVal val="#ppt_x"/>
                                          </p:val>
                                        </p:tav>
                                      </p:tavLst>
                                    </p:anim>
                                    <p:animEffect transition="in" filter="wipe(right)">
                                      <p:cBhvr>
                                        <p:cTn id="26" dur="5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p:tgtEl>
                                          <p:spTgt spid="7">
                                            <p:txEl>
                                              <p:pRg st="1" end="1"/>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dilemmes de communication</a:t>
            </a:r>
          </a:p>
        </p:txBody>
      </p:sp>
      <p:sp>
        <p:nvSpPr>
          <p:cNvPr id="15" name="ZoneTexte 14">
            <a:extLst>
              <a:ext uri="{FF2B5EF4-FFF2-40B4-BE49-F238E27FC236}">
                <a16:creationId xmlns:a16="http://schemas.microsoft.com/office/drawing/2014/main" id="{B585AB6F-9A30-AA7B-22FF-1BDA7BB9E704}"/>
              </a:ext>
            </a:extLst>
          </p:cNvPr>
          <p:cNvSpPr txBox="1"/>
          <p:nvPr/>
        </p:nvSpPr>
        <p:spPr>
          <a:xfrm>
            <a:off x="528683" y="1539764"/>
            <a:ext cx="5567317" cy="5078313"/>
          </a:xfrm>
          <a:prstGeom prst="rect">
            <a:avLst/>
          </a:prstGeom>
          <a:noFill/>
          <a:ln>
            <a:solidFill>
              <a:schemeClr val="tx1"/>
            </a:solidFill>
          </a:ln>
        </p:spPr>
        <p:txBody>
          <a:bodyPr wrap="square">
            <a:spAutoFit/>
          </a:bodyPr>
          <a:lstStyle/>
          <a:p>
            <a:pPr marL="342900" indent="-342900">
              <a:buFont typeface="+mj-lt"/>
              <a:buAutoNum type="arabicPeriod" startAt="10"/>
            </a:pPr>
            <a:r>
              <a:rPr lang="fr-FR" b="1" dirty="0">
                <a:highlight>
                  <a:srgbClr val="FFFF00"/>
                </a:highlight>
              </a:rPr>
              <a:t>EVITER LES MESSAGES CONTRADICTOIRES</a:t>
            </a:r>
            <a:br>
              <a:rPr lang="fr-FR" dirty="0"/>
            </a:br>
            <a:r>
              <a:rPr lang="fr-FR" dirty="0"/>
              <a:t>Comment les partenariats et les alliances d'avant la crise auraient-ils pu éviter le risque de messages contradictoires sur l'innocuité et l'efficacité du </a:t>
            </a:r>
            <a:r>
              <a:rPr lang="fr-FR" dirty="0" err="1"/>
              <a:t>Kalocivir</a:t>
            </a:r>
            <a:r>
              <a:rPr lang="fr-FR" dirty="0"/>
              <a:t> ? Quels sont les effets potentiels des messages sur l'innocuité et l'efficacité des mesures sanitaires ?</a:t>
            </a:r>
            <a:br>
              <a:rPr lang="fr-FR" dirty="0"/>
            </a:br>
            <a:r>
              <a:rPr lang="fr-FR" sz="900" dirty="0"/>
              <a:t> </a:t>
            </a:r>
            <a:endParaRPr lang="fr-FR" dirty="0"/>
          </a:p>
          <a:p>
            <a:pPr marL="342900" indent="-342900">
              <a:buFont typeface="+mj-lt"/>
              <a:buAutoNum type="arabicPeriod" startAt="10"/>
            </a:pPr>
            <a:r>
              <a:rPr lang="fr-FR" b="1" dirty="0">
                <a:highlight>
                  <a:srgbClr val="FFFF00"/>
                </a:highlight>
              </a:rPr>
              <a:t>COLLECTE DE DONNÉES SUR L’EFFICACITÉ DU KALOCIVIR SUR LES RÉSEAUX SOCIAUX </a:t>
            </a:r>
            <a:br>
              <a:rPr lang="fr-FR" dirty="0"/>
            </a:br>
            <a:r>
              <a:rPr lang="fr-FR" dirty="0"/>
              <a:t>Comment les médias sociaux auraient-ils pu être utilisés pour compléter les méthodes traditionnelles de collecte de données sur l'efficacité et les effets secondaires du </a:t>
            </a:r>
            <a:r>
              <a:rPr lang="fr-FR" dirty="0" err="1"/>
              <a:t>Kalocivir</a:t>
            </a:r>
            <a:r>
              <a:rPr lang="fr-FR" dirty="0"/>
              <a:t> ?</a:t>
            </a:r>
            <a:br>
              <a:rPr lang="fr-FR" dirty="0"/>
            </a:br>
            <a:r>
              <a:rPr lang="fr-FR" sz="900" dirty="0"/>
              <a:t> </a:t>
            </a:r>
            <a:endParaRPr lang="fr-FR" b="1" dirty="0">
              <a:highlight>
                <a:srgbClr val="FFFF00"/>
              </a:highlight>
            </a:endParaRPr>
          </a:p>
          <a:p>
            <a:pPr marL="342900" indent="-342900">
              <a:buFont typeface="+mj-lt"/>
              <a:buAutoNum type="arabicPeriod" startAt="10"/>
            </a:pPr>
            <a:r>
              <a:rPr lang="fr-FR" b="1" dirty="0">
                <a:highlight>
                  <a:srgbClr val="FFFF00"/>
                </a:highlight>
              </a:rPr>
              <a:t>INCOHERENCE DES MESURES SANITAIRES</a:t>
            </a:r>
            <a:br>
              <a:rPr lang="fr-FR" dirty="0"/>
            </a:br>
            <a:r>
              <a:rPr lang="fr-FR" dirty="0"/>
              <a:t>Quels sont les impacts potentiels sociaux et de santé publique de l'absence de conseils culturellement compétents en matière de mesures sanitaires ?</a:t>
            </a:r>
          </a:p>
        </p:txBody>
      </p:sp>
      <p:sp>
        <p:nvSpPr>
          <p:cNvPr id="8" name="ZoneTexte 7">
            <a:extLst>
              <a:ext uri="{FF2B5EF4-FFF2-40B4-BE49-F238E27FC236}">
                <a16:creationId xmlns:a16="http://schemas.microsoft.com/office/drawing/2014/main" id="{4987C414-511C-C41A-AA3D-8386113C17C6}"/>
              </a:ext>
            </a:extLst>
          </p:cNvPr>
          <p:cNvSpPr txBox="1"/>
          <p:nvPr/>
        </p:nvSpPr>
        <p:spPr>
          <a:xfrm>
            <a:off x="6462426" y="1294033"/>
            <a:ext cx="5200891" cy="5493812"/>
          </a:xfrm>
          <a:prstGeom prst="rect">
            <a:avLst/>
          </a:prstGeom>
          <a:noFill/>
          <a:ln>
            <a:solidFill>
              <a:schemeClr val="tx1"/>
            </a:solidFill>
          </a:ln>
        </p:spPr>
        <p:txBody>
          <a:bodyPr wrap="square">
            <a:spAutoFit/>
          </a:bodyPr>
          <a:lstStyle/>
          <a:p>
            <a:pPr marL="342900" indent="-342900">
              <a:buFont typeface="+mj-lt"/>
              <a:buAutoNum type="arabicPeriod" startAt="13"/>
            </a:pPr>
            <a:r>
              <a:rPr lang="fr-FR" b="1" dirty="0">
                <a:highlight>
                  <a:srgbClr val="FFFF00"/>
                </a:highlight>
              </a:rPr>
              <a:t>PERTE DE CONFIANCE DU PUBLIC ET NOUVEAU VACCIN</a:t>
            </a:r>
            <a:br>
              <a:rPr lang="fr-FR" dirty="0"/>
            </a:br>
            <a:r>
              <a:rPr lang="fr-FR" dirty="0"/>
              <a:t>À la lumière de la perte de confiance du public dans les déclarations officielles sur les risques et les avantages des antiviraux, comment les autorités sanitaires devraient-elles préparer le terrain pour la mise sur le marché du nouveau vaccin </a:t>
            </a:r>
            <a:r>
              <a:rPr lang="fr-FR" dirty="0" err="1"/>
              <a:t>Corovax</a:t>
            </a:r>
            <a:r>
              <a:rPr lang="fr-FR" dirty="0"/>
              <a:t> ?</a:t>
            </a:r>
            <a:br>
              <a:rPr lang="fr-FR" dirty="0"/>
            </a:br>
            <a:r>
              <a:rPr lang="fr-FR" sz="900" dirty="0"/>
              <a:t> </a:t>
            </a:r>
            <a:endParaRPr lang="fr-FR" dirty="0"/>
          </a:p>
          <a:p>
            <a:pPr marL="342900" indent="-342900">
              <a:buFont typeface="+mj-lt"/>
              <a:buAutoNum type="arabicPeriod" startAt="13"/>
            </a:pPr>
            <a:r>
              <a:rPr lang="fr-FR" b="1" dirty="0">
                <a:highlight>
                  <a:srgbClr val="FFFF00"/>
                </a:highlight>
              </a:rPr>
              <a:t>PERTE DE CONFIANCE DANS LES MESURES</a:t>
            </a:r>
            <a:br>
              <a:rPr lang="fr-FR" dirty="0"/>
            </a:br>
            <a:r>
              <a:rPr lang="fr-FR" dirty="0"/>
              <a:t>Comment les autorités sanitaires peuvent-elles rétablir la confiance du public dans les recommandations de mesures sanitaires ?</a:t>
            </a:r>
            <a:br>
              <a:rPr lang="fr-FR" dirty="0"/>
            </a:br>
            <a:r>
              <a:rPr lang="fr-FR" sz="900" dirty="0"/>
              <a:t> </a:t>
            </a:r>
            <a:endParaRPr lang="fr-FR" dirty="0"/>
          </a:p>
          <a:p>
            <a:pPr marL="342900" indent="-342900">
              <a:buFont typeface="+mj-lt"/>
              <a:buAutoNum type="arabicPeriod" startAt="13"/>
            </a:pPr>
            <a:r>
              <a:rPr lang="fr-FR" b="1" dirty="0">
                <a:highlight>
                  <a:srgbClr val="FFFF00"/>
                </a:highlight>
              </a:rPr>
              <a:t>IMPACT ANTI-VAX</a:t>
            </a:r>
            <a:br>
              <a:rPr lang="fr-FR" dirty="0"/>
            </a:br>
            <a:r>
              <a:rPr lang="fr-FR" dirty="0"/>
              <a:t>Quels types de partenariats avec des groupes intermédiaires et/ou des leaders d'opinion avant la crise auraient pu contribuer à atténuer l'impact des sentiments anti-</a:t>
            </a:r>
            <a:r>
              <a:rPr lang="fr-FR" dirty="0" err="1"/>
              <a:t>Corovax</a:t>
            </a:r>
            <a:r>
              <a:rPr lang="fr-FR" dirty="0"/>
              <a:t> au sein de groupes minoritaires spécifiques ?</a:t>
            </a:r>
          </a:p>
        </p:txBody>
      </p:sp>
    </p:spTree>
    <p:extLst>
      <p:ext uri="{BB962C8B-B14F-4D97-AF65-F5344CB8AC3E}">
        <p14:creationId xmlns:p14="http://schemas.microsoft.com/office/powerpoint/2010/main" val="1763960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p:tgtEl>
                                          <p:spTgt spid="15">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1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p:tgtEl>
                                          <p:spTgt spid="15">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 calcmode="lin" valueType="num">
                                      <p:cBhvr additive="base">
                                        <p:cTn id="25" dur="500"/>
                                        <p:tgtEl>
                                          <p:spTgt spid="8">
                                            <p:bg/>
                                          </p:spTgt>
                                        </p:tgtEl>
                                        <p:attrNameLst>
                                          <p:attrName>ppt_x</p:attrName>
                                        </p:attrNameLst>
                                      </p:cBhvr>
                                      <p:tavLst>
                                        <p:tav tm="0">
                                          <p:val>
                                            <p:strVal val="#ppt_x-#ppt_w*1.125000"/>
                                          </p:val>
                                        </p:tav>
                                        <p:tav tm="100000">
                                          <p:val>
                                            <p:strVal val="#ppt_x"/>
                                          </p:val>
                                        </p:tav>
                                      </p:tavLst>
                                    </p:anim>
                                    <p:animEffect transition="in" filter="wipe(right)">
                                      <p:cBhvr>
                                        <p:cTn id="26" dur="500"/>
                                        <p:tgtEl>
                                          <p:spTgt spid="8">
                                            <p:bg/>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 calcmode="lin" valueType="num">
                                      <p:cBhvr additive="base">
                                        <p:cTn id="37"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additive="base">
                                        <p:cTn id="43"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8"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dilemmes de communication</a:t>
            </a:r>
          </a:p>
        </p:txBody>
      </p:sp>
      <p:sp>
        <p:nvSpPr>
          <p:cNvPr id="15" name="ZoneTexte 14">
            <a:extLst>
              <a:ext uri="{FF2B5EF4-FFF2-40B4-BE49-F238E27FC236}">
                <a16:creationId xmlns:a16="http://schemas.microsoft.com/office/drawing/2014/main" id="{B585AB6F-9A30-AA7B-22FF-1BDA7BB9E704}"/>
              </a:ext>
            </a:extLst>
          </p:cNvPr>
          <p:cNvSpPr txBox="1"/>
          <p:nvPr/>
        </p:nvSpPr>
        <p:spPr>
          <a:xfrm>
            <a:off x="528683" y="1829131"/>
            <a:ext cx="5567317" cy="3970318"/>
          </a:xfrm>
          <a:prstGeom prst="rect">
            <a:avLst/>
          </a:prstGeom>
          <a:noFill/>
          <a:ln>
            <a:solidFill>
              <a:schemeClr val="tx1"/>
            </a:solidFill>
          </a:ln>
        </p:spPr>
        <p:txBody>
          <a:bodyPr wrap="square">
            <a:spAutoFit/>
          </a:bodyPr>
          <a:lstStyle/>
          <a:p>
            <a:pPr marL="342900" indent="-342900">
              <a:buFont typeface="+mj-lt"/>
              <a:buAutoNum type="arabicPeriod" startAt="16"/>
            </a:pPr>
            <a:r>
              <a:rPr lang="fr-FR" b="1" dirty="0">
                <a:highlight>
                  <a:srgbClr val="FFFF00"/>
                </a:highlight>
              </a:rPr>
              <a:t>LES EFFETS INDÉSIRABLES DES VACCINS</a:t>
            </a:r>
            <a:br>
              <a:rPr lang="fr-FR" dirty="0"/>
            </a:br>
            <a:r>
              <a:rPr lang="fr-FR" dirty="0"/>
              <a:t>Comment faire progresser l'élaboration et l'essai de messages de rétablissement qui abordent spécifiquement les thèmes des effets secondaires indésirables ?</a:t>
            </a:r>
          </a:p>
          <a:p>
            <a:pPr marL="342900" indent="-342900">
              <a:buFont typeface="+mj-lt"/>
              <a:buAutoNum type="arabicPeriod" startAt="16"/>
            </a:pPr>
            <a:endParaRPr lang="fr-FR" sz="900" dirty="0"/>
          </a:p>
          <a:p>
            <a:pPr marL="342900" indent="-342900">
              <a:buFont typeface="+mj-lt"/>
              <a:buAutoNum type="arabicPeriod" startAt="16"/>
            </a:pPr>
            <a:r>
              <a:rPr lang="fr-FR" b="1" dirty="0">
                <a:highlight>
                  <a:srgbClr val="FFFF00"/>
                </a:highlight>
              </a:rPr>
              <a:t>COMPASSION OU PAS ENVERS LES VICTIMES ?</a:t>
            </a:r>
            <a:br>
              <a:rPr lang="fr-FR" b="1" dirty="0">
                <a:highlight>
                  <a:srgbClr val="FFFF00"/>
                </a:highlight>
              </a:rPr>
            </a:br>
            <a:r>
              <a:rPr lang="fr-FR" dirty="0"/>
              <a:t>Malgré les incertitudes scientifiques concernant le lien entre </a:t>
            </a:r>
            <a:r>
              <a:rPr lang="fr-FR" dirty="0" err="1"/>
              <a:t>Coravax</a:t>
            </a:r>
            <a:r>
              <a:rPr lang="fr-FR" dirty="0"/>
              <a:t> et les symptômes neurologiques signalés, pourquoi les responsables de la santé devraient-ils continuer à communiquer avec compassion et sympathie envers les personnes vaccinées qui ont des problèmes médicaux après avoir été vaccinés ?</a:t>
            </a:r>
          </a:p>
        </p:txBody>
      </p:sp>
      <p:sp>
        <p:nvSpPr>
          <p:cNvPr id="7" name="ZoneTexte 6">
            <a:extLst>
              <a:ext uri="{FF2B5EF4-FFF2-40B4-BE49-F238E27FC236}">
                <a16:creationId xmlns:a16="http://schemas.microsoft.com/office/drawing/2014/main" id="{A98718D5-7E22-9DD4-7997-1D685CA2BBB3}"/>
              </a:ext>
            </a:extLst>
          </p:cNvPr>
          <p:cNvSpPr txBox="1"/>
          <p:nvPr/>
        </p:nvSpPr>
        <p:spPr>
          <a:xfrm>
            <a:off x="5708925" y="3429000"/>
            <a:ext cx="5959397" cy="1754326"/>
          </a:xfrm>
          <a:prstGeom prst="rect">
            <a:avLst/>
          </a:prstGeom>
          <a:solidFill>
            <a:schemeClr val="bg1"/>
          </a:solidFill>
          <a:ln>
            <a:solidFill>
              <a:schemeClr val="tx1"/>
            </a:solidFill>
          </a:ln>
        </p:spPr>
        <p:txBody>
          <a:bodyPr wrap="square">
            <a:spAutoFit/>
          </a:bodyPr>
          <a:lstStyle/>
          <a:p>
            <a:pPr marL="342900" indent="-342900">
              <a:buFont typeface="+mj-lt"/>
              <a:buAutoNum type="arabicPeriod" startAt="18"/>
            </a:pPr>
            <a:r>
              <a:rPr lang="fr-FR" b="1" dirty="0">
                <a:highlight>
                  <a:srgbClr val="FFFF00"/>
                </a:highlight>
              </a:rPr>
              <a:t>SCIENCE ET SYMPAHIE ENVERS LES VICTIMES</a:t>
            </a:r>
            <a:br>
              <a:rPr lang="fr-FR" dirty="0"/>
            </a:br>
            <a:r>
              <a:rPr lang="fr-FR" dirty="0"/>
              <a:t>Étant donné l'incertitude du profil de sécurité à long terme du vaccin </a:t>
            </a:r>
            <a:r>
              <a:rPr lang="fr-FR" dirty="0" err="1"/>
              <a:t>Corovax</a:t>
            </a:r>
            <a:r>
              <a:rPr lang="fr-FR" dirty="0"/>
              <a:t> pourquoi la science et la sympathie sont-elles nécessaires lorsqu'il s'agit de communiquer sur une éventuelle corrélation entre le vaccin </a:t>
            </a:r>
            <a:r>
              <a:rPr lang="fr-FR" dirty="0" err="1"/>
              <a:t>Corovax</a:t>
            </a:r>
            <a:r>
              <a:rPr lang="fr-FR" dirty="0"/>
              <a:t> et les effets secondaires indésirables ?</a:t>
            </a:r>
          </a:p>
        </p:txBody>
      </p:sp>
      <p:pic>
        <p:nvPicPr>
          <p:cNvPr id="9" name="Image 8">
            <a:extLst>
              <a:ext uri="{FF2B5EF4-FFF2-40B4-BE49-F238E27FC236}">
                <a16:creationId xmlns:a16="http://schemas.microsoft.com/office/drawing/2014/main" id="{0B12DD71-698D-67D6-53F1-BE4FB44BBED7}"/>
              </a:ext>
            </a:extLst>
          </p:cNvPr>
          <p:cNvPicPr>
            <a:picLocks noChangeAspect="1"/>
          </p:cNvPicPr>
          <p:nvPr/>
        </p:nvPicPr>
        <p:blipFill>
          <a:blip r:embed="rId2"/>
          <a:stretch>
            <a:fillRect/>
          </a:stretch>
        </p:blipFill>
        <p:spPr>
          <a:xfrm>
            <a:off x="9596128" y="1198177"/>
            <a:ext cx="1722348" cy="2119184"/>
          </a:xfrm>
          <a:prstGeom prst="rect">
            <a:avLst/>
          </a:prstGeom>
        </p:spPr>
      </p:pic>
    </p:spTree>
    <p:extLst>
      <p:ext uri="{BB962C8B-B14F-4D97-AF65-F5344CB8AC3E}">
        <p14:creationId xmlns:p14="http://schemas.microsoft.com/office/powerpoint/2010/main" val="604076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p:tgtEl>
                                          <p:spTgt spid="15">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1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1477328"/>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pro-médecine naturelle</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contre-attaquent</a:t>
            </a:r>
          </a:p>
        </p:txBody>
      </p:sp>
      <p:sp>
        <p:nvSpPr>
          <p:cNvPr id="15" name="ZoneTexte 14">
            <a:extLst>
              <a:ext uri="{FF2B5EF4-FFF2-40B4-BE49-F238E27FC236}">
                <a16:creationId xmlns:a16="http://schemas.microsoft.com/office/drawing/2014/main" id="{B585AB6F-9A30-AA7B-22FF-1BDA7BB9E704}"/>
              </a:ext>
            </a:extLst>
          </p:cNvPr>
          <p:cNvSpPr txBox="1"/>
          <p:nvPr/>
        </p:nvSpPr>
        <p:spPr>
          <a:xfrm>
            <a:off x="528683" y="2050179"/>
            <a:ext cx="5567317" cy="3416320"/>
          </a:xfrm>
          <a:prstGeom prst="rect">
            <a:avLst/>
          </a:prstGeom>
          <a:noFill/>
          <a:ln>
            <a:solidFill>
              <a:schemeClr val="tx1"/>
            </a:solidFill>
          </a:ln>
        </p:spPr>
        <p:txBody>
          <a:bodyPr wrap="square">
            <a:spAutoFit/>
          </a:bodyPr>
          <a:lstStyle/>
          <a:p>
            <a:r>
              <a:rPr lang="fr-FR" b="1" dirty="0">
                <a:highlight>
                  <a:srgbClr val="FFFF00"/>
                </a:highlight>
              </a:rPr>
              <a:t>De petits groupes de personnes réparties dans tout le pays, par exemple, qui pensaient que des remèdes naturels tels que </a:t>
            </a:r>
            <a:r>
              <a:rPr lang="fr-FR" b="1" dirty="0">
                <a:solidFill>
                  <a:srgbClr val="FF0000"/>
                </a:solidFill>
                <a:highlight>
                  <a:srgbClr val="FFFF00"/>
                </a:highlight>
              </a:rPr>
              <a:t>l'ail</a:t>
            </a:r>
            <a:r>
              <a:rPr lang="fr-FR" b="1" dirty="0">
                <a:highlight>
                  <a:srgbClr val="FFFF00"/>
                </a:highlight>
              </a:rPr>
              <a:t> et les </a:t>
            </a:r>
            <a:r>
              <a:rPr lang="fr-FR" b="1" dirty="0">
                <a:solidFill>
                  <a:srgbClr val="FF0000"/>
                </a:solidFill>
                <a:highlight>
                  <a:srgbClr val="FFFF00"/>
                </a:highlight>
              </a:rPr>
              <a:t>vitamines</a:t>
            </a:r>
            <a:r>
              <a:rPr lang="fr-FR" b="1" dirty="0">
                <a:highlight>
                  <a:srgbClr val="FFFF00"/>
                </a:highlight>
              </a:rPr>
              <a:t> seraient plus efficaces pour traiter le SPARS</a:t>
            </a:r>
            <a:r>
              <a:rPr lang="fr-FR" b="1" dirty="0"/>
              <a:t> </a:t>
            </a:r>
            <a:r>
              <a:rPr lang="fr-FR" dirty="0"/>
              <a:t>qu'un médicament "non testé", étaient beaucoup moins susceptibles d'accepter </a:t>
            </a:r>
            <a:r>
              <a:rPr lang="fr-FR" dirty="0" err="1"/>
              <a:t>Kalocivir</a:t>
            </a:r>
            <a:r>
              <a:rPr lang="fr-FR" dirty="0"/>
              <a:t> comme traitement thérapeutique ou même de consulter un médecin pour des symptômes semblables à ceux du SPARS.</a:t>
            </a:r>
            <a:br>
              <a:rPr lang="fr-FR" dirty="0"/>
            </a:br>
            <a:r>
              <a:rPr lang="fr-FR" b="1" dirty="0">
                <a:solidFill>
                  <a:srgbClr val="FF0000"/>
                </a:solidFill>
                <a:highlight>
                  <a:srgbClr val="FFFF00"/>
                </a:highlight>
              </a:rPr>
              <a:t>Le </a:t>
            </a:r>
            <a:r>
              <a:rPr lang="fr-FR" b="1" dirty="0" err="1">
                <a:solidFill>
                  <a:srgbClr val="FF0000"/>
                </a:solidFill>
                <a:highlight>
                  <a:srgbClr val="FFFF00"/>
                </a:highlight>
              </a:rPr>
              <a:t>Kalocivir</a:t>
            </a:r>
            <a:r>
              <a:rPr lang="fr-FR" b="1" dirty="0">
                <a:solidFill>
                  <a:srgbClr val="FF0000"/>
                </a:solidFill>
                <a:highlight>
                  <a:srgbClr val="FFFF00"/>
                </a:highlight>
              </a:rPr>
              <a:t> </a:t>
            </a:r>
            <a:r>
              <a:rPr lang="fr-FR" b="1" dirty="0">
                <a:highlight>
                  <a:srgbClr val="FFFF00"/>
                </a:highlight>
              </a:rPr>
              <a:t>(médicament antiviral préconisé par les agences de santé contre le SPARS) </a:t>
            </a:r>
            <a:r>
              <a:rPr lang="fr-FR" b="1" dirty="0">
                <a:solidFill>
                  <a:srgbClr val="FF0000"/>
                </a:solidFill>
                <a:highlight>
                  <a:srgbClr val="FFFF00"/>
                </a:highlight>
              </a:rPr>
              <a:t>ne marche finalement pas</a:t>
            </a:r>
            <a:r>
              <a:rPr lang="fr-FR" b="1" dirty="0">
                <a:highlight>
                  <a:srgbClr val="FFFF00"/>
                </a:highlight>
              </a:rPr>
              <a:t> et provoque des effets indésirables</a:t>
            </a:r>
            <a:r>
              <a:rPr lang="fr-FR" dirty="0">
                <a:highlight>
                  <a:srgbClr val="FFFF00"/>
                </a:highlight>
              </a:rPr>
              <a:t>.</a:t>
            </a:r>
            <a:br>
              <a:rPr lang="fr-FR" dirty="0">
                <a:highlight>
                  <a:srgbClr val="FFFF00"/>
                </a:highlight>
              </a:rPr>
            </a:br>
            <a:endParaRPr lang="fr-FR" dirty="0">
              <a:highlight>
                <a:srgbClr val="FFFF00"/>
              </a:highlight>
            </a:endParaRPr>
          </a:p>
        </p:txBody>
      </p:sp>
      <p:sp>
        <p:nvSpPr>
          <p:cNvPr id="7" name="ZoneTexte 6">
            <a:extLst>
              <a:ext uri="{FF2B5EF4-FFF2-40B4-BE49-F238E27FC236}">
                <a16:creationId xmlns:a16="http://schemas.microsoft.com/office/drawing/2014/main" id="{C44EF799-E606-4FEC-BF01-9CD0F651F6D7}"/>
              </a:ext>
            </a:extLst>
          </p:cNvPr>
          <p:cNvSpPr txBox="1"/>
          <p:nvPr/>
        </p:nvSpPr>
        <p:spPr>
          <a:xfrm>
            <a:off x="6448922" y="3989080"/>
            <a:ext cx="5214395" cy="2585323"/>
          </a:xfrm>
          <a:prstGeom prst="rect">
            <a:avLst/>
          </a:prstGeom>
          <a:noFill/>
          <a:ln>
            <a:solidFill>
              <a:schemeClr val="tx1"/>
            </a:solidFill>
          </a:ln>
        </p:spPr>
        <p:txBody>
          <a:bodyPr wrap="square">
            <a:spAutoFit/>
          </a:bodyPr>
          <a:lstStyle/>
          <a:p>
            <a:r>
              <a:rPr lang="fr-FR" b="1" dirty="0">
                <a:highlight>
                  <a:srgbClr val="FFFF00"/>
                </a:highlight>
              </a:rPr>
              <a:t>Si bon nombre de ces efforts de sensibilisation ont permis d'améliorer le respect des mesures sanitaires recommandées, ils n'ont pas été suffisants.</a:t>
            </a:r>
          </a:p>
          <a:p>
            <a:r>
              <a:rPr lang="fr-FR" dirty="0"/>
              <a:t>de santé publique ont permis d'améliorer le respect des mesures sanitaires recommandées, ils n'ont pas réussi à atteindre certains groupes, </a:t>
            </a:r>
            <a:r>
              <a:rPr lang="fr-FR" b="1" dirty="0">
                <a:highlight>
                  <a:srgbClr val="FFFF00"/>
                </a:highlight>
              </a:rPr>
              <a:t>notamment le mouvement national anti-</a:t>
            </a:r>
            <a:r>
              <a:rPr lang="fr-FR" b="1" dirty="0" err="1">
                <a:highlight>
                  <a:srgbClr val="FFFF00"/>
                </a:highlight>
              </a:rPr>
              <a:t>Kalocivir</a:t>
            </a:r>
            <a:r>
              <a:rPr lang="fr-FR" b="1" dirty="0">
                <a:highlight>
                  <a:srgbClr val="FFFF00"/>
                </a:highlight>
              </a:rPr>
              <a:t>/médecine naturelle, en plein essor, qui était dispersé dans tout le pays et non concentré dans les zones locales.</a:t>
            </a:r>
          </a:p>
        </p:txBody>
      </p:sp>
      <p:pic>
        <p:nvPicPr>
          <p:cNvPr id="3" name="Image 2">
            <a:extLst>
              <a:ext uri="{FF2B5EF4-FFF2-40B4-BE49-F238E27FC236}">
                <a16:creationId xmlns:a16="http://schemas.microsoft.com/office/drawing/2014/main" id="{82A8D8F2-0DAD-72E1-4A34-4DABE6CBCD6B}"/>
              </a:ext>
            </a:extLst>
          </p:cNvPr>
          <p:cNvPicPr>
            <a:picLocks noChangeAspect="1"/>
          </p:cNvPicPr>
          <p:nvPr/>
        </p:nvPicPr>
        <p:blipFill>
          <a:blip r:embed="rId2"/>
          <a:stretch>
            <a:fillRect/>
          </a:stretch>
        </p:blipFill>
        <p:spPr>
          <a:xfrm>
            <a:off x="6441100" y="1294033"/>
            <a:ext cx="4182319" cy="2565543"/>
          </a:xfrm>
          <a:prstGeom prst="rect">
            <a:avLst/>
          </a:prstGeom>
          <a:ln>
            <a:solidFill>
              <a:schemeClr val="tx1"/>
            </a:solidFill>
          </a:ln>
        </p:spPr>
      </p:pic>
    </p:spTree>
    <p:extLst>
      <p:ext uri="{BB962C8B-B14F-4D97-AF65-F5344CB8AC3E}">
        <p14:creationId xmlns:p14="http://schemas.microsoft.com/office/powerpoint/2010/main" val="3527986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scénario pour les médias</a:t>
            </a:r>
          </a:p>
        </p:txBody>
      </p:sp>
      <p:sp>
        <p:nvSpPr>
          <p:cNvPr id="8" name="ZoneTexte 7">
            <a:extLst>
              <a:ext uri="{FF2B5EF4-FFF2-40B4-BE49-F238E27FC236}">
                <a16:creationId xmlns:a16="http://schemas.microsoft.com/office/drawing/2014/main" id="{B3E0BA9B-7D67-DA7B-8775-2AE83387CBB8}"/>
              </a:ext>
            </a:extLst>
          </p:cNvPr>
          <p:cNvSpPr txBox="1"/>
          <p:nvPr/>
        </p:nvSpPr>
        <p:spPr>
          <a:xfrm>
            <a:off x="341242" y="2115685"/>
            <a:ext cx="4253908" cy="3139321"/>
          </a:xfrm>
          <a:prstGeom prst="rect">
            <a:avLst/>
          </a:prstGeom>
          <a:noFill/>
          <a:ln>
            <a:noFill/>
          </a:ln>
        </p:spPr>
        <p:txBody>
          <a:bodyPr wrap="square">
            <a:spAutoFit/>
          </a:bodyPr>
          <a:lstStyle/>
          <a:p>
            <a:r>
              <a:rPr lang="fr-FR" b="1" dirty="0"/>
              <a:t>DES MÉDIAS DÉNONCENT...</a:t>
            </a:r>
          </a:p>
          <a:p>
            <a:r>
              <a:rPr lang="fr-FR" dirty="0"/>
              <a:t>Des éditoriaux dénoncent la réaction du gouvernement sur le </a:t>
            </a:r>
            <a:r>
              <a:rPr lang="fr-FR" dirty="0" err="1"/>
              <a:t>Kalocivir</a:t>
            </a:r>
            <a:r>
              <a:rPr lang="fr-FR" dirty="0"/>
              <a:t>. Ils se terminent parfois par une remise en question des autres activités du gouvernement liées à SPARS, en particulier la production et la promotion de </a:t>
            </a:r>
            <a:r>
              <a:rPr lang="fr-FR" dirty="0" err="1"/>
              <a:t>Corovax</a:t>
            </a:r>
            <a:r>
              <a:rPr lang="fr-FR" dirty="0"/>
              <a:t>. La tempête médiatique qui en a résulté a été d'autant plus problématique que le </a:t>
            </a:r>
            <a:r>
              <a:rPr lang="fr-FR" dirty="0" err="1"/>
              <a:t>Corovax</a:t>
            </a:r>
            <a:r>
              <a:rPr lang="fr-FR" dirty="0"/>
              <a:t> devait être mis sur le marché dans les semaines à venir.</a:t>
            </a:r>
          </a:p>
        </p:txBody>
      </p:sp>
      <p:sp>
        <p:nvSpPr>
          <p:cNvPr id="9" name="Bulle rectangulaire 8">
            <a:extLst>
              <a:ext uri="{FF2B5EF4-FFF2-40B4-BE49-F238E27FC236}">
                <a16:creationId xmlns:a16="http://schemas.microsoft.com/office/drawing/2014/main" id="{CA3680FE-C71C-A60D-B0BA-7CD62561F376}"/>
              </a:ext>
            </a:extLst>
          </p:cNvPr>
          <p:cNvSpPr/>
          <p:nvPr/>
        </p:nvSpPr>
        <p:spPr>
          <a:xfrm>
            <a:off x="178229" y="1895952"/>
            <a:ext cx="4416921" cy="3669225"/>
          </a:xfrm>
          <a:prstGeom prst="wedgeRectCallout">
            <a:avLst>
              <a:gd name="adj1" fmla="val 48979"/>
              <a:gd name="adj2" fmla="val -62097"/>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44B2D87-D6A6-E30C-7644-119941F89154}"/>
              </a:ext>
            </a:extLst>
          </p:cNvPr>
          <p:cNvPicPr>
            <a:picLocks noChangeAspect="1"/>
          </p:cNvPicPr>
          <p:nvPr/>
        </p:nvPicPr>
        <p:blipFill>
          <a:blip r:embed="rId2"/>
          <a:stretch>
            <a:fillRect/>
          </a:stretch>
        </p:blipFill>
        <p:spPr>
          <a:xfrm>
            <a:off x="4758163" y="1895952"/>
            <a:ext cx="6985413" cy="4464361"/>
          </a:xfrm>
          <a:prstGeom prst="rect">
            <a:avLst/>
          </a:prstGeom>
          <a:ln>
            <a:solidFill>
              <a:schemeClr val="tx1"/>
            </a:solidFill>
          </a:ln>
        </p:spPr>
      </p:pic>
    </p:spTree>
    <p:extLst>
      <p:ext uri="{BB962C8B-B14F-4D97-AF65-F5344CB8AC3E}">
        <p14:creationId xmlns:p14="http://schemas.microsoft.com/office/powerpoint/2010/main" val="3004943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812029"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public tient à ses données privées ...</a:t>
            </a:r>
          </a:p>
        </p:txBody>
      </p:sp>
      <p:sp>
        <p:nvSpPr>
          <p:cNvPr id="8" name="ZoneTexte 7">
            <a:extLst>
              <a:ext uri="{FF2B5EF4-FFF2-40B4-BE49-F238E27FC236}">
                <a16:creationId xmlns:a16="http://schemas.microsoft.com/office/drawing/2014/main" id="{B3E0BA9B-7D67-DA7B-8775-2AE83387CBB8}"/>
              </a:ext>
            </a:extLst>
          </p:cNvPr>
          <p:cNvSpPr txBox="1"/>
          <p:nvPr/>
        </p:nvSpPr>
        <p:spPr>
          <a:xfrm>
            <a:off x="2737200" y="2344948"/>
            <a:ext cx="6244754" cy="3785652"/>
          </a:xfrm>
          <a:prstGeom prst="rect">
            <a:avLst/>
          </a:prstGeom>
          <a:noFill/>
          <a:ln>
            <a:solidFill>
              <a:schemeClr val="tx1"/>
            </a:solidFill>
          </a:ln>
        </p:spPr>
        <p:txBody>
          <a:bodyPr wrap="square">
            <a:spAutoFit/>
          </a:bodyPr>
          <a:lstStyle/>
          <a:p>
            <a:r>
              <a:rPr lang="fr-FR" sz="2400" b="1" dirty="0">
                <a:highlight>
                  <a:srgbClr val="FFFF00"/>
                </a:highlight>
              </a:rPr>
              <a:t>LE PUBLIC S’INQUIÈTE DE LA COLLECTE DE SES DONNÉES PRIVÉES ...</a:t>
            </a:r>
          </a:p>
          <a:p>
            <a:r>
              <a:rPr lang="fr-FR" sz="2400" dirty="0"/>
              <a:t>L'utilisation des DSE (Dossier médical de santé) n'a pas été sans controverse. Certains citoyens américains étaient mécontents parce qu'ils pensaient que le gouvernement fédéral accédait aux données privées des patients.</a:t>
            </a:r>
          </a:p>
          <a:p>
            <a:r>
              <a:rPr lang="fr-FR" sz="2400" dirty="0"/>
              <a:t>parce qu'ils pensaient que le gouvernement fédéral accédait à des données privées sur les patients.</a:t>
            </a:r>
          </a:p>
        </p:txBody>
      </p:sp>
      <p:pic>
        <p:nvPicPr>
          <p:cNvPr id="12" name="Image 11">
            <a:extLst>
              <a:ext uri="{FF2B5EF4-FFF2-40B4-BE49-F238E27FC236}">
                <a16:creationId xmlns:a16="http://schemas.microsoft.com/office/drawing/2014/main" id="{24553DAB-BA08-231F-9725-1BCCB6F837E8}"/>
              </a:ext>
            </a:extLst>
          </p:cNvPr>
          <p:cNvPicPr>
            <a:picLocks noChangeAspect="1"/>
          </p:cNvPicPr>
          <p:nvPr/>
        </p:nvPicPr>
        <p:blipFill>
          <a:blip r:embed="rId2"/>
          <a:stretch>
            <a:fillRect/>
          </a:stretch>
        </p:blipFill>
        <p:spPr>
          <a:xfrm>
            <a:off x="10254355" y="370703"/>
            <a:ext cx="1722348" cy="2119184"/>
          </a:xfrm>
          <a:prstGeom prst="rect">
            <a:avLst/>
          </a:prstGeom>
        </p:spPr>
      </p:pic>
    </p:spTree>
    <p:extLst>
      <p:ext uri="{BB962C8B-B14F-4D97-AF65-F5344CB8AC3E}">
        <p14:creationId xmlns:p14="http://schemas.microsoft.com/office/powerpoint/2010/main" val="697204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 </a:t>
            </a:r>
            <a:r>
              <a:rPr lang="fr-CH" sz="5400" b="1" dirty="0" err="1">
                <a:latin typeface="Arial Rounded MT Bold" panose="020F0704030504030204" pitchFamily="34" charset="77"/>
                <a:ea typeface="Helvetica Neue" panose="02000503000000020004" pitchFamily="2" charset="0"/>
                <a:cs typeface="Helvetica Neue" panose="02000503000000020004" pitchFamily="2" charset="0"/>
              </a:rPr>
              <a:t>antivax</a:t>
            </a:r>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p>
        </p:txBody>
      </p:sp>
      <p:sp>
        <p:nvSpPr>
          <p:cNvPr id="11" name="ZoneTexte 10">
            <a:extLst>
              <a:ext uri="{FF2B5EF4-FFF2-40B4-BE49-F238E27FC236}">
                <a16:creationId xmlns:a16="http://schemas.microsoft.com/office/drawing/2014/main" id="{CACCA062-6489-6789-94FC-F878DF999F55}"/>
              </a:ext>
            </a:extLst>
          </p:cNvPr>
          <p:cNvSpPr txBox="1"/>
          <p:nvPr/>
        </p:nvSpPr>
        <p:spPr>
          <a:xfrm>
            <a:off x="393622" y="1439742"/>
            <a:ext cx="7343688" cy="3677930"/>
          </a:xfrm>
          <a:prstGeom prst="rect">
            <a:avLst/>
          </a:prstGeom>
          <a:solidFill>
            <a:schemeClr val="bg1"/>
          </a:solidFill>
          <a:ln>
            <a:solidFill>
              <a:schemeClr val="tx1"/>
            </a:solidFill>
          </a:ln>
        </p:spPr>
        <p:txBody>
          <a:bodyPr wrap="square">
            <a:spAutoFit/>
          </a:bodyPr>
          <a:lstStyle/>
          <a:p>
            <a:r>
              <a:rPr lang="fr-FR" sz="2000" b="1" dirty="0">
                <a:highlight>
                  <a:srgbClr val="FFFF00"/>
                </a:highlight>
              </a:rPr>
              <a:t>Dès le début de la campagne de vaccination </a:t>
            </a:r>
            <a:r>
              <a:rPr lang="fr-FR" sz="2000" b="1" dirty="0" err="1">
                <a:highlight>
                  <a:srgbClr val="FFFF00"/>
                </a:highlight>
              </a:rPr>
              <a:t>Corovax</a:t>
            </a:r>
            <a:r>
              <a:rPr lang="fr-FR" sz="2000" b="1" dirty="0">
                <a:highlight>
                  <a:srgbClr val="FFFF00"/>
                </a:highlight>
              </a:rPr>
              <a:t>, </a:t>
            </a:r>
            <a:r>
              <a:rPr lang="fr-FR" sz="2000" b="1" dirty="0">
                <a:solidFill>
                  <a:srgbClr val="FF0000"/>
                </a:solidFill>
                <a:highlight>
                  <a:srgbClr val="FFFF00"/>
                </a:highlight>
              </a:rPr>
              <a:t>des groupes anti-vaccination</a:t>
            </a:r>
            <a:r>
              <a:rPr lang="fr-FR" sz="2000" b="1" dirty="0">
                <a:highlight>
                  <a:srgbClr val="FFFF00"/>
                </a:highlight>
              </a:rPr>
              <a:t> ont commencé à apparaître sur les plateformes de médias sociaux.</a:t>
            </a:r>
          </a:p>
          <a:p>
            <a:endParaRPr lang="fr-FR" sz="900" dirty="0"/>
          </a:p>
          <a:p>
            <a:r>
              <a:rPr lang="fr-FR" sz="2000" dirty="0"/>
              <a:t>Ces groupes provenaient initialement de quatre sources principales : </a:t>
            </a:r>
          </a:p>
          <a:p>
            <a:pPr marL="285750" indent="-285750">
              <a:buFont typeface="Arial" panose="020B0604020202020204" pitchFamily="34" charset="0"/>
              <a:buChar char="•"/>
            </a:pPr>
            <a:r>
              <a:rPr lang="fr-FR" dirty="0"/>
              <a:t>des groupes musulmans car la formulation originale était utilisée pour traiter les porcs</a:t>
            </a:r>
          </a:p>
          <a:p>
            <a:pPr marL="285750" indent="-285750">
              <a:buFont typeface="Arial" panose="020B0604020202020204" pitchFamily="34" charset="0"/>
              <a:buChar char="•"/>
            </a:pPr>
            <a:r>
              <a:rPr lang="fr-FR" dirty="0"/>
              <a:t>les Afro-Américains qui craignaient que le gouvernement ne procède à des expériences sur les populations afro-américaines</a:t>
            </a:r>
          </a:p>
          <a:p>
            <a:pPr marL="285750" indent="-285750">
              <a:buFont typeface="Arial" panose="020B0604020202020204" pitchFamily="34" charset="0"/>
              <a:buChar char="•"/>
            </a:pPr>
            <a:r>
              <a:rPr lang="fr-FR" dirty="0"/>
              <a:t>les partisans de la médecine alternative, qui ont également fait campagne contre le </a:t>
            </a:r>
            <a:r>
              <a:rPr lang="fr-FR" dirty="0" err="1"/>
              <a:t>Kalocivir</a:t>
            </a:r>
            <a:r>
              <a:rPr lang="fr-FR" dirty="0"/>
              <a:t> </a:t>
            </a:r>
          </a:p>
          <a:p>
            <a:pPr marL="285750" indent="-285750">
              <a:buFont typeface="Arial" panose="020B0604020202020204" pitchFamily="34" charset="0"/>
              <a:buChar char="•"/>
            </a:pPr>
            <a:r>
              <a:rPr lang="fr-FR" b="1" dirty="0">
                <a:highlight>
                  <a:srgbClr val="FFFF00"/>
                </a:highlight>
              </a:rPr>
              <a:t>les militants anti-vaccination, qui ont été galvanisés par le sentiment anti-vaccination associé à l'épidémie nationale de rougeole en 2015</a:t>
            </a:r>
            <a:endParaRPr lang="fr-FR" dirty="0"/>
          </a:p>
        </p:txBody>
      </p:sp>
      <p:sp>
        <p:nvSpPr>
          <p:cNvPr id="7" name="ZoneTexte 6">
            <a:extLst>
              <a:ext uri="{FF2B5EF4-FFF2-40B4-BE49-F238E27FC236}">
                <a16:creationId xmlns:a16="http://schemas.microsoft.com/office/drawing/2014/main" id="{580B890E-B0AD-8A0B-CED2-D8482DFCAA80}"/>
              </a:ext>
            </a:extLst>
          </p:cNvPr>
          <p:cNvSpPr txBox="1"/>
          <p:nvPr/>
        </p:nvSpPr>
        <p:spPr>
          <a:xfrm>
            <a:off x="8009763" y="3287182"/>
            <a:ext cx="3852723" cy="3416320"/>
          </a:xfrm>
          <a:prstGeom prst="rect">
            <a:avLst/>
          </a:prstGeom>
          <a:noFill/>
          <a:ln>
            <a:solidFill>
              <a:schemeClr val="tx1"/>
            </a:solidFill>
          </a:ln>
        </p:spPr>
        <p:txBody>
          <a:bodyPr wrap="square">
            <a:spAutoFit/>
          </a:bodyPr>
          <a:lstStyle/>
          <a:p>
            <a:r>
              <a:rPr lang="fr-FR" dirty="0"/>
              <a:t>Citant le CDC, du NIH et d'autres agences gouvernementales, </a:t>
            </a:r>
            <a:br>
              <a:rPr lang="fr-FR" dirty="0"/>
            </a:br>
            <a:r>
              <a:rPr lang="fr-FR" b="1" dirty="0">
                <a:highlight>
                  <a:srgbClr val="FFFF00"/>
                </a:highlight>
              </a:rPr>
              <a:t>les opposants à la vaccination commencent à diffuser le message selon lequel le </a:t>
            </a:r>
            <a:r>
              <a:rPr lang="fr-FR" b="1" dirty="0" err="1">
                <a:highlight>
                  <a:srgbClr val="FFFF00"/>
                </a:highlight>
              </a:rPr>
              <a:t>Corovax</a:t>
            </a:r>
            <a:r>
              <a:rPr lang="fr-FR" b="1" dirty="0">
                <a:highlight>
                  <a:srgbClr val="FFFF00"/>
                </a:highlight>
              </a:rPr>
              <a:t> n'a pas été testé de manière adéquate et qu'il a des effets secondaires inconnus à long terme et que l'immunité naturelle résultant de la contraction de la maladie était un moyen plus efficace de conférer une protection plus efficace. </a:t>
            </a:r>
          </a:p>
        </p:txBody>
      </p:sp>
      <p:sp>
        <p:nvSpPr>
          <p:cNvPr id="9" name="ZoneTexte 8">
            <a:extLst>
              <a:ext uri="{FF2B5EF4-FFF2-40B4-BE49-F238E27FC236}">
                <a16:creationId xmlns:a16="http://schemas.microsoft.com/office/drawing/2014/main" id="{33D32180-82FC-5EF2-FD9A-B1D56593BDA0}"/>
              </a:ext>
            </a:extLst>
          </p:cNvPr>
          <p:cNvSpPr txBox="1"/>
          <p:nvPr/>
        </p:nvSpPr>
        <p:spPr>
          <a:xfrm>
            <a:off x="1637452" y="5230562"/>
            <a:ext cx="6099858" cy="1477328"/>
          </a:xfrm>
          <a:prstGeom prst="rect">
            <a:avLst/>
          </a:prstGeom>
          <a:solidFill>
            <a:schemeClr val="bg1"/>
          </a:solidFill>
          <a:ln>
            <a:solidFill>
              <a:schemeClr val="tx1"/>
            </a:solidFill>
          </a:ln>
        </p:spPr>
        <p:txBody>
          <a:bodyPr wrap="square">
            <a:spAutoFit/>
          </a:bodyPr>
          <a:lstStyle/>
          <a:p>
            <a:r>
              <a:rPr lang="fr-FR" dirty="0"/>
              <a:t>L'omniprésence du mouvement anti-vaccination, sa motivation à prévenir les lésions causées par les vaccins et son expertise en matière de médias sociaux ont permis à de nombreux Américains d'entendre leur message : </a:t>
            </a:r>
            <a:r>
              <a:rPr lang="fr-FR" b="1" dirty="0">
                <a:highlight>
                  <a:srgbClr val="FFFF00"/>
                </a:highlight>
              </a:rPr>
              <a:t>68 % des citoyens américains ont entendu le message.</a:t>
            </a:r>
          </a:p>
        </p:txBody>
      </p:sp>
      <p:pic>
        <p:nvPicPr>
          <p:cNvPr id="5" name="Image 4">
            <a:extLst>
              <a:ext uri="{FF2B5EF4-FFF2-40B4-BE49-F238E27FC236}">
                <a16:creationId xmlns:a16="http://schemas.microsoft.com/office/drawing/2014/main" id="{78E392C0-9E69-848A-F9B1-83978B34B516}"/>
              </a:ext>
            </a:extLst>
          </p:cNvPr>
          <p:cNvPicPr>
            <a:picLocks noChangeAspect="1"/>
          </p:cNvPicPr>
          <p:nvPr/>
        </p:nvPicPr>
        <p:blipFill>
          <a:blip r:embed="rId2"/>
          <a:stretch>
            <a:fillRect/>
          </a:stretch>
        </p:blipFill>
        <p:spPr>
          <a:xfrm>
            <a:off x="7859714" y="370703"/>
            <a:ext cx="4152820" cy="2312475"/>
          </a:xfrm>
          <a:prstGeom prst="rect">
            <a:avLst/>
          </a:prstGeom>
          <a:ln>
            <a:solidFill>
              <a:schemeClr val="tx1"/>
            </a:solidFill>
          </a:ln>
        </p:spPr>
      </p:pic>
    </p:spTree>
    <p:extLst>
      <p:ext uri="{BB962C8B-B14F-4D97-AF65-F5344CB8AC3E}">
        <p14:creationId xmlns:p14="http://schemas.microsoft.com/office/powerpoint/2010/main" val="3545127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1477328"/>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effets indésirables </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du « vaccin »</a:t>
            </a:r>
          </a:p>
        </p:txBody>
      </p:sp>
      <p:pic>
        <p:nvPicPr>
          <p:cNvPr id="3" name="Image 2">
            <a:extLst>
              <a:ext uri="{FF2B5EF4-FFF2-40B4-BE49-F238E27FC236}">
                <a16:creationId xmlns:a16="http://schemas.microsoft.com/office/drawing/2014/main" id="{A4BC1293-B099-82C8-12EE-A40264F02AD7}"/>
              </a:ext>
            </a:extLst>
          </p:cNvPr>
          <p:cNvPicPr>
            <a:picLocks noChangeAspect="1"/>
          </p:cNvPicPr>
          <p:nvPr/>
        </p:nvPicPr>
        <p:blipFill>
          <a:blip r:embed="rId2"/>
          <a:stretch>
            <a:fillRect/>
          </a:stretch>
        </p:blipFill>
        <p:spPr>
          <a:xfrm>
            <a:off x="25228" y="2512540"/>
            <a:ext cx="12192000" cy="3974757"/>
          </a:xfrm>
          <a:prstGeom prst="rect">
            <a:avLst/>
          </a:prstGeom>
        </p:spPr>
      </p:pic>
      <p:pic>
        <p:nvPicPr>
          <p:cNvPr id="10" name="Image 9">
            <a:extLst>
              <a:ext uri="{FF2B5EF4-FFF2-40B4-BE49-F238E27FC236}">
                <a16:creationId xmlns:a16="http://schemas.microsoft.com/office/drawing/2014/main" id="{34F151FE-7BC2-2846-81D8-B396C113AA1E}"/>
              </a:ext>
            </a:extLst>
          </p:cNvPr>
          <p:cNvPicPr>
            <a:picLocks noChangeAspect="1"/>
          </p:cNvPicPr>
          <p:nvPr/>
        </p:nvPicPr>
        <p:blipFill>
          <a:blip r:embed="rId3"/>
          <a:stretch>
            <a:fillRect/>
          </a:stretch>
        </p:blipFill>
        <p:spPr>
          <a:xfrm>
            <a:off x="9849241" y="214328"/>
            <a:ext cx="1722348" cy="2119184"/>
          </a:xfrm>
          <a:prstGeom prst="rect">
            <a:avLst/>
          </a:prstGeom>
        </p:spPr>
      </p:pic>
    </p:spTree>
    <p:extLst>
      <p:ext uri="{BB962C8B-B14F-4D97-AF65-F5344CB8AC3E}">
        <p14:creationId xmlns:p14="http://schemas.microsoft.com/office/powerpoint/2010/main" val="1553814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1477328"/>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effets indésirables </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du « vaccin »</a:t>
            </a:r>
          </a:p>
        </p:txBody>
      </p:sp>
      <p:pic>
        <p:nvPicPr>
          <p:cNvPr id="3" name="Image 2">
            <a:extLst>
              <a:ext uri="{FF2B5EF4-FFF2-40B4-BE49-F238E27FC236}">
                <a16:creationId xmlns:a16="http://schemas.microsoft.com/office/drawing/2014/main" id="{A4BC1293-B099-82C8-12EE-A40264F02AD7}"/>
              </a:ext>
            </a:extLst>
          </p:cNvPr>
          <p:cNvPicPr>
            <a:picLocks noChangeAspect="1"/>
          </p:cNvPicPr>
          <p:nvPr/>
        </p:nvPicPr>
        <p:blipFill>
          <a:blip r:embed="rId2"/>
          <a:stretch>
            <a:fillRect/>
          </a:stretch>
        </p:blipFill>
        <p:spPr>
          <a:xfrm>
            <a:off x="8401835" y="545257"/>
            <a:ext cx="3460651" cy="1128219"/>
          </a:xfrm>
          <a:prstGeom prst="rect">
            <a:avLst/>
          </a:prstGeom>
        </p:spPr>
      </p:pic>
      <p:sp>
        <p:nvSpPr>
          <p:cNvPr id="5" name="ZoneTexte 4">
            <a:extLst>
              <a:ext uri="{FF2B5EF4-FFF2-40B4-BE49-F238E27FC236}">
                <a16:creationId xmlns:a16="http://schemas.microsoft.com/office/drawing/2014/main" id="{963D62F9-2CE0-1412-7785-4EF061B6AD95}"/>
              </a:ext>
            </a:extLst>
          </p:cNvPr>
          <p:cNvSpPr txBox="1"/>
          <p:nvPr/>
        </p:nvSpPr>
        <p:spPr>
          <a:xfrm>
            <a:off x="677120" y="3055282"/>
            <a:ext cx="6099858" cy="3554819"/>
          </a:xfrm>
          <a:prstGeom prst="rect">
            <a:avLst/>
          </a:prstGeom>
          <a:noFill/>
        </p:spPr>
        <p:txBody>
          <a:bodyPr wrap="square">
            <a:spAutoFit/>
          </a:bodyPr>
          <a:lstStyle/>
          <a:p>
            <a:r>
              <a:rPr lang="fr-FR" b="1" dirty="0">
                <a:highlight>
                  <a:srgbClr val="FFFF00"/>
                </a:highlight>
              </a:rPr>
              <a:t>Plusieurs parents ont affirmé que leurs enfants présentaient des symptômes neurologiques</a:t>
            </a:r>
            <a:r>
              <a:rPr lang="fr-FR" dirty="0"/>
              <a:t> similaires à ceux observés chez les animaux d'élevage exposés au vaccin GMI. </a:t>
            </a:r>
          </a:p>
          <a:p>
            <a:r>
              <a:rPr lang="fr-FR" sz="900" dirty="0"/>
              <a:t> </a:t>
            </a:r>
          </a:p>
          <a:p>
            <a:r>
              <a:rPr lang="fr-FR" b="1" dirty="0">
                <a:highlight>
                  <a:srgbClr val="FFFF00"/>
                </a:highlight>
              </a:rPr>
              <a:t>En mai 2027, l'inquiétude des parents face à cette allégation s'est intensifiée au point de donner lieu à des </a:t>
            </a:r>
            <a:r>
              <a:rPr lang="fr-FR" b="1" dirty="0">
                <a:solidFill>
                  <a:srgbClr val="FF0000"/>
                </a:solidFill>
                <a:highlight>
                  <a:srgbClr val="FFFF00"/>
                </a:highlight>
              </a:rPr>
              <a:t>poursuites judiciaires</a:t>
            </a:r>
            <a:r>
              <a:rPr lang="fr-FR" b="1" dirty="0">
                <a:highlight>
                  <a:srgbClr val="FFFF00"/>
                </a:highlight>
              </a:rPr>
              <a:t>. </a:t>
            </a:r>
            <a:r>
              <a:rPr lang="fr-FR" dirty="0"/>
              <a:t>Le mois suivant, un groupe de parents dont les enfants avaient développé un retard mental à la suite d'une encéphalite consécutive à la vaccination au </a:t>
            </a:r>
            <a:r>
              <a:rPr lang="fr-FR" dirty="0" err="1"/>
              <a:t>Corovax</a:t>
            </a:r>
            <a:r>
              <a:rPr lang="fr-FR" dirty="0"/>
              <a:t> a poursuivi le gouvernement fédéral, </a:t>
            </a:r>
            <a:r>
              <a:rPr lang="fr-FR" b="1" dirty="0">
                <a:highlight>
                  <a:srgbClr val="FFFF00"/>
                </a:highlight>
              </a:rPr>
              <a:t>demandant la suppression du </a:t>
            </a:r>
            <a:r>
              <a:rPr lang="fr-FR" b="1" dirty="0">
                <a:solidFill>
                  <a:srgbClr val="FF0000"/>
                </a:solidFill>
                <a:highlight>
                  <a:srgbClr val="FFFF00"/>
                </a:highlight>
              </a:rPr>
              <a:t>bouclier de responsabilité</a:t>
            </a:r>
            <a:r>
              <a:rPr lang="fr-FR" b="1" dirty="0">
                <a:highlight>
                  <a:srgbClr val="FFFF00"/>
                </a:highlight>
              </a:rPr>
              <a:t> protégeant les laboratoires pharmaceutiques responsables</a:t>
            </a:r>
            <a:r>
              <a:rPr lang="fr-FR" b="1" dirty="0"/>
              <a:t> </a:t>
            </a:r>
            <a:r>
              <a:rPr lang="fr-FR" dirty="0"/>
              <a:t>du développement et de la fabrication du </a:t>
            </a:r>
            <a:r>
              <a:rPr lang="fr-FR" dirty="0" err="1"/>
              <a:t>Corovax</a:t>
            </a:r>
            <a:r>
              <a:rPr lang="fr-FR" dirty="0"/>
              <a:t>.</a:t>
            </a:r>
          </a:p>
        </p:txBody>
      </p:sp>
      <p:sp>
        <p:nvSpPr>
          <p:cNvPr id="7" name="ZoneTexte 6">
            <a:extLst>
              <a:ext uri="{FF2B5EF4-FFF2-40B4-BE49-F238E27FC236}">
                <a16:creationId xmlns:a16="http://schemas.microsoft.com/office/drawing/2014/main" id="{A25C30AA-2F86-9598-4B5A-DFEAFF3DC213}"/>
              </a:ext>
            </a:extLst>
          </p:cNvPr>
          <p:cNvSpPr txBox="1"/>
          <p:nvPr/>
        </p:nvSpPr>
        <p:spPr>
          <a:xfrm>
            <a:off x="7089493" y="1962982"/>
            <a:ext cx="4543063" cy="4801314"/>
          </a:xfrm>
          <a:prstGeom prst="rect">
            <a:avLst/>
          </a:prstGeom>
          <a:noFill/>
          <a:ln>
            <a:solidFill>
              <a:schemeClr val="tx1"/>
            </a:solidFill>
          </a:ln>
        </p:spPr>
        <p:txBody>
          <a:bodyPr wrap="square">
            <a:spAutoFit/>
          </a:bodyPr>
          <a:lstStyle/>
          <a:p>
            <a:r>
              <a:rPr lang="fr-FR" b="1" dirty="0">
                <a:highlight>
                  <a:srgbClr val="FFFF00"/>
                </a:highlight>
              </a:rPr>
              <a:t>Les plaignants, de plus en plus nombreux, ont rapidement retiré leur plainte lorsqu'ils ont appris que le </a:t>
            </a:r>
            <a:r>
              <a:rPr lang="fr-FR" b="1" dirty="0">
                <a:solidFill>
                  <a:srgbClr val="FF0000"/>
                </a:solidFill>
                <a:highlight>
                  <a:srgbClr val="FFFF00"/>
                </a:highlight>
              </a:rPr>
              <a:t>Fonds national d'indemnisation des victimes de vaccins </a:t>
            </a:r>
            <a:r>
              <a:rPr lang="fr-FR" b="1" dirty="0">
                <a:highlight>
                  <a:srgbClr val="FFFF00"/>
                </a:highlight>
              </a:rPr>
              <a:t>(NVICTF) et qu'une affectation d'urgence de fonds autorisée par le Congrès dans le cadre de la loi PREP existait </a:t>
            </a:r>
            <a:r>
              <a:rPr lang="fr-FR" dirty="0"/>
              <a:t>pour protéger les victimes de vaccins </a:t>
            </a:r>
            <a:r>
              <a:rPr lang="fr-FR" dirty="0" err="1"/>
              <a:t>Corovax</a:t>
            </a:r>
            <a:r>
              <a:rPr lang="fr-FR" dirty="0"/>
              <a:t> afin de couvrir les coûts des soins de santé et autres dépenses connexes.</a:t>
            </a:r>
            <a:br>
              <a:rPr lang="fr-FR" dirty="0"/>
            </a:br>
            <a:br>
              <a:rPr lang="fr-FR" dirty="0"/>
            </a:br>
            <a:r>
              <a:rPr lang="fr-FR" b="1" dirty="0">
                <a:highlight>
                  <a:srgbClr val="FFFF00"/>
                </a:highlight>
              </a:rPr>
              <a:t>Étant donné la réaction positive</a:t>
            </a:r>
            <a:r>
              <a:rPr lang="fr-FR" b="1" dirty="0"/>
              <a:t> </a:t>
            </a:r>
            <a:r>
              <a:rPr lang="fr-FR" dirty="0"/>
              <a:t>à la réponse du gouvernement fédéral et le fait que la majorité des citoyens américains désireux d'être vaccinés l'avaient déjà été, </a:t>
            </a:r>
            <a:r>
              <a:rPr lang="fr-FR" b="1" dirty="0">
                <a:highlight>
                  <a:srgbClr val="FFFF00"/>
                </a:highlight>
              </a:rPr>
              <a:t>la publicité négative entourant les effets indésirables de la vaccination n’a eu que peu d'effet sur les taux de vaccination à l'échelle nationale</a:t>
            </a:r>
          </a:p>
        </p:txBody>
      </p:sp>
      <p:sp>
        <p:nvSpPr>
          <p:cNvPr id="9" name="ZoneTexte 8">
            <a:extLst>
              <a:ext uri="{FF2B5EF4-FFF2-40B4-BE49-F238E27FC236}">
                <a16:creationId xmlns:a16="http://schemas.microsoft.com/office/drawing/2014/main" id="{12500D56-8F07-659C-8D2F-4416687E4CEE}"/>
              </a:ext>
            </a:extLst>
          </p:cNvPr>
          <p:cNvSpPr txBox="1"/>
          <p:nvPr/>
        </p:nvSpPr>
        <p:spPr>
          <a:xfrm>
            <a:off x="677120" y="1952358"/>
            <a:ext cx="6099858" cy="923330"/>
          </a:xfrm>
          <a:prstGeom prst="rect">
            <a:avLst/>
          </a:prstGeom>
          <a:noFill/>
          <a:ln>
            <a:solidFill>
              <a:schemeClr val="tx1"/>
            </a:solidFill>
          </a:ln>
        </p:spPr>
        <p:txBody>
          <a:bodyPr wrap="square">
            <a:spAutoFit/>
          </a:bodyPr>
          <a:lstStyle/>
          <a:p>
            <a:r>
              <a:rPr lang="fr-FR" dirty="0"/>
              <a:t>Au fur et à mesure que le temps passait et que de plus en plus de personnes étaient vaccinées aux États-Unis, </a:t>
            </a:r>
            <a:r>
              <a:rPr lang="fr-FR" b="1" dirty="0">
                <a:highlight>
                  <a:srgbClr val="FFFF00"/>
                </a:highlight>
              </a:rPr>
              <a:t>des allégations d'effets secondaires néfastes ont commencé à apparaître.</a:t>
            </a:r>
          </a:p>
        </p:txBody>
      </p:sp>
    </p:spTree>
    <p:extLst>
      <p:ext uri="{BB962C8B-B14F-4D97-AF65-F5344CB8AC3E}">
        <p14:creationId xmlns:p14="http://schemas.microsoft.com/office/powerpoint/2010/main" val="731369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1477328"/>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effets indésirables </a:t>
            </a:r>
          </a:p>
          <a:p>
            <a:r>
              <a:rPr lang="fr-CH" sz="3600" b="1" dirty="0">
                <a:latin typeface="Arial Rounded MT Bold" panose="020F0704030504030204" pitchFamily="34" charset="77"/>
                <a:ea typeface="Helvetica Neue" panose="02000503000000020004" pitchFamily="2" charset="0"/>
                <a:cs typeface="Helvetica Neue" panose="02000503000000020004" pitchFamily="2" charset="0"/>
              </a:rPr>
              <a:t>du « vaccin »</a:t>
            </a:r>
          </a:p>
        </p:txBody>
      </p:sp>
      <p:pic>
        <p:nvPicPr>
          <p:cNvPr id="3" name="Image 2">
            <a:extLst>
              <a:ext uri="{FF2B5EF4-FFF2-40B4-BE49-F238E27FC236}">
                <a16:creationId xmlns:a16="http://schemas.microsoft.com/office/drawing/2014/main" id="{A4BC1293-B099-82C8-12EE-A40264F02AD7}"/>
              </a:ext>
            </a:extLst>
          </p:cNvPr>
          <p:cNvPicPr>
            <a:picLocks noChangeAspect="1"/>
          </p:cNvPicPr>
          <p:nvPr/>
        </p:nvPicPr>
        <p:blipFill>
          <a:blip r:embed="rId2"/>
          <a:stretch>
            <a:fillRect/>
          </a:stretch>
        </p:blipFill>
        <p:spPr>
          <a:xfrm>
            <a:off x="8401835" y="545257"/>
            <a:ext cx="3460651" cy="1128219"/>
          </a:xfrm>
          <a:prstGeom prst="rect">
            <a:avLst/>
          </a:prstGeom>
        </p:spPr>
      </p:pic>
      <p:sp>
        <p:nvSpPr>
          <p:cNvPr id="8" name="ZoneTexte 7">
            <a:extLst>
              <a:ext uri="{FF2B5EF4-FFF2-40B4-BE49-F238E27FC236}">
                <a16:creationId xmlns:a16="http://schemas.microsoft.com/office/drawing/2014/main" id="{C56A9C08-6D1C-635D-0792-827CB4F1BB22}"/>
              </a:ext>
            </a:extLst>
          </p:cNvPr>
          <p:cNvSpPr txBox="1"/>
          <p:nvPr/>
        </p:nvSpPr>
        <p:spPr>
          <a:xfrm>
            <a:off x="379971" y="1976921"/>
            <a:ext cx="5569416" cy="4524315"/>
          </a:xfrm>
          <a:prstGeom prst="rect">
            <a:avLst/>
          </a:prstGeom>
          <a:noFill/>
          <a:ln>
            <a:solidFill>
              <a:schemeClr val="tx1"/>
            </a:solidFill>
          </a:ln>
        </p:spPr>
        <p:txBody>
          <a:bodyPr wrap="square">
            <a:spAutoFit/>
          </a:bodyPr>
          <a:lstStyle/>
          <a:p>
            <a:r>
              <a:rPr lang="fr-FR" dirty="0"/>
              <a:t>L'accent mis sur les effets secondaires indésirables a toutefois entraîné une augmentation considérable du nombre de demandes d'indemnisation, et </a:t>
            </a:r>
            <a:r>
              <a:rPr lang="fr-FR" b="1" dirty="0">
                <a:highlight>
                  <a:srgbClr val="FFFF00"/>
                </a:highlight>
              </a:rPr>
              <a:t>de nombreuses personnes ont commencé à </a:t>
            </a:r>
            <a:r>
              <a:rPr lang="fr-FR" b="1" dirty="0">
                <a:solidFill>
                  <a:srgbClr val="FF0000"/>
                </a:solidFill>
                <a:highlight>
                  <a:srgbClr val="FFFF00"/>
                </a:highlight>
              </a:rPr>
              <a:t>s'inquiéter</a:t>
            </a:r>
            <a:r>
              <a:rPr lang="fr-FR" b="1" dirty="0">
                <a:highlight>
                  <a:srgbClr val="FFFF00"/>
                </a:highlight>
              </a:rPr>
              <a:t> des effets à long terme que le </a:t>
            </a:r>
            <a:r>
              <a:rPr lang="fr-FR" b="1" dirty="0" err="1">
                <a:highlight>
                  <a:srgbClr val="FFFF00"/>
                </a:highlight>
              </a:rPr>
              <a:t>Corovax</a:t>
            </a:r>
            <a:r>
              <a:rPr lang="fr-FR" b="1" dirty="0">
                <a:highlight>
                  <a:srgbClr val="FFFF00"/>
                </a:highlight>
              </a:rPr>
              <a:t> pourrait avoir sur leur santé.</a:t>
            </a:r>
            <a:endParaRPr lang="fr-FR" sz="900" b="1" dirty="0">
              <a:highlight>
                <a:srgbClr val="FFFF00"/>
              </a:highlight>
            </a:endParaRPr>
          </a:p>
          <a:p>
            <a:r>
              <a:rPr lang="fr-FR" sz="900" dirty="0"/>
              <a:t> </a:t>
            </a:r>
            <a:br>
              <a:rPr lang="fr-FR" dirty="0"/>
            </a:br>
            <a:r>
              <a:rPr lang="fr-FR" b="1" dirty="0">
                <a:highlight>
                  <a:srgbClr val="FFFF00"/>
                </a:highlight>
              </a:rPr>
              <a:t>Une blogueuse scientifique populaire, </a:t>
            </a:r>
            <a:r>
              <a:rPr lang="fr-FR" b="1" dirty="0" err="1">
                <a:highlight>
                  <a:srgbClr val="FFFF00"/>
                </a:highlight>
              </a:rPr>
              <a:t>EpiGirl</a:t>
            </a:r>
            <a:r>
              <a:rPr lang="fr-FR" b="1" dirty="0">
                <a:highlight>
                  <a:srgbClr val="FFFF00"/>
                </a:highlight>
              </a:rPr>
              <a:t>, a par exemple commencé à publier des cartes interactives de l'incidence des effets secondaires du </a:t>
            </a:r>
            <a:r>
              <a:rPr lang="fr-FR" b="1" dirty="0" err="1">
                <a:highlight>
                  <a:srgbClr val="FFFF00"/>
                </a:highlight>
              </a:rPr>
              <a:t>Corovax</a:t>
            </a:r>
            <a:r>
              <a:rPr lang="fr-FR" b="1" dirty="0">
                <a:highlight>
                  <a:srgbClr val="FFFF00"/>
                </a:highlight>
              </a:rPr>
              <a:t> en avril 2027.</a:t>
            </a:r>
          </a:p>
          <a:p>
            <a:endParaRPr lang="fr-FR" sz="900" dirty="0"/>
          </a:p>
          <a:p>
            <a:r>
              <a:rPr lang="fr-FR" dirty="0"/>
              <a:t>Pour créer ces cartes, </a:t>
            </a:r>
            <a:r>
              <a:rPr lang="fr-FR" dirty="0" err="1"/>
              <a:t>EpiGirl</a:t>
            </a:r>
            <a:r>
              <a:rPr lang="fr-FR" dirty="0"/>
              <a:t> a recueilli des anecdotes sur Facebook, Twitter et YouTube et les a combinées avec des </a:t>
            </a:r>
            <a:r>
              <a:rPr lang="fr-FR" b="1" dirty="0">
                <a:highlight>
                  <a:srgbClr val="FFFF00"/>
                </a:highlight>
              </a:rPr>
              <a:t>données téléchargées du VAERS</a:t>
            </a:r>
            <a:r>
              <a:rPr lang="fr-FR" dirty="0"/>
              <a:t>, un programme national de surveillance de la sécurité des vaccins, géré par le CDC et la FDA. </a:t>
            </a:r>
          </a:p>
        </p:txBody>
      </p:sp>
      <p:sp>
        <p:nvSpPr>
          <p:cNvPr id="10" name="ZoneTexte 9">
            <a:extLst>
              <a:ext uri="{FF2B5EF4-FFF2-40B4-BE49-F238E27FC236}">
                <a16:creationId xmlns:a16="http://schemas.microsoft.com/office/drawing/2014/main" id="{2F529B22-ED0B-4216-CBE6-4634ED60B34D}"/>
              </a:ext>
            </a:extLst>
          </p:cNvPr>
          <p:cNvSpPr txBox="1"/>
          <p:nvPr/>
        </p:nvSpPr>
        <p:spPr>
          <a:xfrm>
            <a:off x="6242613" y="1976921"/>
            <a:ext cx="5569416" cy="3477875"/>
          </a:xfrm>
          <a:prstGeom prst="rect">
            <a:avLst/>
          </a:prstGeom>
          <a:noFill/>
          <a:ln>
            <a:solidFill>
              <a:schemeClr val="tx1"/>
            </a:solidFill>
          </a:ln>
        </p:spPr>
        <p:txBody>
          <a:bodyPr wrap="square">
            <a:spAutoFit/>
          </a:bodyPr>
          <a:lstStyle/>
          <a:p>
            <a:r>
              <a:rPr lang="fr-FR" sz="2200" b="1" dirty="0">
                <a:highlight>
                  <a:srgbClr val="FFFF00"/>
                </a:highlight>
              </a:rPr>
              <a:t>Vers la fin de l'année 2027, de nouveaux symptômes </a:t>
            </a:r>
            <a:r>
              <a:rPr lang="fr-FR" sz="2200" b="1" dirty="0">
                <a:solidFill>
                  <a:srgbClr val="FF0000"/>
                </a:solidFill>
                <a:highlight>
                  <a:srgbClr val="FFFF00"/>
                </a:highlight>
              </a:rPr>
              <a:t>neurologiques</a:t>
            </a:r>
            <a:r>
              <a:rPr lang="fr-FR" sz="2200" b="1" dirty="0">
                <a:highlight>
                  <a:srgbClr val="FFFF00"/>
                </a:highlight>
              </a:rPr>
              <a:t> ont commencé à être signalés.</a:t>
            </a:r>
            <a:br>
              <a:rPr lang="fr-FR" sz="2200" b="1" dirty="0">
                <a:highlight>
                  <a:srgbClr val="FFFF00"/>
                </a:highlight>
              </a:rPr>
            </a:br>
            <a:br>
              <a:rPr lang="fr-FR" sz="2200" b="1" dirty="0">
                <a:highlight>
                  <a:srgbClr val="FFFF00"/>
                </a:highlight>
              </a:rPr>
            </a:br>
            <a:r>
              <a:rPr lang="fr-FR" sz="2200" b="1" dirty="0">
                <a:highlight>
                  <a:srgbClr val="FFFF00"/>
                </a:highlight>
              </a:rPr>
              <a:t>Après n'avoir présenté </a:t>
            </a:r>
            <a:r>
              <a:rPr lang="fr-FR" sz="2200" b="1" dirty="0">
                <a:solidFill>
                  <a:srgbClr val="FF0000"/>
                </a:solidFill>
                <a:highlight>
                  <a:srgbClr val="FFFF00"/>
                </a:highlight>
              </a:rPr>
              <a:t>aucun effet secondaire indésirable pendant près d'un an</a:t>
            </a:r>
            <a:r>
              <a:rPr lang="fr-FR" sz="2200" b="1" dirty="0">
                <a:highlight>
                  <a:srgbClr val="FFFF00"/>
                </a:highlight>
              </a:rPr>
              <a:t>, plusieurs personnes vaccinées ont commencé à ressentir des symptômes tels qu'une vision floue, des maux de tête et un engourdissement des extrémités.</a:t>
            </a:r>
          </a:p>
        </p:txBody>
      </p:sp>
      <p:sp>
        <p:nvSpPr>
          <p:cNvPr id="12" name="ZoneTexte 11">
            <a:extLst>
              <a:ext uri="{FF2B5EF4-FFF2-40B4-BE49-F238E27FC236}">
                <a16:creationId xmlns:a16="http://schemas.microsoft.com/office/drawing/2014/main" id="{25115DD4-D4FA-A41F-566E-5429FF962D46}"/>
              </a:ext>
            </a:extLst>
          </p:cNvPr>
          <p:cNvSpPr txBox="1"/>
          <p:nvPr/>
        </p:nvSpPr>
        <p:spPr>
          <a:xfrm>
            <a:off x="6242613" y="5840966"/>
            <a:ext cx="6099858" cy="646331"/>
          </a:xfrm>
          <a:prstGeom prst="rect">
            <a:avLst/>
          </a:prstGeom>
          <a:noFill/>
        </p:spPr>
        <p:txBody>
          <a:bodyPr wrap="square">
            <a:spAutoFit/>
          </a:bodyPr>
          <a:lstStyle/>
          <a:p>
            <a:r>
              <a:rPr lang="fr-FR" dirty="0"/>
              <a:t>En raison du petit nombre de ces cas, </a:t>
            </a:r>
            <a:r>
              <a:rPr lang="fr-FR" b="1" dirty="0">
                <a:highlight>
                  <a:srgbClr val="FFFF00"/>
                </a:highlight>
              </a:rPr>
              <a:t>l'importance de leur association avec </a:t>
            </a:r>
            <a:r>
              <a:rPr lang="fr-FR" b="1" dirty="0" err="1">
                <a:highlight>
                  <a:srgbClr val="FFFF00"/>
                </a:highlight>
              </a:rPr>
              <a:t>Corovax</a:t>
            </a:r>
            <a:r>
              <a:rPr lang="fr-FR" b="1" dirty="0">
                <a:highlight>
                  <a:srgbClr val="FFFF00"/>
                </a:highlight>
              </a:rPr>
              <a:t> n'a pas été démontrée. </a:t>
            </a:r>
          </a:p>
        </p:txBody>
      </p:sp>
    </p:spTree>
    <p:extLst>
      <p:ext uri="{BB962C8B-B14F-4D97-AF65-F5344CB8AC3E}">
        <p14:creationId xmlns:p14="http://schemas.microsoft.com/office/powerpoint/2010/main" val="3441506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DA966D-6CC6-7246-89BB-9B15BB770574}"/>
              </a:ext>
            </a:extLst>
          </p:cNvPr>
          <p:cNvSpPr>
            <a:spLocks noGrp="1"/>
          </p:cNvSpPr>
          <p:nvPr>
            <p:ph type="ctrTitle"/>
          </p:nvPr>
        </p:nvSpPr>
        <p:spPr>
          <a:xfrm>
            <a:off x="2125362" y="1411300"/>
            <a:ext cx="10066638" cy="1907628"/>
          </a:xfrm>
        </p:spPr>
        <p:txBody>
          <a:bodyPr>
            <a:normAutofit/>
          </a:bodyPr>
          <a:lstStyle/>
          <a:p>
            <a:r>
              <a:rPr lang="fr-CH" b="1" dirty="0">
                <a:latin typeface="Gill Sans Ultra Bold" panose="020B0A02020104020203" pitchFamily="34" charset="77"/>
                <a:ea typeface="Helvetica Neue" panose="02000503000000020004" pitchFamily="2" charset="0"/>
                <a:cs typeface="Helvetica Neue" panose="02000503000000020004" pitchFamily="2" charset="0"/>
              </a:rPr>
              <a:t>Clade X</a:t>
            </a:r>
            <a:br>
              <a:rPr lang="fr-CH" sz="6000" b="1" dirty="0">
                <a:latin typeface="Arial Rounded MT Bold" panose="020F0704030504030204" pitchFamily="34" charset="77"/>
                <a:ea typeface="Helvetica Neue" panose="02000503000000020004" pitchFamily="2" charset="0"/>
                <a:cs typeface="Helvetica Neue" panose="02000503000000020004" pitchFamily="2" charset="0"/>
              </a:rPr>
            </a:br>
            <a:endParaRPr lang="fr-FR" sz="4900" b="1" dirty="0">
              <a:latin typeface="Arial Rounded MT Bold" panose="020F0704030504030204" pitchFamily="34" charset="77"/>
              <a:ea typeface="Helvetica Neue" panose="02000503000000020004" pitchFamily="2" charset="0"/>
              <a:cs typeface="Helvetica Neue" panose="02000503000000020004" pitchFamily="2" charset="0"/>
            </a:endParaRPr>
          </a:p>
        </p:txBody>
      </p:sp>
      <p:sp>
        <p:nvSpPr>
          <p:cNvPr id="5" name="ZoneTexte 4">
            <a:extLst>
              <a:ext uri="{FF2B5EF4-FFF2-40B4-BE49-F238E27FC236}">
                <a16:creationId xmlns:a16="http://schemas.microsoft.com/office/drawing/2014/main" id="{6E47E4A9-9DE5-B046-8681-D4C0AA5AD7A9}"/>
              </a:ext>
            </a:extLst>
          </p:cNvPr>
          <p:cNvSpPr txBox="1"/>
          <p:nvPr/>
        </p:nvSpPr>
        <p:spPr>
          <a:xfrm>
            <a:off x="1237785" y="1226634"/>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8CCF0B8A-152F-B55C-6DAB-E7FCB0EBE81B}"/>
              </a:ext>
            </a:extLst>
          </p:cNvPr>
          <p:cNvSpPr txBox="1"/>
          <p:nvPr/>
        </p:nvSpPr>
        <p:spPr>
          <a:xfrm>
            <a:off x="2160112" y="2692950"/>
            <a:ext cx="10287096" cy="1754326"/>
          </a:xfrm>
          <a:prstGeom prst="rect">
            <a:avLst/>
          </a:prstGeom>
          <a:noFill/>
        </p:spPr>
        <p:txBody>
          <a:bodyPr wrap="square">
            <a:spAutoFit/>
          </a:bodyPr>
          <a:lstStyle/>
          <a:p>
            <a:pPr algn="ctr"/>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est un exercice </a:t>
            </a:r>
          </a:p>
          <a:p>
            <a:pPr algn="ctr"/>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organisé en 2018</a:t>
            </a:r>
            <a:endParaRPr lang="fr-FR" sz="5400" dirty="0"/>
          </a:p>
        </p:txBody>
      </p:sp>
      <p:pic>
        <p:nvPicPr>
          <p:cNvPr id="10" name="Picture 2" descr="Clade X logo">
            <a:extLst>
              <a:ext uri="{FF2B5EF4-FFF2-40B4-BE49-F238E27FC236}">
                <a16:creationId xmlns:a16="http://schemas.microsoft.com/office/drawing/2014/main" id="{B47DC6CD-555A-513A-AB6F-A4ACDC0C0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37" y="508282"/>
            <a:ext cx="3995351" cy="1420222"/>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58026DAF-AE82-F3E4-D6E1-51F472230EF9}"/>
              </a:ext>
            </a:extLst>
          </p:cNvPr>
          <p:cNvSpPr txBox="1"/>
          <p:nvPr/>
        </p:nvSpPr>
        <p:spPr>
          <a:xfrm>
            <a:off x="3568783" y="4447276"/>
            <a:ext cx="9601104" cy="769441"/>
          </a:xfrm>
          <a:prstGeom prst="rect">
            <a:avLst/>
          </a:prstGeom>
          <a:noFill/>
        </p:spPr>
        <p:txBody>
          <a:bodyPr wrap="square">
            <a:spAutoFit/>
          </a:bodyPr>
          <a:lstStyle/>
          <a:p>
            <a:r>
              <a:rPr lang="fr-CH" sz="4400" b="1" dirty="0">
                <a:solidFill>
                  <a:srgbClr val="FF0000"/>
                </a:solidFill>
                <a:latin typeface="Arial Rounded MT Bold" panose="020F0704030504030204" pitchFamily="34" charset="77"/>
                <a:ea typeface="Helvetica Neue" panose="02000503000000020004" pitchFamily="2" charset="0"/>
                <a:cs typeface="Helvetica Neue" panose="02000503000000020004" pitchFamily="2" charset="0"/>
              </a:rPr>
              <a:t>par l’Institut Johns Hopkins</a:t>
            </a:r>
            <a:endParaRPr lang="fr-FR" sz="4400" dirty="0">
              <a:solidFill>
                <a:srgbClr val="FF0000"/>
              </a:solidFill>
            </a:endParaRPr>
          </a:p>
        </p:txBody>
      </p:sp>
      <p:pic>
        <p:nvPicPr>
          <p:cNvPr id="13" name="Image 12">
            <a:extLst>
              <a:ext uri="{FF2B5EF4-FFF2-40B4-BE49-F238E27FC236}">
                <a16:creationId xmlns:a16="http://schemas.microsoft.com/office/drawing/2014/main" id="{926E8179-6531-68CC-5C63-AB26CDBF991D}"/>
              </a:ext>
            </a:extLst>
          </p:cNvPr>
          <p:cNvPicPr>
            <a:picLocks noChangeAspect="1"/>
          </p:cNvPicPr>
          <p:nvPr/>
        </p:nvPicPr>
        <p:blipFill>
          <a:blip r:embed="rId3"/>
          <a:stretch>
            <a:fillRect/>
          </a:stretch>
        </p:blipFill>
        <p:spPr>
          <a:xfrm>
            <a:off x="5315448" y="5216717"/>
            <a:ext cx="4013200" cy="1270000"/>
          </a:xfrm>
          <a:prstGeom prst="rect">
            <a:avLst/>
          </a:prstGeom>
        </p:spPr>
      </p:pic>
    </p:spTree>
    <p:extLst>
      <p:ext uri="{BB962C8B-B14F-4D97-AF65-F5344CB8AC3E}">
        <p14:creationId xmlns:p14="http://schemas.microsoft.com/office/powerpoint/2010/main" val="642936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excuses ...</a:t>
            </a:r>
          </a:p>
        </p:txBody>
      </p:sp>
      <p:pic>
        <p:nvPicPr>
          <p:cNvPr id="3" name="Image 2">
            <a:extLst>
              <a:ext uri="{FF2B5EF4-FFF2-40B4-BE49-F238E27FC236}">
                <a16:creationId xmlns:a16="http://schemas.microsoft.com/office/drawing/2014/main" id="{2C61C28F-9EEC-4663-CF7A-5EBD3CAB57D9}"/>
              </a:ext>
            </a:extLst>
          </p:cNvPr>
          <p:cNvPicPr>
            <a:picLocks noChangeAspect="1"/>
          </p:cNvPicPr>
          <p:nvPr/>
        </p:nvPicPr>
        <p:blipFill>
          <a:blip r:embed="rId2"/>
          <a:stretch>
            <a:fillRect/>
          </a:stretch>
        </p:blipFill>
        <p:spPr>
          <a:xfrm>
            <a:off x="0" y="2489887"/>
            <a:ext cx="12192000" cy="4081177"/>
          </a:xfrm>
          <a:prstGeom prst="rect">
            <a:avLst/>
          </a:prstGeom>
        </p:spPr>
      </p:pic>
      <p:pic>
        <p:nvPicPr>
          <p:cNvPr id="5" name="Image 4">
            <a:extLst>
              <a:ext uri="{FF2B5EF4-FFF2-40B4-BE49-F238E27FC236}">
                <a16:creationId xmlns:a16="http://schemas.microsoft.com/office/drawing/2014/main" id="{7D9EC8C3-43D4-806E-2108-B342E45C7F7E}"/>
              </a:ext>
            </a:extLst>
          </p:cNvPr>
          <p:cNvPicPr>
            <a:picLocks noChangeAspect="1"/>
          </p:cNvPicPr>
          <p:nvPr/>
        </p:nvPicPr>
        <p:blipFill>
          <a:blip r:embed="rId3"/>
          <a:stretch>
            <a:fillRect/>
          </a:stretch>
        </p:blipFill>
        <p:spPr>
          <a:xfrm>
            <a:off x="9916061" y="234441"/>
            <a:ext cx="1722348" cy="2119184"/>
          </a:xfrm>
          <a:prstGeom prst="rect">
            <a:avLst/>
          </a:prstGeom>
        </p:spPr>
      </p:pic>
    </p:spTree>
    <p:extLst>
      <p:ext uri="{BB962C8B-B14F-4D97-AF65-F5344CB8AC3E}">
        <p14:creationId xmlns:p14="http://schemas.microsoft.com/office/powerpoint/2010/main" val="4133282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Les excuses ...</a:t>
            </a:r>
          </a:p>
        </p:txBody>
      </p:sp>
      <p:pic>
        <p:nvPicPr>
          <p:cNvPr id="3" name="Image 2">
            <a:extLst>
              <a:ext uri="{FF2B5EF4-FFF2-40B4-BE49-F238E27FC236}">
                <a16:creationId xmlns:a16="http://schemas.microsoft.com/office/drawing/2014/main" id="{2C61C28F-9EEC-4663-CF7A-5EBD3CAB57D9}"/>
              </a:ext>
            </a:extLst>
          </p:cNvPr>
          <p:cNvPicPr>
            <a:picLocks noChangeAspect="1"/>
          </p:cNvPicPr>
          <p:nvPr/>
        </p:nvPicPr>
        <p:blipFill>
          <a:blip r:embed="rId2"/>
          <a:stretch>
            <a:fillRect/>
          </a:stretch>
        </p:blipFill>
        <p:spPr>
          <a:xfrm>
            <a:off x="7419372" y="370703"/>
            <a:ext cx="3858227" cy="1291512"/>
          </a:xfrm>
          <a:prstGeom prst="rect">
            <a:avLst/>
          </a:prstGeom>
        </p:spPr>
      </p:pic>
      <p:sp>
        <p:nvSpPr>
          <p:cNvPr id="5" name="ZoneTexte 4">
            <a:extLst>
              <a:ext uri="{FF2B5EF4-FFF2-40B4-BE49-F238E27FC236}">
                <a16:creationId xmlns:a16="http://schemas.microsoft.com/office/drawing/2014/main" id="{0F6F7C70-2DBD-8574-8AC4-F42220721B9B}"/>
              </a:ext>
            </a:extLst>
          </p:cNvPr>
          <p:cNvSpPr txBox="1"/>
          <p:nvPr/>
        </p:nvSpPr>
        <p:spPr>
          <a:xfrm>
            <a:off x="466481" y="1650341"/>
            <a:ext cx="4818927" cy="4678204"/>
          </a:xfrm>
          <a:prstGeom prst="rect">
            <a:avLst/>
          </a:prstGeom>
          <a:noFill/>
          <a:ln>
            <a:solidFill>
              <a:schemeClr val="tx1"/>
            </a:solidFill>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Une série de réunions a été organisée entre les hauts responsables des agences fédérales de santé.</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FR" sz="900" dirty="0">
              <a:effectLst/>
              <a:latin typeface="Helvetica Neue" panose="02000503000000020004" pitchFamily="2" charset="0"/>
              <a:ea typeface="Calibri" panose="020F0502020204030204" pitchFamily="34" charset="0"/>
              <a:cs typeface="Helvetica Neue" panose="02000503000000020004" pitchFamily="2"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latin typeface="Helvetica Neue" panose="02000503000000020004" pitchFamily="2" charset="0"/>
                <a:ea typeface="Calibri" panose="020F0502020204030204" pitchFamily="34" charset="0"/>
                <a:cs typeface="Helvetica Neue" panose="02000503000000020004" pitchFamily="2" charset="0"/>
              </a:rPr>
              <a:t>Parmi les questions examinées figuraient les implications de </a:t>
            </a:r>
            <a:r>
              <a:rPr lang="fr-FR" sz="2000" b="1" dirty="0">
                <a:solidFill>
                  <a:srgbClr val="FF0000"/>
                </a:solidFill>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l'opinion publique négative</a:t>
            </a:r>
            <a:r>
              <a:rPr lang="fr-FR" sz="20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 croissante à l'égard du </a:t>
            </a:r>
            <a:r>
              <a:rPr lang="fr-FR" sz="2000" b="1" dirty="0" err="1">
                <a:solidFill>
                  <a:srgbClr val="FF0000"/>
                </a:solidFill>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Corovax</a:t>
            </a:r>
            <a:r>
              <a:rPr lang="fr-FR" sz="20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 et l'indifférence du gouvernement à l'égard des victimes</a:t>
            </a:r>
            <a:r>
              <a:rPr lang="fr-FR" sz="2000" dirty="0">
                <a:effectLst/>
                <a:latin typeface="Helvetica Neue" panose="02000503000000020004" pitchFamily="2" charset="0"/>
                <a:ea typeface="Calibri" panose="020F0502020204030204" pitchFamily="34" charset="0"/>
                <a:cs typeface="Helvetica Neue" panose="02000503000000020004" pitchFamily="2" charset="0"/>
              </a:rPr>
              <a:t>.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H" sz="9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latin typeface="Helvetica Neue" panose="02000503000000020004" pitchFamily="2" charset="0"/>
                <a:ea typeface="Calibri" panose="020F0502020204030204" pitchFamily="34" charset="0"/>
                <a:cs typeface="Helvetica Neue" panose="02000503000000020004" pitchFamily="2" charset="0"/>
              </a:rPr>
              <a:t>Les hauts responsables présents ont conclu</a:t>
            </a:r>
            <a:r>
              <a:rPr lang="fr-FR" sz="2000" dirty="0">
                <a:latin typeface="Helvetica Neue" panose="02000503000000020004" pitchFamily="2" charset="0"/>
                <a:ea typeface="Calibri" panose="020F0502020204030204" pitchFamily="34" charset="0"/>
                <a:cs typeface="Helvetica Neue" panose="02000503000000020004" pitchFamily="2" charset="0"/>
              </a:rPr>
              <a:t> </a:t>
            </a:r>
            <a:r>
              <a:rPr lang="fr-FR" sz="2000" dirty="0">
                <a:effectLst/>
                <a:latin typeface="Helvetica Neue" panose="02000503000000020004" pitchFamily="2" charset="0"/>
                <a:ea typeface="Calibri" panose="020F0502020204030204" pitchFamily="34" charset="0"/>
                <a:cs typeface="Helvetica Neue" panose="02000503000000020004" pitchFamily="2" charset="0"/>
              </a:rPr>
              <a:t>qu'aucun dirigeant national n'avait publiquement reconnu la volonté générale du public d'accepter une contre-mesure prescrite qui promettait de mettre fin à la pandémie</a:t>
            </a:r>
            <a:r>
              <a:rPr lang="fr-FR" sz="2000" dirty="0">
                <a:latin typeface="Helvetica Neue" panose="02000503000000020004" pitchFamily="2" charset="0"/>
                <a:ea typeface="Calibri" panose="020F0502020204030204" pitchFamily="34" charset="0"/>
                <a:cs typeface="Helvetica Neue" panose="02000503000000020004" pitchFamily="2" charset="0"/>
              </a:rPr>
              <a:t>.</a:t>
            </a:r>
          </a:p>
        </p:txBody>
      </p:sp>
      <p:sp>
        <p:nvSpPr>
          <p:cNvPr id="7" name="ZoneTexte 6">
            <a:extLst>
              <a:ext uri="{FF2B5EF4-FFF2-40B4-BE49-F238E27FC236}">
                <a16:creationId xmlns:a16="http://schemas.microsoft.com/office/drawing/2014/main" id="{A48E3B4C-6F42-99A1-EAC5-26F77C308357}"/>
              </a:ext>
            </a:extLst>
          </p:cNvPr>
          <p:cNvSpPr txBox="1"/>
          <p:nvPr/>
        </p:nvSpPr>
        <p:spPr>
          <a:xfrm>
            <a:off x="5625661" y="1738466"/>
            <a:ext cx="6099858" cy="3277820"/>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dirty="0">
                <a:effectLst/>
                <a:latin typeface="Helvetica Neue" panose="02000503000000020004" pitchFamily="2" charset="0"/>
                <a:ea typeface="Calibri" panose="020F0502020204030204" pitchFamily="34" charset="0"/>
                <a:cs typeface="Helvetica Neue" panose="02000503000000020004" pitchFamily="2" charset="0"/>
              </a:rPr>
              <a:t>Suite à cette réunion, il a été recommandé que le secrétaire Nagel consulte le président Archer sur la possibilité de reconnaître la charge émotionnelle du SPARS lors d'une prochaine apparition publique.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Le message principal serait un message de gratitude à l'égard du peuple américain qui est resté fort pendant la pandémie.</a:t>
            </a:r>
            <a:endParaRPr lang="fr-CH"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H" sz="9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Un autre message clé consisterait à remercier l'adhésion aux recommandations de santé publique, y compris la vaccination</a:t>
            </a:r>
            <a:r>
              <a:rPr lang="fr-FR" sz="1800" dirty="0">
                <a:effectLst/>
                <a:latin typeface="Helvetica Neue" panose="02000503000000020004" pitchFamily="2" charset="0"/>
                <a:ea typeface="Calibri" panose="020F0502020204030204" pitchFamily="34" charset="0"/>
                <a:cs typeface="Helvetica Neue" panose="02000503000000020004" pitchFamily="2" charset="0"/>
              </a:rPr>
              <a:t>, afin d'accélérer la fin de la pandémie</a:t>
            </a:r>
            <a:r>
              <a:rPr lang="fr-FR" dirty="0">
                <a:latin typeface="Helvetica Neue" panose="02000503000000020004" pitchFamily="2" charset="0"/>
                <a:ea typeface="Calibri" panose="020F0502020204030204" pitchFamily="34" charset="0"/>
                <a:cs typeface="Helvetica Neue" panose="02000503000000020004" pitchFamily="2" charset="0"/>
              </a:rPr>
              <a:t> </a:t>
            </a:r>
            <a:r>
              <a:rPr lang="fr-FR" sz="1800" dirty="0">
                <a:effectLst/>
                <a:latin typeface="Helvetica Neue" panose="02000503000000020004" pitchFamily="2" charset="0"/>
                <a:ea typeface="Calibri" panose="020F0502020204030204" pitchFamily="34" charset="0"/>
                <a:cs typeface="Helvetica Neue" panose="02000503000000020004" pitchFamily="2" charset="0"/>
              </a:rPr>
              <a:t>face à une incertitude considérable.</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DBC75FAD-3E25-2815-347F-E9DFE61BFB1E}"/>
              </a:ext>
            </a:extLst>
          </p:cNvPr>
          <p:cNvSpPr txBox="1"/>
          <p:nvPr/>
        </p:nvSpPr>
        <p:spPr>
          <a:xfrm>
            <a:off x="5625661" y="5092537"/>
            <a:ext cx="6099858" cy="1477328"/>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Le groupe a vigoureusement débattu de la question de savoir s'il était approprié que le président </a:t>
            </a:r>
            <a:r>
              <a:rPr lang="fr-FR" sz="1800" b="1" dirty="0">
                <a:solidFill>
                  <a:srgbClr val="FF0000"/>
                </a:solidFill>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reconnaisse</a:t>
            </a: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 </a:t>
            </a:r>
            <a:r>
              <a:rPr lang="fr-FR" sz="1800" b="1" dirty="0">
                <a:solidFill>
                  <a:srgbClr val="FF0000"/>
                </a:solidFill>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le sacrifice consenti par les vaccinés </a:t>
            </a: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au nom de leur communauté ou de </a:t>
            </a:r>
            <a:r>
              <a:rPr lang="fr-FR" sz="1800" b="1" dirty="0">
                <a:solidFill>
                  <a:srgbClr val="FF0000"/>
                </a:solidFill>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les consoler face à leur douleur face à ce sacrifice</a:t>
            </a: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a:t>
            </a:r>
            <a:endParaRPr lang="fr-CH"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4251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Épilogue.</a:t>
            </a:r>
          </a:p>
        </p:txBody>
      </p:sp>
      <p:pic>
        <p:nvPicPr>
          <p:cNvPr id="2" name="Image 1">
            <a:extLst>
              <a:ext uri="{FF2B5EF4-FFF2-40B4-BE49-F238E27FC236}">
                <a16:creationId xmlns:a16="http://schemas.microsoft.com/office/drawing/2014/main" id="{451F9B9E-4DE6-6D0B-7B9E-DB3FBDA92639}"/>
              </a:ext>
            </a:extLst>
          </p:cNvPr>
          <p:cNvPicPr>
            <a:picLocks noChangeAspect="1"/>
          </p:cNvPicPr>
          <p:nvPr/>
        </p:nvPicPr>
        <p:blipFill>
          <a:blip r:embed="rId2"/>
          <a:stretch>
            <a:fillRect/>
          </a:stretch>
        </p:blipFill>
        <p:spPr>
          <a:xfrm>
            <a:off x="7153153" y="308473"/>
            <a:ext cx="4818027" cy="1588295"/>
          </a:xfrm>
          <a:prstGeom prst="rect">
            <a:avLst/>
          </a:prstGeom>
        </p:spPr>
      </p:pic>
      <p:sp>
        <p:nvSpPr>
          <p:cNvPr id="10" name="ZoneTexte 9">
            <a:extLst>
              <a:ext uri="{FF2B5EF4-FFF2-40B4-BE49-F238E27FC236}">
                <a16:creationId xmlns:a16="http://schemas.microsoft.com/office/drawing/2014/main" id="{540AC6CD-E0DD-BE8A-07AC-77C3AAB08284}"/>
              </a:ext>
            </a:extLst>
          </p:cNvPr>
          <p:cNvSpPr txBox="1"/>
          <p:nvPr/>
        </p:nvSpPr>
        <p:spPr>
          <a:xfrm>
            <a:off x="305636" y="1167864"/>
            <a:ext cx="6319970" cy="3970318"/>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dirty="0">
                <a:effectLst/>
                <a:latin typeface="Helvetica Neue" panose="02000503000000020004" pitchFamily="2" charset="0"/>
                <a:ea typeface="Calibri" panose="020F0502020204030204" pitchFamily="34" charset="0"/>
                <a:cs typeface="Helvetica Neue" panose="02000503000000020004" pitchFamily="2" charset="0"/>
              </a:rPr>
              <a:t>Aujourd'hui, près de cinq ans après que le coronavirus du syndrome respiratoire aigu de Saint-Paul a fait son apparition dans le monde, il reste des cas humains dans 14 pays d'Europe, d'Afrique et d'Asie. </a:t>
            </a: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H" sz="9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dirty="0">
                <a:effectLst/>
                <a:latin typeface="Helvetica Neue" panose="02000503000000020004" pitchFamily="2" charset="0"/>
                <a:ea typeface="Calibri" panose="020F0502020204030204" pitchFamily="34" charset="0"/>
                <a:cs typeface="Helvetica Neue" panose="02000503000000020004" pitchFamily="2" charset="0"/>
              </a:rPr>
              <a:t>La pandémie a officiellement pris fin en août 2028, mais le virus persiste dans les réservoirs d'animaux domestiques. </a:t>
            </a: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Les experts de l'OMS émettent l'hypothèse que de petites épidémies isolées de SPARS se sont produites bien avant que la maladie n'apparaisse à l'échelle mondiale en 2025, et ils prévoient que de nouvelles flambées continueront d'apparaître </a:t>
            </a:r>
            <a:r>
              <a:rPr lang="fr-FR" sz="1800" b="1" dirty="0">
                <a:solidFill>
                  <a:srgbClr val="FF0000"/>
                </a:solidFill>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à moins que les pays ne maintiennent une couverture vaccinale étendue</a:t>
            </a: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 </a:t>
            </a:r>
            <a:endParaRPr lang="fr-CH"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82754CD6-1537-7092-D87C-07E3A5FD1644}"/>
              </a:ext>
            </a:extLst>
          </p:cNvPr>
          <p:cNvSpPr txBox="1"/>
          <p:nvPr/>
        </p:nvSpPr>
        <p:spPr>
          <a:xfrm>
            <a:off x="379971" y="5012012"/>
            <a:ext cx="6245635" cy="1754326"/>
          </a:xfrm>
          <a:prstGeom prst="rect">
            <a:avLst/>
          </a:prstGeom>
          <a:noFill/>
          <a:ln>
            <a:solidFill>
              <a:schemeClr val="tx1"/>
            </a:solidFill>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dirty="0">
                <a:effectLst/>
                <a:latin typeface="Helvetica Neue" panose="02000503000000020004" pitchFamily="2" charset="0"/>
                <a:ea typeface="Calibri" panose="020F0502020204030204" pitchFamily="34" charset="0"/>
                <a:cs typeface="Helvetica Neue" panose="02000503000000020004" pitchFamily="2" charset="0"/>
              </a:rPr>
              <a:t>Les détracteurs du président Archer au sein du parti républicain ont saisi l'occasion pour dénigrer publiquement le président et la réponse de son administration à la pandémie, </a:t>
            </a: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exhortant les électeurs à élire "un dirigeant fort qui a à cœur les meilleurs intérêts du peuple américain".</a:t>
            </a:r>
            <a:endParaRPr lang="fr-CH"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8667346C-2A8B-EA09-A167-2FB9921063CB}"/>
              </a:ext>
            </a:extLst>
          </p:cNvPr>
          <p:cNvSpPr txBox="1"/>
          <p:nvPr/>
        </p:nvSpPr>
        <p:spPr>
          <a:xfrm>
            <a:off x="6871503" y="1958998"/>
            <a:ext cx="5099677" cy="4662815"/>
          </a:xfrm>
          <a:prstGeom prst="rect">
            <a:avLst/>
          </a:prstGeom>
          <a:noFill/>
          <a:ln>
            <a:solidFill>
              <a:schemeClr val="tx1"/>
            </a:solidFill>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dirty="0">
                <a:effectLst/>
                <a:latin typeface="Helvetica Neue" panose="02000503000000020004" pitchFamily="2" charset="0"/>
                <a:ea typeface="Calibri" panose="020F0502020204030204" pitchFamily="34" charset="0"/>
                <a:cs typeface="Helvetica Neue" panose="02000503000000020004" pitchFamily="2" charset="0"/>
              </a:rPr>
              <a:t>Un vaste mouvement sur les médias sociaux, mené principalement par des parents d'enfants touchés par la maladie, s'est ajouté à la méfiance généralisée à l'égard des "grandes sociétés pharmaceutiques", ont soutenu l'idée selon laquelle les mesures sanitaires étaient inutiles et motivées par quelques individus à la recherche de profits.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H" sz="9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Des </a:t>
            </a:r>
            <a:r>
              <a:rPr lang="fr-FR" sz="1800" b="1" dirty="0">
                <a:solidFill>
                  <a:srgbClr val="FF0000"/>
                </a:solidFill>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théories du complot </a:t>
            </a:r>
            <a:r>
              <a:rPr lang="fr-FR" sz="18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ont également proliféré sur les médias sociaux, suggérant que le virus avait été créé à dessein et introduit dans la population par des laboratoires pharmaceutiques ou qu'il s'était échappé d'un laboratoire gouvernemental qui testait secrètement des armes biologiques. </a:t>
            </a:r>
            <a:endParaRPr lang="fr-CH"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2820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9D93F-E62D-7A06-11D7-CAEE50516BAC}"/>
              </a:ext>
            </a:extLst>
          </p:cNvPr>
          <p:cNvSpPr txBox="1"/>
          <p:nvPr/>
        </p:nvSpPr>
        <p:spPr>
          <a:xfrm>
            <a:off x="379971" y="370703"/>
            <a:ext cx="1148251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Épilogue.</a:t>
            </a:r>
          </a:p>
        </p:txBody>
      </p:sp>
      <p:sp>
        <p:nvSpPr>
          <p:cNvPr id="7" name="ZoneTexte 6">
            <a:extLst>
              <a:ext uri="{FF2B5EF4-FFF2-40B4-BE49-F238E27FC236}">
                <a16:creationId xmlns:a16="http://schemas.microsoft.com/office/drawing/2014/main" id="{128BFB6E-5AB6-11D1-6EE9-50A15BE21601}"/>
              </a:ext>
            </a:extLst>
          </p:cNvPr>
          <p:cNvSpPr txBox="1"/>
          <p:nvPr/>
        </p:nvSpPr>
        <p:spPr>
          <a:xfrm>
            <a:off x="1627357" y="2719556"/>
            <a:ext cx="8987742" cy="3170099"/>
          </a:xfrm>
          <a:prstGeom prst="rect">
            <a:avLst/>
          </a:prstGeom>
          <a:noFill/>
          <a:ln>
            <a:solidFill>
              <a:schemeClr val="tx1"/>
            </a:solidFill>
          </a:ln>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b="1" dirty="0">
                <a:effectLst/>
                <a:latin typeface="Helvetica Neue" panose="02000503000000020004" pitchFamily="2" charset="0"/>
                <a:ea typeface="Calibri" panose="020F0502020204030204" pitchFamily="34" charset="0"/>
                <a:cs typeface="Helvetica Neue" panose="02000503000000020004" pitchFamily="2" charset="0"/>
              </a:rPr>
              <a:t>La possibilité très réelle d'une future pandémie de SPARS nécessite un engagement continu en faveur des programmes de </a:t>
            </a:r>
            <a:r>
              <a:rPr lang="fr-FR" sz="2000" b="1" dirty="0">
                <a:solidFill>
                  <a:srgbClr val="FF0000"/>
                </a:solidFill>
                <a:effectLst/>
                <a:latin typeface="Helvetica Neue" panose="02000503000000020004" pitchFamily="2" charset="0"/>
                <a:ea typeface="Calibri" panose="020F0502020204030204" pitchFamily="34" charset="0"/>
                <a:cs typeface="Helvetica Neue" panose="02000503000000020004" pitchFamily="2" charset="0"/>
              </a:rPr>
              <a:t>vaccination</a:t>
            </a:r>
            <a:r>
              <a:rPr lang="fr-FR" sz="2000" dirty="0">
                <a:effectLst/>
                <a:latin typeface="Helvetica Neue" panose="02000503000000020004" pitchFamily="2" charset="0"/>
                <a:ea typeface="Calibri" panose="020F0502020204030204" pitchFamily="34" charset="0"/>
                <a:cs typeface="Helvetica Neue" panose="02000503000000020004" pitchFamily="2" charset="0"/>
              </a:rPr>
              <a:t>, ainsi qu'une communication précise, adaptée à la culture et opportune </a:t>
            </a:r>
            <a:r>
              <a:rPr lang="fr-FR" sz="2000" b="1" dirty="0">
                <a:effectLst/>
                <a:latin typeface="Helvetica Neue" panose="02000503000000020004" pitchFamily="2" charset="0"/>
                <a:ea typeface="Calibri" panose="020F0502020204030204" pitchFamily="34" charset="0"/>
                <a:cs typeface="Helvetica Neue" panose="02000503000000020004" pitchFamily="2" charset="0"/>
              </a:rPr>
              <a:t>de la part des agences de santé publique de toute la planète. </a:t>
            </a:r>
            <a:endParaRPr lang="fr-CH" sz="2000" b="1"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latin typeface="Helvetica Neue" panose="02000503000000020004" pitchFamily="2" charset="0"/>
                <a:ea typeface="Calibri" panose="020F0502020204030204" pitchFamily="34" charset="0"/>
                <a:cs typeface="Helvetica Neue" panose="02000503000000020004" pitchFamily="2" charset="0"/>
              </a:rPr>
              <a:t> </a:t>
            </a:r>
            <a:endParaRPr lang="fr-CH" sz="20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b="1" dirty="0">
                <a:effectLst/>
                <a:highlight>
                  <a:srgbClr val="FFFF00"/>
                </a:highlight>
                <a:latin typeface="Helvetica Neue" panose="02000503000000020004" pitchFamily="2" charset="0"/>
                <a:ea typeface="Calibri" panose="020F0502020204030204" pitchFamily="34" charset="0"/>
                <a:cs typeface="Helvetica Neue" panose="02000503000000020004" pitchFamily="2" charset="0"/>
              </a:rPr>
              <a:t>Si les expériences de communication de la pandémie de SPARS de 2025-2028 offrent des exemples de la manière dont cette communication peut et doit se dérouler, elles identifient également des pratiques à éviter ou du moins, à modifier, pour les réponses aux futures urgences de santé publique.</a:t>
            </a:r>
            <a:endParaRPr lang="fr-CH" sz="20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25FDA4B6-ED89-88E5-6FB1-8C2E0AF7F413}"/>
              </a:ext>
            </a:extLst>
          </p:cNvPr>
          <p:cNvPicPr>
            <a:picLocks noChangeAspect="1"/>
          </p:cNvPicPr>
          <p:nvPr/>
        </p:nvPicPr>
        <p:blipFill>
          <a:blip r:embed="rId2"/>
          <a:stretch>
            <a:fillRect/>
          </a:stretch>
        </p:blipFill>
        <p:spPr>
          <a:xfrm>
            <a:off x="4479401" y="273748"/>
            <a:ext cx="4818027" cy="1588295"/>
          </a:xfrm>
          <a:prstGeom prst="rect">
            <a:avLst/>
          </a:prstGeom>
        </p:spPr>
      </p:pic>
      <p:pic>
        <p:nvPicPr>
          <p:cNvPr id="9" name="Image 8">
            <a:extLst>
              <a:ext uri="{FF2B5EF4-FFF2-40B4-BE49-F238E27FC236}">
                <a16:creationId xmlns:a16="http://schemas.microsoft.com/office/drawing/2014/main" id="{0C474FFB-79F0-2359-F4D5-3846F4E2F97D}"/>
              </a:ext>
            </a:extLst>
          </p:cNvPr>
          <p:cNvPicPr>
            <a:picLocks noChangeAspect="1"/>
          </p:cNvPicPr>
          <p:nvPr/>
        </p:nvPicPr>
        <p:blipFill>
          <a:blip r:embed="rId3"/>
          <a:stretch>
            <a:fillRect/>
          </a:stretch>
        </p:blipFill>
        <p:spPr>
          <a:xfrm>
            <a:off x="9718783" y="273748"/>
            <a:ext cx="1722348" cy="2119184"/>
          </a:xfrm>
          <a:prstGeom prst="rect">
            <a:avLst/>
          </a:prstGeom>
        </p:spPr>
      </p:pic>
    </p:spTree>
    <p:extLst>
      <p:ext uri="{BB962C8B-B14F-4D97-AF65-F5344CB8AC3E}">
        <p14:creationId xmlns:p14="http://schemas.microsoft.com/office/powerpoint/2010/main" val="1391614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1AC3AA3-2231-1992-A2DB-F0CD395FD34D}"/>
              </a:ext>
            </a:extLst>
          </p:cNvPr>
          <p:cNvSpPr txBox="1"/>
          <p:nvPr/>
        </p:nvSpPr>
        <p:spPr>
          <a:xfrm>
            <a:off x="644204" y="1771403"/>
            <a:ext cx="5532629" cy="3416320"/>
          </a:xfrm>
          <a:prstGeom prst="rect">
            <a:avLst/>
          </a:prstGeom>
          <a:solidFill>
            <a:schemeClr val="bg1"/>
          </a:solidFill>
          <a:ln>
            <a:noFill/>
          </a:ln>
        </p:spPr>
        <p:txBody>
          <a:bodyPr wrap="square">
            <a:spAutoFit/>
          </a:bodyPr>
          <a:lstStyle/>
          <a:p>
            <a:r>
              <a:rPr lang="fr-CH" sz="3200" b="1" dirty="0"/>
              <a:t>Le scénario était écrit jusqu’aux excuses des dirigeants faites aux victimes ...</a:t>
            </a:r>
          </a:p>
          <a:p>
            <a:endParaRPr lang="fr-CH" sz="3200" b="1" dirty="0"/>
          </a:p>
          <a:p>
            <a:r>
              <a:rPr lang="fr-CH" sz="4400" b="1" dirty="0"/>
              <a:t>Mais la suite, elle dépendra de NOUS.</a:t>
            </a:r>
          </a:p>
        </p:txBody>
      </p:sp>
      <p:sp>
        <p:nvSpPr>
          <p:cNvPr id="5" name="ZoneTexte 4">
            <a:extLst>
              <a:ext uri="{FF2B5EF4-FFF2-40B4-BE49-F238E27FC236}">
                <a16:creationId xmlns:a16="http://schemas.microsoft.com/office/drawing/2014/main" id="{8855B84B-4184-6146-DC13-66928C499899}"/>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Conclusion</a:t>
            </a:r>
            <a:endParaRPr lang="fr-FR" sz="5400" dirty="0"/>
          </a:p>
        </p:txBody>
      </p:sp>
      <p:pic>
        <p:nvPicPr>
          <p:cNvPr id="3" name="Image 2">
            <a:extLst>
              <a:ext uri="{FF2B5EF4-FFF2-40B4-BE49-F238E27FC236}">
                <a16:creationId xmlns:a16="http://schemas.microsoft.com/office/drawing/2014/main" id="{F35255AA-0328-1286-028F-7B6451A5BD0A}"/>
              </a:ext>
            </a:extLst>
          </p:cNvPr>
          <p:cNvPicPr>
            <a:picLocks noChangeAspect="1"/>
          </p:cNvPicPr>
          <p:nvPr/>
        </p:nvPicPr>
        <p:blipFill>
          <a:blip r:embed="rId2"/>
          <a:stretch>
            <a:fillRect/>
          </a:stretch>
        </p:blipFill>
        <p:spPr>
          <a:xfrm>
            <a:off x="6585994" y="1294033"/>
            <a:ext cx="5011838" cy="4405309"/>
          </a:xfrm>
          <a:prstGeom prst="rect">
            <a:avLst/>
          </a:prstGeom>
          <a:ln>
            <a:solidFill>
              <a:schemeClr val="tx1"/>
            </a:solidFill>
          </a:ln>
        </p:spPr>
      </p:pic>
    </p:spTree>
    <p:extLst>
      <p:ext uri="{BB962C8B-B14F-4D97-AF65-F5344CB8AC3E}">
        <p14:creationId xmlns:p14="http://schemas.microsoft.com/office/powerpoint/2010/main" val="3720051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p:tgtEl>
                                          <p:spTgt spid="6">
                                            <p:bg/>
                                          </p:spTgt>
                                        </p:tgtEl>
                                        <p:attrNameLst>
                                          <p:attrName>ppt_x</p:attrName>
                                        </p:attrNameLst>
                                      </p:cBhvr>
                                      <p:tavLst>
                                        <p:tav tm="0">
                                          <p:val>
                                            <p:strVal val="#ppt_x-#ppt_w*1.125000"/>
                                          </p:val>
                                        </p:tav>
                                        <p:tav tm="100000">
                                          <p:val>
                                            <p:strVal val="#ppt_x"/>
                                          </p:val>
                                        </p:tav>
                                      </p:tavLst>
                                    </p:anim>
                                    <p:animEffect transition="in" filter="wipe(right)">
                                      <p:cBhvr>
                                        <p:cTn id="8" dur="500"/>
                                        <p:tgtEl>
                                          <p:spTgt spid="6">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1"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1"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A2C9345-116F-0A99-9DF2-6055A6D5E722}"/>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Qu’est-ce que                         ?</a:t>
            </a:r>
            <a:endParaRPr lang="fr-FR" sz="5400" dirty="0"/>
          </a:p>
        </p:txBody>
      </p:sp>
      <p:pic>
        <p:nvPicPr>
          <p:cNvPr id="7" name="Picture 2" descr="Clade X logo">
            <a:extLst>
              <a:ext uri="{FF2B5EF4-FFF2-40B4-BE49-F238E27FC236}">
                <a16:creationId xmlns:a16="http://schemas.microsoft.com/office/drawing/2014/main" id="{0E92661A-8D34-7DC3-329C-ECC62D687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106" y="0"/>
            <a:ext cx="3995351" cy="142022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49B4CF3-8460-3373-72D9-78CDEECB476F}"/>
              </a:ext>
            </a:extLst>
          </p:cNvPr>
          <p:cNvSpPr txBox="1"/>
          <p:nvPr/>
        </p:nvSpPr>
        <p:spPr>
          <a:xfrm>
            <a:off x="641522" y="1643896"/>
            <a:ext cx="8811397" cy="1785104"/>
          </a:xfrm>
          <a:prstGeom prst="rect">
            <a:avLst/>
          </a:prstGeom>
          <a:noFill/>
          <a:ln>
            <a:solidFill>
              <a:schemeClr val="tx1"/>
            </a:solidFill>
          </a:ln>
        </p:spPr>
        <p:txBody>
          <a:bodyPr wrap="square">
            <a:spAutoFit/>
          </a:bodyPr>
          <a:lstStyle/>
          <a:p>
            <a:r>
              <a:rPr lang="fr-FR" sz="2200" b="1" dirty="0">
                <a:highlight>
                  <a:srgbClr val="FFFF00"/>
                </a:highlight>
              </a:rPr>
              <a:t>« Clade X est un exercice de simulation sur une pandémie organisé par le </a:t>
            </a:r>
            <a:r>
              <a:rPr lang="fr-FR" sz="2200" b="1" dirty="0">
                <a:solidFill>
                  <a:srgbClr val="FF0000"/>
                </a:solidFill>
                <a:highlight>
                  <a:srgbClr val="FFFF00"/>
                </a:highlight>
              </a:rPr>
              <a:t>Centre Johns Hopkins </a:t>
            </a:r>
            <a:r>
              <a:rPr lang="fr-FR" sz="2200" b="1" dirty="0">
                <a:highlight>
                  <a:srgbClr val="FFFF00"/>
                </a:highlight>
              </a:rPr>
              <a:t>pour la sécurité sanitaire </a:t>
            </a:r>
            <a:r>
              <a:rPr lang="fr-FR" sz="2200" b="1" dirty="0">
                <a:solidFill>
                  <a:srgbClr val="FF0000"/>
                </a:solidFill>
                <a:highlight>
                  <a:srgbClr val="FFFF00"/>
                </a:highlight>
              </a:rPr>
              <a:t>en mai 2018 </a:t>
            </a:r>
            <a:r>
              <a:rPr lang="fr-FR" sz="2200" b="1" dirty="0">
                <a:highlight>
                  <a:srgbClr val="FFFF00"/>
                </a:highlight>
              </a:rPr>
              <a:t>pour identifier les questions politiques importantes et les défis de préparation qui pourraient être résolus avec une volonté et une attention politiques suffisantes. »</a:t>
            </a:r>
          </a:p>
        </p:txBody>
      </p:sp>
      <p:sp>
        <p:nvSpPr>
          <p:cNvPr id="9" name="ZoneTexte 8">
            <a:extLst>
              <a:ext uri="{FF2B5EF4-FFF2-40B4-BE49-F238E27FC236}">
                <a16:creationId xmlns:a16="http://schemas.microsoft.com/office/drawing/2014/main" id="{1289CF7A-96C0-2797-56AC-ED7D1522F8FB}"/>
              </a:ext>
            </a:extLst>
          </p:cNvPr>
          <p:cNvSpPr txBox="1"/>
          <p:nvPr/>
        </p:nvSpPr>
        <p:spPr>
          <a:xfrm>
            <a:off x="4898939" y="3181865"/>
            <a:ext cx="6185586" cy="3477875"/>
          </a:xfrm>
          <a:prstGeom prst="rect">
            <a:avLst/>
          </a:prstGeom>
          <a:solidFill>
            <a:schemeClr val="bg1"/>
          </a:solidFill>
          <a:ln>
            <a:solidFill>
              <a:schemeClr val="tx1"/>
            </a:solidFill>
          </a:ln>
        </p:spPr>
        <p:txBody>
          <a:bodyPr wrap="square">
            <a:spAutoFit/>
          </a:bodyPr>
          <a:lstStyle/>
          <a:p>
            <a:r>
              <a:rPr lang="fr-FR" sz="2000" b="1" dirty="0">
                <a:highlight>
                  <a:srgbClr val="FFFF00"/>
                </a:highlight>
              </a:rPr>
              <a:t>« Le Centre a conçu le scénario Clade X en mélangeant les aspects des événements passés réels avec des éléments fictifs bien documentés pour illustrer certaines des décisions difficiles auxquels les dirigeants nationaux pourraient être confrontés en cas de grave pandémie. </a:t>
            </a:r>
          </a:p>
          <a:p>
            <a:r>
              <a:rPr lang="fr-FR" sz="2000" dirty="0"/>
              <a:t>Il est présenté à travers une série d'une journée de simulation de réunions du Conseil de sécurité nationale réunissant 10 dirigeants du gouvernement américain, jouées par des personnalités éminentes dans les domaines de la sécurité nationale ou de la réponse aux épidémies. »</a:t>
            </a:r>
          </a:p>
        </p:txBody>
      </p:sp>
    </p:spTree>
    <p:extLst>
      <p:ext uri="{BB962C8B-B14F-4D97-AF65-F5344CB8AC3E}">
        <p14:creationId xmlns:p14="http://schemas.microsoft.com/office/powerpoint/2010/main" val="2469644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A2C9345-116F-0A99-9DF2-6055A6D5E722}"/>
              </a:ext>
            </a:extLst>
          </p:cNvPr>
          <p:cNvSpPr txBox="1"/>
          <p:nvPr/>
        </p:nvSpPr>
        <p:spPr>
          <a:xfrm>
            <a:off x="379971" y="370703"/>
            <a:ext cx="11593725" cy="923330"/>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Qui a financé                         ?</a:t>
            </a:r>
            <a:endParaRPr lang="fr-FR" sz="5400" dirty="0"/>
          </a:p>
        </p:txBody>
      </p:sp>
      <p:sp>
        <p:nvSpPr>
          <p:cNvPr id="6" name="ZoneTexte 5">
            <a:extLst>
              <a:ext uri="{FF2B5EF4-FFF2-40B4-BE49-F238E27FC236}">
                <a16:creationId xmlns:a16="http://schemas.microsoft.com/office/drawing/2014/main" id="{5032C8AF-AC4A-F305-4478-0BD11EF0304F}"/>
              </a:ext>
            </a:extLst>
          </p:cNvPr>
          <p:cNvSpPr txBox="1"/>
          <p:nvPr/>
        </p:nvSpPr>
        <p:spPr>
          <a:xfrm>
            <a:off x="4077470" y="2110655"/>
            <a:ext cx="4856206" cy="1323439"/>
          </a:xfrm>
          <a:prstGeom prst="rect">
            <a:avLst/>
          </a:prstGeom>
          <a:noFill/>
          <a:ln w="22225">
            <a:solidFill>
              <a:schemeClr val="tx1"/>
            </a:solidFill>
          </a:ln>
        </p:spPr>
        <p:txBody>
          <a:bodyPr wrap="square">
            <a:spAutoFit/>
          </a:bodyPr>
          <a:lstStyle/>
          <a:p>
            <a:pPr algn="ctr"/>
            <a:r>
              <a:rPr lang="fr-CH" sz="4000" b="1" dirty="0">
                <a:latin typeface="Arial Rounded MT Bold" panose="020F0704030504030204" pitchFamily="34" charset="77"/>
                <a:ea typeface="Helvetica Neue" panose="02000503000000020004" pitchFamily="2" charset="0"/>
                <a:cs typeface="Helvetica Neue" panose="02000503000000020004" pitchFamily="2" charset="0"/>
              </a:rPr>
              <a:t>Open </a:t>
            </a:r>
            <a:r>
              <a:rPr lang="fr-CH" sz="4000" b="1" dirty="0" err="1">
                <a:latin typeface="Arial Rounded MT Bold" panose="020F0704030504030204" pitchFamily="34" charset="77"/>
                <a:ea typeface="Helvetica Neue" panose="02000503000000020004" pitchFamily="2" charset="0"/>
                <a:cs typeface="Helvetica Neue" panose="02000503000000020004" pitchFamily="2" charset="0"/>
              </a:rPr>
              <a:t>Philanthropy</a:t>
            </a:r>
            <a:r>
              <a:rPr lang="fr-CH" sz="4000" b="1" dirty="0">
                <a:latin typeface="Arial Rounded MT Bold" panose="020F0704030504030204" pitchFamily="34" charset="77"/>
                <a:ea typeface="Helvetica Neue" panose="02000503000000020004" pitchFamily="2" charset="0"/>
                <a:cs typeface="Helvetica Neue" panose="02000503000000020004" pitchFamily="2" charset="0"/>
              </a:rPr>
              <a:t> Project</a:t>
            </a:r>
            <a:endParaRPr lang="fr-FR" sz="4000" dirty="0"/>
          </a:p>
        </p:txBody>
      </p:sp>
      <p:pic>
        <p:nvPicPr>
          <p:cNvPr id="7" name="Picture 2" descr="Clade X logo">
            <a:extLst>
              <a:ext uri="{FF2B5EF4-FFF2-40B4-BE49-F238E27FC236}">
                <a16:creationId xmlns:a16="http://schemas.microsoft.com/office/drawing/2014/main" id="{0E92661A-8D34-7DC3-329C-ECC62D687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325" y="122257"/>
            <a:ext cx="3995351" cy="14202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pen-philanthropy-project-logo-vector-xs - UC Berkeley Sutardja Center">
            <a:extLst>
              <a:ext uri="{FF2B5EF4-FFF2-40B4-BE49-F238E27FC236}">
                <a16:creationId xmlns:a16="http://schemas.microsoft.com/office/drawing/2014/main" id="{11FC4133-D56D-35A0-35B5-B6CD25A7C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698" y="3701536"/>
            <a:ext cx="3556000" cy="198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62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A2C9345-116F-0A99-9DF2-6055A6D5E722}"/>
              </a:ext>
            </a:extLst>
          </p:cNvPr>
          <p:cNvSpPr txBox="1"/>
          <p:nvPr/>
        </p:nvSpPr>
        <p:spPr>
          <a:xfrm>
            <a:off x="565323" y="287637"/>
            <a:ext cx="10938818" cy="1600438"/>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Que finance </a:t>
            </a:r>
          </a:p>
          <a:p>
            <a:r>
              <a:rPr lang="fr-CH" sz="4400" b="1" dirty="0">
                <a:latin typeface="Arial Rounded MT Bold" panose="020F0704030504030204" pitchFamily="34" charset="77"/>
                <a:ea typeface="Helvetica Neue" panose="02000503000000020004" pitchFamily="2" charset="0"/>
                <a:cs typeface="Helvetica Neue" panose="02000503000000020004" pitchFamily="2" charset="0"/>
              </a:rPr>
              <a:t>Open </a:t>
            </a:r>
            <a:r>
              <a:rPr lang="fr-CH" sz="4400" b="1" dirty="0" err="1">
                <a:latin typeface="Arial Rounded MT Bold" panose="020F0704030504030204" pitchFamily="34" charset="77"/>
                <a:ea typeface="Helvetica Neue" panose="02000503000000020004" pitchFamily="2" charset="0"/>
                <a:cs typeface="Helvetica Neue" panose="02000503000000020004" pitchFamily="2" charset="0"/>
              </a:rPr>
              <a:t>Philanthropy</a:t>
            </a:r>
            <a:r>
              <a:rPr lang="fr-CH" sz="4400" b="1" dirty="0">
                <a:latin typeface="Arial Rounded MT Bold" panose="020F0704030504030204" pitchFamily="34" charset="77"/>
                <a:ea typeface="Helvetica Neue" panose="02000503000000020004" pitchFamily="2" charset="0"/>
                <a:cs typeface="Helvetica Neue" panose="02000503000000020004" pitchFamily="2" charset="0"/>
              </a:rPr>
              <a:t> Project ?</a:t>
            </a:r>
            <a:endParaRPr lang="fr-FR" sz="4400" dirty="0"/>
          </a:p>
        </p:txBody>
      </p:sp>
      <p:pic>
        <p:nvPicPr>
          <p:cNvPr id="7" name="Image 6">
            <a:extLst>
              <a:ext uri="{FF2B5EF4-FFF2-40B4-BE49-F238E27FC236}">
                <a16:creationId xmlns:a16="http://schemas.microsoft.com/office/drawing/2014/main" id="{3B10BEE4-5E08-02A1-2E39-7C7320995F44}"/>
              </a:ext>
            </a:extLst>
          </p:cNvPr>
          <p:cNvPicPr>
            <a:picLocks noChangeAspect="1"/>
          </p:cNvPicPr>
          <p:nvPr/>
        </p:nvPicPr>
        <p:blipFill>
          <a:blip r:embed="rId2"/>
          <a:stretch>
            <a:fillRect/>
          </a:stretch>
        </p:blipFill>
        <p:spPr>
          <a:xfrm>
            <a:off x="255373" y="3230691"/>
            <a:ext cx="1999220" cy="3170693"/>
          </a:xfrm>
          <a:prstGeom prst="rect">
            <a:avLst/>
          </a:prstGeom>
        </p:spPr>
      </p:pic>
      <p:pic>
        <p:nvPicPr>
          <p:cNvPr id="3" name="Image 2">
            <a:extLst>
              <a:ext uri="{FF2B5EF4-FFF2-40B4-BE49-F238E27FC236}">
                <a16:creationId xmlns:a16="http://schemas.microsoft.com/office/drawing/2014/main" id="{80509D04-F8BF-AD3E-91AC-173E6DE5279C}"/>
              </a:ext>
            </a:extLst>
          </p:cNvPr>
          <p:cNvPicPr>
            <a:picLocks noChangeAspect="1"/>
          </p:cNvPicPr>
          <p:nvPr/>
        </p:nvPicPr>
        <p:blipFill>
          <a:blip r:embed="rId3"/>
          <a:stretch>
            <a:fillRect/>
          </a:stretch>
        </p:blipFill>
        <p:spPr>
          <a:xfrm>
            <a:off x="2096285" y="2041963"/>
            <a:ext cx="2133551" cy="3170694"/>
          </a:xfrm>
          <a:prstGeom prst="rect">
            <a:avLst/>
          </a:prstGeom>
        </p:spPr>
      </p:pic>
      <p:pic>
        <p:nvPicPr>
          <p:cNvPr id="4" name="Image 3">
            <a:extLst>
              <a:ext uri="{FF2B5EF4-FFF2-40B4-BE49-F238E27FC236}">
                <a16:creationId xmlns:a16="http://schemas.microsoft.com/office/drawing/2014/main" id="{6DE48C50-1599-C4E7-14BA-9A1BF8615AA0}"/>
              </a:ext>
            </a:extLst>
          </p:cNvPr>
          <p:cNvPicPr>
            <a:picLocks noChangeAspect="1"/>
          </p:cNvPicPr>
          <p:nvPr/>
        </p:nvPicPr>
        <p:blipFill>
          <a:blip r:embed="rId4"/>
          <a:stretch>
            <a:fillRect/>
          </a:stretch>
        </p:blipFill>
        <p:spPr>
          <a:xfrm>
            <a:off x="3968038" y="3429000"/>
            <a:ext cx="2442178" cy="3170693"/>
          </a:xfrm>
          <a:prstGeom prst="rect">
            <a:avLst/>
          </a:prstGeom>
        </p:spPr>
      </p:pic>
      <p:pic>
        <p:nvPicPr>
          <p:cNvPr id="9" name="Image 8">
            <a:extLst>
              <a:ext uri="{FF2B5EF4-FFF2-40B4-BE49-F238E27FC236}">
                <a16:creationId xmlns:a16="http://schemas.microsoft.com/office/drawing/2014/main" id="{16839A6A-7B91-2FAA-3F68-B22B326DE4DA}"/>
              </a:ext>
            </a:extLst>
          </p:cNvPr>
          <p:cNvPicPr>
            <a:picLocks noChangeAspect="1"/>
          </p:cNvPicPr>
          <p:nvPr/>
        </p:nvPicPr>
        <p:blipFill>
          <a:blip r:embed="rId5"/>
          <a:stretch>
            <a:fillRect/>
          </a:stretch>
        </p:blipFill>
        <p:spPr>
          <a:xfrm>
            <a:off x="5861324" y="2041961"/>
            <a:ext cx="1948925" cy="2909759"/>
          </a:xfrm>
          <a:prstGeom prst="rect">
            <a:avLst/>
          </a:prstGeom>
        </p:spPr>
      </p:pic>
      <p:pic>
        <p:nvPicPr>
          <p:cNvPr id="10" name="Image 9">
            <a:extLst>
              <a:ext uri="{FF2B5EF4-FFF2-40B4-BE49-F238E27FC236}">
                <a16:creationId xmlns:a16="http://schemas.microsoft.com/office/drawing/2014/main" id="{243D3831-5F95-1B93-F950-541D3711B8F0}"/>
              </a:ext>
            </a:extLst>
          </p:cNvPr>
          <p:cNvPicPr>
            <a:picLocks noChangeAspect="1"/>
          </p:cNvPicPr>
          <p:nvPr/>
        </p:nvPicPr>
        <p:blipFill>
          <a:blip r:embed="rId3"/>
          <a:stretch>
            <a:fillRect/>
          </a:stretch>
        </p:blipFill>
        <p:spPr>
          <a:xfrm>
            <a:off x="7569267" y="3553117"/>
            <a:ext cx="2050032" cy="3046576"/>
          </a:xfrm>
          <a:prstGeom prst="rect">
            <a:avLst/>
          </a:prstGeom>
        </p:spPr>
      </p:pic>
      <p:pic>
        <p:nvPicPr>
          <p:cNvPr id="8" name="Image 7">
            <a:extLst>
              <a:ext uri="{FF2B5EF4-FFF2-40B4-BE49-F238E27FC236}">
                <a16:creationId xmlns:a16="http://schemas.microsoft.com/office/drawing/2014/main" id="{BFFFEB07-821F-4C22-BA07-EABDD597C9E1}"/>
              </a:ext>
            </a:extLst>
          </p:cNvPr>
          <p:cNvPicPr>
            <a:picLocks noChangeAspect="1"/>
          </p:cNvPicPr>
          <p:nvPr/>
        </p:nvPicPr>
        <p:blipFill>
          <a:blip r:embed="rId6"/>
          <a:stretch>
            <a:fillRect/>
          </a:stretch>
        </p:blipFill>
        <p:spPr>
          <a:xfrm>
            <a:off x="9576694" y="2041961"/>
            <a:ext cx="2046284" cy="3170693"/>
          </a:xfrm>
          <a:prstGeom prst="rect">
            <a:avLst/>
          </a:prstGeom>
        </p:spPr>
      </p:pic>
      <p:pic>
        <p:nvPicPr>
          <p:cNvPr id="12" name="Picture 2" descr="Clade X logo">
            <a:extLst>
              <a:ext uri="{FF2B5EF4-FFF2-40B4-BE49-F238E27FC236}">
                <a16:creationId xmlns:a16="http://schemas.microsoft.com/office/drawing/2014/main" id="{FB606737-3AFF-34C5-8B29-D97ABED01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109" y="165741"/>
            <a:ext cx="2528725" cy="89888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open-philanthropy-project-logo-vector-xs - UC Berkeley Sutardja Center">
            <a:extLst>
              <a:ext uri="{FF2B5EF4-FFF2-40B4-BE49-F238E27FC236}">
                <a16:creationId xmlns:a16="http://schemas.microsoft.com/office/drawing/2014/main" id="{30B939B5-129A-573B-5E7E-56DC7BB976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6309" y="875174"/>
            <a:ext cx="2133939" cy="11889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110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strVal val="#ppt_w*0.70"/>
                                          </p:val>
                                        </p:tav>
                                        <p:tav tm="100000">
                                          <p:val>
                                            <p:strVal val="#ppt_w"/>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A2C9345-116F-0A99-9DF2-6055A6D5E722}"/>
              </a:ext>
            </a:extLst>
          </p:cNvPr>
          <p:cNvSpPr txBox="1"/>
          <p:nvPr/>
        </p:nvSpPr>
        <p:spPr>
          <a:xfrm>
            <a:off x="565323" y="287637"/>
            <a:ext cx="10938818" cy="1600438"/>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Que finance </a:t>
            </a:r>
          </a:p>
          <a:p>
            <a:r>
              <a:rPr lang="fr-CH" sz="4400" b="1" dirty="0">
                <a:latin typeface="Arial Rounded MT Bold" panose="020F0704030504030204" pitchFamily="34" charset="77"/>
                <a:ea typeface="Helvetica Neue" panose="02000503000000020004" pitchFamily="2" charset="0"/>
                <a:cs typeface="Helvetica Neue" panose="02000503000000020004" pitchFamily="2" charset="0"/>
              </a:rPr>
              <a:t>Open </a:t>
            </a:r>
            <a:r>
              <a:rPr lang="fr-CH" sz="4400" b="1" dirty="0" err="1">
                <a:latin typeface="Arial Rounded MT Bold" panose="020F0704030504030204" pitchFamily="34" charset="77"/>
                <a:ea typeface="Helvetica Neue" panose="02000503000000020004" pitchFamily="2" charset="0"/>
                <a:cs typeface="Helvetica Neue" panose="02000503000000020004" pitchFamily="2" charset="0"/>
              </a:rPr>
              <a:t>Philanthropy</a:t>
            </a:r>
            <a:r>
              <a:rPr lang="fr-CH" sz="4400" b="1" dirty="0">
                <a:latin typeface="Arial Rounded MT Bold" panose="020F0704030504030204" pitchFamily="34" charset="77"/>
                <a:ea typeface="Helvetica Neue" panose="02000503000000020004" pitchFamily="2" charset="0"/>
                <a:cs typeface="Helvetica Neue" panose="02000503000000020004" pitchFamily="2" charset="0"/>
              </a:rPr>
              <a:t> Project ?</a:t>
            </a:r>
            <a:endParaRPr lang="fr-FR" sz="4400" dirty="0"/>
          </a:p>
        </p:txBody>
      </p:sp>
      <p:pic>
        <p:nvPicPr>
          <p:cNvPr id="2" name="Image 1">
            <a:extLst>
              <a:ext uri="{FF2B5EF4-FFF2-40B4-BE49-F238E27FC236}">
                <a16:creationId xmlns:a16="http://schemas.microsoft.com/office/drawing/2014/main" id="{5CB5CB38-10A6-82CA-1C96-191DFA055E5D}"/>
              </a:ext>
            </a:extLst>
          </p:cNvPr>
          <p:cNvPicPr>
            <a:picLocks noChangeAspect="1"/>
          </p:cNvPicPr>
          <p:nvPr/>
        </p:nvPicPr>
        <p:blipFill>
          <a:blip r:embed="rId2"/>
          <a:stretch>
            <a:fillRect/>
          </a:stretch>
        </p:blipFill>
        <p:spPr>
          <a:xfrm>
            <a:off x="476923" y="1916327"/>
            <a:ext cx="2332064" cy="3421964"/>
          </a:xfrm>
          <a:prstGeom prst="rect">
            <a:avLst/>
          </a:prstGeom>
        </p:spPr>
      </p:pic>
      <p:pic>
        <p:nvPicPr>
          <p:cNvPr id="6" name="Image 5">
            <a:extLst>
              <a:ext uri="{FF2B5EF4-FFF2-40B4-BE49-F238E27FC236}">
                <a16:creationId xmlns:a16="http://schemas.microsoft.com/office/drawing/2014/main" id="{5B883B76-7432-1FB9-B2B9-D17819CB4722}"/>
              </a:ext>
            </a:extLst>
          </p:cNvPr>
          <p:cNvPicPr>
            <a:picLocks noChangeAspect="1"/>
          </p:cNvPicPr>
          <p:nvPr/>
        </p:nvPicPr>
        <p:blipFill>
          <a:blip r:embed="rId3"/>
          <a:stretch>
            <a:fillRect/>
          </a:stretch>
        </p:blipFill>
        <p:spPr>
          <a:xfrm>
            <a:off x="10023959" y="496070"/>
            <a:ext cx="2098212" cy="3240731"/>
          </a:xfrm>
          <a:prstGeom prst="rect">
            <a:avLst/>
          </a:prstGeom>
        </p:spPr>
      </p:pic>
      <p:pic>
        <p:nvPicPr>
          <p:cNvPr id="13" name="Image 12">
            <a:extLst>
              <a:ext uri="{FF2B5EF4-FFF2-40B4-BE49-F238E27FC236}">
                <a16:creationId xmlns:a16="http://schemas.microsoft.com/office/drawing/2014/main" id="{09C7C09F-6A88-AB3E-6FB0-47A9FC39E39A}"/>
              </a:ext>
            </a:extLst>
          </p:cNvPr>
          <p:cNvPicPr>
            <a:picLocks noChangeAspect="1"/>
          </p:cNvPicPr>
          <p:nvPr/>
        </p:nvPicPr>
        <p:blipFill>
          <a:blip r:embed="rId4"/>
          <a:stretch>
            <a:fillRect/>
          </a:stretch>
        </p:blipFill>
        <p:spPr>
          <a:xfrm>
            <a:off x="9892808" y="3531929"/>
            <a:ext cx="2278519" cy="3240731"/>
          </a:xfrm>
          <a:prstGeom prst="rect">
            <a:avLst/>
          </a:prstGeom>
        </p:spPr>
      </p:pic>
      <p:pic>
        <p:nvPicPr>
          <p:cNvPr id="12" name="Image 11">
            <a:extLst>
              <a:ext uri="{FF2B5EF4-FFF2-40B4-BE49-F238E27FC236}">
                <a16:creationId xmlns:a16="http://schemas.microsoft.com/office/drawing/2014/main" id="{FBE9406A-02FB-71FF-5895-DEEBCFB058E1}"/>
              </a:ext>
            </a:extLst>
          </p:cNvPr>
          <p:cNvPicPr>
            <a:picLocks noChangeAspect="1"/>
          </p:cNvPicPr>
          <p:nvPr/>
        </p:nvPicPr>
        <p:blipFill>
          <a:blip r:embed="rId5"/>
          <a:stretch>
            <a:fillRect/>
          </a:stretch>
        </p:blipFill>
        <p:spPr>
          <a:xfrm>
            <a:off x="10130406" y="3790893"/>
            <a:ext cx="1885317" cy="2776323"/>
          </a:xfrm>
          <a:prstGeom prst="rect">
            <a:avLst/>
          </a:prstGeom>
        </p:spPr>
      </p:pic>
      <p:pic>
        <p:nvPicPr>
          <p:cNvPr id="15" name="Image 14">
            <a:extLst>
              <a:ext uri="{FF2B5EF4-FFF2-40B4-BE49-F238E27FC236}">
                <a16:creationId xmlns:a16="http://schemas.microsoft.com/office/drawing/2014/main" id="{A4C5358F-4BD7-2C00-7DCF-8436D7497FA8}"/>
              </a:ext>
            </a:extLst>
          </p:cNvPr>
          <p:cNvPicPr>
            <a:picLocks noChangeAspect="1"/>
          </p:cNvPicPr>
          <p:nvPr/>
        </p:nvPicPr>
        <p:blipFill>
          <a:blip r:embed="rId6"/>
          <a:stretch>
            <a:fillRect/>
          </a:stretch>
        </p:blipFill>
        <p:spPr>
          <a:xfrm>
            <a:off x="2623288" y="2936915"/>
            <a:ext cx="2260278" cy="3808414"/>
          </a:xfrm>
          <a:prstGeom prst="rect">
            <a:avLst/>
          </a:prstGeom>
        </p:spPr>
      </p:pic>
      <p:pic>
        <p:nvPicPr>
          <p:cNvPr id="16" name="Image 15">
            <a:extLst>
              <a:ext uri="{FF2B5EF4-FFF2-40B4-BE49-F238E27FC236}">
                <a16:creationId xmlns:a16="http://schemas.microsoft.com/office/drawing/2014/main" id="{A3A2107C-340E-D546-1606-EB94CA1EE15B}"/>
              </a:ext>
            </a:extLst>
          </p:cNvPr>
          <p:cNvPicPr>
            <a:picLocks noChangeAspect="1"/>
          </p:cNvPicPr>
          <p:nvPr/>
        </p:nvPicPr>
        <p:blipFill>
          <a:blip r:embed="rId7"/>
          <a:stretch>
            <a:fillRect/>
          </a:stretch>
        </p:blipFill>
        <p:spPr>
          <a:xfrm>
            <a:off x="8227395" y="183421"/>
            <a:ext cx="1796564" cy="2356452"/>
          </a:xfrm>
          <a:prstGeom prst="rect">
            <a:avLst/>
          </a:prstGeom>
        </p:spPr>
      </p:pic>
      <p:pic>
        <p:nvPicPr>
          <p:cNvPr id="18" name="Image 17">
            <a:extLst>
              <a:ext uri="{FF2B5EF4-FFF2-40B4-BE49-F238E27FC236}">
                <a16:creationId xmlns:a16="http://schemas.microsoft.com/office/drawing/2014/main" id="{8DD7276B-9062-48FA-0B70-296B03DCDD1C}"/>
              </a:ext>
            </a:extLst>
          </p:cNvPr>
          <p:cNvPicPr>
            <a:picLocks noChangeAspect="1"/>
          </p:cNvPicPr>
          <p:nvPr/>
        </p:nvPicPr>
        <p:blipFill>
          <a:blip r:embed="rId8"/>
          <a:stretch>
            <a:fillRect/>
          </a:stretch>
        </p:blipFill>
        <p:spPr>
          <a:xfrm>
            <a:off x="8017662" y="2467405"/>
            <a:ext cx="2002785" cy="2870886"/>
          </a:xfrm>
          <a:prstGeom prst="rect">
            <a:avLst/>
          </a:prstGeom>
        </p:spPr>
      </p:pic>
      <p:pic>
        <p:nvPicPr>
          <p:cNvPr id="17" name="Image 16">
            <a:extLst>
              <a:ext uri="{FF2B5EF4-FFF2-40B4-BE49-F238E27FC236}">
                <a16:creationId xmlns:a16="http://schemas.microsoft.com/office/drawing/2014/main" id="{CF4022A0-771B-80E3-33B3-67D4AD301EC7}"/>
              </a:ext>
            </a:extLst>
          </p:cNvPr>
          <p:cNvPicPr>
            <a:picLocks noChangeAspect="1"/>
          </p:cNvPicPr>
          <p:nvPr/>
        </p:nvPicPr>
        <p:blipFill>
          <a:blip r:embed="rId9"/>
          <a:stretch>
            <a:fillRect/>
          </a:stretch>
        </p:blipFill>
        <p:spPr>
          <a:xfrm>
            <a:off x="4620818" y="2116435"/>
            <a:ext cx="2417263" cy="3348916"/>
          </a:xfrm>
          <a:prstGeom prst="rect">
            <a:avLst/>
          </a:prstGeom>
        </p:spPr>
      </p:pic>
      <p:pic>
        <p:nvPicPr>
          <p:cNvPr id="19" name="Image 18">
            <a:extLst>
              <a:ext uri="{FF2B5EF4-FFF2-40B4-BE49-F238E27FC236}">
                <a16:creationId xmlns:a16="http://schemas.microsoft.com/office/drawing/2014/main" id="{B3CF1682-DC66-87C8-305F-926E9687A044}"/>
              </a:ext>
            </a:extLst>
          </p:cNvPr>
          <p:cNvPicPr>
            <a:picLocks noChangeAspect="1"/>
          </p:cNvPicPr>
          <p:nvPr/>
        </p:nvPicPr>
        <p:blipFill>
          <a:blip r:embed="rId10"/>
          <a:stretch>
            <a:fillRect/>
          </a:stretch>
        </p:blipFill>
        <p:spPr>
          <a:xfrm>
            <a:off x="6644851" y="3531929"/>
            <a:ext cx="2189794" cy="3038434"/>
          </a:xfrm>
          <a:prstGeom prst="rect">
            <a:avLst/>
          </a:prstGeom>
        </p:spPr>
      </p:pic>
      <p:pic>
        <p:nvPicPr>
          <p:cNvPr id="14" name="Image 13">
            <a:extLst>
              <a:ext uri="{FF2B5EF4-FFF2-40B4-BE49-F238E27FC236}">
                <a16:creationId xmlns:a16="http://schemas.microsoft.com/office/drawing/2014/main" id="{99C8069B-51B5-8052-C8C7-FFE0593295B9}"/>
              </a:ext>
            </a:extLst>
          </p:cNvPr>
          <p:cNvPicPr>
            <a:picLocks noChangeAspect="1"/>
          </p:cNvPicPr>
          <p:nvPr/>
        </p:nvPicPr>
        <p:blipFill>
          <a:blip r:embed="rId11"/>
          <a:stretch>
            <a:fillRect/>
          </a:stretch>
        </p:blipFill>
        <p:spPr>
          <a:xfrm>
            <a:off x="10294511" y="4140415"/>
            <a:ext cx="1602752" cy="2395751"/>
          </a:xfrm>
          <a:prstGeom prst="rect">
            <a:avLst/>
          </a:prstGeom>
        </p:spPr>
      </p:pic>
      <p:pic>
        <p:nvPicPr>
          <p:cNvPr id="20" name="Picture 2" descr="Clade X logo">
            <a:extLst>
              <a:ext uri="{FF2B5EF4-FFF2-40B4-BE49-F238E27FC236}">
                <a16:creationId xmlns:a16="http://schemas.microsoft.com/office/drawing/2014/main" id="{85EAAB9D-8002-0134-3689-01B3D8143C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8109" y="165741"/>
            <a:ext cx="2528725" cy="898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06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strVal val="#ppt_w*0.70"/>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Effect transition="in" filter="fade">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strVal val="#ppt_w*0.70"/>
                                          </p:val>
                                        </p:tav>
                                        <p:tav tm="100000">
                                          <p:val>
                                            <p:strVal val="#ppt_w"/>
                                          </p:val>
                                        </p:tav>
                                      </p:tavLst>
                                    </p:anim>
                                    <p:anim calcmode="lin" valueType="num">
                                      <p:cBhvr>
                                        <p:cTn id="50" dur="1000" fill="hold"/>
                                        <p:tgtEl>
                                          <p:spTgt spid="6"/>
                                        </p:tgtEl>
                                        <p:attrNameLst>
                                          <p:attrName>ppt_h</p:attrName>
                                        </p:attrNameLst>
                                      </p:cBhvr>
                                      <p:tavLst>
                                        <p:tav tm="0">
                                          <p:val>
                                            <p:strVal val="#ppt_h"/>
                                          </p:val>
                                        </p:tav>
                                        <p:tav tm="100000">
                                          <p:val>
                                            <p:strVal val="#ppt_h"/>
                                          </p:val>
                                        </p:tav>
                                      </p:tavLst>
                                    </p:anim>
                                    <p:animEffect transition="in" filter="fade">
                                      <p:cBhvr>
                                        <p:cTn id="51" dur="1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strVal val="#ppt_w*0.70"/>
                                          </p:val>
                                        </p:tav>
                                        <p:tav tm="100000">
                                          <p:val>
                                            <p:strVal val="#ppt_w"/>
                                          </p:val>
                                        </p:tav>
                                      </p:tavLst>
                                    </p:anim>
                                    <p:anim calcmode="lin" valueType="num">
                                      <p:cBhvr>
                                        <p:cTn id="57" dur="1000" fill="hold"/>
                                        <p:tgtEl>
                                          <p:spTgt spid="13"/>
                                        </p:tgtEl>
                                        <p:attrNameLst>
                                          <p:attrName>ppt_h</p:attrName>
                                        </p:attrNameLst>
                                      </p:cBhvr>
                                      <p:tavLst>
                                        <p:tav tm="0">
                                          <p:val>
                                            <p:strVal val="#ppt_h"/>
                                          </p:val>
                                        </p:tav>
                                        <p:tav tm="100000">
                                          <p:val>
                                            <p:strVal val="#ppt_h"/>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strVal val="#ppt_w*0.70"/>
                                          </p:val>
                                        </p:tav>
                                        <p:tav tm="100000">
                                          <p:val>
                                            <p:strVal val="#ppt_w"/>
                                          </p:val>
                                        </p:tav>
                                      </p:tavLst>
                                    </p:anim>
                                    <p:anim calcmode="lin" valueType="num">
                                      <p:cBhvr>
                                        <p:cTn id="64" dur="1000" fill="hold"/>
                                        <p:tgtEl>
                                          <p:spTgt spid="12"/>
                                        </p:tgtEl>
                                        <p:attrNameLst>
                                          <p:attrName>ppt_h</p:attrName>
                                        </p:attrNameLst>
                                      </p:cBhvr>
                                      <p:tavLst>
                                        <p:tav tm="0">
                                          <p:val>
                                            <p:strVal val="#ppt_h"/>
                                          </p:val>
                                        </p:tav>
                                        <p:tav tm="100000">
                                          <p:val>
                                            <p:strVal val="#ppt_h"/>
                                          </p:val>
                                        </p:tav>
                                      </p:tavLst>
                                    </p:anim>
                                    <p:animEffect transition="in" filter="fade">
                                      <p:cBhvr>
                                        <p:cTn id="65" dur="10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strVal val="#ppt_w*0.70"/>
                                          </p:val>
                                        </p:tav>
                                        <p:tav tm="100000">
                                          <p:val>
                                            <p:strVal val="#ppt_w"/>
                                          </p:val>
                                        </p:tav>
                                      </p:tavLst>
                                    </p:anim>
                                    <p:anim calcmode="lin" valueType="num">
                                      <p:cBhvr>
                                        <p:cTn id="71" dur="1000" fill="hold"/>
                                        <p:tgtEl>
                                          <p:spTgt spid="14"/>
                                        </p:tgtEl>
                                        <p:attrNameLst>
                                          <p:attrName>ppt_h</p:attrName>
                                        </p:attrNameLst>
                                      </p:cBhvr>
                                      <p:tavLst>
                                        <p:tav tm="0">
                                          <p:val>
                                            <p:strVal val="#ppt_h"/>
                                          </p:val>
                                        </p:tav>
                                        <p:tav tm="100000">
                                          <p:val>
                                            <p:strVal val="#ppt_h"/>
                                          </p:val>
                                        </p:tav>
                                      </p:tavLst>
                                    </p:anim>
                                    <p:animEffect transition="in" filter="fade">
                                      <p:cBhvr>
                                        <p:cTn id="7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59B4ED9-E184-C8E3-023B-D559404632F5}"/>
              </a:ext>
            </a:extLst>
          </p:cNvPr>
          <p:cNvSpPr txBox="1"/>
          <p:nvPr/>
        </p:nvSpPr>
        <p:spPr>
          <a:xfrm>
            <a:off x="7663763" y="2595295"/>
            <a:ext cx="4182248" cy="3831818"/>
          </a:xfrm>
          <a:prstGeom prst="rect">
            <a:avLst/>
          </a:prstGeom>
          <a:noFill/>
        </p:spPr>
        <p:txBody>
          <a:bodyPr wrap="square">
            <a:spAutoFit/>
          </a:bodyPr>
          <a:lstStyle/>
          <a:p>
            <a:r>
              <a:rPr lang="fr-FR" dirty="0"/>
              <a:t>« Semblables aux conclusions des deux exercices précédents du Centre, </a:t>
            </a:r>
            <a:r>
              <a:rPr lang="fr-FR" dirty="0" err="1"/>
              <a:t>Dark</a:t>
            </a:r>
            <a:r>
              <a:rPr lang="fr-FR" dirty="0"/>
              <a:t> Winter et Atlantic Storm</a:t>
            </a:r>
            <a:r>
              <a:rPr lang="fr-FR" b="1" dirty="0">
                <a:highlight>
                  <a:srgbClr val="FFFF00"/>
                </a:highlight>
              </a:rPr>
              <a:t>, les principaux enseignements tirés de Clade X </a:t>
            </a:r>
            <a:r>
              <a:rPr lang="fr-FR" b="1" dirty="0">
                <a:solidFill>
                  <a:srgbClr val="FF0000"/>
                </a:solidFill>
                <a:highlight>
                  <a:srgbClr val="FFFF00"/>
                </a:highlight>
              </a:rPr>
              <a:t>instruiront les hauts dirigeants </a:t>
            </a:r>
            <a:r>
              <a:rPr lang="fr-FR" b="1" dirty="0">
                <a:highlight>
                  <a:srgbClr val="FFFF00"/>
                </a:highlight>
              </a:rPr>
              <a:t>au plus haut niveau du gouvernement américain, ainsi que des membres de la communauté mondiale des politiques et de la préparation et le grand public</a:t>
            </a:r>
            <a:r>
              <a:rPr lang="fr-FR" dirty="0"/>
              <a:t>. </a:t>
            </a:r>
          </a:p>
          <a:p>
            <a:endParaRPr lang="fr-FR" sz="900" dirty="0"/>
          </a:p>
          <a:p>
            <a:r>
              <a:rPr lang="fr-FR" b="1" dirty="0">
                <a:highlight>
                  <a:srgbClr val="FFFF00"/>
                </a:highlight>
              </a:rPr>
              <a:t>Le clade X est différent de </a:t>
            </a:r>
            <a:r>
              <a:rPr lang="fr-FR" b="1" dirty="0" err="1">
                <a:highlight>
                  <a:srgbClr val="FFFF00"/>
                </a:highlight>
              </a:rPr>
              <a:t>Dark</a:t>
            </a:r>
            <a:r>
              <a:rPr lang="fr-FR" b="1" dirty="0">
                <a:highlight>
                  <a:srgbClr val="FFFF00"/>
                </a:highlight>
              </a:rPr>
              <a:t> Winter (2001) et Atlantic Storm (2005) en ce sens qu'il s'adresse à une </a:t>
            </a:r>
            <a:r>
              <a:rPr lang="fr-FR" b="1" dirty="0">
                <a:solidFill>
                  <a:srgbClr val="FF0000"/>
                </a:solidFill>
                <a:highlight>
                  <a:srgbClr val="FFFF00"/>
                </a:highlight>
              </a:rPr>
              <a:t>grave pandémie causée par un nouveau pathogène. </a:t>
            </a:r>
            <a:r>
              <a:rPr lang="fr-FR" b="1" dirty="0">
                <a:highlight>
                  <a:srgbClr val="FFFF00"/>
                </a:highlight>
              </a:rPr>
              <a:t>»</a:t>
            </a:r>
          </a:p>
        </p:txBody>
      </p:sp>
      <p:sp>
        <p:nvSpPr>
          <p:cNvPr id="10" name="ZoneTexte 9">
            <a:extLst>
              <a:ext uri="{FF2B5EF4-FFF2-40B4-BE49-F238E27FC236}">
                <a16:creationId xmlns:a16="http://schemas.microsoft.com/office/drawing/2014/main" id="{B2D6C7D9-91F6-0461-A430-B1A6A87903B4}"/>
              </a:ext>
            </a:extLst>
          </p:cNvPr>
          <p:cNvSpPr txBox="1"/>
          <p:nvPr/>
        </p:nvSpPr>
        <p:spPr>
          <a:xfrm>
            <a:off x="738317" y="2441407"/>
            <a:ext cx="6651024" cy="4139595"/>
          </a:xfrm>
          <a:prstGeom prst="rect">
            <a:avLst/>
          </a:prstGeom>
          <a:noFill/>
          <a:ln>
            <a:solidFill>
              <a:schemeClr val="tx1"/>
            </a:solidFill>
          </a:ln>
        </p:spPr>
        <p:txBody>
          <a:bodyPr wrap="square">
            <a:spAutoFit/>
          </a:bodyPr>
          <a:lstStyle/>
          <a:p>
            <a:r>
              <a:rPr lang="fr-FR" sz="2000" b="1" dirty="0"/>
              <a:t>FORMAT DE L'EXERCICE</a:t>
            </a:r>
          </a:p>
          <a:p>
            <a:r>
              <a:rPr lang="fr-FR" dirty="0"/>
              <a:t>L'exercice Clade X s'est déroulé </a:t>
            </a:r>
            <a:r>
              <a:rPr lang="fr-FR" b="1" dirty="0">
                <a:highlight>
                  <a:srgbClr val="FFFF00"/>
                </a:highlight>
              </a:rPr>
              <a:t>devant un public composé de représentants du gouvernement, d'universitaires, et des membres de la communauté de la sécurité sanitaire et diffusé </a:t>
            </a:r>
            <a:r>
              <a:rPr lang="fr-FR" b="1" dirty="0">
                <a:solidFill>
                  <a:srgbClr val="FF0000"/>
                </a:solidFill>
                <a:highlight>
                  <a:srgbClr val="FFFF00"/>
                </a:highlight>
              </a:rPr>
              <a:t>en direct sur Facebook</a:t>
            </a:r>
            <a:r>
              <a:rPr lang="fr-FR" b="1" dirty="0">
                <a:highlight>
                  <a:srgbClr val="FFFF00"/>
                </a:highlight>
              </a:rPr>
              <a:t>.</a:t>
            </a:r>
          </a:p>
          <a:p>
            <a:endParaRPr lang="fr-FR" sz="900" dirty="0"/>
          </a:p>
          <a:p>
            <a:r>
              <a:rPr lang="fr-FR" dirty="0"/>
              <a:t>L'exercice d'une journée se compose de 4 segments, chacun représentant une réunion d'un groupe ad hoc. Le président américain a demandé des conseils sur la crise épidémique en cours. </a:t>
            </a:r>
            <a:r>
              <a:rPr lang="fr-FR" b="1" dirty="0">
                <a:highlight>
                  <a:srgbClr val="FFFF00"/>
                </a:highlight>
              </a:rPr>
              <a:t>Le groupe, appelé le Comité exécutif (EXCOMM), représente de nombreux membres du Conseil national de sécurité et quelques membres supplémentaires</a:t>
            </a:r>
            <a:r>
              <a:rPr lang="fr-FR" dirty="0"/>
              <a:t> dont l'expertise est pertinente pour cette situation de crise extraordinaire. Les joueurs sont confrontés à 10 questions politiques difficiles pour lesquels ils doivent faire des recommandations au Président. </a:t>
            </a:r>
          </a:p>
        </p:txBody>
      </p:sp>
      <p:sp>
        <p:nvSpPr>
          <p:cNvPr id="11" name="ZoneTexte 10">
            <a:extLst>
              <a:ext uri="{FF2B5EF4-FFF2-40B4-BE49-F238E27FC236}">
                <a16:creationId xmlns:a16="http://schemas.microsoft.com/office/drawing/2014/main" id="{7EF5F755-EE6B-77B9-061B-B3AAF3D8F837}"/>
              </a:ext>
            </a:extLst>
          </p:cNvPr>
          <p:cNvSpPr txBox="1"/>
          <p:nvPr/>
        </p:nvSpPr>
        <p:spPr>
          <a:xfrm>
            <a:off x="379971" y="370703"/>
            <a:ext cx="11593725" cy="1754326"/>
          </a:xfrm>
          <a:prstGeom prst="rect">
            <a:avLst/>
          </a:prstGeom>
          <a:noFill/>
        </p:spPr>
        <p:txBody>
          <a:bodyPr wrap="square">
            <a:spAutoFit/>
          </a:bodyPr>
          <a:lstStyle/>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Le format de l’exercice</a:t>
            </a:r>
          </a:p>
          <a:p>
            <a:r>
              <a:rPr lang="fr-CH" sz="5400" b="1" dirty="0">
                <a:latin typeface="Arial Rounded MT Bold" panose="020F0704030504030204" pitchFamily="34" charset="77"/>
                <a:ea typeface="Helvetica Neue" panose="02000503000000020004" pitchFamily="2" charset="0"/>
                <a:cs typeface="Helvetica Neue" panose="02000503000000020004" pitchFamily="2" charset="0"/>
              </a:rPr>
              <a:t>                        </a:t>
            </a:r>
            <a:endParaRPr lang="fr-FR" sz="5400" dirty="0"/>
          </a:p>
        </p:txBody>
      </p:sp>
      <p:pic>
        <p:nvPicPr>
          <p:cNvPr id="12" name="Picture 2" descr="Clade X logo">
            <a:extLst>
              <a:ext uri="{FF2B5EF4-FFF2-40B4-BE49-F238E27FC236}">
                <a16:creationId xmlns:a16="http://schemas.microsoft.com/office/drawing/2014/main" id="{F52A0815-9ED3-4896-ABD7-7A4BD7B21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270" y="939940"/>
            <a:ext cx="3995351" cy="142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981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4691</TotalTime>
  <Words>5459</Words>
  <Application>Microsoft Macintosh PowerPoint</Application>
  <PresentationFormat>Grand écran</PresentationFormat>
  <Paragraphs>286</Paragraphs>
  <Slides>44</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44</vt:i4>
      </vt:variant>
    </vt:vector>
  </HeadingPairs>
  <TitlesOfParts>
    <vt:vector size="53" baseType="lpstr">
      <vt:lpstr>Arial</vt:lpstr>
      <vt:lpstr>Arial Rounded MT Bold</vt:lpstr>
      <vt:lpstr>Calibri</vt:lpstr>
      <vt:lpstr>Calibri Light</vt:lpstr>
      <vt:lpstr>Gentona Bold</vt:lpstr>
      <vt:lpstr>Gill Sans Ultra Bold</vt:lpstr>
      <vt:lpstr>Helvetica Neue</vt:lpstr>
      <vt:lpstr>Quadon ExtraBold</vt:lpstr>
      <vt:lpstr>Thème Office</vt:lpstr>
      <vt:lpstr>Le scénario était écrit.</vt:lpstr>
      <vt:lpstr>Présentation PowerPoint</vt:lpstr>
      <vt:lpstr>SPARS Pandemic  2025 – 2028 </vt:lpstr>
      <vt:lpstr>Clade 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p.29 :</vt:lpstr>
      <vt:lpstr>p.66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L'avenir de la vie 1981 (Michel Salomon)</dc:title>
  <dc:creator>Microsoft Office User</dc:creator>
  <cp:lastModifiedBy>Microsoft Office User</cp:lastModifiedBy>
  <cp:revision>371</cp:revision>
  <dcterms:created xsi:type="dcterms:W3CDTF">2021-08-17T13:58:17Z</dcterms:created>
  <dcterms:modified xsi:type="dcterms:W3CDTF">2024-02-22T21:10:49Z</dcterms:modified>
</cp:coreProperties>
</file>