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4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-automotive,d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p-automotive,de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766156-96C6-49B9-9C5F-057126A0ACC0}"/>
              </a:ext>
            </a:extLst>
          </p:cNvPr>
          <p:cNvSpPr txBox="1"/>
          <p:nvPr/>
        </p:nvSpPr>
        <p:spPr>
          <a:xfrm>
            <a:off x="1327561" y="1071880"/>
            <a:ext cx="89842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>
                <a:highlight>
                  <a:srgbClr val="C0C0C0"/>
                </a:highlight>
              </a:rPr>
              <a:t>Business Lines		   		</a:t>
            </a:r>
          </a:p>
          <a:p>
            <a:endParaRPr lang="en-US" sz="1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	Resin Intermediates				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PIA (Purified Isophthalic acid)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NPG (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neopenthylglycol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DEG (di-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ethyleneglycol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MEG (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mpono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-ethylene glycol)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PENTA (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pentoerithritol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Benzoic Acid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PTBBA (para-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tert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butylbenzoic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acid)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MPG (propylene glycol)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TMP (trimethylolpropane)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 (maleic anhydride)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 (Phthalic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achydride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TMA  (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Trimellitic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Anhydride)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AA (acrylic acid)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</a:rPr>
              <a:t>MAA (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</a:rPr>
              <a:t>metacrylic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</a:rPr>
              <a:t> acid)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MMA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</a:rPr>
              <a:t>(Methyl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</a:rPr>
              <a:t>metacrylate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</a:rPr>
              <a:t>Melamine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Urea</a:t>
            </a:r>
          </a:p>
          <a:p>
            <a:endParaRPr lang="en-US" sz="1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			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885EF1-5A16-4B9E-A783-0BE1024E90D5}"/>
              </a:ext>
            </a:extLst>
          </p:cNvPr>
          <p:cNvSpPr txBox="1"/>
          <p:nvPr/>
        </p:nvSpPr>
        <p:spPr>
          <a:xfrm>
            <a:off x="6036815" y="3945608"/>
            <a:ext cx="4332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Advantages</a:t>
            </a:r>
            <a:r>
              <a:rPr lang="en-US" sz="1000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sz="1000" dirty="0"/>
              <a:t>Efficient logistics</a:t>
            </a:r>
          </a:p>
          <a:p>
            <a:pPr marL="285750" indent="-285750">
              <a:buFontTx/>
              <a:buChar char="-"/>
            </a:pPr>
            <a:r>
              <a:rPr lang="en-US" sz="1000" dirty="0"/>
              <a:t>Regional offices that oversee purchasing and quality control</a:t>
            </a:r>
          </a:p>
          <a:p>
            <a:pPr marL="285750" indent="-285750">
              <a:buFontTx/>
              <a:buChar char="-"/>
            </a:pPr>
            <a:r>
              <a:rPr lang="en-US" sz="1000" dirty="0"/>
              <a:t>Experience sales force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18DF8E-2BF3-E3BB-C3A3-8CC168D9B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044" y="1691101"/>
            <a:ext cx="3343742" cy="21196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0994E5-923B-868B-5783-8F6A3C0BE3BA}"/>
              </a:ext>
            </a:extLst>
          </p:cNvPr>
          <p:cNvSpPr txBox="1"/>
          <p:nvPr/>
        </p:nvSpPr>
        <p:spPr>
          <a:xfrm>
            <a:off x="745447" y="5604086"/>
            <a:ext cx="2050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sp-</a:t>
            </a:r>
            <a:r>
              <a:rPr lang="en-US" sz="1400" u="sng" dirty="0">
                <a:latin typeface="Verdana" panose="020B0604030504040204" pitchFamily="34" charset="0"/>
                <a:ea typeface="Verdana" panose="020B0604030504040204" pitchFamily="34" charset="0"/>
              </a:rPr>
              <a:t>chem.de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7782FE-BED4-1A49-3295-CCBB8C0BD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690" y="802084"/>
            <a:ext cx="1238250" cy="1343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E95AAD-7E11-3150-1C42-BE2A6677A7CC}"/>
              </a:ext>
            </a:extLst>
          </p:cNvPr>
          <p:cNvSpPr txBox="1"/>
          <p:nvPr/>
        </p:nvSpPr>
        <p:spPr>
          <a:xfrm>
            <a:off x="7051044" y="802084"/>
            <a:ext cx="3914828" cy="3693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SP CHEMICALS - Consulting</a:t>
            </a:r>
          </a:p>
        </p:txBody>
      </p:sp>
    </p:spTree>
    <p:extLst>
      <p:ext uri="{BB962C8B-B14F-4D97-AF65-F5344CB8AC3E}">
        <p14:creationId xmlns:p14="http://schemas.microsoft.com/office/powerpoint/2010/main" val="172276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766156-96C6-49B9-9C5F-057126A0ACC0}"/>
              </a:ext>
            </a:extLst>
          </p:cNvPr>
          <p:cNvSpPr txBox="1"/>
          <p:nvPr/>
        </p:nvSpPr>
        <p:spPr>
          <a:xfrm>
            <a:off x="1770818" y="2434029"/>
            <a:ext cx="40381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>
                <a:highlight>
                  <a:srgbClr val="C0C0C0"/>
                </a:highlight>
              </a:rPr>
              <a:t>Business Lines		   		</a:t>
            </a:r>
          </a:p>
          <a:p>
            <a:endParaRPr lang="en-US" sz="1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	</a:t>
            </a:r>
            <a:r>
              <a:rPr lang="pl-PL" sz="1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Solvents</a:t>
            </a:r>
            <a:r>
              <a:rPr lang="pl-PL" sz="1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/</a:t>
            </a:r>
            <a:r>
              <a:rPr lang="en-US" sz="1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Intermediates						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000" dirty="0">
                <a:latin typeface="Calibri" panose="020F0502020204030204" pitchFamily="34" charset="0"/>
              </a:rPr>
              <a:t>MPA (</a:t>
            </a:r>
            <a:r>
              <a:rPr lang="en-US" sz="1000" dirty="0" err="1">
                <a:latin typeface="Calibri" panose="020F0502020204030204" pitchFamily="34" charset="0"/>
              </a:rPr>
              <a:t>Methoxypropyl</a:t>
            </a:r>
            <a:r>
              <a:rPr lang="en-US" sz="1000" dirty="0">
                <a:latin typeface="Calibri" panose="020F0502020204030204" pitchFamily="34" charset="0"/>
              </a:rPr>
              <a:t> Acetate)</a:t>
            </a:r>
          </a:p>
          <a:p>
            <a:r>
              <a:rPr lang="en-US" sz="1000" dirty="0">
                <a:latin typeface="Calibri" panose="020F0502020204030204" pitchFamily="34" charset="0"/>
              </a:rPr>
              <a:t>EAC (Ethyl Acetate)</a:t>
            </a:r>
          </a:p>
          <a:p>
            <a:r>
              <a:rPr lang="en-US" sz="1000" dirty="0">
                <a:latin typeface="Calibri" panose="020F0502020204030204" pitchFamily="34" charset="0"/>
              </a:rPr>
              <a:t>BAC (Butyl Acetate)</a:t>
            </a:r>
          </a:p>
          <a:p>
            <a:r>
              <a:rPr lang="en-US" sz="1000" dirty="0">
                <a:latin typeface="Calibri" panose="020F0502020204030204" pitchFamily="34" charset="0"/>
              </a:rPr>
              <a:t>MAC (Methyl Acetate)</a:t>
            </a:r>
          </a:p>
          <a:p>
            <a:r>
              <a:rPr lang="en-US" sz="1000" dirty="0">
                <a:latin typeface="Calibri" panose="020F0502020204030204" pitchFamily="34" charset="0"/>
              </a:rPr>
              <a:t>IPA (Isopropyl alcohol)</a:t>
            </a:r>
          </a:p>
          <a:p>
            <a:r>
              <a:rPr lang="en-US" sz="1000" dirty="0">
                <a:latin typeface="Calibri" panose="020F0502020204030204" pitchFamily="34" charset="0"/>
              </a:rPr>
              <a:t>MEK (Methyl Ethyl Ketone)</a:t>
            </a:r>
          </a:p>
          <a:p>
            <a:r>
              <a:rPr lang="en-US" sz="1000" dirty="0">
                <a:latin typeface="Calibri" panose="020F0502020204030204" pitchFamily="34" charset="0"/>
              </a:rPr>
              <a:t>Acetone		</a:t>
            </a:r>
            <a:r>
              <a:rPr lang="en-US" sz="1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			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8E5049-D144-4AA3-A21A-42B835F20C50}"/>
              </a:ext>
            </a:extLst>
          </p:cNvPr>
          <p:cNvSpPr txBox="1"/>
          <p:nvPr/>
        </p:nvSpPr>
        <p:spPr>
          <a:xfrm>
            <a:off x="745447" y="5604086"/>
            <a:ext cx="2050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sp-</a:t>
            </a:r>
            <a:r>
              <a:rPr lang="en-US" sz="1400" u="sng" dirty="0">
                <a:latin typeface="Verdana" panose="020B0604030504040204" pitchFamily="34" charset="0"/>
                <a:ea typeface="Verdana" panose="020B0604030504040204" pitchFamily="34" charset="0"/>
              </a:rPr>
              <a:t>chem.de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885EF1-5A16-4B9E-A783-0BE1024E90D5}"/>
              </a:ext>
            </a:extLst>
          </p:cNvPr>
          <p:cNvSpPr txBox="1"/>
          <p:nvPr/>
        </p:nvSpPr>
        <p:spPr>
          <a:xfrm>
            <a:off x="5808956" y="4230958"/>
            <a:ext cx="35599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Advantages</a:t>
            </a:r>
            <a:r>
              <a:rPr lang="en-US" sz="1000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sz="1000" dirty="0"/>
              <a:t>Own ISO-Containers fleet</a:t>
            </a:r>
          </a:p>
          <a:p>
            <a:pPr marL="285750" indent="-285750">
              <a:buFontTx/>
              <a:buChar char="-"/>
            </a:pPr>
            <a:r>
              <a:rPr lang="en-US" sz="1000" dirty="0"/>
              <a:t>Logistics efficacy incl. Own railway platforms and trucks</a:t>
            </a:r>
          </a:p>
          <a:p>
            <a:pPr marL="285750" indent="-285750">
              <a:buFontTx/>
              <a:buChar char="-"/>
            </a:pPr>
            <a:r>
              <a:rPr lang="en-US" sz="1000" dirty="0"/>
              <a:t>Blending potential in Russia, Serbia and potentially in Poland</a:t>
            </a:r>
          </a:p>
          <a:p>
            <a:pPr marL="285750" indent="-285750">
              <a:buFontTx/>
              <a:buChar char="-"/>
            </a:pPr>
            <a:r>
              <a:rPr lang="en-US" sz="1000" dirty="0"/>
              <a:t>Experience sales force</a:t>
            </a:r>
          </a:p>
          <a:p>
            <a:pPr marL="285750" indent="-285750">
              <a:buFontTx/>
              <a:buChar char="-"/>
            </a:pPr>
            <a:r>
              <a:rPr lang="en-US" sz="1000" dirty="0"/>
              <a:t>Technical service / capability to build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232B3-C3AB-F9E3-BD71-FC2859A64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768" y="1960572"/>
            <a:ext cx="3418522" cy="20155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1403FA-F22E-32A6-B39A-B53B31915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437" y="802084"/>
            <a:ext cx="1238250" cy="1343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1CFE0B-6B94-CF53-4FE9-6CD65CDD71DD}"/>
              </a:ext>
            </a:extLst>
          </p:cNvPr>
          <p:cNvSpPr txBox="1"/>
          <p:nvPr/>
        </p:nvSpPr>
        <p:spPr>
          <a:xfrm>
            <a:off x="6179776" y="802084"/>
            <a:ext cx="3914828" cy="3693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SP CHEMICALS - Consulting</a:t>
            </a:r>
          </a:p>
        </p:txBody>
      </p:sp>
    </p:spTree>
    <p:extLst>
      <p:ext uri="{BB962C8B-B14F-4D97-AF65-F5344CB8AC3E}">
        <p14:creationId xmlns:p14="http://schemas.microsoft.com/office/powerpoint/2010/main" val="28919082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{C7AF61F1-98A7-445C-AEF4-682E59DEA195}tf10001105</Template>
  <TotalTime>20926</TotalTime>
  <Words>223</Words>
  <Application>Microsoft Office PowerPoint</Application>
  <PresentationFormat>Widescreen</PresentationFormat>
  <Paragraphs>50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 Rounded MT Bold</vt:lpstr>
      <vt:lpstr>Calibri</vt:lpstr>
      <vt:lpstr>Franklin Gothic Book</vt:lpstr>
      <vt:lpstr>Verdana</vt:lpstr>
      <vt:lpstr>Crop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Prowotorow</dc:creator>
  <cp:lastModifiedBy>Igor Prowotorow</cp:lastModifiedBy>
  <cp:revision>22</cp:revision>
  <dcterms:created xsi:type="dcterms:W3CDTF">2021-01-11T15:40:11Z</dcterms:created>
  <dcterms:modified xsi:type="dcterms:W3CDTF">2023-06-09T22:24:20Z</dcterms:modified>
</cp:coreProperties>
</file>