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4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6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90F2355-5775-4940-A409-DB839F9B9095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CB919CF-23B0-44B6-B456-222BCDB7023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13321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2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3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3325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26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27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28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29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3331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2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3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5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13335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36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37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38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39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3340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41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0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0F2355-5775-4940-A409-DB839F9B9095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919CF-23B0-44B6-B456-222BCDB702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0F2355-5775-4940-A409-DB839F9B9095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919CF-23B0-44B6-B456-222BCDB702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0F2355-5775-4940-A409-DB839F9B9095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919CF-23B0-44B6-B456-222BCDB702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0F2355-5775-4940-A409-DB839F9B9095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919CF-23B0-44B6-B456-222BCDB702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0F2355-5775-4940-A409-DB839F9B9095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919CF-23B0-44B6-B456-222BCDB702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0F2355-5775-4940-A409-DB839F9B9095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919CF-23B0-44B6-B456-222BCDB702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0F2355-5775-4940-A409-DB839F9B9095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919CF-23B0-44B6-B456-222BCDB702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0F2355-5775-4940-A409-DB839F9B9095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919CF-23B0-44B6-B456-222BCDB702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0F2355-5775-4940-A409-DB839F9B9095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919CF-23B0-44B6-B456-222BCDB702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0F2355-5775-4940-A409-DB839F9B9095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919CF-23B0-44B6-B456-222BCDB702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fld id="{A90F2355-5775-4940-A409-DB839F9B9095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/>
            </a:lvl1pPr>
          </a:lstStyle>
          <a:p>
            <a:endParaRPr lang="ru-RU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fld id="{5CB919CF-23B0-44B6-B456-222BCDB702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29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229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231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1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1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231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1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1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231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1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1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2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2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2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2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2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232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2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8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233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233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3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3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3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3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3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3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3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1234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advTm="0">
    <p:fade thruBlk="1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1000108"/>
            <a:ext cx="6400800" cy="3286148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Тема урока: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Угол. Сравнение и измерение углов.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BL00148_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357166"/>
            <a:ext cx="2714644" cy="1921340"/>
          </a:xfrm>
          <a:prstGeom prst="rect">
            <a:avLst/>
          </a:prstGeom>
        </p:spPr>
      </p:pic>
      <p:pic>
        <p:nvPicPr>
          <p:cNvPr id="5" name="Рисунок 4" descr="ED00019_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48" y="4214818"/>
            <a:ext cx="2285984" cy="2006409"/>
          </a:xfrm>
          <a:prstGeom prst="rect">
            <a:avLst/>
          </a:prstGeom>
        </p:spPr>
      </p:pic>
      <p:pic>
        <p:nvPicPr>
          <p:cNvPr id="6" name="Picture 3" descr="D:\CLIPART\PUB60COR\AG00135_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15205" y="5715016"/>
            <a:ext cx="1492453" cy="51911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CLIPART\PUB60COR\ED00172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2714620"/>
            <a:ext cx="5143536" cy="368265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Ключ к тесту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714488"/>
            <a:ext cx="7696200" cy="3771912"/>
          </a:xfrm>
        </p:spPr>
        <p:txBody>
          <a:bodyPr/>
          <a:lstStyle/>
          <a:p>
            <a:pPr algn="ctr"/>
            <a:r>
              <a:rPr lang="ru-RU" dirty="0" smtClean="0"/>
              <a:t>1. о      2. т      3. в     4. </a:t>
            </a:r>
            <a:r>
              <a:rPr lang="ru-RU" smtClean="0"/>
              <a:t>д      </a:t>
            </a:r>
            <a:r>
              <a:rPr lang="ru-RU" dirty="0" smtClean="0"/>
              <a:t>5. т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 rot="9262667" flipV="1">
            <a:off x="746928" y="3021176"/>
            <a:ext cx="623165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МОЛОДЕЦ ! </a:t>
            </a:r>
            <a:endParaRPr lang="ru-RU" sz="7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4071934" y="4714884"/>
            <a:ext cx="442915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 баллов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4" grpId="1"/>
      <p:bldP spid="5" grpId="0"/>
      <p:bldP spid="5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/>
            <a:r>
              <a:rPr lang="ru-RU" dirty="0" smtClean="0"/>
              <a:t>Повторить: </a:t>
            </a:r>
          </a:p>
          <a:p>
            <a:pPr algn="ctr"/>
            <a:r>
              <a:rPr lang="ru-RU" dirty="0" smtClean="0"/>
              <a:t>Глава 2,  § </a:t>
            </a:r>
            <a:r>
              <a:rPr lang="ru-RU" dirty="0" smtClean="0"/>
              <a:t>3</a:t>
            </a:r>
            <a:endParaRPr lang="ru-RU" dirty="0" smtClean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ятно 2 6"/>
          <p:cNvSpPr/>
          <p:nvPr/>
        </p:nvSpPr>
        <p:spPr bwMode="auto">
          <a:xfrm>
            <a:off x="714348" y="1500174"/>
            <a:ext cx="3786214" cy="2714644"/>
          </a:xfrm>
          <a:prstGeom prst="irregularSeal2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cene3d>
              <a:camera prst="isometricOffAxis2Left"/>
              <a:lightRig rig="threePt" dir="t"/>
            </a:scene3d>
          </a:bodyPr>
          <a:lstStyle/>
          <a:p>
            <a:pPr algn="ctr"/>
            <a:r>
              <a:rPr lang="ru-RU" dirty="0" smtClean="0"/>
              <a:t>                                   </a:t>
            </a:r>
            <a:r>
              <a:rPr lang="ru-RU" sz="2800" dirty="0" smtClean="0">
                <a:ln>
                  <a:solidFill>
                    <a:srgbClr val="FF0000"/>
                  </a:solidFill>
                </a:ln>
                <a:solidFill>
                  <a:srgbClr val="7030A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№ </a:t>
            </a:r>
            <a:r>
              <a:rPr lang="ru-RU" sz="2800" dirty="0" smtClean="0">
                <a:ln>
                  <a:solidFill>
                    <a:srgbClr val="FF0000"/>
                  </a:solidFill>
                </a:ln>
                <a:solidFill>
                  <a:srgbClr val="7030A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92</a:t>
            </a:r>
            <a:endParaRPr lang="ru-RU" sz="2800" dirty="0" smtClean="0">
              <a:ln>
                <a:solidFill>
                  <a:srgbClr val="FF0000"/>
                </a:solidFill>
              </a:ln>
              <a:solidFill>
                <a:srgbClr val="7030A0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" name="Крест 9"/>
          <p:cNvSpPr/>
          <p:nvPr/>
        </p:nvSpPr>
        <p:spPr bwMode="auto">
          <a:xfrm>
            <a:off x="5643570" y="1785926"/>
            <a:ext cx="2128846" cy="2128846"/>
          </a:xfrm>
          <a:prstGeom prst="plus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Comic Sans MS" pitchFamily="66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u="sng" dirty="0" smtClean="0"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Comic Sans MS" pitchFamily="66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Comic Sans MS" pitchFamily="66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ln>
                  <a:solidFill>
                    <a:srgbClr val="00B0F0"/>
                  </a:solidFill>
                </a:ln>
                <a:solidFill>
                  <a:srgbClr val="C0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Comic Sans MS" pitchFamily="66" charset="0"/>
              </a:rPr>
              <a:t>№93</a:t>
            </a:r>
            <a:endParaRPr kumimoji="0" lang="ru-RU" sz="2800" b="1" i="0" strike="noStrike" cap="none" normalizeH="0" baseline="0" dirty="0" smtClean="0">
              <a:ln>
                <a:solidFill>
                  <a:srgbClr val="00B0F0"/>
                </a:solidFill>
              </a:ln>
              <a:solidFill>
                <a:srgbClr val="C0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1" name="Picture 3" descr="D:\Вероника\мобильник\Изображения\Клас\Мышка.gif"/>
          <p:cNvPicPr>
            <a:picLocks noGrp="1" noChangeAspect="1" noChangeArrowheads="1" noCrop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4714884"/>
            <a:ext cx="2105025" cy="183832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7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659" y="1698102"/>
            <a:ext cx="7712302" cy="3073765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70C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Спасибо за урок</a:t>
            </a:r>
            <a:endParaRPr lang="ru-RU" sz="9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70C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00298" y="1000108"/>
            <a:ext cx="120957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cap="all" dirty="0" smtClean="0">
                <a:ln w="0">
                  <a:solidFill>
                    <a:srgbClr val="FF0000"/>
                  </a:solidFill>
                </a:ln>
                <a:solidFill>
                  <a:srgbClr val="FFC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7</a:t>
            </a:r>
            <a:endParaRPr lang="ru-RU" sz="6600" b="1" cap="all" spc="0" dirty="0">
              <a:ln w="0">
                <a:solidFill>
                  <a:srgbClr val="FF0000"/>
                </a:solidFill>
              </a:ln>
              <a:solidFill>
                <a:srgbClr val="FFC0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262900">
            <a:off x="658040" y="3587429"/>
            <a:ext cx="15716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9600" b="1" dirty="0" smtClean="0">
                <a:ln w="50800">
                  <a:solidFill>
                    <a:srgbClr val="FF000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  <a:endParaRPr lang="ru-RU" sz="9600" b="1" cap="none" spc="0" dirty="0">
              <a:ln w="50800">
                <a:solidFill>
                  <a:srgbClr val="FF0000"/>
                </a:solidFill>
              </a:ln>
              <a:solidFill>
                <a:schemeClr val="tx2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909415">
            <a:off x="1167588" y="248195"/>
            <a:ext cx="95571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9600" b="1" cap="none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9</a:t>
            </a:r>
            <a:endParaRPr lang="ru-RU" sz="9600" b="1" cap="none" spc="150" dirty="0">
              <a:ln w="11430"/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20949979">
            <a:off x="2632311" y="4864380"/>
            <a:ext cx="173957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none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10</a:t>
            </a:r>
            <a:endParaRPr lang="ru-RU" sz="96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tx2">
                  <a:lumMod val="75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20347808">
            <a:off x="6357950" y="428604"/>
            <a:ext cx="13773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b="1" dirty="0" smtClean="0">
                <a:ln w="50800">
                  <a:solidFill>
                    <a:srgbClr val="FF000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  <a:endParaRPr lang="ru-RU" sz="7200" b="1" dirty="0">
              <a:ln w="50800">
                <a:solidFill>
                  <a:srgbClr val="FF0000"/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309705">
            <a:off x="7141040" y="3825133"/>
            <a:ext cx="93647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cap="all" dirty="0" smtClean="0">
                <a:ln w="0">
                  <a:solidFill>
                    <a:srgbClr val="FF0000"/>
                  </a:solidFill>
                </a:ln>
                <a:solidFill>
                  <a:srgbClr val="C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7</a:t>
            </a:r>
            <a:endParaRPr lang="ru-RU" sz="9600" b="1" cap="all" dirty="0">
              <a:ln w="0">
                <a:solidFill>
                  <a:srgbClr val="FF0000"/>
                </a:solidFill>
              </a:ln>
              <a:solidFill>
                <a:srgbClr val="C000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419172">
            <a:off x="4256932" y="426481"/>
            <a:ext cx="173958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10</a:t>
            </a:r>
            <a:endParaRPr lang="ru-RU" sz="9600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79547" y="5017729"/>
            <a:ext cx="72006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600" b="1" spc="150" dirty="0" smtClean="0">
                <a:ln w="11430">
                  <a:solidFill>
                    <a:srgbClr val="C00000"/>
                  </a:solidFill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9</a:t>
            </a:r>
            <a:endParaRPr lang="ru-RU" sz="6600" b="1" spc="150" dirty="0">
              <a:ln w="11430">
                <a:solidFill>
                  <a:srgbClr val="C00000"/>
                </a:solidFill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2.22222E-6 -1.11111E-6 L 2.22222E-6 -0.07222 " pathEditMode="relative" rAng="0" ptsTypes="AA">
                                      <p:cBhvr>
                                        <p:cTn id="8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"/>
                                    </p:animMotion>
                                    <p:animRot by="1500000">
                                      <p:cBhvr>
                                        <p:cTn id="8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828800"/>
            <a:ext cx="7696200" cy="4814910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1.  Повторить и закрепить понятия: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    градусная мера угла;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    прямой угол;  острый угол; тупой угол;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    смежные и вертикальные углы;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    свойства градусных мер углов.</a:t>
            </a:r>
          </a:p>
          <a:p>
            <a:pPr>
              <a:buNone/>
            </a:pPr>
            <a:r>
              <a:rPr lang="ru-RU" sz="2400" dirty="0" smtClean="0"/>
              <a:t>2. Научиться использовать свойства градусных мер углов при решении задач.</a:t>
            </a:r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1500166" y="1214422"/>
            <a:ext cx="4763154" cy="4759100"/>
            <a:chOff x="2428861" y="1672300"/>
            <a:chExt cx="4763154" cy="4759100"/>
          </a:xfrm>
        </p:grpSpPr>
        <p:sp>
          <p:nvSpPr>
            <p:cNvPr id="5" name="Прямоугольный треугольник 4"/>
            <p:cNvSpPr/>
            <p:nvPr/>
          </p:nvSpPr>
          <p:spPr bwMode="auto">
            <a:xfrm rot="9549988">
              <a:off x="3085875" y="2102635"/>
              <a:ext cx="3449125" cy="4328765"/>
            </a:xfrm>
            <a:prstGeom prst="rtTriangle">
              <a:avLst/>
            </a:prstGeom>
            <a:blipFill>
              <a:blip r:embed="rId2" cstate="print"/>
              <a:tile tx="0" ty="0" sx="100000" sy="100000" flip="none" algn="tl"/>
            </a:blipFill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 bwMode="auto">
            <a:xfrm>
              <a:off x="2428861" y="2857496"/>
              <a:ext cx="4071965" cy="100013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Прямая соединительная линия 8"/>
            <p:cNvCxnSpPr>
              <a:endCxn id="5" idx="0"/>
            </p:cNvCxnSpPr>
            <p:nvPr/>
          </p:nvCxnSpPr>
          <p:spPr bwMode="auto">
            <a:xfrm>
              <a:off x="3714744" y="2357430"/>
              <a:ext cx="3477271" cy="331911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" name="Прямоугольник 12"/>
            <p:cNvSpPr/>
            <p:nvPr/>
          </p:nvSpPr>
          <p:spPr bwMode="auto">
            <a:xfrm rot="20417102">
              <a:off x="5475235" y="1672300"/>
              <a:ext cx="206797" cy="192107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</p:grp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57290" y="714356"/>
            <a:ext cx="5929354" cy="5029216"/>
          </a:xfrm>
        </p:spPr>
        <p:txBody>
          <a:bodyPr/>
          <a:lstStyle/>
          <a:p>
            <a:r>
              <a:rPr lang="en-US" dirty="0" smtClean="0"/>
              <a:t>                                                             </a:t>
            </a:r>
            <a:r>
              <a:rPr lang="en-US" sz="2000" dirty="0" smtClean="0"/>
              <a:t>C </a:t>
            </a:r>
            <a:r>
              <a:rPr lang="en-US" dirty="0" smtClean="0"/>
              <a:t>  </a:t>
            </a:r>
          </a:p>
          <a:p>
            <a:r>
              <a:rPr lang="en-US" dirty="0" smtClean="0"/>
              <a:t>                                                                    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                  </a:t>
            </a:r>
            <a:r>
              <a:rPr lang="en-US" sz="2000" dirty="0" smtClean="0"/>
              <a:t>N</a:t>
            </a:r>
          </a:p>
          <a:p>
            <a:r>
              <a:rPr lang="en-US" sz="2000" dirty="0" smtClean="0"/>
              <a:t>A</a:t>
            </a:r>
          </a:p>
          <a:p>
            <a:r>
              <a:rPr lang="en-US" dirty="0" smtClean="0"/>
              <a:t>                                           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                       O</a:t>
            </a:r>
            <a:endParaRPr lang="en-US" dirty="0" smtClean="0"/>
          </a:p>
          <a:p>
            <a:r>
              <a:rPr lang="en-US" dirty="0" smtClean="0"/>
              <a:t>  </a:t>
            </a:r>
            <a:endParaRPr lang="en-US" dirty="0"/>
          </a:p>
          <a:p>
            <a:r>
              <a:rPr lang="en-US" dirty="0" smtClean="0"/>
              <a:t>                                                                             </a:t>
            </a:r>
            <a:r>
              <a:rPr lang="en-US" sz="2000" dirty="0" smtClean="0"/>
              <a:t> K</a:t>
            </a:r>
          </a:p>
          <a:p>
            <a:r>
              <a:rPr lang="en-US" dirty="0" smtClean="0"/>
              <a:t>                                                                                   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algn="ctr"/>
            <a:r>
              <a:rPr lang="en-US" sz="2000" dirty="0" smtClean="0"/>
              <a:t>                                                       B</a:t>
            </a:r>
            <a:endParaRPr lang="en-US" sz="2000" b="1" dirty="0"/>
          </a:p>
          <a:p>
            <a:r>
              <a:rPr lang="en-US" dirty="0" smtClean="0"/>
              <a:t>                                    </a:t>
            </a:r>
            <a:r>
              <a:rPr lang="ru-RU" sz="2400" b="1" dirty="0" smtClean="0"/>
              <a:t>Рис. 1</a:t>
            </a:r>
            <a:r>
              <a:rPr lang="en-US" sz="2400" b="1" dirty="0" smtClean="0"/>
              <a:t> </a:t>
            </a:r>
            <a:r>
              <a:rPr lang="en-US" sz="2400" dirty="0" smtClean="0"/>
              <a:t>                                                 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            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57356" y="714356"/>
            <a:ext cx="5486400" cy="4114800"/>
          </a:xfrm>
        </p:spPr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1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2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3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Верно ли названы углы на рисунке?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0034" y="1571612"/>
            <a:ext cx="4040188" cy="4000528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                                       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</a:t>
            </a:r>
            <a:r>
              <a:rPr lang="en-US" sz="2000" dirty="0" smtClean="0"/>
              <a:t>b      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ru-RU" sz="2000" dirty="0" smtClean="0"/>
              <a:t>                                 </a:t>
            </a:r>
            <a:r>
              <a:rPr lang="en-US" sz="2000" dirty="0" smtClean="0"/>
              <a:t>B</a:t>
            </a:r>
          </a:p>
          <a:p>
            <a:pPr>
              <a:buNone/>
            </a:pPr>
            <a:r>
              <a:rPr lang="ru-RU" sz="2000" dirty="0" smtClean="0"/>
              <a:t> </a:t>
            </a:r>
            <a:r>
              <a:rPr lang="en-US" sz="2000" dirty="0" smtClean="0"/>
              <a:t>A</a:t>
            </a:r>
            <a:r>
              <a:rPr lang="ru-RU" sz="2000" dirty="0" smtClean="0"/>
              <a:t>                       </a:t>
            </a:r>
            <a:r>
              <a:rPr lang="en-US" sz="2000" dirty="0" smtClean="0"/>
              <a:t>a</a:t>
            </a:r>
          </a:p>
          <a:p>
            <a:pPr>
              <a:buNone/>
            </a:pPr>
            <a:r>
              <a:rPr lang="en-US" sz="2000" dirty="0" smtClean="0"/>
              <a:t>                                                             </a:t>
            </a:r>
          </a:p>
          <a:p>
            <a:pPr>
              <a:buNone/>
            </a:pPr>
            <a:r>
              <a:rPr lang="ru-RU" sz="2000" dirty="0" smtClean="0"/>
              <a:t>  </a:t>
            </a:r>
            <a:r>
              <a:rPr lang="en-US" sz="2000" dirty="0" err="1" smtClean="0"/>
              <a:t>bAa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A </a:t>
            </a:r>
            <a:r>
              <a:rPr lang="ru-RU" sz="2000" dirty="0" smtClean="0"/>
              <a:t>или  </a:t>
            </a:r>
            <a:r>
              <a:rPr lang="en-US" sz="2000" dirty="0" smtClean="0"/>
              <a:t> </a:t>
            </a:r>
            <a:r>
              <a:rPr lang="ru-RU" sz="2000" dirty="0" smtClean="0"/>
              <a:t> </a:t>
            </a:r>
            <a:r>
              <a:rPr lang="en-US" sz="2000" dirty="0" err="1" smtClean="0"/>
              <a:t>ab</a:t>
            </a:r>
            <a:endParaRPr lang="en-US" sz="2000" dirty="0"/>
          </a:p>
          <a:p>
            <a:pPr>
              <a:buNone/>
            </a:pPr>
            <a:r>
              <a:rPr lang="en-US" sz="2000" dirty="0" smtClean="0"/>
              <a:t>                                        </a:t>
            </a:r>
            <a:r>
              <a:rPr lang="ru-RU" sz="2000" dirty="0" smtClean="0"/>
              <a:t> </a:t>
            </a:r>
            <a:r>
              <a:rPr lang="en-US" sz="2000" dirty="0" smtClean="0"/>
              <a:t>O                            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            ODB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            BOD</a:t>
            </a:r>
            <a:r>
              <a:rPr lang="ru-RU" sz="2000" dirty="0" smtClean="0"/>
              <a:t>                </a:t>
            </a:r>
            <a:r>
              <a:rPr lang="en-US" sz="2000" dirty="0" smtClean="0"/>
              <a:t>                                                                                                                                      </a:t>
            </a:r>
            <a:endParaRPr lang="ru-RU" sz="20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429125" y="1714487"/>
            <a:ext cx="4257676" cy="4500595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</a:t>
            </a:r>
            <a:r>
              <a:rPr lang="ru-RU" sz="2000" dirty="0" smtClean="0"/>
              <a:t>   </a:t>
            </a:r>
            <a:r>
              <a:rPr lang="en-US" sz="2000" dirty="0" smtClean="0"/>
              <a:t>M                             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</a:t>
            </a:r>
            <a:r>
              <a:rPr lang="ru-RU" sz="2000" dirty="0" smtClean="0"/>
              <a:t>   </a:t>
            </a:r>
            <a:r>
              <a:rPr lang="en-US" sz="2000" dirty="0" smtClean="0"/>
              <a:t>A                          N</a:t>
            </a:r>
          </a:p>
          <a:p>
            <a:pPr>
              <a:buNone/>
            </a:pPr>
            <a:r>
              <a:rPr lang="en-US" sz="2000" dirty="0" smtClean="0"/>
              <a:t>                 </a:t>
            </a:r>
            <a:r>
              <a:rPr lang="ru-RU" sz="2000" dirty="0" smtClean="0"/>
              <a:t>  </a:t>
            </a:r>
            <a:r>
              <a:rPr lang="en-US" sz="2000" dirty="0" smtClean="0"/>
              <a:t>   MN</a:t>
            </a:r>
          </a:p>
          <a:p>
            <a:pPr>
              <a:buNone/>
            </a:pPr>
            <a:r>
              <a:rPr lang="en-US" sz="2000" dirty="0" smtClean="0"/>
              <a:t>        </a:t>
            </a:r>
            <a:r>
              <a:rPr lang="ru-RU" sz="2000" dirty="0" smtClean="0"/>
              <a:t>  </a:t>
            </a:r>
            <a:r>
              <a:rPr lang="en-US" sz="2000" dirty="0" smtClean="0"/>
              <a:t>D       </a:t>
            </a:r>
            <a:r>
              <a:rPr lang="ru-RU" sz="2000" dirty="0" smtClean="0"/>
              <a:t>  </a:t>
            </a:r>
            <a:r>
              <a:rPr lang="en-US" sz="2000" dirty="0" smtClean="0"/>
              <a:t> A </a:t>
            </a:r>
            <a:r>
              <a:rPr lang="ru-RU" sz="2000" dirty="0" smtClean="0"/>
              <a:t> или</a:t>
            </a:r>
            <a:r>
              <a:rPr lang="en-US" sz="2000" dirty="0" smtClean="0"/>
              <a:t>     MAN</a:t>
            </a:r>
            <a:endParaRPr lang="ru-RU" sz="2000" dirty="0" smtClean="0"/>
          </a:p>
          <a:p>
            <a:pPr>
              <a:buNone/>
            </a:pPr>
            <a:endParaRPr lang="ru-RU" sz="9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или     </a:t>
            </a:r>
            <a:r>
              <a:rPr lang="ru-RU" sz="2200" dirty="0" smtClean="0"/>
              <a:t>О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 </a:t>
            </a:r>
            <a:endParaRPr lang="en-US" sz="2000" dirty="0"/>
          </a:p>
          <a:p>
            <a:pPr>
              <a:buNone/>
            </a:pPr>
            <a:r>
              <a:rPr lang="en-US" sz="2000" dirty="0" smtClean="0"/>
              <a:t>            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</a:t>
            </a:r>
            <a:endParaRPr lang="ru-RU" sz="2000" dirty="0"/>
          </a:p>
        </p:txBody>
      </p:sp>
      <p:grpSp>
        <p:nvGrpSpPr>
          <p:cNvPr id="23" name="Группа 22"/>
          <p:cNvGrpSpPr/>
          <p:nvPr/>
        </p:nvGrpSpPr>
        <p:grpSpPr>
          <a:xfrm>
            <a:off x="928662" y="2285992"/>
            <a:ext cx="1643074" cy="1216034"/>
            <a:chOff x="928662" y="3000372"/>
            <a:chExt cx="1643074" cy="1216034"/>
          </a:xfrm>
        </p:grpSpPr>
        <p:cxnSp>
          <p:nvCxnSpPr>
            <p:cNvPr id="8" name="Прямая соединительная линия 7"/>
            <p:cNvCxnSpPr/>
            <p:nvPr/>
          </p:nvCxnSpPr>
          <p:spPr bwMode="auto">
            <a:xfrm rot="5400000">
              <a:off x="892943" y="3036091"/>
              <a:ext cx="1214446" cy="114300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Прямая соединительная линия 9"/>
            <p:cNvCxnSpPr/>
            <p:nvPr/>
          </p:nvCxnSpPr>
          <p:spPr bwMode="auto">
            <a:xfrm>
              <a:off x="928662" y="4214818"/>
              <a:ext cx="1643074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6" name="Группа 55"/>
          <p:cNvGrpSpPr/>
          <p:nvPr/>
        </p:nvGrpSpPr>
        <p:grpSpPr>
          <a:xfrm>
            <a:off x="5929322" y="2214554"/>
            <a:ext cx="1858182" cy="1715306"/>
            <a:chOff x="5999966" y="2858290"/>
            <a:chExt cx="1858182" cy="1715306"/>
          </a:xfrm>
        </p:grpSpPr>
        <p:cxnSp>
          <p:nvCxnSpPr>
            <p:cNvPr id="12" name="Прямая соединительная линия 11"/>
            <p:cNvCxnSpPr/>
            <p:nvPr/>
          </p:nvCxnSpPr>
          <p:spPr bwMode="auto">
            <a:xfrm rot="5400000">
              <a:off x="5143504" y="3714752"/>
              <a:ext cx="1714512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Прямая соединительная линия 13"/>
            <p:cNvCxnSpPr/>
            <p:nvPr/>
          </p:nvCxnSpPr>
          <p:spPr bwMode="auto">
            <a:xfrm>
              <a:off x="6000760" y="4572008"/>
              <a:ext cx="1857388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7" name="Группа 56"/>
          <p:cNvGrpSpPr/>
          <p:nvPr/>
        </p:nvGrpSpPr>
        <p:grpSpPr>
          <a:xfrm>
            <a:off x="3143240" y="3429000"/>
            <a:ext cx="2143140" cy="1430348"/>
            <a:chOff x="3357554" y="4286256"/>
            <a:chExt cx="2143140" cy="1430348"/>
          </a:xfrm>
        </p:grpSpPr>
        <p:cxnSp>
          <p:nvCxnSpPr>
            <p:cNvPr id="16" name="Прямая соединительная линия 15"/>
            <p:cNvCxnSpPr/>
            <p:nvPr/>
          </p:nvCxnSpPr>
          <p:spPr bwMode="auto">
            <a:xfrm rot="16200000" flipH="1">
              <a:off x="2964645" y="4679165"/>
              <a:ext cx="1428760" cy="64294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Прямая соединительная линия 19"/>
            <p:cNvCxnSpPr/>
            <p:nvPr/>
          </p:nvCxnSpPr>
          <p:spPr bwMode="auto">
            <a:xfrm>
              <a:off x="4000496" y="5715016"/>
              <a:ext cx="1500198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8" name="Группа 57"/>
          <p:cNvGrpSpPr/>
          <p:nvPr/>
        </p:nvGrpSpPr>
        <p:grpSpPr>
          <a:xfrm>
            <a:off x="500034" y="4286256"/>
            <a:ext cx="6858048" cy="1571636"/>
            <a:chOff x="500034" y="4286256"/>
            <a:chExt cx="6858048" cy="1571636"/>
          </a:xfrm>
        </p:grpSpPr>
        <p:grpSp>
          <p:nvGrpSpPr>
            <p:cNvPr id="31" name="Группа 30"/>
            <p:cNvGrpSpPr/>
            <p:nvPr/>
          </p:nvGrpSpPr>
          <p:grpSpPr>
            <a:xfrm>
              <a:off x="500034" y="4286256"/>
              <a:ext cx="142876" cy="142876"/>
              <a:chOff x="2000232" y="5286388"/>
              <a:chExt cx="1143008" cy="1216034"/>
            </a:xfrm>
          </p:grpSpPr>
          <p:cxnSp>
            <p:nvCxnSpPr>
              <p:cNvPr id="25" name="Прямая соединительная линия 24"/>
              <p:cNvCxnSpPr/>
              <p:nvPr/>
            </p:nvCxnSpPr>
            <p:spPr bwMode="auto">
              <a:xfrm rot="5400000">
                <a:off x="1964513" y="5322107"/>
                <a:ext cx="1214446" cy="114300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" name="Прямая соединительная линия 25"/>
              <p:cNvCxnSpPr/>
              <p:nvPr/>
            </p:nvCxnSpPr>
            <p:spPr bwMode="auto">
              <a:xfrm>
                <a:off x="2000232" y="6500834"/>
                <a:ext cx="1143008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2" name="Группа 31"/>
            <p:cNvGrpSpPr/>
            <p:nvPr/>
          </p:nvGrpSpPr>
          <p:grpSpPr>
            <a:xfrm>
              <a:off x="500034" y="4643446"/>
              <a:ext cx="142876" cy="142876"/>
              <a:chOff x="2000232" y="5286388"/>
              <a:chExt cx="1143008" cy="1216034"/>
            </a:xfrm>
          </p:grpSpPr>
          <p:cxnSp>
            <p:nvCxnSpPr>
              <p:cNvPr id="33" name="Прямая соединительная линия 32"/>
              <p:cNvCxnSpPr/>
              <p:nvPr/>
            </p:nvCxnSpPr>
            <p:spPr bwMode="auto">
              <a:xfrm rot="5400000">
                <a:off x="1964513" y="5322107"/>
                <a:ext cx="1214446" cy="114300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" name="Прямая соединительная линия 33"/>
              <p:cNvCxnSpPr/>
              <p:nvPr/>
            </p:nvCxnSpPr>
            <p:spPr bwMode="auto">
              <a:xfrm>
                <a:off x="2000232" y="6500834"/>
                <a:ext cx="1143008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5" name="Группа 34"/>
            <p:cNvGrpSpPr/>
            <p:nvPr/>
          </p:nvGrpSpPr>
          <p:grpSpPr>
            <a:xfrm>
              <a:off x="1500166" y="4643446"/>
              <a:ext cx="142876" cy="142876"/>
              <a:chOff x="2000232" y="5286388"/>
              <a:chExt cx="1143008" cy="1216034"/>
            </a:xfrm>
          </p:grpSpPr>
          <p:cxnSp>
            <p:nvCxnSpPr>
              <p:cNvPr id="36" name="Прямая соединительная линия 35"/>
              <p:cNvCxnSpPr/>
              <p:nvPr/>
            </p:nvCxnSpPr>
            <p:spPr bwMode="auto">
              <a:xfrm rot="5400000">
                <a:off x="1964513" y="5322107"/>
                <a:ext cx="1214446" cy="114300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" name="Прямая соединительная линия 36"/>
              <p:cNvCxnSpPr/>
              <p:nvPr/>
            </p:nvCxnSpPr>
            <p:spPr bwMode="auto">
              <a:xfrm>
                <a:off x="2000232" y="6500834"/>
                <a:ext cx="1143008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8" name="Группа 37"/>
            <p:cNvGrpSpPr/>
            <p:nvPr/>
          </p:nvGrpSpPr>
          <p:grpSpPr>
            <a:xfrm>
              <a:off x="6000760" y="4429132"/>
              <a:ext cx="142876" cy="142876"/>
              <a:chOff x="2000232" y="5286388"/>
              <a:chExt cx="1143008" cy="1216034"/>
            </a:xfrm>
          </p:grpSpPr>
          <p:cxnSp>
            <p:nvCxnSpPr>
              <p:cNvPr id="39" name="Прямая соединительная линия 38"/>
              <p:cNvCxnSpPr/>
              <p:nvPr/>
            </p:nvCxnSpPr>
            <p:spPr bwMode="auto">
              <a:xfrm rot="5400000">
                <a:off x="1964513" y="5322107"/>
                <a:ext cx="1214446" cy="114300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" name="Прямая соединительная линия 39"/>
              <p:cNvCxnSpPr/>
              <p:nvPr/>
            </p:nvCxnSpPr>
            <p:spPr bwMode="auto">
              <a:xfrm>
                <a:off x="2000232" y="6500834"/>
                <a:ext cx="1143008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41" name="Группа 40"/>
            <p:cNvGrpSpPr/>
            <p:nvPr/>
          </p:nvGrpSpPr>
          <p:grpSpPr>
            <a:xfrm>
              <a:off x="3571868" y="5357826"/>
              <a:ext cx="142876" cy="142876"/>
              <a:chOff x="2000232" y="5286388"/>
              <a:chExt cx="1143008" cy="1216034"/>
            </a:xfrm>
          </p:grpSpPr>
          <p:cxnSp>
            <p:nvCxnSpPr>
              <p:cNvPr id="42" name="Прямая соединительная линия 41"/>
              <p:cNvCxnSpPr/>
              <p:nvPr/>
            </p:nvCxnSpPr>
            <p:spPr bwMode="auto">
              <a:xfrm rot="5400000">
                <a:off x="1964513" y="5322107"/>
                <a:ext cx="1214446" cy="114300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3" name="Прямая соединительная линия 42"/>
              <p:cNvCxnSpPr/>
              <p:nvPr/>
            </p:nvCxnSpPr>
            <p:spPr bwMode="auto">
              <a:xfrm>
                <a:off x="2000232" y="6500834"/>
                <a:ext cx="1143008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44" name="Группа 43"/>
            <p:cNvGrpSpPr/>
            <p:nvPr/>
          </p:nvGrpSpPr>
          <p:grpSpPr>
            <a:xfrm>
              <a:off x="5143504" y="5715016"/>
              <a:ext cx="142876" cy="142876"/>
              <a:chOff x="2000232" y="5286388"/>
              <a:chExt cx="1143008" cy="1216034"/>
            </a:xfrm>
          </p:grpSpPr>
          <p:cxnSp>
            <p:nvCxnSpPr>
              <p:cNvPr id="45" name="Прямая соединительная линия 44"/>
              <p:cNvCxnSpPr/>
              <p:nvPr/>
            </p:nvCxnSpPr>
            <p:spPr bwMode="auto">
              <a:xfrm rot="5400000">
                <a:off x="1964513" y="5322107"/>
                <a:ext cx="1214446" cy="114300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6" name="Прямая соединительная линия 45"/>
              <p:cNvCxnSpPr/>
              <p:nvPr/>
            </p:nvCxnSpPr>
            <p:spPr bwMode="auto">
              <a:xfrm>
                <a:off x="2000232" y="6500834"/>
                <a:ext cx="1143008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47" name="Группа 46"/>
            <p:cNvGrpSpPr/>
            <p:nvPr/>
          </p:nvGrpSpPr>
          <p:grpSpPr>
            <a:xfrm>
              <a:off x="3571868" y="5715016"/>
              <a:ext cx="142876" cy="142876"/>
              <a:chOff x="2000232" y="5286388"/>
              <a:chExt cx="1143008" cy="1216034"/>
            </a:xfrm>
          </p:grpSpPr>
          <p:cxnSp>
            <p:nvCxnSpPr>
              <p:cNvPr id="48" name="Прямая соединительная линия 47"/>
              <p:cNvCxnSpPr/>
              <p:nvPr/>
            </p:nvCxnSpPr>
            <p:spPr bwMode="auto">
              <a:xfrm rot="5400000">
                <a:off x="1964513" y="5322107"/>
                <a:ext cx="1214446" cy="114300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9" name="Прямая соединительная линия 48"/>
              <p:cNvCxnSpPr/>
              <p:nvPr/>
            </p:nvCxnSpPr>
            <p:spPr bwMode="auto">
              <a:xfrm>
                <a:off x="2000232" y="6500834"/>
                <a:ext cx="1143008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50" name="Группа 49"/>
            <p:cNvGrpSpPr/>
            <p:nvPr/>
          </p:nvGrpSpPr>
          <p:grpSpPr>
            <a:xfrm>
              <a:off x="6000760" y="4786322"/>
              <a:ext cx="142876" cy="142876"/>
              <a:chOff x="2000232" y="5286388"/>
              <a:chExt cx="1143008" cy="1216034"/>
            </a:xfrm>
          </p:grpSpPr>
          <p:cxnSp>
            <p:nvCxnSpPr>
              <p:cNvPr id="51" name="Прямая соединительная линия 50"/>
              <p:cNvCxnSpPr/>
              <p:nvPr/>
            </p:nvCxnSpPr>
            <p:spPr bwMode="auto">
              <a:xfrm rot="5400000">
                <a:off x="1964513" y="5322107"/>
                <a:ext cx="1214446" cy="114300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2" name="Прямая соединительная линия 51"/>
              <p:cNvCxnSpPr/>
              <p:nvPr/>
            </p:nvCxnSpPr>
            <p:spPr bwMode="auto">
              <a:xfrm>
                <a:off x="2000232" y="6500834"/>
                <a:ext cx="1143008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53" name="Группа 52"/>
            <p:cNvGrpSpPr/>
            <p:nvPr/>
          </p:nvGrpSpPr>
          <p:grpSpPr>
            <a:xfrm>
              <a:off x="7215206" y="4786322"/>
              <a:ext cx="142876" cy="142876"/>
              <a:chOff x="2000232" y="5286388"/>
              <a:chExt cx="1143008" cy="1216034"/>
            </a:xfrm>
          </p:grpSpPr>
          <p:cxnSp>
            <p:nvCxnSpPr>
              <p:cNvPr id="54" name="Прямая соединительная линия 53"/>
              <p:cNvCxnSpPr/>
              <p:nvPr/>
            </p:nvCxnSpPr>
            <p:spPr bwMode="auto">
              <a:xfrm rot="5400000">
                <a:off x="1964513" y="5322107"/>
                <a:ext cx="1214446" cy="114300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" name="Прямая соединительная линия 54"/>
              <p:cNvCxnSpPr/>
              <p:nvPr/>
            </p:nvCxnSpPr>
            <p:spPr bwMode="auto">
              <a:xfrm>
                <a:off x="2000232" y="6500834"/>
                <a:ext cx="1143008" cy="15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60" name="5-конечная звезда 59"/>
          <p:cNvSpPr/>
          <p:nvPr/>
        </p:nvSpPr>
        <p:spPr bwMode="auto">
          <a:xfrm>
            <a:off x="4071934" y="2000240"/>
            <a:ext cx="785818" cy="714380"/>
          </a:xfrm>
          <a:prstGeom prst="star5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6" grpId="0" build="p"/>
      <p:bldP spid="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Графический диктант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828800"/>
            <a:ext cx="7696200" cy="3886216"/>
          </a:xfrm>
        </p:spPr>
        <p:txBody>
          <a:bodyPr/>
          <a:lstStyle/>
          <a:p>
            <a:r>
              <a:rPr lang="ru-RU" sz="1800" b="1" dirty="0" smtClean="0"/>
              <a:t>Равные углы имеют равные градусные меры.</a:t>
            </a:r>
          </a:p>
          <a:p>
            <a:r>
              <a:rPr lang="ru-RU" sz="1800" b="1" dirty="0" smtClean="0"/>
              <a:t>На экране изображён угол ОАВ. </a:t>
            </a:r>
          </a:p>
          <a:p>
            <a:pPr>
              <a:buNone/>
            </a:pPr>
            <a:r>
              <a:rPr lang="ru-RU" sz="1400" b="1" dirty="0" smtClean="0"/>
              <a:t>                                        А</a:t>
            </a:r>
          </a:p>
          <a:p>
            <a:pPr>
              <a:buNone/>
            </a:pPr>
            <a:r>
              <a:rPr lang="ru-RU" sz="1400" b="1" dirty="0" smtClean="0"/>
              <a:t>                                                           </a:t>
            </a:r>
          </a:p>
          <a:p>
            <a:pPr>
              <a:buNone/>
            </a:pPr>
            <a:r>
              <a:rPr lang="ru-RU" sz="1400" b="1" dirty="0"/>
              <a:t> </a:t>
            </a:r>
            <a:r>
              <a:rPr lang="ru-RU" sz="1400" b="1" dirty="0" smtClean="0"/>
              <a:t>                              О          В</a:t>
            </a:r>
          </a:p>
          <a:p>
            <a:r>
              <a:rPr lang="ru-RU" sz="1800" b="1" dirty="0" smtClean="0"/>
              <a:t>Единицей измерения углов является градус – угол, равный 1/180 части развёрнутого угла.</a:t>
            </a:r>
          </a:p>
          <a:p>
            <a:r>
              <a:rPr lang="ru-RU" sz="1800" b="1" dirty="0" smtClean="0"/>
              <a:t>Для измерения углов используется циркуль.</a:t>
            </a:r>
          </a:p>
          <a:p>
            <a:r>
              <a:rPr lang="ru-RU" sz="1800" b="1" dirty="0" smtClean="0"/>
              <a:t>Меньший угол имеет большую градусную меру.</a:t>
            </a:r>
          </a:p>
          <a:p>
            <a:r>
              <a:rPr lang="ru-RU" sz="1800" b="1" dirty="0" smtClean="0"/>
              <a:t>Если луч делит угол на два угла , то градусная мера угла равна сумме градусных мер этих углов.</a:t>
            </a:r>
          </a:p>
          <a:p>
            <a:r>
              <a:rPr lang="ru-RU" sz="1800" b="1" dirty="0" smtClean="0"/>
              <a:t>Если обе стороны являются дополнительными полупрямыми, то угол называется прямым.</a:t>
            </a:r>
            <a:endParaRPr lang="ru-RU" sz="1800" b="1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3428992" y="2857496"/>
            <a:ext cx="571504" cy="215902"/>
            <a:chOff x="3428992" y="2857496"/>
            <a:chExt cx="571504" cy="215902"/>
          </a:xfrm>
        </p:grpSpPr>
        <p:cxnSp>
          <p:nvCxnSpPr>
            <p:cNvPr id="5" name="Прямая соединительная линия 4"/>
            <p:cNvCxnSpPr/>
            <p:nvPr/>
          </p:nvCxnSpPr>
          <p:spPr bwMode="auto">
            <a:xfrm rot="10800000" flipV="1">
              <a:off x="3428992" y="2857496"/>
              <a:ext cx="428628" cy="21431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Прямая соединительная линия 6"/>
            <p:cNvCxnSpPr/>
            <p:nvPr/>
          </p:nvCxnSpPr>
          <p:spPr bwMode="auto">
            <a:xfrm>
              <a:off x="3428992" y="3071810"/>
              <a:ext cx="571504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Правильные ответы </a:t>
            </a:r>
            <a:br>
              <a:rPr lang="ru-RU" dirty="0" smtClean="0"/>
            </a:br>
            <a:r>
              <a:rPr lang="ru-RU" dirty="0" smtClean="0"/>
              <a:t>к диктанту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857364"/>
            <a:ext cx="7696200" cy="3657600"/>
          </a:xfrm>
        </p:spPr>
        <p:txBody>
          <a:bodyPr/>
          <a:lstStyle/>
          <a:p>
            <a:endParaRPr lang="ru-RU" dirty="0" smtClean="0"/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  <p:grpSp>
        <p:nvGrpSpPr>
          <p:cNvPr id="16" name="Группа 15"/>
          <p:cNvGrpSpPr/>
          <p:nvPr/>
        </p:nvGrpSpPr>
        <p:grpSpPr>
          <a:xfrm>
            <a:off x="2071670" y="4000504"/>
            <a:ext cx="5429288" cy="501654"/>
            <a:chOff x="1357290" y="3214686"/>
            <a:chExt cx="5429288" cy="501654"/>
          </a:xfrm>
        </p:grpSpPr>
        <p:cxnSp>
          <p:nvCxnSpPr>
            <p:cNvPr id="5" name="Прямая соединительная линия 4"/>
            <p:cNvCxnSpPr/>
            <p:nvPr/>
          </p:nvCxnSpPr>
          <p:spPr bwMode="auto">
            <a:xfrm>
              <a:off x="1357290" y="3714752"/>
              <a:ext cx="71438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Прямая соединительная линия 6"/>
            <p:cNvCxnSpPr/>
            <p:nvPr/>
          </p:nvCxnSpPr>
          <p:spPr bwMode="auto">
            <a:xfrm rot="5400000" flipH="1" flipV="1">
              <a:off x="2000232" y="3286124"/>
              <a:ext cx="500066" cy="35719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Прямая соединительная линия 8"/>
            <p:cNvCxnSpPr/>
            <p:nvPr/>
          </p:nvCxnSpPr>
          <p:spPr bwMode="auto">
            <a:xfrm rot="16200000" flipH="1">
              <a:off x="2393141" y="3250405"/>
              <a:ext cx="500066" cy="42862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Прямая соединительная линия 10"/>
            <p:cNvCxnSpPr/>
            <p:nvPr/>
          </p:nvCxnSpPr>
          <p:spPr bwMode="auto">
            <a:xfrm>
              <a:off x="2857488" y="3714752"/>
              <a:ext cx="642942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Прямая соединительная линия 12"/>
            <p:cNvCxnSpPr/>
            <p:nvPr/>
          </p:nvCxnSpPr>
          <p:spPr bwMode="auto">
            <a:xfrm rot="5400000" flipH="1" flipV="1">
              <a:off x="3464711" y="3250405"/>
              <a:ext cx="500066" cy="42862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Прямая соединительная линия 14"/>
            <p:cNvCxnSpPr/>
            <p:nvPr/>
          </p:nvCxnSpPr>
          <p:spPr bwMode="auto">
            <a:xfrm rot="16200000" flipH="1">
              <a:off x="3893339" y="3250405"/>
              <a:ext cx="500066" cy="42862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Прямая соединительная линия 16"/>
            <p:cNvCxnSpPr/>
            <p:nvPr/>
          </p:nvCxnSpPr>
          <p:spPr bwMode="auto">
            <a:xfrm rot="5400000" flipH="1" flipV="1">
              <a:off x="4321967" y="3250405"/>
              <a:ext cx="500066" cy="42862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Прямая соединительная линия 18"/>
            <p:cNvCxnSpPr/>
            <p:nvPr/>
          </p:nvCxnSpPr>
          <p:spPr bwMode="auto">
            <a:xfrm rot="16200000" flipH="1">
              <a:off x="4750595" y="3250405"/>
              <a:ext cx="500066" cy="42862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Прямая соединительная линия 20"/>
            <p:cNvCxnSpPr/>
            <p:nvPr/>
          </p:nvCxnSpPr>
          <p:spPr bwMode="auto">
            <a:xfrm>
              <a:off x="5214942" y="3714752"/>
              <a:ext cx="785818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Прямая соединительная линия 22"/>
            <p:cNvCxnSpPr/>
            <p:nvPr/>
          </p:nvCxnSpPr>
          <p:spPr bwMode="auto">
            <a:xfrm rot="5400000" flipH="1" flipV="1">
              <a:off x="5929322" y="3286124"/>
              <a:ext cx="500066" cy="35719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Прямая соединительная линия 24"/>
            <p:cNvCxnSpPr/>
            <p:nvPr/>
          </p:nvCxnSpPr>
          <p:spPr bwMode="auto">
            <a:xfrm rot="16200000" flipH="1">
              <a:off x="6322231" y="3250405"/>
              <a:ext cx="500066" cy="42862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pic>
        <p:nvPicPr>
          <p:cNvPr id="1026" name="Picture 2" descr="D:\CLIPART\PUB60COR\J029506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2143116"/>
            <a:ext cx="1830387" cy="1316037"/>
          </a:xfrm>
          <a:prstGeom prst="rect">
            <a:avLst/>
          </a:prstGeom>
          <a:noFill/>
        </p:spPr>
      </p:pic>
      <p:pic>
        <p:nvPicPr>
          <p:cNvPr id="1028" name="Picture 4" descr="D:\CLIPART\PUB60COR\ED00184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50" y="5500702"/>
            <a:ext cx="1833563" cy="80168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4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Группа 106"/>
          <p:cNvGrpSpPr/>
          <p:nvPr/>
        </p:nvGrpSpPr>
        <p:grpSpPr>
          <a:xfrm>
            <a:off x="428596" y="2143116"/>
            <a:ext cx="4857784" cy="2714644"/>
            <a:chOff x="428596" y="2143116"/>
            <a:chExt cx="4857784" cy="2714644"/>
          </a:xfrm>
        </p:grpSpPr>
        <p:sp>
          <p:nvSpPr>
            <p:cNvPr id="109" name="Прямоугольник 108"/>
            <p:cNvSpPr/>
            <p:nvPr/>
          </p:nvSpPr>
          <p:spPr bwMode="auto">
            <a:xfrm>
              <a:off x="3428992" y="3786190"/>
              <a:ext cx="231323" cy="270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grpSp>
          <p:nvGrpSpPr>
            <p:cNvPr id="119" name="Группа 118"/>
            <p:cNvGrpSpPr/>
            <p:nvPr/>
          </p:nvGrpSpPr>
          <p:grpSpPr>
            <a:xfrm>
              <a:off x="428596" y="2143116"/>
              <a:ext cx="4857784" cy="2714644"/>
              <a:chOff x="428596" y="2143116"/>
              <a:chExt cx="4857784" cy="2714644"/>
            </a:xfrm>
          </p:grpSpPr>
          <p:grpSp>
            <p:nvGrpSpPr>
              <p:cNvPr id="118" name="Группа 117"/>
              <p:cNvGrpSpPr/>
              <p:nvPr/>
            </p:nvGrpSpPr>
            <p:grpSpPr>
              <a:xfrm>
                <a:off x="428596" y="2143116"/>
                <a:ext cx="4857784" cy="2714644"/>
                <a:chOff x="428596" y="2143116"/>
                <a:chExt cx="4857784" cy="2714644"/>
              </a:xfrm>
            </p:grpSpPr>
            <p:grpSp>
              <p:nvGrpSpPr>
                <p:cNvPr id="117" name="Группа 116"/>
                <p:cNvGrpSpPr/>
                <p:nvPr/>
              </p:nvGrpSpPr>
              <p:grpSpPr>
                <a:xfrm>
                  <a:off x="2047857" y="3500438"/>
                  <a:ext cx="925292" cy="271464"/>
                  <a:chOff x="2047857" y="3500438"/>
                  <a:chExt cx="925292" cy="271464"/>
                </a:xfrm>
              </p:grpSpPr>
              <p:sp>
                <p:nvSpPr>
                  <p:cNvPr id="14" name="Прямоугольник 13"/>
                  <p:cNvSpPr/>
                  <p:nvPr/>
                </p:nvSpPr>
                <p:spPr bwMode="auto">
                  <a:xfrm>
                    <a:off x="2047857" y="3500438"/>
                    <a:ext cx="231323" cy="271464"/>
                  </a:xfrm>
                  <a:prstGeom prst="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0">
                    <a:schemeClr val="accent3"/>
                  </a:lnRef>
                  <a:fillRef idx="3">
                    <a:schemeClr val="accent3"/>
                  </a:fillRef>
                  <a:effectRef idx="3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ru-RU" sz="1800" b="0" i="0" u="sng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sp>
                <p:nvSpPr>
                  <p:cNvPr id="17" name="Прямоугольник 16"/>
                  <p:cNvSpPr/>
                  <p:nvPr/>
                </p:nvSpPr>
                <p:spPr bwMode="auto">
                  <a:xfrm>
                    <a:off x="2510503" y="3500438"/>
                    <a:ext cx="231323" cy="271464"/>
                  </a:xfrm>
                  <a:prstGeom prst="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0">
                    <a:schemeClr val="accent3"/>
                  </a:lnRef>
                  <a:fillRef idx="3">
                    <a:schemeClr val="accent3"/>
                  </a:fillRef>
                  <a:effectRef idx="3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ru-RU" sz="1800" b="0" i="0" u="sng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sp>
                <p:nvSpPr>
                  <p:cNvPr id="18" name="Прямоугольник 17"/>
                  <p:cNvSpPr/>
                  <p:nvPr/>
                </p:nvSpPr>
                <p:spPr bwMode="auto">
                  <a:xfrm>
                    <a:off x="2741826" y="3500438"/>
                    <a:ext cx="231323" cy="271464"/>
                  </a:xfrm>
                  <a:prstGeom prst="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0">
                    <a:schemeClr val="accent3"/>
                  </a:lnRef>
                  <a:fillRef idx="3">
                    <a:schemeClr val="accent3"/>
                  </a:fillRef>
                  <a:effectRef idx="3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ru-RU" sz="1800" b="0" i="0" u="sng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</p:grpSp>
            <p:grpSp>
              <p:nvGrpSpPr>
                <p:cNvPr id="116" name="Группа 115"/>
                <p:cNvGrpSpPr/>
                <p:nvPr/>
              </p:nvGrpSpPr>
              <p:grpSpPr>
                <a:xfrm>
                  <a:off x="428596" y="2143116"/>
                  <a:ext cx="4857784" cy="2714644"/>
                  <a:chOff x="428596" y="2143116"/>
                  <a:chExt cx="4857784" cy="2714644"/>
                </a:xfrm>
              </p:grpSpPr>
              <p:grpSp>
                <p:nvGrpSpPr>
                  <p:cNvPr id="22" name="Группа 21"/>
                  <p:cNvGrpSpPr/>
                  <p:nvPr/>
                </p:nvGrpSpPr>
                <p:grpSpPr>
                  <a:xfrm>
                    <a:off x="2279180" y="2143116"/>
                    <a:ext cx="1387938" cy="271464"/>
                    <a:chOff x="1000100" y="2571744"/>
                    <a:chExt cx="2143140" cy="357190"/>
                  </a:xfrm>
                </p:grpSpPr>
                <p:sp>
                  <p:nvSpPr>
                    <p:cNvPr id="5" name="Прямоугольник 4"/>
                    <p:cNvSpPr/>
                    <p:nvPr/>
                  </p:nvSpPr>
                  <p:spPr bwMode="auto">
                    <a:xfrm>
                      <a:off x="100010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9" name="Прямоугольник 8"/>
                    <p:cNvSpPr/>
                    <p:nvPr/>
                  </p:nvSpPr>
                  <p:spPr bwMode="auto">
                    <a:xfrm>
                      <a:off x="135729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10" name="Прямоугольник 9"/>
                    <p:cNvSpPr/>
                    <p:nvPr/>
                  </p:nvSpPr>
                  <p:spPr bwMode="auto">
                    <a:xfrm>
                      <a:off x="171448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11" name="Прямоугольник 10"/>
                    <p:cNvSpPr/>
                    <p:nvPr/>
                  </p:nvSpPr>
                  <p:spPr bwMode="auto">
                    <a:xfrm>
                      <a:off x="207167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12" name="Прямоугольник 11"/>
                    <p:cNvSpPr/>
                    <p:nvPr/>
                  </p:nvSpPr>
                  <p:spPr bwMode="auto">
                    <a:xfrm>
                      <a:off x="242886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13" name="Прямоугольник 12"/>
                    <p:cNvSpPr/>
                    <p:nvPr/>
                  </p:nvSpPr>
                  <p:spPr bwMode="auto">
                    <a:xfrm>
                      <a:off x="278605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</p:grpSp>
              <p:sp>
                <p:nvSpPr>
                  <p:cNvPr id="20" name="Прямоугольник 19"/>
                  <p:cNvSpPr/>
                  <p:nvPr/>
                </p:nvSpPr>
                <p:spPr bwMode="auto">
                  <a:xfrm>
                    <a:off x="2279180" y="3500438"/>
                    <a:ext cx="231323" cy="271464"/>
                  </a:xfrm>
                  <a:prstGeom prst="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0">
                    <a:schemeClr val="accent3"/>
                  </a:lnRef>
                  <a:fillRef idx="3">
                    <a:schemeClr val="accent3"/>
                  </a:fillRef>
                  <a:effectRef idx="3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ru-RU" sz="1800" b="0" i="0" u="sng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grpSp>
                <p:nvGrpSpPr>
                  <p:cNvPr id="23" name="Группа 22"/>
                  <p:cNvGrpSpPr/>
                  <p:nvPr/>
                </p:nvGrpSpPr>
                <p:grpSpPr>
                  <a:xfrm>
                    <a:off x="2047857" y="2414580"/>
                    <a:ext cx="1387938" cy="271464"/>
                    <a:chOff x="1000100" y="2571744"/>
                    <a:chExt cx="2143140" cy="357190"/>
                  </a:xfrm>
                </p:grpSpPr>
                <p:sp>
                  <p:nvSpPr>
                    <p:cNvPr id="24" name="Прямоугольник 23"/>
                    <p:cNvSpPr/>
                    <p:nvPr/>
                  </p:nvSpPr>
                  <p:spPr bwMode="auto">
                    <a:xfrm>
                      <a:off x="100010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25" name="Прямоугольник 24"/>
                    <p:cNvSpPr/>
                    <p:nvPr/>
                  </p:nvSpPr>
                  <p:spPr bwMode="auto">
                    <a:xfrm>
                      <a:off x="135729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26" name="Прямоугольник 25"/>
                    <p:cNvSpPr/>
                    <p:nvPr/>
                  </p:nvSpPr>
                  <p:spPr bwMode="auto">
                    <a:xfrm>
                      <a:off x="171448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27" name="Прямоугольник 26"/>
                    <p:cNvSpPr/>
                    <p:nvPr/>
                  </p:nvSpPr>
                  <p:spPr bwMode="auto">
                    <a:xfrm>
                      <a:off x="207167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28" name="Прямоугольник 27"/>
                    <p:cNvSpPr/>
                    <p:nvPr/>
                  </p:nvSpPr>
                  <p:spPr bwMode="auto">
                    <a:xfrm>
                      <a:off x="242886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29" name="Прямоугольник 28"/>
                    <p:cNvSpPr/>
                    <p:nvPr/>
                  </p:nvSpPr>
                  <p:spPr bwMode="auto">
                    <a:xfrm>
                      <a:off x="278605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</p:grpSp>
              <p:grpSp>
                <p:nvGrpSpPr>
                  <p:cNvPr id="44" name="Группа 43"/>
                  <p:cNvGrpSpPr/>
                  <p:nvPr/>
                </p:nvGrpSpPr>
                <p:grpSpPr>
                  <a:xfrm>
                    <a:off x="2741826" y="2686045"/>
                    <a:ext cx="1156615" cy="271464"/>
                    <a:chOff x="1714480" y="3286124"/>
                    <a:chExt cx="1785950" cy="357190"/>
                  </a:xfrm>
                </p:grpSpPr>
                <p:sp>
                  <p:nvSpPr>
                    <p:cNvPr id="31" name="Прямоугольник 30"/>
                    <p:cNvSpPr/>
                    <p:nvPr/>
                  </p:nvSpPr>
                  <p:spPr bwMode="auto">
                    <a:xfrm>
                      <a:off x="1714480" y="328612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32" name="Прямоугольник 31"/>
                    <p:cNvSpPr/>
                    <p:nvPr/>
                  </p:nvSpPr>
                  <p:spPr bwMode="auto">
                    <a:xfrm>
                      <a:off x="2071670" y="328612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33" name="Прямоугольник 32"/>
                    <p:cNvSpPr/>
                    <p:nvPr/>
                  </p:nvSpPr>
                  <p:spPr bwMode="auto">
                    <a:xfrm>
                      <a:off x="2428860" y="328612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34" name="Прямоугольник 33"/>
                    <p:cNvSpPr/>
                    <p:nvPr/>
                  </p:nvSpPr>
                  <p:spPr bwMode="auto">
                    <a:xfrm>
                      <a:off x="2786050" y="328612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35" name="Прямоугольник 34"/>
                    <p:cNvSpPr/>
                    <p:nvPr/>
                  </p:nvSpPr>
                  <p:spPr bwMode="auto">
                    <a:xfrm>
                      <a:off x="3143240" y="328612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</p:grpSp>
              <p:grpSp>
                <p:nvGrpSpPr>
                  <p:cNvPr id="64" name="Группа 63"/>
                  <p:cNvGrpSpPr/>
                  <p:nvPr/>
                </p:nvGrpSpPr>
                <p:grpSpPr>
                  <a:xfrm>
                    <a:off x="1585211" y="2957509"/>
                    <a:ext cx="2544554" cy="271464"/>
                    <a:chOff x="428596" y="3643314"/>
                    <a:chExt cx="3929090" cy="357190"/>
                  </a:xfrm>
                </p:grpSpPr>
                <p:grpSp>
                  <p:nvGrpSpPr>
                    <p:cNvPr id="37" name="Группа 36"/>
                    <p:cNvGrpSpPr/>
                    <p:nvPr/>
                  </p:nvGrpSpPr>
                  <p:grpSpPr>
                    <a:xfrm>
                      <a:off x="2214546" y="3643314"/>
                      <a:ext cx="2143140" cy="357190"/>
                      <a:chOff x="1000100" y="2571744"/>
                      <a:chExt cx="2143140" cy="357190"/>
                    </a:xfrm>
                  </p:grpSpPr>
                  <p:sp>
                    <p:nvSpPr>
                      <p:cNvPr id="38" name="Прямоугольник 37"/>
                      <p:cNvSpPr/>
                      <p:nvPr/>
                    </p:nvSpPr>
                    <p:spPr bwMode="auto">
                      <a:xfrm>
                        <a:off x="100010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39" name="Прямоугольник 38"/>
                      <p:cNvSpPr/>
                      <p:nvPr/>
                    </p:nvSpPr>
                    <p:spPr bwMode="auto">
                      <a:xfrm>
                        <a:off x="135729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40" name="Прямоугольник 39"/>
                      <p:cNvSpPr/>
                      <p:nvPr/>
                    </p:nvSpPr>
                    <p:spPr bwMode="auto">
                      <a:xfrm>
                        <a:off x="171448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41" name="Прямоугольник 40"/>
                      <p:cNvSpPr/>
                      <p:nvPr/>
                    </p:nvSpPr>
                    <p:spPr bwMode="auto">
                      <a:xfrm>
                        <a:off x="207167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42" name="Прямоугольник 41"/>
                      <p:cNvSpPr/>
                      <p:nvPr/>
                    </p:nvSpPr>
                    <p:spPr bwMode="auto">
                      <a:xfrm>
                        <a:off x="242886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43" name="Прямоугольник 42"/>
                      <p:cNvSpPr/>
                      <p:nvPr/>
                    </p:nvSpPr>
                    <p:spPr bwMode="auto">
                      <a:xfrm>
                        <a:off x="278605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</p:grpSp>
                <p:grpSp>
                  <p:nvGrpSpPr>
                    <p:cNvPr id="45" name="Группа 44"/>
                    <p:cNvGrpSpPr/>
                    <p:nvPr/>
                  </p:nvGrpSpPr>
                  <p:grpSpPr>
                    <a:xfrm>
                      <a:off x="428596" y="3643314"/>
                      <a:ext cx="1785950" cy="357190"/>
                      <a:chOff x="1714480" y="3286124"/>
                      <a:chExt cx="1785950" cy="357190"/>
                    </a:xfrm>
                  </p:grpSpPr>
                  <p:sp>
                    <p:nvSpPr>
                      <p:cNvPr id="46" name="Прямоугольник 45"/>
                      <p:cNvSpPr/>
                      <p:nvPr/>
                    </p:nvSpPr>
                    <p:spPr bwMode="auto">
                      <a:xfrm>
                        <a:off x="171448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47" name="Прямоугольник 46"/>
                      <p:cNvSpPr/>
                      <p:nvPr/>
                    </p:nvSpPr>
                    <p:spPr bwMode="auto">
                      <a:xfrm>
                        <a:off x="207167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48" name="Прямоугольник 47"/>
                      <p:cNvSpPr/>
                      <p:nvPr/>
                    </p:nvSpPr>
                    <p:spPr bwMode="auto">
                      <a:xfrm>
                        <a:off x="242886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49" name="Прямоугольник 48"/>
                      <p:cNvSpPr/>
                      <p:nvPr/>
                    </p:nvSpPr>
                    <p:spPr bwMode="auto">
                      <a:xfrm>
                        <a:off x="278605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50" name="Прямоугольник 49"/>
                      <p:cNvSpPr/>
                      <p:nvPr/>
                    </p:nvSpPr>
                    <p:spPr bwMode="auto">
                      <a:xfrm>
                        <a:off x="314324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</p:grpSp>
              </p:grpSp>
              <p:grpSp>
                <p:nvGrpSpPr>
                  <p:cNvPr id="51" name="Группа 50"/>
                  <p:cNvGrpSpPr/>
                  <p:nvPr/>
                </p:nvGrpSpPr>
                <p:grpSpPr>
                  <a:xfrm>
                    <a:off x="2741826" y="3228974"/>
                    <a:ext cx="1387938" cy="271464"/>
                    <a:chOff x="1000100" y="2571744"/>
                    <a:chExt cx="2143140" cy="357190"/>
                  </a:xfrm>
                </p:grpSpPr>
                <p:sp>
                  <p:nvSpPr>
                    <p:cNvPr id="52" name="Прямоугольник 51"/>
                    <p:cNvSpPr/>
                    <p:nvPr/>
                  </p:nvSpPr>
                  <p:spPr bwMode="auto">
                    <a:xfrm>
                      <a:off x="100010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53" name="Прямоугольник 52"/>
                    <p:cNvSpPr/>
                    <p:nvPr/>
                  </p:nvSpPr>
                  <p:spPr bwMode="auto">
                    <a:xfrm>
                      <a:off x="135729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54" name="Прямоугольник 53"/>
                    <p:cNvSpPr/>
                    <p:nvPr/>
                  </p:nvSpPr>
                  <p:spPr bwMode="auto">
                    <a:xfrm>
                      <a:off x="171448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55" name="Прямоугольник 54"/>
                    <p:cNvSpPr/>
                    <p:nvPr/>
                  </p:nvSpPr>
                  <p:spPr bwMode="auto">
                    <a:xfrm>
                      <a:off x="207167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56" name="Прямоугольник 55"/>
                    <p:cNvSpPr/>
                    <p:nvPr/>
                  </p:nvSpPr>
                  <p:spPr bwMode="auto">
                    <a:xfrm>
                      <a:off x="242886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57" name="Прямоугольник 56"/>
                    <p:cNvSpPr/>
                    <p:nvPr/>
                  </p:nvSpPr>
                  <p:spPr bwMode="auto">
                    <a:xfrm>
                      <a:off x="278605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</p:grpSp>
              <p:grpSp>
                <p:nvGrpSpPr>
                  <p:cNvPr id="115" name="Группа 114"/>
                  <p:cNvGrpSpPr/>
                  <p:nvPr/>
                </p:nvGrpSpPr>
                <p:grpSpPr>
                  <a:xfrm>
                    <a:off x="2279180" y="3771902"/>
                    <a:ext cx="1156615" cy="271464"/>
                    <a:chOff x="2279180" y="3771902"/>
                    <a:chExt cx="1156615" cy="271464"/>
                  </a:xfrm>
                </p:grpSpPr>
                <p:sp>
                  <p:nvSpPr>
                    <p:cNvPr id="59" name="Прямоугольник 58"/>
                    <p:cNvSpPr/>
                    <p:nvPr/>
                  </p:nvSpPr>
                  <p:spPr bwMode="auto">
                    <a:xfrm>
                      <a:off x="2279180" y="3771902"/>
                      <a:ext cx="231323" cy="271464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60" name="Прямоугольник 59"/>
                    <p:cNvSpPr/>
                    <p:nvPr/>
                  </p:nvSpPr>
                  <p:spPr bwMode="auto">
                    <a:xfrm>
                      <a:off x="2510503" y="3771902"/>
                      <a:ext cx="231323" cy="271464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61" name="Прямоугольник 60"/>
                    <p:cNvSpPr/>
                    <p:nvPr/>
                  </p:nvSpPr>
                  <p:spPr bwMode="auto">
                    <a:xfrm>
                      <a:off x="2741826" y="3771902"/>
                      <a:ext cx="231323" cy="271464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62" name="Прямоугольник 61"/>
                    <p:cNvSpPr/>
                    <p:nvPr/>
                  </p:nvSpPr>
                  <p:spPr bwMode="auto">
                    <a:xfrm>
                      <a:off x="2973149" y="3771902"/>
                      <a:ext cx="231323" cy="271464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63" name="Прямоугольник 62"/>
                    <p:cNvSpPr/>
                    <p:nvPr/>
                  </p:nvSpPr>
                  <p:spPr bwMode="auto">
                    <a:xfrm>
                      <a:off x="3204472" y="3771902"/>
                      <a:ext cx="231323" cy="271464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                                               </a:t>
                      </a:r>
                    </a:p>
                  </p:txBody>
                </p:sp>
              </p:grpSp>
              <p:grpSp>
                <p:nvGrpSpPr>
                  <p:cNvPr id="65" name="Группа 64"/>
                  <p:cNvGrpSpPr/>
                  <p:nvPr/>
                </p:nvGrpSpPr>
                <p:grpSpPr>
                  <a:xfrm>
                    <a:off x="2741826" y="4043367"/>
                    <a:ext cx="2544554" cy="271464"/>
                    <a:chOff x="428596" y="3643314"/>
                    <a:chExt cx="3929090" cy="357190"/>
                  </a:xfrm>
                </p:grpSpPr>
                <p:grpSp>
                  <p:nvGrpSpPr>
                    <p:cNvPr id="66" name="Группа 36"/>
                    <p:cNvGrpSpPr/>
                    <p:nvPr/>
                  </p:nvGrpSpPr>
                  <p:grpSpPr>
                    <a:xfrm>
                      <a:off x="2214546" y="3643314"/>
                      <a:ext cx="2143140" cy="357190"/>
                      <a:chOff x="1000100" y="2571744"/>
                      <a:chExt cx="2143140" cy="357190"/>
                    </a:xfrm>
                  </p:grpSpPr>
                  <p:sp>
                    <p:nvSpPr>
                      <p:cNvPr id="73" name="Прямоугольник 72"/>
                      <p:cNvSpPr/>
                      <p:nvPr/>
                    </p:nvSpPr>
                    <p:spPr bwMode="auto">
                      <a:xfrm>
                        <a:off x="100010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74" name="Прямоугольник 73"/>
                      <p:cNvSpPr/>
                      <p:nvPr/>
                    </p:nvSpPr>
                    <p:spPr bwMode="auto">
                      <a:xfrm>
                        <a:off x="135729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75" name="Прямоугольник 74"/>
                      <p:cNvSpPr/>
                      <p:nvPr/>
                    </p:nvSpPr>
                    <p:spPr bwMode="auto">
                      <a:xfrm>
                        <a:off x="171448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76" name="Прямоугольник 75"/>
                      <p:cNvSpPr/>
                      <p:nvPr/>
                    </p:nvSpPr>
                    <p:spPr bwMode="auto">
                      <a:xfrm>
                        <a:off x="207167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77" name="Прямоугольник 76"/>
                      <p:cNvSpPr/>
                      <p:nvPr/>
                    </p:nvSpPr>
                    <p:spPr bwMode="auto">
                      <a:xfrm>
                        <a:off x="242886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78" name="Прямоугольник 77"/>
                      <p:cNvSpPr/>
                      <p:nvPr/>
                    </p:nvSpPr>
                    <p:spPr bwMode="auto">
                      <a:xfrm>
                        <a:off x="278605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</p:grpSp>
                <p:grpSp>
                  <p:nvGrpSpPr>
                    <p:cNvPr id="67" name="Группа 44"/>
                    <p:cNvGrpSpPr/>
                    <p:nvPr/>
                  </p:nvGrpSpPr>
                  <p:grpSpPr>
                    <a:xfrm>
                      <a:off x="428596" y="3643314"/>
                      <a:ext cx="1785950" cy="357190"/>
                      <a:chOff x="1714480" y="3286124"/>
                      <a:chExt cx="1785950" cy="357190"/>
                    </a:xfrm>
                  </p:grpSpPr>
                  <p:sp>
                    <p:nvSpPr>
                      <p:cNvPr id="68" name="Прямоугольник 67"/>
                      <p:cNvSpPr/>
                      <p:nvPr/>
                    </p:nvSpPr>
                    <p:spPr bwMode="auto">
                      <a:xfrm>
                        <a:off x="171448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69" name="Прямоугольник 68"/>
                      <p:cNvSpPr/>
                      <p:nvPr/>
                    </p:nvSpPr>
                    <p:spPr bwMode="auto">
                      <a:xfrm>
                        <a:off x="207167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70" name="Прямоугольник 69"/>
                      <p:cNvSpPr/>
                      <p:nvPr/>
                    </p:nvSpPr>
                    <p:spPr bwMode="auto">
                      <a:xfrm>
                        <a:off x="242886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71" name="Прямоугольник 70"/>
                      <p:cNvSpPr/>
                      <p:nvPr/>
                    </p:nvSpPr>
                    <p:spPr bwMode="auto">
                      <a:xfrm>
                        <a:off x="278605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72" name="Прямоугольник 71"/>
                      <p:cNvSpPr/>
                      <p:nvPr/>
                    </p:nvSpPr>
                    <p:spPr bwMode="auto">
                      <a:xfrm>
                        <a:off x="314324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</p:grpSp>
              </p:grpSp>
              <p:grpSp>
                <p:nvGrpSpPr>
                  <p:cNvPr id="79" name="Группа 78"/>
                  <p:cNvGrpSpPr/>
                  <p:nvPr/>
                </p:nvGrpSpPr>
                <p:grpSpPr>
                  <a:xfrm>
                    <a:off x="428596" y="4586296"/>
                    <a:ext cx="2544554" cy="271464"/>
                    <a:chOff x="428596" y="3643314"/>
                    <a:chExt cx="3929090" cy="357190"/>
                  </a:xfrm>
                </p:grpSpPr>
                <p:grpSp>
                  <p:nvGrpSpPr>
                    <p:cNvPr id="80" name="Группа 36"/>
                    <p:cNvGrpSpPr/>
                    <p:nvPr/>
                  </p:nvGrpSpPr>
                  <p:grpSpPr>
                    <a:xfrm>
                      <a:off x="2214546" y="3643314"/>
                      <a:ext cx="2143140" cy="357190"/>
                      <a:chOff x="1000100" y="2571744"/>
                      <a:chExt cx="2143140" cy="357190"/>
                    </a:xfrm>
                  </p:grpSpPr>
                  <p:sp>
                    <p:nvSpPr>
                      <p:cNvPr id="87" name="Прямоугольник 86"/>
                      <p:cNvSpPr/>
                      <p:nvPr/>
                    </p:nvSpPr>
                    <p:spPr bwMode="auto">
                      <a:xfrm>
                        <a:off x="100010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88" name="Прямоугольник 87"/>
                      <p:cNvSpPr/>
                      <p:nvPr/>
                    </p:nvSpPr>
                    <p:spPr bwMode="auto">
                      <a:xfrm>
                        <a:off x="135729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89" name="Прямоугольник 88"/>
                      <p:cNvSpPr/>
                      <p:nvPr/>
                    </p:nvSpPr>
                    <p:spPr bwMode="auto">
                      <a:xfrm>
                        <a:off x="171448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90" name="Прямоугольник 89"/>
                      <p:cNvSpPr/>
                      <p:nvPr/>
                    </p:nvSpPr>
                    <p:spPr bwMode="auto">
                      <a:xfrm>
                        <a:off x="207167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91" name="Прямоугольник 90"/>
                      <p:cNvSpPr/>
                      <p:nvPr/>
                    </p:nvSpPr>
                    <p:spPr bwMode="auto">
                      <a:xfrm>
                        <a:off x="242886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92" name="Прямоугольник 91"/>
                      <p:cNvSpPr/>
                      <p:nvPr/>
                    </p:nvSpPr>
                    <p:spPr bwMode="auto">
                      <a:xfrm>
                        <a:off x="278605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</p:grpSp>
                <p:grpSp>
                  <p:nvGrpSpPr>
                    <p:cNvPr id="81" name="Группа 44"/>
                    <p:cNvGrpSpPr/>
                    <p:nvPr/>
                  </p:nvGrpSpPr>
                  <p:grpSpPr>
                    <a:xfrm>
                      <a:off x="428596" y="3643314"/>
                      <a:ext cx="1785950" cy="357190"/>
                      <a:chOff x="1714480" y="3286124"/>
                      <a:chExt cx="1785950" cy="357190"/>
                    </a:xfrm>
                  </p:grpSpPr>
                  <p:sp>
                    <p:nvSpPr>
                      <p:cNvPr id="82" name="Прямоугольник 81"/>
                      <p:cNvSpPr/>
                      <p:nvPr/>
                    </p:nvSpPr>
                    <p:spPr bwMode="auto">
                      <a:xfrm>
                        <a:off x="171448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83" name="Прямоугольник 82"/>
                      <p:cNvSpPr/>
                      <p:nvPr/>
                    </p:nvSpPr>
                    <p:spPr bwMode="auto">
                      <a:xfrm>
                        <a:off x="207167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84" name="Прямоугольник 83"/>
                      <p:cNvSpPr/>
                      <p:nvPr/>
                    </p:nvSpPr>
                    <p:spPr bwMode="auto">
                      <a:xfrm>
                        <a:off x="242886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85" name="Прямоугольник 84"/>
                      <p:cNvSpPr/>
                      <p:nvPr/>
                    </p:nvSpPr>
                    <p:spPr bwMode="auto">
                      <a:xfrm>
                        <a:off x="278605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86" name="Прямоугольник 85"/>
                      <p:cNvSpPr/>
                      <p:nvPr/>
                    </p:nvSpPr>
                    <p:spPr bwMode="auto">
                      <a:xfrm>
                        <a:off x="314324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</p:grpSp>
              </p:grpSp>
              <p:grpSp>
                <p:nvGrpSpPr>
                  <p:cNvPr id="93" name="Группа 92"/>
                  <p:cNvGrpSpPr/>
                  <p:nvPr/>
                </p:nvGrpSpPr>
                <p:grpSpPr>
                  <a:xfrm>
                    <a:off x="659919" y="4314831"/>
                    <a:ext cx="2544554" cy="271464"/>
                    <a:chOff x="428596" y="3643314"/>
                    <a:chExt cx="3929090" cy="357190"/>
                  </a:xfrm>
                </p:grpSpPr>
                <p:grpSp>
                  <p:nvGrpSpPr>
                    <p:cNvPr id="94" name="Группа 36"/>
                    <p:cNvGrpSpPr/>
                    <p:nvPr/>
                  </p:nvGrpSpPr>
                  <p:grpSpPr>
                    <a:xfrm>
                      <a:off x="2214546" y="3643314"/>
                      <a:ext cx="2143140" cy="357190"/>
                      <a:chOff x="1000100" y="2571744"/>
                      <a:chExt cx="2143140" cy="357190"/>
                    </a:xfrm>
                  </p:grpSpPr>
                  <p:sp>
                    <p:nvSpPr>
                      <p:cNvPr id="101" name="Прямоугольник 100"/>
                      <p:cNvSpPr/>
                      <p:nvPr/>
                    </p:nvSpPr>
                    <p:spPr bwMode="auto">
                      <a:xfrm>
                        <a:off x="100010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02" name="Прямоугольник 101"/>
                      <p:cNvSpPr/>
                      <p:nvPr/>
                    </p:nvSpPr>
                    <p:spPr bwMode="auto">
                      <a:xfrm>
                        <a:off x="135729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03" name="Прямоугольник 102"/>
                      <p:cNvSpPr/>
                      <p:nvPr/>
                    </p:nvSpPr>
                    <p:spPr bwMode="auto">
                      <a:xfrm>
                        <a:off x="171448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04" name="Прямоугольник 103"/>
                      <p:cNvSpPr/>
                      <p:nvPr/>
                    </p:nvSpPr>
                    <p:spPr bwMode="auto">
                      <a:xfrm>
                        <a:off x="207167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05" name="Прямоугольник 104"/>
                      <p:cNvSpPr/>
                      <p:nvPr/>
                    </p:nvSpPr>
                    <p:spPr bwMode="auto">
                      <a:xfrm>
                        <a:off x="242886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06" name="Прямоугольник 105"/>
                      <p:cNvSpPr/>
                      <p:nvPr/>
                    </p:nvSpPr>
                    <p:spPr bwMode="auto">
                      <a:xfrm>
                        <a:off x="278605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</p:grpSp>
                <p:grpSp>
                  <p:nvGrpSpPr>
                    <p:cNvPr id="95" name="Группа 44"/>
                    <p:cNvGrpSpPr/>
                    <p:nvPr/>
                  </p:nvGrpSpPr>
                  <p:grpSpPr>
                    <a:xfrm>
                      <a:off x="428596" y="3643314"/>
                      <a:ext cx="1785950" cy="357190"/>
                      <a:chOff x="1714480" y="3286124"/>
                      <a:chExt cx="1785950" cy="357190"/>
                    </a:xfrm>
                  </p:grpSpPr>
                  <p:sp>
                    <p:nvSpPr>
                      <p:cNvPr id="96" name="Прямоугольник 95"/>
                      <p:cNvSpPr/>
                      <p:nvPr/>
                    </p:nvSpPr>
                    <p:spPr bwMode="auto">
                      <a:xfrm>
                        <a:off x="171448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97" name="Прямоугольник 96"/>
                      <p:cNvSpPr/>
                      <p:nvPr/>
                    </p:nvSpPr>
                    <p:spPr bwMode="auto">
                      <a:xfrm>
                        <a:off x="207167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98" name="Прямоугольник 97"/>
                      <p:cNvSpPr/>
                      <p:nvPr/>
                    </p:nvSpPr>
                    <p:spPr bwMode="auto">
                      <a:xfrm>
                        <a:off x="242886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99" name="Прямоугольник 98"/>
                      <p:cNvSpPr/>
                      <p:nvPr/>
                    </p:nvSpPr>
                    <p:spPr bwMode="auto">
                      <a:xfrm>
                        <a:off x="278605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00" name="Прямоугольник 99"/>
                      <p:cNvSpPr/>
                      <p:nvPr/>
                    </p:nvSpPr>
                    <p:spPr bwMode="auto">
                      <a:xfrm>
                        <a:off x="314324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</p:grpSp>
              </p:grpSp>
            </p:grpSp>
          </p:grpSp>
          <p:sp>
            <p:nvSpPr>
              <p:cNvPr id="16" name="Прямоугольник 15"/>
              <p:cNvSpPr/>
              <p:nvPr/>
            </p:nvSpPr>
            <p:spPr bwMode="auto">
              <a:xfrm>
                <a:off x="1816534" y="2414580"/>
                <a:ext cx="231323" cy="271464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Кроссворд «Углы»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4386282"/>
          </a:xfrm>
        </p:spPr>
        <p:txBody>
          <a:bodyPr/>
          <a:lstStyle/>
          <a:p>
            <a:r>
              <a:rPr lang="ru-RU" sz="1400" dirty="0" smtClean="0"/>
              <a:t>1. Единица измерения углов.</a:t>
            </a:r>
          </a:p>
          <a:p>
            <a:r>
              <a:rPr lang="ru-RU" sz="1400" dirty="0" smtClean="0"/>
              <a:t>2. Любой угол разделяет плоскость на две…</a:t>
            </a:r>
          </a:p>
          <a:p>
            <a:r>
              <a:rPr lang="ru-RU" sz="1400" dirty="0" smtClean="0"/>
              <a:t>3. Угол, больше прямого.</a:t>
            </a:r>
          </a:p>
          <a:p>
            <a:r>
              <a:rPr lang="ru-RU" sz="1400" dirty="0" smtClean="0"/>
              <a:t>4. Угол, величина которого равна 180</a:t>
            </a:r>
            <a:r>
              <a:rPr lang="ru-RU" sz="1400" baseline="30000" dirty="0" smtClean="0"/>
              <a:t>0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5. Угол, меньше прямого.</a:t>
            </a:r>
          </a:p>
          <a:p>
            <a:pPr>
              <a:buNone/>
            </a:pPr>
            <a:r>
              <a:rPr lang="ru-RU" sz="1400" dirty="0" smtClean="0"/>
              <a:t>       6. Геометрическая фигура,  которая состоит из точки и двух лучей,   </a:t>
            </a:r>
          </a:p>
          <a:p>
            <a:pPr>
              <a:buNone/>
            </a:pPr>
            <a:r>
              <a:rPr lang="ru-RU" sz="1400" dirty="0" smtClean="0"/>
              <a:t>              исходящих из одной точки</a:t>
            </a:r>
          </a:p>
          <a:p>
            <a:pPr>
              <a:buNone/>
            </a:pPr>
            <a:r>
              <a:rPr lang="ru-RU" sz="1400" dirty="0" smtClean="0"/>
              <a:t>       7. Угол, равный 90</a:t>
            </a:r>
            <a:r>
              <a:rPr lang="ru-RU" sz="1400" baseline="30000" dirty="0" smtClean="0"/>
              <a:t>0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8. Луч, исходящий из вершины угла и делящий его на два равных угла.</a:t>
            </a:r>
          </a:p>
          <a:p>
            <a:r>
              <a:rPr lang="ru-RU" sz="1400" dirty="0" smtClean="0"/>
              <a:t>9. Прибор для построения и измерения углов.</a:t>
            </a:r>
          </a:p>
          <a:p>
            <a:r>
              <a:rPr lang="ru-RU" sz="1400" dirty="0" smtClean="0"/>
              <a:t>10. Раздел геометрии, в котором рассматриваются свойства фигур на плоскости.</a:t>
            </a:r>
          </a:p>
          <a:p>
            <a:endParaRPr lang="ru-RU" sz="1400" dirty="0" smtClean="0"/>
          </a:p>
          <a:p>
            <a:pPr>
              <a:buNone/>
            </a:pPr>
            <a:r>
              <a:rPr lang="ru-RU" sz="1400" baseline="30000" dirty="0" smtClean="0"/>
              <a:t> </a:t>
            </a:r>
            <a:r>
              <a:rPr lang="ru-RU" sz="1400" dirty="0" smtClean="0"/>
              <a:t>       </a:t>
            </a:r>
            <a:endParaRPr lang="ru-RU" sz="1600" dirty="0" smtClean="0"/>
          </a:p>
          <a:p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785926"/>
            <a:ext cx="5715008" cy="3657600"/>
          </a:xfrm>
        </p:spPr>
        <p:txBody>
          <a:bodyPr/>
          <a:lstStyle/>
          <a:p>
            <a:endParaRPr lang="ru-RU" sz="1600" dirty="0" smtClean="0"/>
          </a:p>
          <a:p>
            <a:pPr>
              <a:buNone/>
            </a:pPr>
            <a:r>
              <a:rPr lang="ru-RU" sz="1500" dirty="0" smtClean="0"/>
              <a:t>                                    1    </a:t>
            </a:r>
          </a:p>
          <a:p>
            <a:pPr>
              <a:buNone/>
            </a:pPr>
            <a:r>
              <a:rPr lang="ru-RU" sz="1500" dirty="0" smtClean="0"/>
              <a:t>                           2</a:t>
            </a:r>
          </a:p>
          <a:p>
            <a:pPr>
              <a:buNone/>
            </a:pPr>
            <a:r>
              <a:rPr lang="ru-RU" sz="1500" dirty="0" smtClean="0"/>
              <a:t>                                           3</a:t>
            </a:r>
          </a:p>
          <a:p>
            <a:pPr>
              <a:buNone/>
            </a:pPr>
            <a:r>
              <a:rPr lang="ru-RU" sz="1500" dirty="0" smtClean="0"/>
              <a:t>                       4</a:t>
            </a:r>
          </a:p>
          <a:p>
            <a:pPr>
              <a:buNone/>
            </a:pPr>
            <a:r>
              <a:rPr lang="ru-RU" sz="1500" dirty="0" smtClean="0"/>
              <a:t>                                            5</a:t>
            </a:r>
          </a:p>
          <a:p>
            <a:pPr>
              <a:buNone/>
            </a:pPr>
            <a:r>
              <a:rPr lang="ru-RU" sz="1500" dirty="0" smtClean="0"/>
              <a:t>                               6</a:t>
            </a:r>
          </a:p>
          <a:p>
            <a:pPr>
              <a:buNone/>
            </a:pPr>
            <a:r>
              <a:rPr lang="ru-RU" sz="1500" dirty="0" smtClean="0"/>
              <a:t>                                   7</a:t>
            </a:r>
          </a:p>
          <a:p>
            <a:pPr>
              <a:buNone/>
            </a:pPr>
            <a:r>
              <a:rPr lang="ru-RU" sz="1500" dirty="0" smtClean="0"/>
              <a:t>                                           8</a:t>
            </a:r>
          </a:p>
          <a:p>
            <a:pPr>
              <a:buNone/>
            </a:pPr>
            <a:r>
              <a:rPr lang="ru-RU" sz="1500" dirty="0" smtClean="0"/>
              <a:t>       9</a:t>
            </a:r>
          </a:p>
          <a:p>
            <a:pPr>
              <a:buNone/>
            </a:pPr>
            <a:r>
              <a:rPr lang="ru-RU" sz="1500" dirty="0" smtClean="0"/>
              <a:t> 10</a:t>
            </a:r>
          </a:p>
          <a:p>
            <a:pPr>
              <a:buNone/>
            </a:pPr>
            <a:r>
              <a:rPr lang="ru-RU" sz="1500" dirty="0" smtClean="0"/>
              <a:t>    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                                                                                         </a:t>
            </a:r>
            <a:endParaRPr lang="ru-RU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500" tmFilter="0, 0; .2, .5; .8, .5; 1, 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3" dur="250" autoRev="1" fill="hold"/>
                                        <p:tgtEl>
                                          <p:spTgt spid="10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 build="p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Группа 101"/>
          <p:cNvGrpSpPr/>
          <p:nvPr/>
        </p:nvGrpSpPr>
        <p:grpSpPr>
          <a:xfrm>
            <a:off x="1142976" y="1785926"/>
            <a:ext cx="7315224" cy="3857652"/>
            <a:chOff x="1142976" y="1785926"/>
            <a:chExt cx="7315224" cy="3857652"/>
          </a:xfrm>
        </p:grpSpPr>
        <p:sp>
          <p:nvSpPr>
            <p:cNvPr id="494" name="Прямоугольник 493"/>
            <p:cNvSpPr/>
            <p:nvPr/>
          </p:nvSpPr>
          <p:spPr bwMode="auto">
            <a:xfrm>
              <a:off x="5643570" y="4071942"/>
              <a:ext cx="360000" cy="432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0" i="0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rPr>
                <a:t>                                                   </a:t>
              </a:r>
            </a:p>
          </p:txBody>
        </p:sp>
        <p:grpSp>
          <p:nvGrpSpPr>
            <p:cNvPr id="495" name="Группа 494"/>
            <p:cNvGrpSpPr/>
            <p:nvPr/>
          </p:nvGrpSpPr>
          <p:grpSpPr>
            <a:xfrm>
              <a:off x="1142976" y="1785926"/>
              <a:ext cx="7315224" cy="3857652"/>
              <a:chOff x="1142976" y="1785926"/>
              <a:chExt cx="7315224" cy="3857652"/>
            </a:xfrm>
          </p:grpSpPr>
          <p:sp>
            <p:nvSpPr>
              <p:cNvPr id="103" name="Прямоугольник 102"/>
              <p:cNvSpPr/>
              <p:nvPr/>
            </p:nvSpPr>
            <p:spPr bwMode="auto">
              <a:xfrm>
                <a:off x="3233040" y="2171691"/>
                <a:ext cx="348344" cy="385765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grpSp>
            <p:nvGrpSpPr>
              <p:cNvPr id="104" name="Группа 106"/>
              <p:cNvGrpSpPr/>
              <p:nvPr/>
            </p:nvGrpSpPr>
            <p:grpSpPr>
              <a:xfrm>
                <a:off x="1142976" y="1785926"/>
                <a:ext cx="7315224" cy="3857652"/>
                <a:chOff x="428596" y="2143116"/>
                <a:chExt cx="4857784" cy="2714644"/>
              </a:xfrm>
            </p:grpSpPr>
            <p:sp>
              <p:nvSpPr>
                <p:cNvPr id="105" name="Прямоугольник 104"/>
                <p:cNvSpPr/>
                <p:nvPr/>
              </p:nvSpPr>
              <p:spPr bwMode="auto">
                <a:xfrm>
                  <a:off x="2047857" y="3500438"/>
                  <a:ext cx="231323" cy="271464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1800" b="0" i="0" u="sng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106" name="Прямоугольник 105"/>
                <p:cNvSpPr/>
                <p:nvPr/>
              </p:nvSpPr>
              <p:spPr bwMode="auto">
                <a:xfrm>
                  <a:off x="2510503" y="3500438"/>
                  <a:ext cx="231323" cy="271464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1800" b="0" i="0" u="sng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107" name="Прямоугольник 106"/>
                <p:cNvSpPr/>
                <p:nvPr/>
              </p:nvSpPr>
              <p:spPr bwMode="auto">
                <a:xfrm>
                  <a:off x="2741826" y="3500438"/>
                  <a:ext cx="231323" cy="271464"/>
                </a:xfrm>
                <a:prstGeom prst="rect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1800" b="0" i="0" u="sng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66" charset="0"/>
                  </a:endParaRPr>
                </a:p>
              </p:txBody>
            </p:sp>
            <p:grpSp>
              <p:nvGrpSpPr>
                <p:cNvPr id="108" name="Группа 203"/>
                <p:cNvGrpSpPr/>
                <p:nvPr/>
              </p:nvGrpSpPr>
              <p:grpSpPr>
                <a:xfrm>
                  <a:off x="428596" y="2143116"/>
                  <a:ext cx="4857784" cy="2714644"/>
                  <a:chOff x="428596" y="2143116"/>
                  <a:chExt cx="4857784" cy="2714644"/>
                </a:xfrm>
              </p:grpSpPr>
              <p:grpSp>
                <p:nvGrpSpPr>
                  <p:cNvPr id="109" name="Группа 21"/>
                  <p:cNvGrpSpPr/>
                  <p:nvPr/>
                </p:nvGrpSpPr>
                <p:grpSpPr>
                  <a:xfrm>
                    <a:off x="2279180" y="2143116"/>
                    <a:ext cx="1387938" cy="271464"/>
                    <a:chOff x="1000100" y="2571744"/>
                    <a:chExt cx="2143140" cy="357190"/>
                  </a:xfrm>
                </p:grpSpPr>
                <p:sp>
                  <p:nvSpPr>
                    <p:cNvPr id="193" name="Прямоугольник 4"/>
                    <p:cNvSpPr/>
                    <p:nvPr/>
                  </p:nvSpPr>
                  <p:spPr bwMode="auto">
                    <a:xfrm>
                      <a:off x="100010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194" name="Прямоугольник 8"/>
                    <p:cNvSpPr/>
                    <p:nvPr/>
                  </p:nvSpPr>
                  <p:spPr bwMode="auto">
                    <a:xfrm>
                      <a:off x="135729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195" name="Прямоугольник 9"/>
                    <p:cNvSpPr/>
                    <p:nvPr/>
                  </p:nvSpPr>
                  <p:spPr bwMode="auto">
                    <a:xfrm>
                      <a:off x="171448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196" name="Прямоугольник 10"/>
                    <p:cNvSpPr/>
                    <p:nvPr/>
                  </p:nvSpPr>
                  <p:spPr bwMode="auto">
                    <a:xfrm>
                      <a:off x="207167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197" name="Прямоугольник 11"/>
                    <p:cNvSpPr/>
                    <p:nvPr/>
                  </p:nvSpPr>
                  <p:spPr bwMode="auto">
                    <a:xfrm>
                      <a:off x="242886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198" name="Прямоугольник 12"/>
                    <p:cNvSpPr/>
                    <p:nvPr/>
                  </p:nvSpPr>
                  <p:spPr bwMode="auto">
                    <a:xfrm>
                      <a:off x="278605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</p:grpSp>
              <p:sp>
                <p:nvSpPr>
                  <p:cNvPr id="110" name="Прямоугольник 109"/>
                  <p:cNvSpPr/>
                  <p:nvPr/>
                </p:nvSpPr>
                <p:spPr bwMode="auto">
                  <a:xfrm>
                    <a:off x="2279180" y="3500438"/>
                    <a:ext cx="231323" cy="271464"/>
                  </a:xfrm>
                  <a:prstGeom prst="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0">
                    <a:schemeClr val="accent3"/>
                  </a:lnRef>
                  <a:fillRef idx="3">
                    <a:schemeClr val="accent3"/>
                  </a:fillRef>
                  <a:effectRef idx="3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ru-RU" sz="1800" b="0" i="0" u="sng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grpSp>
                <p:nvGrpSpPr>
                  <p:cNvPr id="111" name="Группа 22"/>
                  <p:cNvGrpSpPr/>
                  <p:nvPr/>
                </p:nvGrpSpPr>
                <p:grpSpPr>
                  <a:xfrm>
                    <a:off x="2047857" y="2414580"/>
                    <a:ext cx="1387938" cy="271464"/>
                    <a:chOff x="1000100" y="2571744"/>
                    <a:chExt cx="2143140" cy="357190"/>
                  </a:xfrm>
                </p:grpSpPr>
                <p:sp>
                  <p:nvSpPr>
                    <p:cNvPr id="187" name="Прямоугольник 23"/>
                    <p:cNvSpPr/>
                    <p:nvPr/>
                  </p:nvSpPr>
                  <p:spPr bwMode="auto">
                    <a:xfrm>
                      <a:off x="100010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188" name="Прямоугольник 24"/>
                    <p:cNvSpPr/>
                    <p:nvPr/>
                  </p:nvSpPr>
                  <p:spPr bwMode="auto">
                    <a:xfrm>
                      <a:off x="135729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189" name="Прямоугольник 188"/>
                    <p:cNvSpPr/>
                    <p:nvPr/>
                  </p:nvSpPr>
                  <p:spPr bwMode="auto">
                    <a:xfrm>
                      <a:off x="171448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190" name="Прямоугольник 189"/>
                    <p:cNvSpPr/>
                    <p:nvPr/>
                  </p:nvSpPr>
                  <p:spPr bwMode="auto">
                    <a:xfrm>
                      <a:off x="207167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191" name="Прямоугольник 190"/>
                    <p:cNvSpPr/>
                    <p:nvPr/>
                  </p:nvSpPr>
                  <p:spPr bwMode="auto">
                    <a:xfrm>
                      <a:off x="242886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192" name="Прямоугольник 191"/>
                    <p:cNvSpPr/>
                    <p:nvPr/>
                  </p:nvSpPr>
                  <p:spPr bwMode="auto">
                    <a:xfrm>
                      <a:off x="278605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</p:grpSp>
              <p:grpSp>
                <p:nvGrpSpPr>
                  <p:cNvPr id="112" name="Группа 43"/>
                  <p:cNvGrpSpPr/>
                  <p:nvPr/>
                </p:nvGrpSpPr>
                <p:grpSpPr>
                  <a:xfrm>
                    <a:off x="2741826" y="2686045"/>
                    <a:ext cx="1156615" cy="271464"/>
                    <a:chOff x="1714480" y="3286124"/>
                    <a:chExt cx="1785950" cy="357190"/>
                  </a:xfrm>
                </p:grpSpPr>
                <p:sp>
                  <p:nvSpPr>
                    <p:cNvPr id="182" name="Прямоугольник 181"/>
                    <p:cNvSpPr/>
                    <p:nvPr/>
                  </p:nvSpPr>
                  <p:spPr bwMode="auto">
                    <a:xfrm>
                      <a:off x="1714480" y="328612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183" name="Прямоугольник 31"/>
                    <p:cNvSpPr/>
                    <p:nvPr/>
                  </p:nvSpPr>
                  <p:spPr bwMode="auto">
                    <a:xfrm>
                      <a:off x="2071670" y="328612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184" name="Прямоугольник 32"/>
                    <p:cNvSpPr/>
                    <p:nvPr/>
                  </p:nvSpPr>
                  <p:spPr bwMode="auto">
                    <a:xfrm>
                      <a:off x="2428860" y="328612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185" name="Прямоугольник 184"/>
                    <p:cNvSpPr/>
                    <p:nvPr/>
                  </p:nvSpPr>
                  <p:spPr bwMode="auto">
                    <a:xfrm>
                      <a:off x="2786050" y="328612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186" name="Прямоугольник 185"/>
                    <p:cNvSpPr/>
                    <p:nvPr/>
                  </p:nvSpPr>
                  <p:spPr bwMode="auto">
                    <a:xfrm>
                      <a:off x="3143240" y="328612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</p:grpSp>
              <p:grpSp>
                <p:nvGrpSpPr>
                  <p:cNvPr id="113" name="Группа 63"/>
                  <p:cNvGrpSpPr/>
                  <p:nvPr/>
                </p:nvGrpSpPr>
                <p:grpSpPr>
                  <a:xfrm>
                    <a:off x="1585211" y="2957509"/>
                    <a:ext cx="2544554" cy="271464"/>
                    <a:chOff x="428596" y="3643314"/>
                    <a:chExt cx="3929090" cy="357190"/>
                  </a:xfrm>
                </p:grpSpPr>
                <p:grpSp>
                  <p:nvGrpSpPr>
                    <p:cNvPr id="169" name="Группа 36"/>
                    <p:cNvGrpSpPr/>
                    <p:nvPr/>
                  </p:nvGrpSpPr>
                  <p:grpSpPr>
                    <a:xfrm>
                      <a:off x="2214546" y="3643314"/>
                      <a:ext cx="2143140" cy="357190"/>
                      <a:chOff x="1000100" y="2571744"/>
                      <a:chExt cx="2143140" cy="357190"/>
                    </a:xfrm>
                  </p:grpSpPr>
                  <p:sp>
                    <p:nvSpPr>
                      <p:cNvPr id="176" name="Прямоугольник 175"/>
                      <p:cNvSpPr/>
                      <p:nvPr/>
                    </p:nvSpPr>
                    <p:spPr bwMode="auto">
                      <a:xfrm>
                        <a:off x="100010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77" name="Прямоугольник 176"/>
                      <p:cNvSpPr/>
                      <p:nvPr/>
                    </p:nvSpPr>
                    <p:spPr bwMode="auto">
                      <a:xfrm>
                        <a:off x="135729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78" name="Прямоугольник 177"/>
                      <p:cNvSpPr/>
                      <p:nvPr/>
                    </p:nvSpPr>
                    <p:spPr bwMode="auto">
                      <a:xfrm>
                        <a:off x="171448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79" name="Прямоугольник 178"/>
                      <p:cNvSpPr/>
                      <p:nvPr/>
                    </p:nvSpPr>
                    <p:spPr bwMode="auto">
                      <a:xfrm>
                        <a:off x="207167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80" name="Прямоугольник 179"/>
                      <p:cNvSpPr/>
                      <p:nvPr/>
                    </p:nvSpPr>
                    <p:spPr bwMode="auto">
                      <a:xfrm>
                        <a:off x="242886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81" name="Прямоугольник 180"/>
                      <p:cNvSpPr/>
                      <p:nvPr/>
                    </p:nvSpPr>
                    <p:spPr bwMode="auto">
                      <a:xfrm>
                        <a:off x="278605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</p:grpSp>
                <p:grpSp>
                  <p:nvGrpSpPr>
                    <p:cNvPr id="170" name="Группа 44"/>
                    <p:cNvGrpSpPr/>
                    <p:nvPr/>
                  </p:nvGrpSpPr>
                  <p:grpSpPr>
                    <a:xfrm>
                      <a:off x="428596" y="3643314"/>
                      <a:ext cx="1785950" cy="357190"/>
                      <a:chOff x="1714480" y="3286124"/>
                      <a:chExt cx="1785950" cy="357190"/>
                    </a:xfrm>
                  </p:grpSpPr>
                  <p:sp>
                    <p:nvSpPr>
                      <p:cNvPr id="171" name="Прямоугольник 45"/>
                      <p:cNvSpPr/>
                      <p:nvPr/>
                    </p:nvSpPr>
                    <p:spPr bwMode="auto">
                      <a:xfrm>
                        <a:off x="171448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72" name="Прямоугольник 171"/>
                      <p:cNvSpPr/>
                      <p:nvPr/>
                    </p:nvSpPr>
                    <p:spPr bwMode="auto">
                      <a:xfrm>
                        <a:off x="207167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73" name="Прямоугольник 172"/>
                      <p:cNvSpPr/>
                      <p:nvPr/>
                    </p:nvSpPr>
                    <p:spPr bwMode="auto">
                      <a:xfrm>
                        <a:off x="242886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74" name="Прямоугольник 173"/>
                      <p:cNvSpPr/>
                      <p:nvPr/>
                    </p:nvSpPr>
                    <p:spPr bwMode="auto">
                      <a:xfrm>
                        <a:off x="278605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75" name="Прямоугольник 174"/>
                      <p:cNvSpPr/>
                      <p:nvPr/>
                    </p:nvSpPr>
                    <p:spPr bwMode="auto">
                      <a:xfrm>
                        <a:off x="314324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</p:grpSp>
              </p:grpSp>
              <p:grpSp>
                <p:nvGrpSpPr>
                  <p:cNvPr id="114" name="Группа 50"/>
                  <p:cNvGrpSpPr/>
                  <p:nvPr/>
                </p:nvGrpSpPr>
                <p:grpSpPr>
                  <a:xfrm>
                    <a:off x="2741826" y="3228974"/>
                    <a:ext cx="1387938" cy="271464"/>
                    <a:chOff x="1000100" y="2571744"/>
                    <a:chExt cx="2143140" cy="357190"/>
                  </a:xfrm>
                </p:grpSpPr>
                <p:sp>
                  <p:nvSpPr>
                    <p:cNvPr id="163" name="Прямоугольник 162"/>
                    <p:cNvSpPr/>
                    <p:nvPr/>
                  </p:nvSpPr>
                  <p:spPr bwMode="auto">
                    <a:xfrm>
                      <a:off x="100010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164" name="Прямоугольник 163"/>
                    <p:cNvSpPr/>
                    <p:nvPr/>
                  </p:nvSpPr>
                  <p:spPr bwMode="auto">
                    <a:xfrm>
                      <a:off x="135729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165" name="Прямоугольник 164"/>
                    <p:cNvSpPr/>
                    <p:nvPr/>
                  </p:nvSpPr>
                  <p:spPr bwMode="auto">
                    <a:xfrm>
                      <a:off x="171448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166" name="Прямоугольник 165"/>
                    <p:cNvSpPr/>
                    <p:nvPr/>
                  </p:nvSpPr>
                  <p:spPr bwMode="auto">
                    <a:xfrm>
                      <a:off x="207167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167" name="Прямоугольник 166"/>
                    <p:cNvSpPr/>
                    <p:nvPr/>
                  </p:nvSpPr>
                  <p:spPr bwMode="auto">
                    <a:xfrm>
                      <a:off x="242886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168" name="Прямоугольник 167"/>
                    <p:cNvSpPr/>
                    <p:nvPr/>
                  </p:nvSpPr>
                  <p:spPr bwMode="auto">
                    <a:xfrm>
                      <a:off x="2786050" y="257174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</p:grpSp>
              <p:grpSp>
                <p:nvGrpSpPr>
                  <p:cNvPr id="115" name="Группа 57"/>
                  <p:cNvGrpSpPr/>
                  <p:nvPr/>
                </p:nvGrpSpPr>
                <p:grpSpPr>
                  <a:xfrm>
                    <a:off x="2279180" y="3771902"/>
                    <a:ext cx="1156615" cy="271464"/>
                    <a:chOff x="1714480" y="3286124"/>
                    <a:chExt cx="1785950" cy="357190"/>
                  </a:xfrm>
                </p:grpSpPr>
                <p:sp>
                  <p:nvSpPr>
                    <p:cNvPr id="158" name="Прямоугольник 157"/>
                    <p:cNvSpPr/>
                    <p:nvPr/>
                  </p:nvSpPr>
                  <p:spPr bwMode="auto">
                    <a:xfrm>
                      <a:off x="1714480" y="328612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159" name="Прямоугольник 158"/>
                    <p:cNvSpPr/>
                    <p:nvPr/>
                  </p:nvSpPr>
                  <p:spPr bwMode="auto">
                    <a:xfrm>
                      <a:off x="2071670" y="328612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160" name="Прямоугольник 159"/>
                    <p:cNvSpPr/>
                    <p:nvPr/>
                  </p:nvSpPr>
                  <p:spPr bwMode="auto">
                    <a:xfrm>
                      <a:off x="2428860" y="328612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161" name="Прямоугольник 160"/>
                    <p:cNvSpPr/>
                    <p:nvPr/>
                  </p:nvSpPr>
                  <p:spPr bwMode="auto">
                    <a:xfrm>
                      <a:off x="2786050" y="328612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162" name="Прямоугольник 161"/>
                    <p:cNvSpPr/>
                    <p:nvPr/>
                  </p:nvSpPr>
                  <p:spPr bwMode="auto">
                    <a:xfrm>
                      <a:off x="3143240" y="3286124"/>
                      <a:ext cx="357190" cy="357190"/>
                    </a:xfrm>
                    <a:prstGeom prst="rect">
                      <a:avLst/>
                    </a:prstGeom>
                    <a:ln>
                      <a:headEnd type="none" w="med" len="med"/>
                      <a:tailEnd type="none" w="med" len="med"/>
                    </a:ln>
                  </p:spPr>
                  <p:style>
                    <a:lnRef idx="0">
                      <a:schemeClr val="accent3"/>
                    </a:lnRef>
                    <a:fillRef idx="3">
                      <a:schemeClr val="accent3"/>
                    </a:fillRef>
                    <a:effectRef idx="3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p:txBody>
                </p:sp>
              </p:grpSp>
              <p:grpSp>
                <p:nvGrpSpPr>
                  <p:cNvPr id="116" name="Группа 64"/>
                  <p:cNvGrpSpPr/>
                  <p:nvPr/>
                </p:nvGrpSpPr>
                <p:grpSpPr>
                  <a:xfrm>
                    <a:off x="2741826" y="4043367"/>
                    <a:ext cx="2544554" cy="271464"/>
                    <a:chOff x="428596" y="3643314"/>
                    <a:chExt cx="3929090" cy="357190"/>
                  </a:xfrm>
                </p:grpSpPr>
                <p:grpSp>
                  <p:nvGrpSpPr>
                    <p:cNvPr id="145" name="Группа 36"/>
                    <p:cNvGrpSpPr/>
                    <p:nvPr/>
                  </p:nvGrpSpPr>
                  <p:grpSpPr>
                    <a:xfrm>
                      <a:off x="2214546" y="3643314"/>
                      <a:ext cx="2143140" cy="357190"/>
                      <a:chOff x="1000100" y="2571744"/>
                      <a:chExt cx="2143140" cy="357190"/>
                    </a:xfrm>
                  </p:grpSpPr>
                  <p:sp>
                    <p:nvSpPr>
                      <p:cNvPr id="152" name="Прямоугольник 151"/>
                      <p:cNvSpPr/>
                      <p:nvPr/>
                    </p:nvSpPr>
                    <p:spPr bwMode="auto">
                      <a:xfrm>
                        <a:off x="100010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53" name="Прямоугольник 152"/>
                      <p:cNvSpPr/>
                      <p:nvPr/>
                    </p:nvSpPr>
                    <p:spPr bwMode="auto">
                      <a:xfrm>
                        <a:off x="135729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54" name="Прямоугольник 153"/>
                      <p:cNvSpPr/>
                      <p:nvPr/>
                    </p:nvSpPr>
                    <p:spPr bwMode="auto">
                      <a:xfrm>
                        <a:off x="171448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55" name="Прямоугольник 154"/>
                      <p:cNvSpPr/>
                      <p:nvPr/>
                    </p:nvSpPr>
                    <p:spPr bwMode="auto">
                      <a:xfrm>
                        <a:off x="207167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56" name="Прямоугольник 155"/>
                      <p:cNvSpPr/>
                      <p:nvPr/>
                    </p:nvSpPr>
                    <p:spPr bwMode="auto">
                      <a:xfrm>
                        <a:off x="242886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57" name="Прямоугольник 156"/>
                      <p:cNvSpPr/>
                      <p:nvPr/>
                    </p:nvSpPr>
                    <p:spPr bwMode="auto">
                      <a:xfrm>
                        <a:off x="278605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</p:grpSp>
                <p:grpSp>
                  <p:nvGrpSpPr>
                    <p:cNvPr id="146" name="Группа 44"/>
                    <p:cNvGrpSpPr/>
                    <p:nvPr/>
                  </p:nvGrpSpPr>
                  <p:grpSpPr>
                    <a:xfrm>
                      <a:off x="428596" y="3643314"/>
                      <a:ext cx="1785950" cy="357190"/>
                      <a:chOff x="1714480" y="3286124"/>
                      <a:chExt cx="1785950" cy="357190"/>
                    </a:xfrm>
                  </p:grpSpPr>
                  <p:sp>
                    <p:nvSpPr>
                      <p:cNvPr id="147" name="Прямоугольник 146"/>
                      <p:cNvSpPr/>
                      <p:nvPr/>
                    </p:nvSpPr>
                    <p:spPr bwMode="auto">
                      <a:xfrm>
                        <a:off x="171448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48" name="Прямоугольник 147"/>
                      <p:cNvSpPr/>
                      <p:nvPr/>
                    </p:nvSpPr>
                    <p:spPr bwMode="auto">
                      <a:xfrm>
                        <a:off x="207167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49" name="Прямоугольник 148"/>
                      <p:cNvSpPr/>
                      <p:nvPr/>
                    </p:nvSpPr>
                    <p:spPr bwMode="auto">
                      <a:xfrm>
                        <a:off x="242886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50" name="Прямоугольник 149"/>
                      <p:cNvSpPr/>
                      <p:nvPr/>
                    </p:nvSpPr>
                    <p:spPr bwMode="auto">
                      <a:xfrm>
                        <a:off x="278605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51" name="Прямоугольник 150"/>
                      <p:cNvSpPr/>
                      <p:nvPr/>
                    </p:nvSpPr>
                    <p:spPr bwMode="auto">
                      <a:xfrm>
                        <a:off x="314324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</p:grpSp>
              </p:grpSp>
              <p:grpSp>
                <p:nvGrpSpPr>
                  <p:cNvPr id="117" name="Группа 78"/>
                  <p:cNvGrpSpPr/>
                  <p:nvPr/>
                </p:nvGrpSpPr>
                <p:grpSpPr>
                  <a:xfrm>
                    <a:off x="428596" y="4586296"/>
                    <a:ext cx="2544554" cy="271464"/>
                    <a:chOff x="428596" y="3643314"/>
                    <a:chExt cx="3929090" cy="357190"/>
                  </a:xfrm>
                </p:grpSpPr>
                <p:grpSp>
                  <p:nvGrpSpPr>
                    <p:cNvPr id="132" name="Группа 36"/>
                    <p:cNvGrpSpPr/>
                    <p:nvPr/>
                  </p:nvGrpSpPr>
                  <p:grpSpPr>
                    <a:xfrm>
                      <a:off x="2214546" y="3643314"/>
                      <a:ext cx="2143140" cy="357190"/>
                      <a:chOff x="1000100" y="2571744"/>
                      <a:chExt cx="2143140" cy="357190"/>
                    </a:xfrm>
                  </p:grpSpPr>
                  <p:sp>
                    <p:nvSpPr>
                      <p:cNvPr id="139" name="Прямоугольник 138"/>
                      <p:cNvSpPr/>
                      <p:nvPr/>
                    </p:nvSpPr>
                    <p:spPr bwMode="auto">
                      <a:xfrm>
                        <a:off x="100010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40" name="Прямоугольник 139"/>
                      <p:cNvSpPr/>
                      <p:nvPr/>
                    </p:nvSpPr>
                    <p:spPr bwMode="auto">
                      <a:xfrm>
                        <a:off x="135729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41" name="Прямоугольник 140"/>
                      <p:cNvSpPr/>
                      <p:nvPr/>
                    </p:nvSpPr>
                    <p:spPr bwMode="auto">
                      <a:xfrm>
                        <a:off x="171448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42" name="Прямоугольник 141"/>
                      <p:cNvSpPr/>
                      <p:nvPr/>
                    </p:nvSpPr>
                    <p:spPr bwMode="auto">
                      <a:xfrm>
                        <a:off x="207167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43" name="Прямоугольник 142"/>
                      <p:cNvSpPr/>
                      <p:nvPr/>
                    </p:nvSpPr>
                    <p:spPr bwMode="auto">
                      <a:xfrm>
                        <a:off x="242886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44" name="Прямоугольник 143"/>
                      <p:cNvSpPr/>
                      <p:nvPr/>
                    </p:nvSpPr>
                    <p:spPr bwMode="auto">
                      <a:xfrm>
                        <a:off x="278605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</p:grpSp>
                <p:grpSp>
                  <p:nvGrpSpPr>
                    <p:cNvPr id="133" name="Группа 44"/>
                    <p:cNvGrpSpPr/>
                    <p:nvPr/>
                  </p:nvGrpSpPr>
                  <p:grpSpPr>
                    <a:xfrm>
                      <a:off x="428596" y="3643314"/>
                      <a:ext cx="1785950" cy="357190"/>
                      <a:chOff x="1714480" y="3286124"/>
                      <a:chExt cx="1785950" cy="357190"/>
                    </a:xfrm>
                  </p:grpSpPr>
                  <p:sp>
                    <p:nvSpPr>
                      <p:cNvPr id="134" name="Прямоугольник 133"/>
                      <p:cNvSpPr/>
                      <p:nvPr/>
                    </p:nvSpPr>
                    <p:spPr bwMode="auto">
                      <a:xfrm>
                        <a:off x="171448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35" name="Прямоугольник 134"/>
                      <p:cNvSpPr/>
                      <p:nvPr/>
                    </p:nvSpPr>
                    <p:spPr bwMode="auto">
                      <a:xfrm>
                        <a:off x="207167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36" name="Прямоугольник 135"/>
                      <p:cNvSpPr/>
                      <p:nvPr/>
                    </p:nvSpPr>
                    <p:spPr bwMode="auto">
                      <a:xfrm>
                        <a:off x="242886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37" name="Прямоугольник 136"/>
                      <p:cNvSpPr/>
                      <p:nvPr/>
                    </p:nvSpPr>
                    <p:spPr bwMode="auto">
                      <a:xfrm>
                        <a:off x="278605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38" name="Прямоугольник 137"/>
                      <p:cNvSpPr/>
                      <p:nvPr/>
                    </p:nvSpPr>
                    <p:spPr bwMode="auto">
                      <a:xfrm>
                        <a:off x="314324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</p:grpSp>
              </p:grpSp>
              <p:grpSp>
                <p:nvGrpSpPr>
                  <p:cNvPr id="118" name="Группа 92"/>
                  <p:cNvGrpSpPr/>
                  <p:nvPr/>
                </p:nvGrpSpPr>
                <p:grpSpPr>
                  <a:xfrm>
                    <a:off x="659919" y="4314831"/>
                    <a:ext cx="2544554" cy="271464"/>
                    <a:chOff x="428596" y="3643314"/>
                    <a:chExt cx="3929090" cy="357190"/>
                  </a:xfrm>
                </p:grpSpPr>
                <p:grpSp>
                  <p:nvGrpSpPr>
                    <p:cNvPr id="119" name="Группа 36"/>
                    <p:cNvGrpSpPr/>
                    <p:nvPr/>
                  </p:nvGrpSpPr>
                  <p:grpSpPr>
                    <a:xfrm>
                      <a:off x="2214546" y="3643314"/>
                      <a:ext cx="2143140" cy="357190"/>
                      <a:chOff x="1000100" y="2571744"/>
                      <a:chExt cx="2143140" cy="357190"/>
                    </a:xfrm>
                  </p:grpSpPr>
                  <p:sp>
                    <p:nvSpPr>
                      <p:cNvPr id="126" name="Прямоугольник 125"/>
                      <p:cNvSpPr/>
                      <p:nvPr/>
                    </p:nvSpPr>
                    <p:spPr bwMode="auto">
                      <a:xfrm>
                        <a:off x="100010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27" name="Прямоугольник 126"/>
                      <p:cNvSpPr/>
                      <p:nvPr/>
                    </p:nvSpPr>
                    <p:spPr bwMode="auto">
                      <a:xfrm>
                        <a:off x="135729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28" name="Прямоугольник 127"/>
                      <p:cNvSpPr/>
                      <p:nvPr/>
                    </p:nvSpPr>
                    <p:spPr bwMode="auto">
                      <a:xfrm>
                        <a:off x="171448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29" name="Прямоугольник 128"/>
                      <p:cNvSpPr/>
                      <p:nvPr/>
                    </p:nvSpPr>
                    <p:spPr bwMode="auto">
                      <a:xfrm>
                        <a:off x="207167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30" name="Прямоугольник 129"/>
                      <p:cNvSpPr/>
                      <p:nvPr/>
                    </p:nvSpPr>
                    <p:spPr bwMode="auto">
                      <a:xfrm>
                        <a:off x="242886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31" name="Прямоугольник 130"/>
                      <p:cNvSpPr/>
                      <p:nvPr/>
                    </p:nvSpPr>
                    <p:spPr bwMode="auto">
                      <a:xfrm>
                        <a:off x="2786050" y="257174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</p:grpSp>
                <p:grpSp>
                  <p:nvGrpSpPr>
                    <p:cNvPr id="120" name="Группа 44"/>
                    <p:cNvGrpSpPr/>
                    <p:nvPr/>
                  </p:nvGrpSpPr>
                  <p:grpSpPr>
                    <a:xfrm>
                      <a:off x="428596" y="3643314"/>
                      <a:ext cx="1785950" cy="357190"/>
                      <a:chOff x="1714480" y="3286124"/>
                      <a:chExt cx="1785950" cy="357190"/>
                    </a:xfrm>
                  </p:grpSpPr>
                  <p:sp>
                    <p:nvSpPr>
                      <p:cNvPr id="121" name="Прямоугольник 120"/>
                      <p:cNvSpPr/>
                      <p:nvPr/>
                    </p:nvSpPr>
                    <p:spPr bwMode="auto">
                      <a:xfrm>
                        <a:off x="171448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22" name="Прямоугольник 121"/>
                      <p:cNvSpPr/>
                      <p:nvPr/>
                    </p:nvSpPr>
                    <p:spPr bwMode="auto">
                      <a:xfrm>
                        <a:off x="207167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23" name="Прямоугольник 122"/>
                      <p:cNvSpPr/>
                      <p:nvPr/>
                    </p:nvSpPr>
                    <p:spPr bwMode="auto">
                      <a:xfrm>
                        <a:off x="242886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24" name="Прямоугольник 123"/>
                      <p:cNvSpPr/>
                      <p:nvPr/>
                    </p:nvSpPr>
                    <p:spPr bwMode="auto">
                      <a:xfrm>
                        <a:off x="278605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25" name="Прямоугольник 124"/>
                      <p:cNvSpPr/>
                      <p:nvPr/>
                    </p:nvSpPr>
                    <p:spPr bwMode="auto">
                      <a:xfrm>
                        <a:off x="3143240" y="3286124"/>
                        <a:ext cx="357190" cy="357190"/>
                      </a:xfrm>
                      <a:prstGeom prst="rect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</p:spPr>
                    <p:style>
                      <a:lnRef idx="0">
                        <a:schemeClr val="accent3"/>
                      </a:lnRef>
                      <a:fillRef idx="3">
                        <a:schemeClr val="accent3"/>
                      </a:fillRef>
                      <a:effectRef idx="3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endParaRPr>
                      </a:p>
                    </p:txBody>
                  </p:sp>
                </p:grpSp>
              </p:grpSp>
            </p:grpSp>
          </p:grp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Кроссворд «Углы»</a:t>
            </a:r>
            <a:endParaRPr lang="ru-RU" dirty="0"/>
          </a:p>
        </p:txBody>
      </p:sp>
      <p:sp>
        <p:nvSpPr>
          <p:cNvPr id="398" name="TextBox 397"/>
          <p:cNvSpPr txBox="1"/>
          <p:nvPr/>
        </p:nvSpPr>
        <p:spPr>
          <a:xfrm>
            <a:off x="642910" y="1785926"/>
            <a:ext cx="8028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                        1.   Г   Р   А   Д  У    С</a:t>
            </a:r>
          </a:p>
          <a:p>
            <a:pPr>
              <a:lnSpc>
                <a:spcPct val="150000"/>
              </a:lnSpc>
            </a:pPr>
            <a:r>
              <a:rPr lang="ru-RU" sz="1900" dirty="0" smtClean="0"/>
              <a:t>                               2.  О  Б   Л  А   С   Т   Ь  </a:t>
            </a:r>
          </a:p>
          <a:p>
            <a:pPr>
              <a:lnSpc>
                <a:spcPct val="150000"/>
              </a:lnSpc>
            </a:pPr>
            <a:r>
              <a:rPr lang="ru-RU" sz="1900" dirty="0" smtClean="0"/>
              <a:t>                                                   3.  Т   У  П  О  Й</a:t>
            </a:r>
          </a:p>
          <a:p>
            <a:r>
              <a:rPr lang="ru-RU" sz="1900" dirty="0" smtClean="0"/>
              <a:t>                          4.   Р   А  З   В   Ё   Р   Н  У  Т   Ы Й</a:t>
            </a:r>
          </a:p>
          <a:p>
            <a:pPr>
              <a:lnSpc>
                <a:spcPct val="150000"/>
              </a:lnSpc>
            </a:pPr>
            <a:r>
              <a:rPr lang="ru-RU" sz="1900" dirty="0" smtClean="0"/>
              <a:t>                                                   5.  О  С   Т   Р  Ы  Й</a:t>
            </a:r>
          </a:p>
          <a:p>
            <a:pPr>
              <a:lnSpc>
                <a:spcPct val="150000"/>
              </a:lnSpc>
            </a:pPr>
            <a:r>
              <a:rPr lang="ru-RU" sz="1900" dirty="0" smtClean="0"/>
              <a:t>                                    6.  У   Г   О  Л</a:t>
            </a:r>
          </a:p>
          <a:p>
            <a:r>
              <a:rPr lang="ru-RU" sz="1900" dirty="0" smtClean="0"/>
              <a:t>                                         7.  П  Р   Я   М  О  Й</a:t>
            </a:r>
          </a:p>
          <a:p>
            <a:pPr>
              <a:lnSpc>
                <a:spcPct val="150000"/>
              </a:lnSpc>
            </a:pPr>
            <a:r>
              <a:rPr lang="ru-RU" sz="1900" dirty="0" smtClean="0"/>
              <a:t>                                                   8.  Б   И  С   С   Е   К  Т   Р   И  С   А</a:t>
            </a:r>
          </a:p>
          <a:p>
            <a:pPr>
              <a:lnSpc>
                <a:spcPct val="150000"/>
              </a:lnSpc>
            </a:pPr>
            <a:r>
              <a:rPr lang="ru-RU" sz="1900" dirty="0" smtClean="0"/>
              <a:t>       9.  Т   Р   А  Н  С   П  О  Р   Т   И  Р</a:t>
            </a:r>
          </a:p>
          <a:p>
            <a:r>
              <a:rPr lang="ru-RU" sz="1900" dirty="0" smtClean="0"/>
              <a:t> 10. П  Л   А  Н  И  М   Е  Т   Р   И   Я      </a:t>
            </a:r>
          </a:p>
          <a:p>
            <a:r>
              <a:rPr lang="ru-RU" dirty="0" smtClean="0"/>
              <a:t>                                                 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9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42852"/>
            <a:ext cx="6786610" cy="500066"/>
          </a:xfrm>
        </p:spPr>
        <p:txBody>
          <a:bodyPr/>
          <a:lstStyle/>
          <a:p>
            <a:r>
              <a:rPr lang="ru-RU" sz="2800" b="1" dirty="0" smtClean="0"/>
              <a:t>Тест. 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714356"/>
            <a:ext cx="7024710" cy="5857916"/>
          </a:xfrm>
        </p:spPr>
        <p:txBody>
          <a:bodyPr/>
          <a:lstStyle/>
          <a:p>
            <a:r>
              <a:rPr lang="ru-RU" sz="1400" dirty="0" smtClean="0"/>
              <a:t>1. Биссектриса разбивает угол в 40˚  на углы по:</a:t>
            </a:r>
          </a:p>
          <a:p>
            <a:r>
              <a:rPr lang="ru-RU" sz="1400" dirty="0" smtClean="0"/>
              <a:t>           м) 40˚ ;   </a:t>
            </a:r>
            <a:r>
              <a:rPr lang="ru-RU" sz="1400" dirty="0" err="1" smtClean="0"/>
              <a:t>н</a:t>
            </a:r>
            <a:r>
              <a:rPr lang="ru-RU" sz="1400" dirty="0" smtClean="0"/>
              <a:t>) 80˚   ;   о) 20˚ ;   </a:t>
            </a:r>
            <a:r>
              <a:rPr lang="ru-RU" sz="1400" dirty="0" err="1" smtClean="0"/>
              <a:t>п</a:t>
            </a:r>
            <a:r>
              <a:rPr lang="ru-RU" sz="1400" dirty="0" smtClean="0"/>
              <a:t>) другой ответ.</a:t>
            </a:r>
          </a:p>
          <a:p>
            <a:pPr>
              <a:buNone/>
            </a:pPr>
            <a:r>
              <a:rPr lang="ru-RU" sz="1400" dirty="0" smtClean="0"/>
              <a:t>       2. &lt; АОВ = 40˚ ; &lt; АОС = 10˚ . Найдите  &lt; ВОС.</a:t>
            </a:r>
          </a:p>
          <a:p>
            <a:r>
              <a:rPr lang="ru-RU" sz="1400" dirty="0" smtClean="0"/>
              <a:t>           Р) 20˚ ;                                           А         С</a:t>
            </a:r>
          </a:p>
          <a:p>
            <a:r>
              <a:rPr lang="ru-RU" sz="1400" dirty="0" smtClean="0"/>
              <a:t>           с) 50˚ ;                                 О                            В</a:t>
            </a:r>
          </a:p>
          <a:p>
            <a:r>
              <a:rPr lang="ru-RU" sz="1400" dirty="0" smtClean="0"/>
              <a:t>           т) 30˚ ;</a:t>
            </a:r>
          </a:p>
          <a:p>
            <a:r>
              <a:rPr lang="ru-RU" sz="1400" dirty="0" smtClean="0"/>
              <a:t>          </a:t>
            </a:r>
            <a:r>
              <a:rPr lang="ru-RU" sz="1400" dirty="0" err="1" smtClean="0"/>
              <a:t>ф</a:t>
            </a:r>
            <a:r>
              <a:rPr lang="ru-RU" sz="1400" dirty="0" smtClean="0"/>
              <a:t>) другой ответ.</a:t>
            </a:r>
          </a:p>
          <a:p>
            <a:r>
              <a:rPr lang="ru-RU" sz="1400" dirty="0" smtClean="0"/>
              <a:t>3.  Укажите верное утверждение:</a:t>
            </a:r>
          </a:p>
          <a:p>
            <a:r>
              <a:rPr lang="ru-RU" sz="1400" dirty="0" smtClean="0"/>
              <a:t>            б)  &lt; 2 = 30˚; </a:t>
            </a:r>
          </a:p>
          <a:p>
            <a:r>
              <a:rPr lang="ru-RU" sz="1400" dirty="0" smtClean="0"/>
              <a:t>            в)  &lt;  3 = 30˚;                           30 ˚         2</a:t>
            </a:r>
          </a:p>
          <a:p>
            <a:r>
              <a:rPr lang="ru-RU" sz="1400" dirty="0" smtClean="0"/>
              <a:t>            г)   &lt; 3 = 150˚;                                        4            3</a:t>
            </a:r>
          </a:p>
          <a:p>
            <a:r>
              <a:rPr lang="ru-RU" sz="1400" dirty="0" smtClean="0"/>
              <a:t>            </a:t>
            </a:r>
            <a:r>
              <a:rPr lang="ru-RU" sz="1400" dirty="0" err="1" smtClean="0"/>
              <a:t>д</a:t>
            </a:r>
            <a:r>
              <a:rPr lang="ru-RU" sz="1400" dirty="0" smtClean="0"/>
              <a:t>)   &lt; 4 = 30˚.</a:t>
            </a:r>
          </a:p>
          <a:p>
            <a:r>
              <a:rPr lang="ru-RU" sz="1400" dirty="0" smtClean="0"/>
              <a:t>4.   Прямые АВ и </a:t>
            </a:r>
            <a:r>
              <a:rPr lang="en-US" sz="1400" dirty="0" smtClean="0"/>
              <a:t>F</a:t>
            </a:r>
            <a:r>
              <a:rPr lang="ru-RU" sz="1400" dirty="0" smtClean="0"/>
              <a:t>К пересекаются в точке О. Луч О</a:t>
            </a:r>
            <a:r>
              <a:rPr lang="en-US" sz="1400" dirty="0" smtClean="0"/>
              <a:t>F</a:t>
            </a:r>
            <a:r>
              <a:rPr lang="ru-RU" sz="1400" dirty="0" smtClean="0"/>
              <a:t> является     </a:t>
            </a:r>
          </a:p>
          <a:p>
            <a:pPr>
              <a:buNone/>
            </a:pPr>
            <a:r>
              <a:rPr lang="ru-RU" sz="1400" dirty="0" smtClean="0"/>
              <a:t>            биссектрисой угла  АОС. Вычислите градусную меру угла АОС,    если  </a:t>
            </a:r>
          </a:p>
          <a:p>
            <a:pPr>
              <a:buNone/>
            </a:pPr>
            <a:r>
              <a:rPr lang="ru-RU" sz="1400" dirty="0" smtClean="0"/>
              <a:t>            угол ВОК равен 30˚ .  </a:t>
            </a:r>
            <a:r>
              <a:rPr lang="en-US" sz="1400" dirty="0" smtClean="0"/>
              <a:t>      </a:t>
            </a:r>
            <a:r>
              <a:rPr lang="ru-RU" sz="1400" dirty="0" smtClean="0"/>
              <a:t>            </a:t>
            </a:r>
            <a:r>
              <a:rPr lang="en-US" sz="1400" dirty="0" smtClean="0"/>
              <a:t>  C</a:t>
            </a:r>
            <a:endParaRPr lang="ru-RU" sz="1400" dirty="0" smtClean="0"/>
          </a:p>
          <a:p>
            <a:r>
              <a:rPr lang="ru-RU" sz="1400" dirty="0" smtClean="0"/>
              <a:t>           в) 30˚ ;                             </a:t>
            </a:r>
            <a:r>
              <a:rPr lang="en-US" sz="1400" dirty="0" smtClean="0"/>
              <a:t>F</a:t>
            </a:r>
            <a:endParaRPr lang="ru-RU" sz="1400" dirty="0" smtClean="0"/>
          </a:p>
          <a:p>
            <a:r>
              <a:rPr lang="ru-RU" sz="1400" dirty="0" smtClean="0"/>
              <a:t>           г) 15˚ ;                       А               </a:t>
            </a:r>
            <a:r>
              <a:rPr lang="en-US" sz="1400" dirty="0" smtClean="0"/>
              <a:t>O</a:t>
            </a:r>
            <a:r>
              <a:rPr lang="ru-RU" sz="1400" dirty="0" smtClean="0"/>
              <a:t>                  В</a:t>
            </a:r>
          </a:p>
          <a:p>
            <a:r>
              <a:rPr lang="ru-RU" sz="1400" dirty="0" smtClean="0"/>
              <a:t>           </a:t>
            </a:r>
            <a:r>
              <a:rPr lang="ru-RU" sz="1400" dirty="0" err="1" smtClean="0"/>
              <a:t>д</a:t>
            </a:r>
            <a:r>
              <a:rPr lang="ru-RU" sz="1400" dirty="0" smtClean="0"/>
              <a:t>) 60˚ ;</a:t>
            </a:r>
            <a:r>
              <a:rPr lang="en-US" sz="1400" dirty="0" smtClean="0"/>
              <a:t>                                                   K</a:t>
            </a:r>
            <a:endParaRPr lang="ru-RU" sz="1400" dirty="0" smtClean="0"/>
          </a:p>
          <a:p>
            <a:r>
              <a:rPr lang="ru-RU" sz="1400" dirty="0" smtClean="0"/>
              <a:t>           е) другой ответ.</a:t>
            </a:r>
          </a:p>
          <a:p>
            <a:r>
              <a:rPr lang="ru-RU" sz="1400" dirty="0" smtClean="0"/>
              <a:t>5.   Известно, что  &lt; АОВ = 30˚ ,  &lt; АОС = &lt; ВОР = 40˚ . Тогда &lt; СОР может     </a:t>
            </a:r>
          </a:p>
          <a:p>
            <a:r>
              <a:rPr lang="ru-RU" sz="1400" dirty="0" smtClean="0"/>
              <a:t>      быть   равен:</a:t>
            </a:r>
          </a:p>
          <a:p>
            <a:r>
              <a:rPr lang="ru-RU" sz="1400" dirty="0" smtClean="0"/>
              <a:t>             с) 10˚ ;   т) 30˚ ;   </a:t>
            </a:r>
            <a:r>
              <a:rPr lang="ru-RU" sz="1400" dirty="0" err="1" smtClean="0"/>
              <a:t>ф</a:t>
            </a:r>
            <a:r>
              <a:rPr lang="ru-RU" sz="1400" dirty="0" smtClean="0"/>
              <a:t>) 40˚ ;   </a:t>
            </a:r>
            <a:r>
              <a:rPr lang="ru-RU" sz="1400" dirty="0" err="1" smtClean="0"/>
              <a:t>х</a:t>
            </a:r>
            <a:r>
              <a:rPr lang="ru-RU" sz="1400" dirty="0" smtClean="0"/>
              <a:t>) другой ответ.</a:t>
            </a:r>
            <a:endParaRPr lang="ru-RU" sz="1400" dirty="0"/>
          </a:p>
        </p:txBody>
      </p:sp>
      <p:grpSp>
        <p:nvGrpSpPr>
          <p:cNvPr id="12" name="Группа 11"/>
          <p:cNvGrpSpPr/>
          <p:nvPr/>
        </p:nvGrpSpPr>
        <p:grpSpPr>
          <a:xfrm>
            <a:off x="4786314" y="1643050"/>
            <a:ext cx="1500198" cy="358778"/>
            <a:chOff x="4786314" y="1643050"/>
            <a:chExt cx="1500198" cy="358778"/>
          </a:xfrm>
        </p:grpSpPr>
        <p:cxnSp>
          <p:nvCxnSpPr>
            <p:cNvPr id="7" name="Прямая соединительная линия 6"/>
            <p:cNvCxnSpPr/>
            <p:nvPr/>
          </p:nvCxnSpPr>
          <p:spPr bwMode="auto">
            <a:xfrm>
              <a:off x="4786314" y="2000240"/>
              <a:ext cx="1500198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Прямая соединительная линия 8"/>
            <p:cNvCxnSpPr/>
            <p:nvPr/>
          </p:nvCxnSpPr>
          <p:spPr bwMode="auto">
            <a:xfrm flipV="1">
              <a:off x="4786314" y="1643050"/>
              <a:ext cx="642942" cy="35719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Прямая соединительная линия 10"/>
            <p:cNvCxnSpPr/>
            <p:nvPr/>
          </p:nvCxnSpPr>
          <p:spPr bwMode="auto">
            <a:xfrm flipV="1">
              <a:off x="4786314" y="1643050"/>
              <a:ext cx="928694" cy="35719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" name="Группа 14"/>
          <p:cNvGrpSpPr/>
          <p:nvPr/>
        </p:nvGrpSpPr>
        <p:grpSpPr>
          <a:xfrm>
            <a:off x="4857752" y="2786058"/>
            <a:ext cx="1928826" cy="1000132"/>
            <a:chOff x="4857752" y="2786058"/>
            <a:chExt cx="1928826" cy="1000132"/>
          </a:xfrm>
        </p:grpSpPr>
        <p:cxnSp>
          <p:nvCxnSpPr>
            <p:cNvPr id="14" name="Прямая соединительная линия 13"/>
            <p:cNvCxnSpPr/>
            <p:nvPr/>
          </p:nvCxnSpPr>
          <p:spPr bwMode="auto">
            <a:xfrm flipV="1">
              <a:off x="4857752" y="3214686"/>
              <a:ext cx="1928826" cy="14287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Прямая соединительная линия 15"/>
            <p:cNvCxnSpPr/>
            <p:nvPr/>
          </p:nvCxnSpPr>
          <p:spPr bwMode="auto">
            <a:xfrm>
              <a:off x="4857752" y="2786058"/>
              <a:ext cx="1857388" cy="100013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9" name="Группа 18"/>
          <p:cNvGrpSpPr/>
          <p:nvPr/>
        </p:nvGrpSpPr>
        <p:grpSpPr>
          <a:xfrm>
            <a:off x="4214810" y="4500570"/>
            <a:ext cx="1928826" cy="642942"/>
            <a:chOff x="4214810" y="4500570"/>
            <a:chExt cx="1928826" cy="642942"/>
          </a:xfrm>
        </p:grpSpPr>
        <p:cxnSp>
          <p:nvCxnSpPr>
            <p:cNvPr id="18" name="Прямая соединительная линия 17"/>
            <p:cNvCxnSpPr/>
            <p:nvPr/>
          </p:nvCxnSpPr>
          <p:spPr bwMode="auto">
            <a:xfrm>
              <a:off x="4214810" y="4857760"/>
              <a:ext cx="192882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Прямая соединительная линия 19"/>
            <p:cNvCxnSpPr/>
            <p:nvPr/>
          </p:nvCxnSpPr>
          <p:spPr bwMode="auto">
            <a:xfrm rot="10800000">
              <a:off x="4500562" y="4572008"/>
              <a:ext cx="1285884" cy="57150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Прямая соединительная линия 21"/>
            <p:cNvCxnSpPr/>
            <p:nvPr/>
          </p:nvCxnSpPr>
          <p:spPr bwMode="auto">
            <a:xfrm rot="16200000" flipV="1">
              <a:off x="4786314" y="4500570"/>
              <a:ext cx="357190" cy="35719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urok</Template>
  <TotalTime>1114</TotalTime>
  <Words>733</Words>
  <Application>Microsoft Office PowerPoint</Application>
  <PresentationFormat>Экран (4:3)</PresentationFormat>
  <Paragraphs>161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Пастель</vt:lpstr>
      <vt:lpstr>Тема урока: Угол. Сравнение и измерение углов.</vt:lpstr>
      <vt:lpstr>Цели урока:</vt:lpstr>
      <vt:lpstr>Слайд 3</vt:lpstr>
      <vt:lpstr>Верно ли названы углы на рисунке?</vt:lpstr>
      <vt:lpstr>Графический диктант</vt:lpstr>
      <vt:lpstr>Правильные ответы  к диктанту</vt:lpstr>
      <vt:lpstr>Кроссворд «Углы»</vt:lpstr>
      <vt:lpstr>Кроссворд «Углы»</vt:lpstr>
      <vt:lpstr>Тест. </vt:lpstr>
      <vt:lpstr>Ключ к тесту</vt:lpstr>
      <vt:lpstr>Домашнее задание</vt:lpstr>
      <vt:lpstr>Слайд 12</vt:lpstr>
    </vt:vector>
  </TitlesOfParts>
  <Company>House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Углы. Сравнение и измерение углов.</dc:title>
  <dc:creator>Дом</dc:creator>
  <cp:lastModifiedBy>Tatyana</cp:lastModifiedBy>
  <cp:revision>113</cp:revision>
  <dcterms:created xsi:type="dcterms:W3CDTF">2009-11-09T17:10:17Z</dcterms:created>
  <dcterms:modified xsi:type="dcterms:W3CDTF">2011-10-26T17:42:09Z</dcterms:modified>
</cp:coreProperties>
</file>