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332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332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333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333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34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A90F2355-5775-4940-A409-DB839F9B9095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5CB919CF-23B0-44B6-B456-222BCDB70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2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3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3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3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3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3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23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0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00108"/>
            <a:ext cx="6400800" cy="328614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Тема урока: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Угол. Сравнение и измерение углов.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BL00148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57166"/>
            <a:ext cx="2714644" cy="1921340"/>
          </a:xfrm>
          <a:prstGeom prst="rect">
            <a:avLst/>
          </a:prstGeom>
        </p:spPr>
      </p:pic>
      <p:pic>
        <p:nvPicPr>
          <p:cNvPr id="5" name="Рисунок 4" descr="ED00019_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214818"/>
            <a:ext cx="2285984" cy="2006409"/>
          </a:xfrm>
          <a:prstGeom prst="rect">
            <a:avLst/>
          </a:prstGeom>
        </p:spPr>
      </p:pic>
      <p:pic>
        <p:nvPicPr>
          <p:cNvPr id="6" name="Picture 3" descr="D:\CLIPART\PUB60COR\AG00135_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5" y="5715016"/>
            <a:ext cx="1492453" cy="5191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LIPART\PUB60COR\ED0017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20"/>
            <a:ext cx="5143536" cy="3682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Ключ к тесту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14488"/>
            <a:ext cx="7696200" cy="3771912"/>
          </a:xfrm>
        </p:spPr>
        <p:txBody>
          <a:bodyPr/>
          <a:lstStyle/>
          <a:p>
            <a:pPr algn="ctr"/>
            <a:r>
              <a:rPr lang="ru-RU" dirty="0" smtClean="0"/>
              <a:t>1. о      2. т      3. в     4. </a:t>
            </a:r>
            <a:r>
              <a:rPr lang="ru-RU" smtClean="0"/>
              <a:t>д      </a:t>
            </a:r>
            <a:r>
              <a:rPr lang="ru-RU" dirty="0" smtClean="0"/>
              <a:t>5. т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9262667" flipV="1">
            <a:off x="746928" y="3021176"/>
            <a:ext cx="62316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МОЛОДЕЦ ! 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4071934" y="4714884"/>
            <a:ext cx="44291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баллов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Повторить: </a:t>
            </a:r>
          </a:p>
          <a:p>
            <a:pPr algn="ctr"/>
            <a:r>
              <a:rPr lang="ru-RU" dirty="0" smtClean="0"/>
              <a:t>Глава 2,  § </a:t>
            </a:r>
            <a:r>
              <a:rPr lang="ru-RU" dirty="0" smtClean="0"/>
              <a:t>3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ятно 2 6"/>
          <p:cNvSpPr/>
          <p:nvPr/>
        </p:nvSpPr>
        <p:spPr bwMode="auto">
          <a:xfrm>
            <a:off x="714348" y="1500174"/>
            <a:ext cx="3786214" cy="27146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ru-RU" dirty="0" smtClean="0"/>
              <a:t>                                   </a:t>
            </a:r>
            <a:r>
              <a:rPr lang="ru-RU" sz="28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№ </a:t>
            </a:r>
            <a:r>
              <a:rPr lang="ru-RU" sz="28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92</a:t>
            </a:r>
            <a:endParaRPr lang="ru-RU" sz="2800" dirty="0" smtClean="0">
              <a:ln>
                <a:solidFill>
                  <a:srgbClr val="FF0000"/>
                </a:solidFill>
              </a:ln>
              <a:solidFill>
                <a:srgbClr val="7030A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Крест 9"/>
          <p:cNvSpPr/>
          <p:nvPr/>
        </p:nvSpPr>
        <p:spPr bwMode="auto">
          <a:xfrm>
            <a:off x="5643570" y="1785926"/>
            <a:ext cx="2128846" cy="2128846"/>
          </a:xfrm>
          <a:prstGeom prst="plus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u="sng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mic Sans MS" pitchFamily="66" charset="0"/>
              </a:rPr>
              <a:t>№93</a:t>
            </a:r>
            <a:endParaRPr kumimoji="0" lang="ru-RU" sz="2800" b="1" i="0" strike="noStrike" cap="none" normalizeH="0" baseline="0" dirty="0" smtClean="0">
              <a:ln>
                <a:solidFill>
                  <a:srgbClr val="00B0F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3" descr="D:\Вероника\мобильник\Изображения\Клас\Мышка.gif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714884"/>
            <a:ext cx="2105025" cy="1838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659" y="1698102"/>
            <a:ext cx="7712302" cy="307376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</a:t>
            </a:r>
            <a:endParaRPr lang="ru-RU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000108"/>
            <a:ext cx="12095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 w="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7</a:t>
            </a:r>
            <a:endParaRPr lang="ru-RU" sz="6600" b="1" cap="all" spc="0" dirty="0">
              <a:ln w="0">
                <a:solidFill>
                  <a:srgbClr val="FF0000"/>
                </a:solidFill>
              </a:ln>
              <a:solidFill>
                <a:srgbClr val="FFC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262900">
            <a:off x="658040" y="3587429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dirty="0" smtClean="0">
                <a:ln w="50800">
                  <a:solidFill>
                    <a:srgbClr val="FF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endParaRPr lang="ru-RU" sz="9600" b="1" cap="none" spc="0" dirty="0">
              <a:ln w="50800">
                <a:solidFill>
                  <a:srgbClr val="FF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909415">
            <a:off x="1167588" y="248195"/>
            <a:ext cx="9557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lang="ru-RU" sz="96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49979">
            <a:off x="2632311" y="4864380"/>
            <a:ext cx="17395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10</a:t>
            </a:r>
            <a:endParaRPr lang="ru-RU" sz="96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347808">
            <a:off x="6357950" y="428604"/>
            <a:ext cx="1377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50800">
                  <a:solidFill>
                    <a:srgbClr val="FF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endParaRPr lang="ru-RU" sz="7200" b="1" dirty="0">
              <a:ln w="50800">
                <a:solidFill>
                  <a:srgbClr val="FF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309705">
            <a:off x="7141040" y="3825133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all" dirty="0" smtClean="0">
                <a:ln w="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7</a:t>
            </a:r>
            <a:endParaRPr lang="ru-RU" sz="9600" b="1" cap="all" dirty="0">
              <a:ln w="0"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419172">
            <a:off x="4256932" y="426481"/>
            <a:ext cx="17395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10</a:t>
            </a:r>
            <a:endParaRPr lang="ru-RU" sz="9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79547" y="5017729"/>
            <a:ext cx="72006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spc="150" dirty="0" smtClean="0">
                <a:ln w="11430">
                  <a:solidFill>
                    <a:srgbClr val="C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lang="ru-RU" sz="6600" b="1" spc="150" dirty="0">
              <a:ln w="11430">
                <a:solidFill>
                  <a:srgbClr val="C00000"/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-1.11111E-6 L 2.22222E-6 -0.07222 " pathEditMode="relative" rAng="0" ptsTypes="AA">
                                      <p:cBhvr>
                                        <p:cTn id="8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1491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 Повторить и закрепить понятия: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градусная мера угла;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прямой угол;  острый угол; тупой угол;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смежные и вертикальные углы;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свойства градусных мер углов.</a:t>
            </a:r>
          </a:p>
          <a:p>
            <a:pPr>
              <a:buNone/>
            </a:pPr>
            <a:r>
              <a:rPr lang="ru-RU" sz="2400" dirty="0" smtClean="0"/>
              <a:t>2. Научиться использовать свойства градусных мер углов при решении задач.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500166" y="1214422"/>
            <a:ext cx="4763154" cy="4759100"/>
            <a:chOff x="2428861" y="1672300"/>
            <a:chExt cx="4763154" cy="4759100"/>
          </a:xfrm>
        </p:grpSpPr>
        <p:sp>
          <p:nvSpPr>
            <p:cNvPr id="5" name="Прямоугольный треугольник 4"/>
            <p:cNvSpPr/>
            <p:nvPr/>
          </p:nvSpPr>
          <p:spPr bwMode="auto">
            <a:xfrm rot="9549988">
              <a:off x="3085875" y="2102635"/>
              <a:ext cx="3449125" cy="4328765"/>
            </a:xfrm>
            <a:prstGeom prst="rtTriangle">
              <a:avLst/>
            </a:prstGeom>
            <a:blipFill>
              <a:blip r:embed="rId2" cstate="print"/>
              <a:tile tx="0" ty="0" sx="100000" sy="100000" flip="none" algn="tl"/>
            </a:blipFill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2428861" y="2857496"/>
              <a:ext cx="4071965" cy="1000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>
              <a:endCxn id="5" idx="0"/>
            </p:cNvCxnSpPr>
            <p:nvPr/>
          </p:nvCxnSpPr>
          <p:spPr bwMode="auto">
            <a:xfrm>
              <a:off x="3714744" y="2357430"/>
              <a:ext cx="3477271" cy="33191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 bwMode="auto">
            <a:xfrm rot="20417102">
              <a:off x="5475235" y="1672300"/>
              <a:ext cx="206797" cy="192107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714356"/>
            <a:ext cx="5929354" cy="5029216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</a:t>
            </a:r>
            <a:r>
              <a:rPr lang="en-US" sz="2000" dirty="0" smtClean="0"/>
              <a:t>C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                                                      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2000" dirty="0" smtClean="0"/>
              <a:t>N</a:t>
            </a:r>
          </a:p>
          <a:p>
            <a:r>
              <a:rPr lang="en-US" sz="2000" dirty="0" smtClean="0"/>
              <a:t>A</a:t>
            </a:r>
          </a:p>
          <a:p>
            <a:r>
              <a:rPr lang="en-US" dirty="0" smtClean="0"/>
              <a:t>                                   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O</a:t>
            </a:r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                                                                             </a:t>
            </a:r>
            <a:r>
              <a:rPr lang="en-US" sz="2000" dirty="0" smtClean="0"/>
              <a:t> K</a:t>
            </a:r>
          </a:p>
          <a:p>
            <a:r>
              <a:rPr lang="en-US" dirty="0" smtClean="0"/>
              <a:t>                                                                             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000" dirty="0" smtClean="0"/>
              <a:t>                                                       B</a:t>
            </a:r>
            <a:endParaRPr lang="en-US" sz="2000" b="1" dirty="0"/>
          </a:p>
          <a:p>
            <a:r>
              <a:rPr lang="en-US" dirty="0" smtClean="0"/>
              <a:t>                                    </a:t>
            </a:r>
            <a:r>
              <a:rPr lang="ru-RU" sz="2400" b="1" dirty="0" smtClean="0"/>
              <a:t>Рис. 1</a:t>
            </a:r>
            <a:r>
              <a:rPr lang="en-US" sz="2400" b="1" dirty="0" smtClean="0"/>
              <a:t> </a:t>
            </a:r>
            <a:r>
              <a:rPr lang="en-US" sz="2400" dirty="0" smtClean="0"/>
              <a:t>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Верно ли названы углы на рисунке?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400052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      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</a:t>
            </a:r>
            <a:r>
              <a:rPr lang="en-US" sz="2000" dirty="0" smtClean="0"/>
              <a:t>b    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                                 </a:t>
            </a:r>
            <a:r>
              <a:rPr lang="en-US" sz="2000" dirty="0" smtClean="0"/>
              <a:t>B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A</a:t>
            </a:r>
            <a:r>
              <a:rPr lang="ru-RU" sz="2000" dirty="0" smtClean="0"/>
              <a:t>                       </a:t>
            </a:r>
            <a:r>
              <a:rPr lang="en-US" sz="2000" dirty="0" smtClean="0"/>
              <a:t>a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en-US" sz="2000" dirty="0" err="1" smtClean="0"/>
              <a:t>bAa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A </a:t>
            </a:r>
            <a:r>
              <a:rPr lang="ru-RU" sz="2000" dirty="0" smtClean="0"/>
              <a:t>или  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err="1" smtClean="0"/>
              <a:t>ab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                         </a:t>
            </a:r>
            <a:r>
              <a:rPr lang="ru-RU" sz="2000" dirty="0" smtClean="0"/>
              <a:t> </a:t>
            </a:r>
            <a:r>
              <a:rPr lang="en-US" sz="2000" dirty="0" smtClean="0"/>
              <a:t>O                        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ODB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BOD</a:t>
            </a:r>
            <a:r>
              <a:rPr lang="ru-RU" sz="2000" dirty="0" smtClean="0"/>
              <a:t>                </a:t>
            </a:r>
            <a:r>
              <a:rPr lang="en-US" sz="2000" dirty="0" smtClean="0"/>
              <a:t>                              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1714487"/>
            <a:ext cx="4257676" cy="4500595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ru-RU" sz="2000" dirty="0" smtClean="0"/>
              <a:t>   </a:t>
            </a:r>
            <a:r>
              <a:rPr lang="en-US" sz="2000" dirty="0" smtClean="0"/>
              <a:t>M                           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ru-RU" sz="2000" dirty="0" smtClean="0"/>
              <a:t>   </a:t>
            </a:r>
            <a:r>
              <a:rPr lang="en-US" sz="2000" dirty="0" smtClean="0"/>
              <a:t>A                          N</a:t>
            </a:r>
          </a:p>
          <a:p>
            <a:pPr>
              <a:buNone/>
            </a:pPr>
            <a:r>
              <a:rPr lang="en-US" sz="2000" dirty="0" smtClean="0"/>
              <a:t>                 </a:t>
            </a:r>
            <a:r>
              <a:rPr lang="ru-RU" sz="2000" dirty="0" smtClean="0"/>
              <a:t>  </a:t>
            </a:r>
            <a:r>
              <a:rPr lang="en-US" sz="2000" dirty="0" smtClean="0"/>
              <a:t>   MN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ru-RU" sz="2000" dirty="0" smtClean="0"/>
              <a:t>  </a:t>
            </a:r>
            <a:r>
              <a:rPr lang="en-US" sz="2000" dirty="0" smtClean="0"/>
              <a:t>D       </a:t>
            </a:r>
            <a:r>
              <a:rPr lang="ru-RU" sz="2000" dirty="0" smtClean="0"/>
              <a:t>  </a:t>
            </a:r>
            <a:r>
              <a:rPr lang="en-US" sz="2000" dirty="0" smtClean="0"/>
              <a:t> A </a:t>
            </a:r>
            <a:r>
              <a:rPr lang="ru-RU" sz="2000" dirty="0" smtClean="0"/>
              <a:t> или</a:t>
            </a:r>
            <a:r>
              <a:rPr lang="en-US" sz="2000" dirty="0" smtClean="0"/>
              <a:t>     MAN</a:t>
            </a:r>
            <a:endParaRPr lang="ru-RU" sz="2000" dirty="0" smtClean="0"/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или     </a:t>
            </a:r>
            <a:r>
              <a:rPr lang="ru-RU" sz="2200" dirty="0" smtClean="0"/>
              <a:t>О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endParaRPr lang="ru-RU" sz="20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928662" y="2285992"/>
            <a:ext cx="1643074" cy="1216034"/>
            <a:chOff x="928662" y="3000372"/>
            <a:chExt cx="1643074" cy="1216034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auto">
            <a:xfrm rot="5400000">
              <a:off x="892943" y="3036091"/>
              <a:ext cx="1214446" cy="1143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928662" y="4214818"/>
              <a:ext cx="164307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Группа 55"/>
          <p:cNvGrpSpPr/>
          <p:nvPr/>
        </p:nvGrpSpPr>
        <p:grpSpPr>
          <a:xfrm>
            <a:off x="5929322" y="2214554"/>
            <a:ext cx="1858182" cy="1715306"/>
            <a:chOff x="5999966" y="2858290"/>
            <a:chExt cx="1858182" cy="1715306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 rot="5400000">
              <a:off x="5143504" y="3714752"/>
              <a:ext cx="1714512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6000760" y="4572008"/>
              <a:ext cx="185738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Группа 56"/>
          <p:cNvGrpSpPr/>
          <p:nvPr/>
        </p:nvGrpSpPr>
        <p:grpSpPr>
          <a:xfrm>
            <a:off x="3143240" y="3429000"/>
            <a:ext cx="2143140" cy="1430348"/>
            <a:chOff x="3357554" y="4286256"/>
            <a:chExt cx="2143140" cy="1430348"/>
          </a:xfrm>
        </p:grpSpPr>
        <p:cxnSp>
          <p:nvCxnSpPr>
            <p:cNvPr id="16" name="Прямая соединительная линия 15"/>
            <p:cNvCxnSpPr/>
            <p:nvPr/>
          </p:nvCxnSpPr>
          <p:spPr bwMode="auto">
            <a:xfrm rot="16200000" flipH="1">
              <a:off x="2964645" y="4679165"/>
              <a:ext cx="1428760" cy="6429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4000496" y="5715016"/>
              <a:ext cx="150019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Группа 57"/>
          <p:cNvGrpSpPr/>
          <p:nvPr/>
        </p:nvGrpSpPr>
        <p:grpSpPr>
          <a:xfrm>
            <a:off x="500034" y="4286256"/>
            <a:ext cx="6858048" cy="1571636"/>
            <a:chOff x="500034" y="4286256"/>
            <a:chExt cx="6858048" cy="157163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500034" y="4286256"/>
              <a:ext cx="142876" cy="142876"/>
              <a:chOff x="2000232" y="5286388"/>
              <a:chExt cx="1143008" cy="1216034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Прямая соединительная линия 25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500034" y="4643446"/>
              <a:ext cx="142876" cy="142876"/>
              <a:chOff x="2000232" y="5286388"/>
              <a:chExt cx="1143008" cy="1216034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Прямая соединительная линия 33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1500166" y="4643446"/>
              <a:ext cx="142876" cy="142876"/>
              <a:chOff x="2000232" y="5286388"/>
              <a:chExt cx="1143008" cy="1216034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Прямая соединительная линия 36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8" name="Группа 37"/>
            <p:cNvGrpSpPr/>
            <p:nvPr/>
          </p:nvGrpSpPr>
          <p:grpSpPr>
            <a:xfrm>
              <a:off x="6000760" y="4429132"/>
              <a:ext cx="142876" cy="142876"/>
              <a:chOff x="2000232" y="5286388"/>
              <a:chExt cx="1143008" cy="1216034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Прямая соединительная линия 39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1" name="Группа 40"/>
            <p:cNvGrpSpPr/>
            <p:nvPr/>
          </p:nvGrpSpPr>
          <p:grpSpPr>
            <a:xfrm>
              <a:off x="3571868" y="5357826"/>
              <a:ext cx="142876" cy="142876"/>
              <a:chOff x="2000232" y="5286388"/>
              <a:chExt cx="1143008" cy="121603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Прямая соединительная линия 42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" name="Группа 43"/>
            <p:cNvGrpSpPr/>
            <p:nvPr/>
          </p:nvGrpSpPr>
          <p:grpSpPr>
            <a:xfrm>
              <a:off x="5143504" y="5715016"/>
              <a:ext cx="142876" cy="142876"/>
              <a:chOff x="2000232" y="5286388"/>
              <a:chExt cx="1143008" cy="1216034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Прямая соединительная линия 45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7" name="Группа 46"/>
            <p:cNvGrpSpPr/>
            <p:nvPr/>
          </p:nvGrpSpPr>
          <p:grpSpPr>
            <a:xfrm>
              <a:off x="3571868" y="5715016"/>
              <a:ext cx="142876" cy="142876"/>
              <a:chOff x="2000232" y="5286388"/>
              <a:chExt cx="1143008" cy="1216034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Прямая соединительная линия 48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0" name="Группа 49"/>
            <p:cNvGrpSpPr/>
            <p:nvPr/>
          </p:nvGrpSpPr>
          <p:grpSpPr>
            <a:xfrm>
              <a:off x="6000760" y="4786322"/>
              <a:ext cx="142876" cy="142876"/>
              <a:chOff x="2000232" y="5286388"/>
              <a:chExt cx="1143008" cy="1216034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Прямая соединительная линия 51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3" name="Группа 52"/>
            <p:cNvGrpSpPr/>
            <p:nvPr/>
          </p:nvGrpSpPr>
          <p:grpSpPr>
            <a:xfrm>
              <a:off x="7215206" y="4786322"/>
              <a:ext cx="142876" cy="142876"/>
              <a:chOff x="2000232" y="5286388"/>
              <a:chExt cx="1143008" cy="1216034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 bwMode="auto">
              <a:xfrm rot="5400000">
                <a:off x="1964513" y="5322107"/>
                <a:ext cx="1214446" cy="1143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Прямая соединительная линия 54"/>
              <p:cNvCxnSpPr/>
              <p:nvPr/>
            </p:nvCxnSpPr>
            <p:spPr bwMode="auto">
              <a:xfrm>
                <a:off x="2000232" y="6500834"/>
                <a:ext cx="114300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0" name="5-конечная звезда 59"/>
          <p:cNvSpPr/>
          <p:nvPr/>
        </p:nvSpPr>
        <p:spPr bwMode="auto">
          <a:xfrm>
            <a:off x="4071934" y="2000240"/>
            <a:ext cx="785818" cy="714380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886216"/>
          </a:xfrm>
        </p:spPr>
        <p:txBody>
          <a:bodyPr/>
          <a:lstStyle/>
          <a:p>
            <a:r>
              <a:rPr lang="ru-RU" sz="1800" b="1" dirty="0" smtClean="0"/>
              <a:t>Равные углы имеют равные градусные меры.</a:t>
            </a:r>
          </a:p>
          <a:p>
            <a:r>
              <a:rPr lang="ru-RU" sz="1800" b="1" dirty="0" smtClean="0"/>
              <a:t>На экране изображён угол ОАВ. </a:t>
            </a:r>
          </a:p>
          <a:p>
            <a:pPr>
              <a:buNone/>
            </a:pPr>
            <a:r>
              <a:rPr lang="ru-RU" sz="1400" b="1" dirty="0" smtClean="0"/>
              <a:t>                                        А</a:t>
            </a:r>
          </a:p>
          <a:p>
            <a:pPr>
              <a:buNone/>
            </a:pPr>
            <a:r>
              <a:rPr lang="ru-RU" sz="1400" b="1" dirty="0" smtClean="0"/>
              <a:t>                                                           </a:t>
            </a:r>
          </a:p>
          <a:p>
            <a:pPr>
              <a:buNone/>
            </a:pPr>
            <a:r>
              <a:rPr lang="ru-RU" sz="1400" b="1" dirty="0"/>
              <a:t> </a:t>
            </a:r>
            <a:r>
              <a:rPr lang="ru-RU" sz="1400" b="1" dirty="0" smtClean="0"/>
              <a:t>                              О          В</a:t>
            </a:r>
          </a:p>
          <a:p>
            <a:r>
              <a:rPr lang="ru-RU" sz="1800" b="1" dirty="0" smtClean="0"/>
              <a:t>Единицей измерения углов является градус – угол, равный 1/180 части развёрнутого угла.</a:t>
            </a:r>
          </a:p>
          <a:p>
            <a:r>
              <a:rPr lang="ru-RU" sz="1800" b="1" dirty="0" smtClean="0"/>
              <a:t>Для измерения углов используется циркуль.</a:t>
            </a:r>
          </a:p>
          <a:p>
            <a:r>
              <a:rPr lang="ru-RU" sz="1800" b="1" dirty="0" smtClean="0"/>
              <a:t>Меньший угол имеет большую градусную меру.</a:t>
            </a:r>
          </a:p>
          <a:p>
            <a:r>
              <a:rPr lang="ru-RU" sz="1800" b="1" dirty="0" smtClean="0"/>
              <a:t>Если луч делит угол на два угла , то градусная мера угла равна сумме градусных мер этих углов.</a:t>
            </a:r>
          </a:p>
          <a:p>
            <a:r>
              <a:rPr lang="ru-RU" sz="1800" b="1" dirty="0" smtClean="0"/>
              <a:t>Если обе стороны являются дополнительными полупрямыми, то угол называется прямым.</a:t>
            </a:r>
            <a:endParaRPr lang="ru-RU" sz="1800" b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428992" y="2857496"/>
            <a:ext cx="571504" cy="215902"/>
            <a:chOff x="3428992" y="2857496"/>
            <a:chExt cx="571504" cy="215902"/>
          </a:xfrm>
        </p:grpSpPr>
        <p:cxnSp>
          <p:nvCxnSpPr>
            <p:cNvPr id="5" name="Прямая соединительная линия 4"/>
            <p:cNvCxnSpPr/>
            <p:nvPr/>
          </p:nvCxnSpPr>
          <p:spPr bwMode="auto">
            <a:xfrm rot="10800000" flipV="1">
              <a:off x="3428992" y="2857496"/>
              <a:ext cx="428628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3428992" y="3071810"/>
              <a:ext cx="5715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 </a:t>
            </a:r>
            <a:br>
              <a:rPr lang="ru-RU" dirty="0" smtClean="0"/>
            </a:br>
            <a:r>
              <a:rPr lang="ru-RU" dirty="0" smtClean="0"/>
              <a:t>к диктанту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7696200" cy="3657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2071670" y="4000504"/>
            <a:ext cx="5429288" cy="501654"/>
            <a:chOff x="1357290" y="3214686"/>
            <a:chExt cx="5429288" cy="501654"/>
          </a:xfrm>
        </p:grpSpPr>
        <p:cxnSp>
          <p:nvCxnSpPr>
            <p:cNvPr id="5" name="Прямая соединительная линия 4"/>
            <p:cNvCxnSpPr/>
            <p:nvPr/>
          </p:nvCxnSpPr>
          <p:spPr bwMode="auto">
            <a:xfrm>
              <a:off x="1357290" y="3714752"/>
              <a:ext cx="7143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Прямая соединительная линия 6"/>
            <p:cNvCxnSpPr/>
            <p:nvPr/>
          </p:nvCxnSpPr>
          <p:spPr bwMode="auto">
            <a:xfrm rot="5400000" flipH="1" flipV="1">
              <a:off x="2000232" y="3286124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 rot="16200000" flipH="1">
              <a:off x="2393141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2857488" y="3714752"/>
              <a:ext cx="642942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 rot="5400000" flipH="1" flipV="1">
              <a:off x="3464711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rot="16200000" flipH="1">
              <a:off x="3893339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 flipH="1" flipV="1">
              <a:off x="4321967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 rot="16200000" flipH="1">
              <a:off x="4750595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5214942" y="3714752"/>
              <a:ext cx="78581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 rot="5400000" flipH="1" flipV="1">
              <a:off x="5929322" y="3286124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 rot="16200000" flipH="1">
              <a:off x="6322231" y="3250405"/>
              <a:ext cx="500066" cy="4286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026" name="Picture 2" descr="D:\CLIPART\PUB60COR\J029506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1830387" cy="1316037"/>
          </a:xfrm>
          <a:prstGeom prst="rect">
            <a:avLst/>
          </a:prstGeom>
          <a:noFill/>
        </p:spPr>
      </p:pic>
      <p:pic>
        <p:nvPicPr>
          <p:cNvPr id="1028" name="Picture 4" descr="D:\CLIPART\PUB60COR\ED0018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500702"/>
            <a:ext cx="1833563" cy="8016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Группа 106"/>
          <p:cNvGrpSpPr/>
          <p:nvPr/>
        </p:nvGrpSpPr>
        <p:grpSpPr>
          <a:xfrm>
            <a:off x="428596" y="2143116"/>
            <a:ext cx="4857784" cy="2714644"/>
            <a:chOff x="428596" y="2143116"/>
            <a:chExt cx="4857784" cy="2714644"/>
          </a:xfrm>
        </p:grpSpPr>
        <p:sp>
          <p:nvSpPr>
            <p:cNvPr id="109" name="Прямоугольник 108"/>
            <p:cNvSpPr/>
            <p:nvPr/>
          </p:nvSpPr>
          <p:spPr bwMode="auto">
            <a:xfrm>
              <a:off x="3428992" y="3786190"/>
              <a:ext cx="231323" cy="270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119" name="Группа 118"/>
            <p:cNvGrpSpPr/>
            <p:nvPr/>
          </p:nvGrpSpPr>
          <p:grpSpPr>
            <a:xfrm>
              <a:off x="428596" y="2143116"/>
              <a:ext cx="4857784" cy="2714644"/>
              <a:chOff x="428596" y="2143116"/>
              <a:chExt cx="4857784" cy="2714644"/>
            </a:xfrm>
          </p:grpSpPr>
          <p:grpSp>
            <p:nvGrpSpPr>
              <p:cNvPr id="118" name="Группа 117"/>
              <p:cNvGrpSpPr/>
              <p:nvPr/>
            </p:nvGrpSpPr>
            <p:grpSpPr>
              <a:xfrm>
                <a:off x="428596" y="2143116"/>
                <a:ext cx="4857784" cy="2714644"/>
                <a:chOff x="428596" y="2143116"/>
                <a:chExt cx="4857784" cy="2714644"/>
              </a:xfrm>
            </p:grpSpPr>
            <p:grpSp>
              <p:nvGrpSpPr>
                <p:cNvPr id="117" name="Группа 116"/>
                <p:cNvGrpSpPr/>
                <p:nvPr/>
              </p:nvGrpSpPr>
              <p:grpSpPr>
                <a:xfrm>
                  <a:off x="2047857" y="3500438"/>
                  <a:ext cx="925292" cy="271464"/>
                  <a:chOff x="2047857" y="3500438"/>
                  <a:chExt cx="925292" cy="271464"/>
                </a:xfrm>
              </p:grpSpPr>
              <p:sp>
                <p:nvSpPr>
                  <p:cNvPr id="14" name="Прямоугольник 13"/>
                  <p:cNvSpPr/>
                  <p:nvPr/>
                </p:nvSpPr>
                <p:spPr bwMode="auto">
                  <a:xfrm>
                    <a:off x="2047857" y="3500438"/>
                    <a:ext cx="231323" cy="2714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sng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" name="Прямоугольник 16"/>
                  <p:cNvSpPr/>
                  <p:nvPr/>
                </p:nvSpPr>
                <p:spPr bwMode="auto">
                  <a:xfrm>
                    <a:off x="2510503" y="3500438"/>
                    <a:ext cx="231323" cy="2714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sng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" name="Прямоугольник 17"/>
                  <p:cNvSpPr/>
                  <p:nvPr/>
                </p:nvSpPr>
                <p:spPr bwMode="auto">
                  <a:xfrm>
                    <a:off x="2741826" y="3500438"/>
                    <a:ext cx="231323" cy="2714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sng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</p:grpSp>
            <p:grpSp>
              <p:nvGrpSpPr>
                <p:cNvPr id="116" name="Группа 115"/>
                <p:cNvGrpSpPr/>
                <p:nvPr/>
              </p:nvGrpSpPr>
              <p:grpSpPr>
                <a:xfrm>
                  <a:off x="428596" y="2143116"/>
                  <a:ext cx="4857784" cy="2714644"/>
                  <a:chOff x="428596" y="2143116"/>
                  <a:chExt cx="4857784" cy="2714644"/>
                </a:xfrm>
              </p:grpSpPr>
              <p:grpSp>
                <p:nvGrpSpPr>
                  <p:cNvPr id="22" name="Группа 21"/>
                  <p:cNvGrpSpPr/>
                  <p:nvPr/>
                </p:nvGrpSpPr>
                <p:grpSpPr>
                  <a:xfrm>
                    <a:off x="2279180" y="2143116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5" name="Прямоугольник 4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9" name="Прямоугольник 8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0" name="Прямоугольник 9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1" name="Прямоугольник 10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2" name="Прямоугольник 11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3" name="Прямоугольник 12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sp>
                <p:nvSpPr>
                  <p:cNvPr id="20" name="Прямоугольник 19"/>
                  <p:cNvSpPr/>
                  <p:nvPr/>
                </p:nvSpPr>
                <p:spPr bwMode="auto">
                  <a:xfrm>
                    <a:off x="2279180" y="3500438"/>
                    <a:ext cx="231323" cy="2714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sng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2047857" y="2414580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24" name="Прямоугольник 23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5" name="Прямоугольник 24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6" name="Прямоугольник 25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7" name="Прямоугольник 26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8" name="Прямоугольник 27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9" name="Прямоугольник 28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44" name="Группа 43"/>
                  <p:cNvGrpSpPr/>
                  <p:nvPr/>
                </p:nvGrpSpPr>
                <p:grpSpPr>
                  <a:xfrm>
                    <a:off x="2741826" y="2686045"/>
                    <a:ext cx="1156615" cy="271464"/>
                    <a:chOff x="1714480" y="3286124"/>
                    <a:chExt cx="1785950" cy="357190"/>
                  </a:xfrm>
                </p:grpSpPr>
                <p:sp>
                  <p:nvSpPr>
                    <p:cNvPr id="31" name="Прямоугольник 30"/>
                    <p:cNvSpPr/>
                    <p:nvPr/>
                  </p:nvSpPr>
                  <p:spPr bwMode="auto">
                    <a:xfrm>
                      <a:off x="171448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32" name="Прямоугольник 31"/>
                    <p:cNvSpPr/>
                    <p:nvPr/>
                  </p:nvSpPr>
                  <p:spPr bwMode="auto">
                    <a:xfrm>
                      <a:off x="207167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33" name="Прямоугольник 32"/>
                    <p:cNvSpPr/>
                    <p:nvPr/>
                  </p:nvSpPr>
                  <p:spPr bwMode="auto">
                    <a:xfrm>
                      <a:off x="242886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34" name="Прямоугольник 33"/>
                    <p:cNvSpPr/>
                    <p:nvPr/>
                  </p:nvSpPr>
                  <p:spPr bwMode="auto">
                    <a:xfrm>
                      <a:off x="278605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35" name="Прямоугольник 34"/>
                    <p:cNvSpPr/>
                    <p:nvPr/>
                  </p:nvSpPr>
                  <p:spPr bwMode="auto">
                    <a:xfrm>
                      <a:off x="314324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64" name="Группа 63"/>
                  <p:cNvGrpSpPr/>
                  <p:nvPr/>
                </p:nvGrpSpPr>
                <p:grpSpPr>
                  <a:xfrm>
                    <a:off x="1585211" y="2957509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37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38" name="Прямоугольник 37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39" name="Прямоугольник 38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0" name="Прямоугольник 39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1" name="Прямоугольник 40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2" name="Прямоугольник 41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3" name="Прямоугольник 42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45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46" name="Прямоугольник 45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7" name="Прямоугольник 46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8" name="Прямоугольник 47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49" name="Прямоугольник 48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50" name="Прямоугольник 49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51" name="Группа 50"/>
                  <p:cNvGrpSpPr/>
                  <p:nvPr/>
                </p:nvGrpSpPr>
                <p:grpSpPr>
                  <a:xfrm>
                    <a:off x="2741826" y="3228974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52" name="Прямоугольник 51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53" name="Прямоугольник 52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54" name="Прямоугольник 53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55" name="Прямоугольник 54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56" name="Прямоугольник 55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57" name="Прямоугольник 56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115" name="Группа 114"/>
                  <p:cNvGrpSpPr/>
                  <p:nvPr/>
                </p:nvGrpSpPr>
                <p:grpSpPr>
                  <a:xfrm>
                    <a:off x="2279180" y="3771902"/>
                    <a:ext cx="1156615" cy="271464"/>
                    <a:chOff x="2279180" y="3771902"/>
                    <a:chExt cx="1156615" cy="271464"/>
                  </a:xfrm>
                </p:grpSpPr>
                <p:sp>
                  <p:nvSpPr>
                    <p:cNvPr id="59" name="Прямоугольник 58"/>
                    <p:cNvSpPr/>
                    <p:nvPr/>
                  </p:nvSpPr>
                  <p:spPr bwMode="auto">
                    <a:xfrm>
                      <a:off x="2279180" y="3771902"/>
                      <a:ext cx="231323" cy="271464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60" name="Прямоугольник 59"/>
                    <p:cNvSpPr/>
                    <p:nvPr/>
                  </p:nvSpPr>
                  <p:spPr bwMode="auto">
                    <a:xfrm>
                      <a:off x="2510503" y="3771902"/>
                      <a:ext cx="231323" cy="271464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61" name="Прямоугольник 60"/>
                    <p:cNvSpPr/>
                    <p:nvPr/>
                  </p:nvSpPr>
                  <p:spPr bwMode="auto">
                    <a:xfrm>
                      <a:off x="2741826" y="3771902"/>
                      <a:ext cx="231323" cy="271464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62" name="Прямоугольник 61"/>
                    <p:cNvSpPr/>
                    <p:nvPr/>
                  </p:nvSpPr>
                  <p:spPr bwMode="auto">
                    <a:xfrm>
                      <a:off x="2973149" y="3771902"/>
                      <a:ext cx="231323" cy="271464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63" name="Прямоугольник 62"/>
                    <p:cNvSpPr/>
                    <p:nvPr/>
                  </p:nvSpPr>
                  <p:spPr bwMode="auto">
                    <a:xfrm>
                      <a:off x="3204472" y="3771902"/>
                      <a:ext cx="231323" cy="271464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                                     </a:t>
                      </a:r>
                    </a:p>
                  </p:txBody>
                </p:sp>
              </p:grpSp>
              <p:grpSp>
                <p:nvGrpSpPr>
                  <p:cNvPr id="65" name="Группа 64"/>
                  <p:cNvGrpSpPr/>
                  <p:nvPr/>
                </p:nvGrpSpPr>
                <p:grpSpPr>
                  <a:xfrm>
                    <a:off x="2741826" y="4043367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66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73" name="Прямоугольник 72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4" name="Прямоугольник 73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5" name="Прямоугольник 74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6" name="Прямоугольник 75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7" name="Прямоугольник 76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8" name="Прямоугольник 77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67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68" name="Прямоугольник 67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69" name="Прямоугольник 68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0" name="Прямоугольник 69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1" name="Прямоугольник 70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72" name="Прямоугольник 71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79" name="Группа 78"/>
                  <p:cNvGrpSpPr/>
                  <p:nvPr/>
                </p:nvGrpSpPr>
                <p:grpSpPr>
                  <a:xfrm>
                    <a:off x="428596" y="4586296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80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87" name="Прямоугольник 86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8" name="Прямоугольник 87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9" name="Прямоугольник 88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0" name="Прямоугольник 89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1" name="Прямоугольник 90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2" name="Прямоугольник 91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81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82" name="Прямоугольник 81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3" name="Прямоугольник 82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4" name="Прямоугольник 83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5" name="Прямоугольник 84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86" name="Прямоугольник 85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3" name="Группа 92"/>
                  <p:cNvGrpSpPr/>
                  <p:nvPr/>
                </p:nvGrpSpPr>
                <p:grpSpPr>
                  <a:xfrm>
                    <a:off x="659919" y="4314831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94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101" name="Прямоугольник 100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2" name="Прямоугольник 101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3" name="Прямоугольник 102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4" name="Прямоугольник 103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5" name="Прямоугольник 104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6" name="Прямоугольник 105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95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96" name="Прямоугольник 95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7" name="Прямоугольник 96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8" name="Прямоугольник 97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99" name="Прямоугольник 98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00" name="Прямоугольник 99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6" name="Прямоугольник 15"/>
              <p:cNvSpPr/>
              <p:nvPr/>
            </p:nvSpPr>
            <p:spPr bwMode="auto">
              <a:xfrm>
                <a:off x="1816534" y="2414580"/>
                <a:ext cx="231323" cy="27146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 «Углы»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4386282"/>
          </a:xfrm>
        </p:spPr>
        <p:txBody>
          <a:bodyPr/>
          <a:lstStyle/>
          <a:p>
            <a:r>
              <a:rPr lang="ru-RU" sz="1400" dirty="0" smtClean="0"/>
              <a:t>1. Единица измерения углов.</a:t>
            </a:r>
          </a:p>
          <a:p>
            <a:r>
              <a:rPr lang="ru-RU" sz="1400" dirty="0" smtClean="0"/>
              <a:t>2. Любой угол разделяет плоскость на две…</a:t>
            </a:r>
          </a:p>
          <a:p>
            <a:r>
              <a:rPr lang="ru-RU" sz="1400" dirty="0" smtClean="0"/>
              <a:t>3. Угол, больше прямого.</a:t>
            </a:r>
          </a:p>
          <a:p>
            <a:r>
              <a:rPr lang="ru-RU" sz="1400" dirty="0" smtClean="0"/>
              <a:t>4. Угол, величина которого равна 180</a:t>
            </a:r>
            <a:r>
              <a:rPr lang="ru-RU" sz="1400" baseline="30000" dirty="0" smtClean="0"/>
              <a:t>0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5. Угол, меньше прямого.</a:t>
            </a:r>
          </a:p>
          <a:p>
            <a:pPr>
              <a:buNone/>
            </a:pPr>
            <a:r>
              <a:rPr lang="ru-RU" sz="1400" dirty="0" smtClean="0"/>
              <a:t>       6. Геометрическая фигура,  которая состоит из точки и двух лучей,   </a:t>
            </a:r>
          </a:p>
          <a:p>
            <a:pPr>
              <a:buNone/>
            </a:pPr>
            <a:r>
              <a:rPr lang="ru-RU" sz="1400" dirty="0" smtClean="0"/>
              <a:t>              исходящих из одной точки</a:t>
            </a:r>
          </a:p>
          <a:p>
            <a:pPr>
              <a:buNone/>
            </a:pPr>
            <a:r>
              <a:rPr lang="ru-RU" sz="1400" dirty="0" smtClean="0"/>
              <a:t>       7. Угол, равный 90</a:t>
            </a:r>
            <a:r>
              <a:rPr lang="ru-RU" sz="1400" baseline="30000" dirty="0" smtClean="0"/>
              <a:t>0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8. Луч, исходящий из вершины угла и делящий его на два равных угла.</a:t>
            </a:r>
          </a:p>
          <a:p>
            <a:r>
              <a:rPr lang="ru-RU" sz="1400" dirty="0" smtClean="0"/>
              <a:t>9. Прибор для построения и измерения углов.</a:t>
            </a:r>
          </a:p>
          <a:p>
            <a:r>
              <a:rPr lang="ru-RU" sz="1400" dirty="0" smtClean="0"/>
              <a:t>10. Раздел геометрии, в котором рассматриваются свойства фигур на плоскости.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baseline="30000" dirty="0" smtClean="0"/>
              <a:t> </a:t>
            </a:r>
            <a:r>
              <a:rPr lang="ru-RU" sz="1400" dirty="0" smtClean="0"/>
              <a:t>       </a:t>
            </a:r>
            <a:endParaRPr lang="ru-RU" sz="1600" dirty="0" smtClean="0"/>
          </a:p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5715008" cy="3657600"/>
          </a:xfrm>
        </p:spPr>
        <p:txBody>
          <a:bodyPr/>
          <a:lstStyle/>
          <a:p>
            <a:endParaRPr lang="ru-RU" sz="1600" dirty="0" smtClean="0"/>
          </a:p>
          <a:p>
            <a:pPr>
              <a:buNone/>
            </a:pPr>
            <a:r>
              <a:rPr lang="ru-RU" sz="1500" dirty="0" smtClean="0"/>
              <a:t>                                    1    </a:t>
            </a:r>
          </a:p>
          <a:p>
            <a:pPr>
              <a:buNone/>
            </a:pPr>
            <a:r>
              <a:rPr lang="ru-RU" sz="1500" dirty="0" smtClean="0"/>
              <a:t>                           2</a:t>
            </a:r>
          </a:p>
          <a:p>
            <a:pPr>
              <a:buNone/>
            </a:pPr>
            <a:r>
              <a:rPr lang="ru-RU" sz="1500" dirty="0" smtClean="0"/>
              <a:t>                                           3</a:t>
            </a:r>
          </a:p>
          <a:p>
            <a:pPr>
              <a:buNone/>
            </a:pPr>
            <a:r>
              <a:rPr lang="ru-RU" sz="1500" dirty="0" smtClean="0"/>
              <a:t>                       4</a:t>
            </a:r>
          </a:p>
          <a:p>
            <a:pPr>
              <a:buNone/>
            </a:pPr>
            <a:r>
              <a:rPr lang="ru-RU" sz="1500" dirty="0" smtClean="0"/>
              <a:t>                                            5</a:t>
            </a:r>
          </a:p>
          <a:p>
            <a:pPr>
              <a:buNone/>
            </a:pPr>
            <a:r>
              <a:rPr lang="ru-RU" sz="1500" dirty="0" smtClean="0"/>
              <a:t>                               6</a:t>
            </a:r>
          </a:p>
          <a:p>
            <a:pPr>
              <a:buNone/>
            </a:pPr>
            <a:r>
              <a:rPr lang="ru-RU" sz="1500" dirty="0" smtClean="0"/>
              <a:t>                                   7</a:t>
            </a:r>
          </a:p>
          <a:p>
            <a:pPr>
              <a:buNone/>
            </a:pPr>
            <a:r>
              <a:rPr lang="ru-RU" sz="1500" dirty="0" smtClean="0"/>
              <a:t>                                           8</a:t>
            </a:r>
          </a:p>
          <a:p>
            <a:pPr>
              <a:buNone/>
            </a:pPr>
            <a:r>
              <a:rPr lang="ru-RU" sz="1500" dirty="0" smtClean="0"/>
              <a:t>       9</a:t>
            </a:r>
          </a:p>
          <a:p>
            <a:pPr>
              <a:buNone/>
            </a:pPr>
            <a:r>
              <a:rPr lang="ru-RU" sz="1500" dirty="0" smtClean="0"/>
              <a:t> 10</a:t>
            </a:r>
          </a:p>
          <a:p>
            <a:pPr>
              <a:buNone/>
            </a:pPr>
            <a:r>
              <a:rPr lang="ru-RU" sz="1500" dirty="0" smtClean="0"/>
              <a:t>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Группа 101"/>
          <p:cNvGrpSpPr/>
          <p:nvPr/>
        </p:nvGrpSpPr>
        <p:grpSpPr>
          <a:xfrm>
            <a:off x="1142976" y="1785926"/>
            <a:ext cx="7315224" cy="3857652"/>
            <a:chOff x="1142976" y="1785926"/>
            <a:chExt cx="7315224" cy="3857652"/>
          </a:xfrm>
        </p:grpSpPr>
        <p:sp>
          <p:nvSpPr>
            <p:cNvPr id="494" name="Прямоугольник 493"/>
            <p:cNvSpPr/>
            <p:nvPr/>
          </p:nvSpPr>
          <p:spPr bwMode="auto">
            <a:xfrm>
              <a:off x="5643570" y="4071942"/>
              <a:ext cx="360000" cy="43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                                                   </a:t>
              </a:r>
            </a:p>
          </p:txBody>
        </p:sp>
        <p:grpSp>
          <p:nvGrpSpPr>
            <p:cNvPr id="495" name="Группа 494"/>
            <p:cNvGrpSpPr/>
            <p:nvPr/>
          </p:nvGrpSpPr>
          <p:grpSpPr>
            <a:xfrm>
              <a:off x="1142976" y="1785926"/>
              <a:ext cx="7315224" cy="3857652"/>
              <a:chOff x="1142976" y="1785926"/>
              <a:chExt cx="7315224" cy="3857652"/>
            </a:xfrm>
          </p:grpSpPr>
          <p:sp>
            <p:nvSpPr>
              <p:cNvPr id="103" name="Прямоугольник 102"/>
              <p:cNvSpPr/>
              <p:nvPr/>
            </p:nvSpPr>
            <p:spPr bwMode="auto">
              <a:xfrm>
                <a:off x="3233040" y="2171691"/>
                <a:ext cx="348344" cy="38576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grpSp>
            <p:nvGrpSpPr>
              <p:cNvPr id="104" name="Группа 106"/>
              <p:cNvGrpSpPr/>
              <p:nvPr/>
            </p:nvGrpSpPr>
            <p:grpSpPr>
              <a:xfrm>
                <a:off x="1142976" y="1785926"/>
                <a:ext cx="7315224" cy="3857652"/>
                <a:chOff x="428596" y="2143116"/>
                <a:chExt cx="4857784" cy="2714644"/>
              </a:xfrm>
            </p:grpSpPr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2047857" y="3500438"/>
                  <a:ext cx="231323" cy="27146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2510503" y="3500438"/>
                  <a:ext cx="231323" cy="27146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2741826" y="3500438"/>
                  <a:ext cx="231323" cy="27146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grpSp>
              <p:nvGrpSpPr>
                <p:cNvPr id="108" name="Группа 203"/>
                <p:cNvGrpSpPr/>
                <p:nvPr/>
              </p:nvGrpSpPr>
              <p:grpSpPr>
                <a:xfrm>
                  <a:off x="428596" y="2143116"/>
                  <a:ext cx="4857784" cy="2714644"/>
                  <a:chOff x="428596" y="2143116"/>
                  <a:chExt cx="4857784" cy="2714644"/>
                </a:xfrm>
              </p:grpSpPr>
              <p:grpSp>
                <p:nvGrpSpPr>
                  <p:cNvPr id="109" name="Группа 21"/>
                  <p:cNvGrpSpPr/>
                  <p:nvPr/>
                </p:nvGrpSpPr>
                <p:grpSpPr>
                  <a:xfrm>
                    <a:off x="2279180" y="2143116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193" name="Прямоугольник 4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4" name="Прямоугольник 8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5" name="Прямоугольник 9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6" name="Прямоугольник 10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7" name="Прямоугольник 11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8" name="Прямоугольник 12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sp>
                <p:nvSpPr>
                  <p:cNvPr id="110" name="Прямоугольник 109"/>
                  <p:cNvSpPr/>
                  <p:nvPr/>
                </p:nvSpPr>
                <p:spPr bwMode="auto">
                  <a:xfrm>
                    <a:off x="2279180" y="3500438"/>
                    <a:ext cx="231323" cy="2714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sng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grpSp>
                <p:nvGrpSpPr>
                  <p:cNvPr id="111" name="Группа 22"/>
                  <p:cNvGrpSpPr/>
                  <p:nvPr/>
                </p:nvGrpSpPr>
                <p:grpSpPr>
                  <a:xfrm>
                    <a:off x="2047857" y="2414580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187" name="Прямоугольник 23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8" name="Прямоугольник 24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9" name="Прямоугольник 188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0" name="Прямоугольник 189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1" name="Прямоугольник 190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92" name="Прямоугольник 191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112" name="Группа 43"/>
                  <p:cNvGrpSpPr/>
                  <p:nvPr/>
                </p:nvGrpSpPr>
                <p:grpSpPr>
                  <a:xfrm>
                    <a:off x="2741826" y="2686045"/>
                    <a:ext cx="1156615" cy="271464"/>
                    <a:chOff x="1714480" y="3286124"/>
                    <a:chExt cx="1785950" cy="357190"/>
                  </a:xfrm>
                </p:grpSpPr>
                <p:sp>
                  <p:nvSpPr>
                    <p:cNvPr id="182" name="Прямоугольник 181"/>
                    <p:cNvSpPr/>
                    <p:nvPr/>
                  </p:nvSpPr>
                  <p:spPr bwMode="auto">
                    <a:xfrm>
                      <a:off x="171448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3" name="Прямоугольник 31"/>
                    <p:cNvSpPr/>
                    <p:nvPr/>
                  </p:nvSpPr>
                  <p:spPr bwMode="auto">
                    <a:xfrm>
                      <a:off x="207167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4" name="Прямоугольник 32"/>
                    <p:cNvSpPr/>
                    <p:nvPr/>
                  </p:nvSpPr>
                  <p:spPr bwMode="auto">
                    <a:xfrm>
                      <a:off x="242886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5" name="Прямоугольник 184"/>
                    <p:cNvSpPr/>
                    <p:nvPr/>
                  </p:nvSpPr>
                  <p:spPr bwMode="auto">
                    <a:xfrm>
                      <a:off x="278605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86" name="Прямоугольник 185"/>
                    <p:cNvSpPr/>
                    <p:nvPr/>
                  </p:nvSpPr>
                  <p:spPr bwMode="auto">
                    <a:xfrm>
                      <a:off x="314324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113" name="Группа 63"/>
                  <p:cNvGrpSpPr/>
                  <p:nvPr/>
                </p:nvGrpSpPr>
                <p:grpSpPr>
                  <a:xfrm>
                    <a:off x="1585211" y="2957509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169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176" name="Прямоугольник 175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7" name="Прямоугольник 176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8" name="Прямоугольник 177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9" name="Прямоугольник 178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0" name="Прямоугольник 179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1" name="Прямоугольник 180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170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171" name="Прямоугольник 45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2" name="Прямоугольник 171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3" name="Прямоугольник 172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4" name="Прямоугольник 173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5" name="Прямоугольник 174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14" name="Группа 50"/>
                  <p:cNvGrpSpPr/>
                  <p:nvPr/>
                </p:nvGrpSpPr>
                <p:grpSpPr>
                  <a:xfrm>
                    <a:off x="2741826" y="3228974"/>
                    <a:ext cx="1387938" cy="271464"/>
                    <a:chOff x="1000100" y="2571744"/>
                    <a:chExt cx="2143140" cy="357190"/>
                  </a:xfrm>
                </p:grpSpPr>
                <p:sp>
                  <p:nvSpPr>
                    <p:cNvPr id="163" name="Прямоугольник 162"/>
                    <p:cNvSpPr/>
                    <p:nvPr/>
                  </p:nvSpPr>
                  <p:spPr bwMode="auto">
                    <a:xfrm>
                      <a:off x="100010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4" name="Прямоугольник 163"/>
                    <p:cNvSpPr/>
                    <p:nvPr/>
                  </p:nvSpPr>
                  <p:spPr bwMode="auto">
                    <a:xfrm>
                      <a:off x="135729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5" name="Прямоугольник 164"/>
                    <p:cNvSpPr/>
                    <p:nvPr/>
                  </p:nvSpPr>
                  <p:spPr bwMode="auto">
                    <a:xfrm>
                      <a:off x="171448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6" name="Прямоугольник 165"/>
                    <p:cNvSpPr/>
                    <p:nvPr/>
                  </p:nvSpPr>
                  <p:spPr bwMode="auto">
                    <a:xfrm>
                      <a:off x="207167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7" name="Прямоугольник 166"/>
                    <p:cNvSpPr/>
                    <p:nvPr/>
                  </p:nvSpPr>
                  <p:spPr bwMode="auto">
                    <a:xfrm>
                      <a:off x="242886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8" name="Прямоугольник 167"/>
                    <p:cNvSpPr/>
                    <p:nvPr/>
                  </p:nvSpPr>
                  <p:spPr bwMode="auto">
                    <a:xfrm>
                      <a:off x="2786050" y="257174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115" name="Группа 57"/>
                  <p:cNvGrpSpPr/>
                  <p:nvPr/>
                </p:nvGrpSpPr>
                <p:grpSpPr>
                  <a:xfrm>
                    <a:off x="2279180" y="3771902"/>
                    <a:ext cx="1156615" cy="271464"/>
                    <a:chOff x="1714480" y="3286124"/>
                    <a:chExt cx="1785950" cy="357190"/>
                  </a:xfrm>
                </p:grpSpPr>
                <p:sp>
                  <p:nvSpPr>
                    <p:cNvPr id="158" name="Прямоугольник 157"/>
                    <p:cNvSpPr/>
                    <p:nvPr/>
                  </p:nvSpPr>
                  <p:spPr bwMode="auto">
                    <a:xfrm>
                      <a:off x="171448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59" name="Прямоугольник 158"/>
                    <p:cNvSpPr/>
                    <p:nvPr/>
                  </p:nvSpPr>
                  <p:spPr bwMode="auto">
                    <a:xfrm>
                      <a:off x="207167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0" name="Прямоугольник 159"/>
                    <p:cNvSpPr/>
                    <p:nvPr/>
                  </p:nvSpPr>
                  <p:spPr bwMode="auto">
                    <a:xfrm>
                      <a:off x="242886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1" name="Прямоугольник 160"/>
                    <p:cNvSpPr/>
                    <p:nvPr/>
                  </p:nvSpPr>
                  <p:spPr bwMode="auto">
                    <a:xfrm>
                      <a:off x="278605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162" name="Прямоугольник 161"/>
                    <p:cNvSpPr/>
                    <p:nvPr/>
                  </p:nvSpPr>
                  <p:spPr bwMode="auto">
                    <a:xfrm>
                      <a:off x="3143240" y="3286124"/>
                      <a:ext cx="357190" cy="357190"/>
                    </a:xfrm>
                    <a:prstGeom prst="rect">
                      <a:avLst/>
                    </a:prstGeom>
                    <a:ln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p:txBody>
                </p:sp>
              </p:grpSp>
              <p:grpSp>
                <p:nvGrpSpPr>
                  <p:cNvPr id="116" name="Группа 64"/>
                  <p:cNvGrpSpPr/>
                  <p:nvPr/>
                </p:nvGrpSpPr>
                <p:grpSpPr>
                  <a:xfrm>
                    <a:off x="2741826" y="4043367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145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152" name="Прямоугольник 151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3" name="Прямоугольник 152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4" name="Прямоугольник 153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5" name="Прямоугольник 154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6" name="Прямоугольник 155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7" name="Прямоугольник 156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146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147" name="Прямоугольник 146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8" name="Прямоугольник 147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9" name="Прямоугольник 148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0" name="Прямоугольник 149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51" name="Прямоугольник 150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17" name="Группа 78"/>
                  <p:cNvGrpSpPr/>
                  <p:nvPr/>
                </p:nvGrpSpPr>
                <p:grpSpPr>
                  <a:xfrm>
                    <a:off x="428596" y="4586296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132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139" name="Прямоугольник 138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0" name="Прямоугольник 139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1" name="Прямоугольник 140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2" name="Прямоугольник 141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3" name="Прямоугольник 142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44" name="Прямоугольник 143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133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134" name="Прямоугольник 133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5" name="Прямоугольник 134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6" name="Прямоугольник 135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7" name="Прямоугольник 136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8" name="Прямоугольник 137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18" name="Группа 92"/>
                  <p:cNvGrpSpPr/>
                  <p:nvPr/>
                </p:nvGrpSpPr>
                <p:grpSpPr>
                  <a:xfrm>
                    <a:off x="659919" y="4314831"/>
                    <a:ext cx="2544554" cy="271464"/>
                    <a:chOff x="428596" y="3643314"/>
                    <a:chExt cx="3929090" cy="357190"/>
                  </a:xfrm>
                </p:grpSpPr>
                <p:grpSp>
                  <p:nvGrpSpPr>
                    <p:cNvPr id="119" name="Группа 36"/>
                    <p:cNvGrpSpPr/>
                    <p:nvPr/>
                  </p:nvGrpSpPr>
                  <p:grpSpPr>
                    <a:xfrm>
                      <a:off x="2214546" y="3643314"/>
                      <a:ext cx="2143140" cy="357190"/>
                      <a:chOff x="1000100" y="2571744"/>
                      <a:chExt cx="2143140" cy="357190"/>
                    </a:xfrm>
                  </p:grpSpPr>
                  <p:sp>
                    <p:nvSpPr>
                      <p:cNvPr id="126" name="Прямоугольник 125"/>
                      <p:cNvSpPr/>
                      <p:nvPr/>
                    </p:nvSpPr>
                    <p:spPr bwMode="auto">
                      <a:xfrm>
                        <a:off x="100010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7" name="Прямоугольник 126"/>
                      <p:cNvSpPr/>
                      <p:nvPr/>
                    </p:nvSpPr>
                    <p:spPr bwMode="auto">
                      <a:xfrm>
                        <a:off x="135729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8" name="Прямоугольник 127"/>
                      <p:cNvSpPr/>
                      <p:nvPr/>
                    </p:nvSpPr>
                    <p:spPr bwMode="auto">
                      <a:xfrm>
                        <a:off x="171448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9" name="Прямоугольник 128"/>
                      <p:cNvSpPr/>
                      <p:nvPr/>
                    </p:nvSpPr>
                    <p:spPr bwMode="auto">
                      <a:xfrm>
                        <a:off x="207167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0" name="Прямоугольник 129"/>
                      <p:cNvSpPr/>
                      <p:nvPr/>
                    </p:nvSpPr>
                    <p:spPr bwMode="auto">
                      <a:xfrm>
                        <a:off x="242886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31" name="Прямоугольник 130"/>
                      <p:cNvSpPr/>
                      <p:nvPr/>
                    </p:nvSpPr>
                    <p:spPr bwMode="auto">
                      <a:xfrm>
                        <a:off x="2786050" y="257174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120" name="Группа 44"/>
                    <p:cNvGrpSpPr/>
                    <p:nvPr/>
                  </p:nvGrpSpPr>
                  <p:grpSpPr>
                    <a:xfrm>
                      <a:off x="428596" y="3643314"/>
                      <a:ext cx="1785950" cy="357190"/>
                      <a:chOff x="1714480" y="3286124"/>
                      <a:chExt cx="1785950" cy="357190"/>
                    </a:xfrm>
                  </p:grpSpPr>
                  <p:sp>
                    <p:nvSpPr>
                      <p:cNvPr id="121" name="Прямоугольник 120"/>
                      <p:cNvSpPr/>
                      <p:nvPr/>
                    </p:nvSpPr>
                    <p:spPr bwMode="auto">
                      <a:xfrm>
                        <a:off x="171448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2" name="Прямоугольник 121"/>
                      <p:cNvSpPr/>
                      <p:nvPr/>
                    </p:nvSpPr>
                    <p:spPr bwMode="auto">
                      <a:xfrm>
                        <a:off x="207167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3" name="Прямоугольник 122"/>
                      <p:cNvSpPr/>
                      <p:nvPr/>
                    </p:nvSpPr>
                    <p:spPr bwMode="auto">
                      <a:xfrm>
                        <a:off x="242886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4" name="Прямоугольник 123"/>
                      <p:cNvSpPr/>
                      <p:nvPr/>
                    </p:nvSpPr>
                    <p:spPr bwMode="auto">
                      <a:xfrm>
                        <a:off x="278605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25" name="Прямоугольник 124"/>
                      <p:cNvSpPr/>
                      <p:nvPr/>
                    </p:nvSpPr>
                    <p:spPr bwMode="auto">
                      <a:xfrm>
                        <a:off x="3143240" y="3286124"/>
                        <a:ext cx="357190" cy="357190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hemeClr val="accent3"/>
                      </a:lnRef>
                      <a:fillRef idx="3">
                        <a:schemeClr val="accent3"/>
                      </a:fillRef>
                      <a:effectRef idx="3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 «Углы»</a:t>
            </a:r>
            <a:endParaRPr lang="ru-RU" dirty="0"/>
          </a:p>
        </p:txBody>
      </p:sp>
      <p:sp>
        <p:nvSpPr>
          <p:cNvPr id="398" name="TextBox 397"/>
          <p:cNvSpPr txBox="1"/>
          <p:nvPr/>
        </p:nvSpPr>
        <p:spPr>
          <a:xfrm>
            <a:off x="642910" y="1785926"/>
            <a:ext cx="802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1.   Г   Р   А   Д  У    С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                        2.  О  Б   Л  А   С   Т   Ь  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                                            3.  Т   У  П  О  Й</a:t>
            </a:r>
          </a:p>
          <a:p>
            <a:r>
              <a:rPr lang="ru-RU" sz="1900" dirty="0" smtClean="0"/>
              <a:t>                          4.   Р   А  З   В   Ё   Р   Н  У  Т   Ы Й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                                            5.  О  С   Т   Р  Ы  Й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                             6.  У   Г   О  Л</a:t>
            </a:r>
          </a:p>
          <a:p>
            <a:r>
              <a:rPr lang="ru-RU" sz="1900" dirty="0" smtClean="0"/>
              <a:t>                                         7.  П  Р   Я   М  О  Й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                                            8.  Б   И  С   С   Е   К  Т   Р   И  С   А</a:t>
            </a:r>
          </a:p>
          <a:p>
            <a:pPr>
              <a:lnSpc>
                <a:spcPct val="150000"/>
              </a:lnSpc>
            </a:pPr>
            <a:r>
              <a:rPr lang="ru-RU" sz="1900" dirty="0" smtClean="0"/>
              <a:t>       9.  Т   Р   А  Н  С   П  О  Р   Т   И  Р</a:t>
            </a:r>
          </a:p>
          <a:p>
            <a:r>
              <a:rPr lang="ru-RU" sz="1900" dirty="0" smtClean="0"/>
              <a:t> 10. П  Л   А  Н  И  М   Е  Т   Р   И   Я      </a:t>
            </a:r>
          </a:p>
          <a:p>
            <a:r>
              <a:rPr lang="ru-RU" dirty="0" smtClean="0"/>
              <a:t>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6786610" cy="500066"/>
          </a:xfrm>
        </p:spPr>
        <p:txBody>
          <a:bodyPr/>
          <a:lstStyle/>
          <a:p>
            <a:r>
              <a:rPr lang="ru-RU" sz="2800" b="1" dirty="0" smtClean="0"/>
              <a:t>Тест.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14356"/>
            <a:ext cx="7024710" cy="5857916"/>
          </a:xfrm>
        </p:spPr>
        <p:txBody>
          <a:bodyPr/>
          <a:lstStyle/>
          <a:p>
            <a:r>
              <a:rPr lang="ru-RU" sz="1400" dirty="0" smtClean="0"/>
              <a:t>1. Биссектриса разбивает угол в 40˚  на углы по:</a:t>
            </a:r>
          </a:p>
          <a:p>
            <a:r>
              <a:rPr lang="ru-RU" sz="1400" dirty="0" smtClean="0"/>
              <a:t>           м) 40˚ ;   </a:t>
            </a:r>
            <a:r>
              <a:rPr lang="ru-RU" sz="1400" dirty="0" err="1" smtClean="0"/>
              <a:t>н</a:t>
            </a:r>
            <a:r>
              <a:rPr lang="ru-RU" sz="1400" dirty="0" smtClean="0"/>
              <a:t>) 80˚   ;   о) 20˚ ;   </a:t>
            </a:r>
            <a:r>
              <a:rPr lang="ru-RU" sz="1400" dirty="0" err="1" smtClean="0"/>
              <a:t>п</a:t>
            </a:r>
            <a:r>
              <a:rPr lang="ru-RU" sz="1400" dirty="0" smtClean="0"/>
              <a:t>) другой ответ.</a:t>
            </a:r>
          </a:p>
          <a:p>
            <a:pPr>
              <a:buNone/>
            </a:pPr>
            <a:r>
              <a:rPr lang="ru-RU" sz="1400" dirty="0" smtClean="0"/>
              <a:t>       2. &lt; АОВ = 40˚ ; &lt; АОС = 10˚ . Найдите  &lt; ВОС.</a:t>
            </a:r>
          </a:p>
          <a:p>
            <a:r>
              <a:rPr lang="ru-RU" sz="1400" dirty="0" smtClean="0"/>
              <a:t>           Р) 20˚ ;                                           А         С</a:t>
            </a:r>
          </a:p>
          <a:p>
            <a:r>
              <a:rPr lang="ru-RU" sz="1400" dirty="0" smtClean="0"/>
              <a:t>           с) 50˚ ;                                 О                            В</a:t>
            </a:r>
          </a:p>
          <a:p>
            <a:r>
              <a:rPr lang="ru-RU" sz="1400" dirty="0" smtClean="0"/>
              <a:t>           т) 30˚ ;</a:t>
            </a:r>
          </a:p>
          <a:p>
            <a:r>
              <a:rPr lang="ru-RU" sz="1400" dirty="0" smtClean="0"/>
              <a:t>          </a:t>
            </a:r>
            <a:r>
              <a:rPr lang="ru-RU" sz="1400" dirty="0" err="1" smtClean="0"/>
              <a:t>ф</a:t>
            </a:r>
            <a:r>
              <a:rPr lang="ru-RU" sz="1400" dirty="0" smtClean="0"/>
              <a:t>) другой ответ.</a:t>
            </a:r>
          </a:p>
          <a:p>
            <a:r>
              <a:rPr lang="ru-RU" sz="1400" dirty="0" smtClean="0"/>
              <a:t>3.  Укажите верное утверждение:</a:t>
            </a:r>
          </a:p>
          <a:p>
            <a:r>
              <a:rPr lang="ru-RU" sz="1400" dirty="0" smtClean="0"/>
              <a:t>            б)  &lt; 2 = 30˚; </a:t>
            </a:r>
          </a:p>
          <a:p>
            <a:r>
              <a:rPr lang="ru-RU" sz="1400" dirty="0" smtClean="0"/>
              <a:t>            в)  &lt;  3 = 30˚;                           30 ˚         2</a:t>
            </a:r>
          </a:p>
          <a:p>
            <a:r>
              <a:rPr lang="ru-RU" sz="1400" dirty="0" smtClean="0"/>
              <a:t>            г)   &lt; 3 = 150˚;                                        4            3</a:t>
            </a:r>
          </a:p>
          <a:p>
            <a:r>
              <a:rPr lang="ru-RU" sz="1400" dirty="0" smtClean="0"/>
              <a:t>            </a:t>
            </a:r>
            <a:r>
              <a:rPr lang="ru-RU" sz="1400" dirty="0" err="1" smtClean="0"/>
              <a:t>д</a:t>
            </a:r>
            <a:r>
              <a:rPr lang="ru-RU" sz="1400" dirty="0" smtClean="0"/>
              <a:t>)   &lt; 4 = 30˚.</a:t>
            </a:r>
          </a:p>
          <a:p>
            <a:r>
              <a:rPr lang="ru-RU" sz="1400" dirty="0" smtClean="0"/>
              <a:t>4.   Прямые АВ и </a:t>
            </a:r>
            <a:r>
              <a:rPr lang="en-US" sz="1400" dirty="0" smtClean="0"/>
              <a:t>F</a:t>
            </a:r>
            <a:r>
              <a:rPr lang="ru-RU" sz="1400" dirty="0" smtClean="0"/>
              <a:t>К пересекаются в точке О. Луч О</a:t>
            </a:r>
            <a:r>
              <a:rPr lang="en-US" sz="1400" dirty="0" smtClean="0"/>
              <a:t>F</a:t>
            </a:r>
            <a:r>
              <a:rPr lang="ru-RU" sz="1400" dirty="0" smtClean="0"/>
              <a:t> является     </a:t>
            </a:r>
          </a:p>
          <a:p>
            <a:pPr>
              <a:buNone/>
            </a:pPr>
            <a:r>
              <a:rPr lang="ru-RU" sz="1400" dirty="0" smtClean="0"/>
              <a:t>            биссектрисой угла  АОС. Вычислите градусную меру угла АОС,    если  </a:t>
            </a:r>
          </a:p>
          <a:p>
            <a:pPr>
              <a:buNone/>
            </a:pPr>
            <a:r>
              <a:rPr lang="ru-RU" sz="1400" dirty="0" smtClean="0"/>
              <a:t>            угол ВОК равен 30˚ .  </a:t>
            </a:r>
            <a:r>
              <a:rPr lang="en-US" sz="1400" dirty="0" smtClean="0"/>
              <a:t>      </a:t>
            </a:r>
            <a:r>
              <a:rPr lang="ru-RU" sz="1400" dirty="0" smtClean="0"/>
              <a:t>            </a:t>
            </a:r>
            <a:r>
              <a:rPr lang="en-US" sz="1400" dirty="0" smtClean="0"/>
              <a:t>  C</a:t>
            </a:r>
            <a:endParaRPr lang="ru-RU" sz="1400" dirty="0" smtClean="0"/>
          </a:p>
          <a:p>
            <a:r>
              <a:rPr lang="ru-RU" sz="1400" dirty="0" smtClean="0"/>
              <a:t>           в) 30˚ ;                             </a:t>
            </a:r>
            <a:r>
              <a:rPr lang="en-US" sz="1400" dirty="0" smtClean="0"/>
              <a:t>F</a:t>
            </a:r>
            <a:endParaRPr lang="ru-RU" sz="1400" dirty="0" smtClean="0"/>
          </a:p>
          <a:p>
            <a:r>
              <a:rPr lang="ru-RU" sz="1400" dirty="0" smtClean="0"/>
              <a:t>           г) 15˚ ;                       А               </a:t>
            </a:r>
            <a:r>
              <a:rPr lang="en-US" sz="1400" dirty="0" smtClean="0"/>
              <a:t>O</a:t>
            </a:r>
            <a:r>
              <a:rPr lang="ru-RU" sz="1400" dirty="0" smtClean="0"/>
              <a:t>                  В</a:t>
            </a:r>
          </a:p>
          <a:p>
            <a:r>
              <a:rPr lang="ru-RU" sz="1400" dirty="0" smtClean="0"/>
              <a:t>           </a:t>
            </a:r>
            <a:r>
              <a:rPr lang="ru-RU" sz="1400" dirty="0" err="1" smtClean="0"/>
              <a:t>д</a:t>
            </a:r>
            <a:r>
              <a:rPr lang="ru-RU" sz="1400" dirty="0" smtClean="0"/>
              <a:t>) 60˚ ;</a:t>
            </a:r>
            <a:r>
              <a:rPr lang="en-US" sz="1400" dirty="0" smtClean="0"/>
              <a:t>                                                   K</a:t>
            </a:r>
            <a:endParaRPr lang="ru-RU" sz="1400" dirty="0" smtClean="0"/>
          </a:p>
          <a:p>
            <a:r>
              <a:rPr lang="ru-RU" sz="1400" dirty="0" smtClean="0"/>
              <a:t>           е) другой ответ.</a:t>
            </a:r>
          </a:p>
          <a:p>
            <a:r>
              <a:rPr lang="ru-RU" sz="1400" dirty="0" smtClean="0"/>
              <a:t>5.   Известно, что  &lt; АОВ = 30˚ ,  &lt; АОС = &lt; ВОР = 40˚ . Тогда &lt; СОР может     </a:t>
            </a:r>
          </a:p>
          <a:p>
            <a:r>
              <a:rPr lang="ru-RU" sz="1400" dirty="0" smtClean="0"/>
              <a:t>      быть   равен:</a:t>
            </a:r>
          </a:p>
          <a:p>
            <a:r>
              <a:rPr lang="ru-RU" sz="1400" dirty="0" smtClean="0"/>
              <a:t>             с) 10˚ ;   т) 30˚ ;   </a:t>
            </a:r>
            <a:r>
              <a:rPr lang="ru-RU" sz="1400" dirty="0" err="1" smtClean="0"/>
              <a:t>ф</a:t>
            </a:r>
            <a:r>
              <a:rPr lang="ru-RU" sz="1400" dirty="0" smtClean="0"/>
              <a:t>) 40˚ ;   </a:t>
            </a:r>
            <a:r>
              <a:rPr lang="ru-RU" sz="1400" dirty="0" err="1" smtClean="0"/>
              <a:t>х</a:t>
            </a:r>
            <a:r>
              <a:rPr lang="ru-RU" sz="1400" dirty="0" smtClean="0"/>
              <a:t>) другой ответ.</a:t>
            </a:r>
            <a:endParaRPr lang="ru-RU" sz="14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4786314" y="1643050"/>
            <a:ext cx="1500198" cy="358778"/>
            <a:chOff x="4786314" y="1643050"/>
            <a:chExt cx="1500198" cy="358778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4786314" y="2000240"/>
              <a:ext cx="150019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 flipV="1">
              <a:off x="4786314" y="1643050"/>
              <a:ext cx="642942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flipV="1">
              <a:off x="4786314" y="1643050"/>
              <a:ext cx="928694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Группа 14"/>
          <p:cNvGrpSpPr/>
          <p:nvPr/>
        </p:nvGrpSpPr>
        <p:grpSpPr>
          <a:xfrm>
            <a:off x="4857752" y="2786058"/>
            <a:ext cx="1928826" cy="1000132"/>
            <a:chOff x="4857752" y="2786058"/>
            <a:chExt cx="1928826" cy="1000132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 flipV="1">
              <a:off x="4857752" y="3214686"/>
              <a:ext cx="192882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4857752" y="2786058"/>
              <a:ext cx="1857388" cy="10001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Группа 18"/>
          <p:cNvGrpSpPr/>
          <p:nvPr/>
        </p:nvGrpSpPr>
        <p:grpSpPr>
          <a:xfrm>
            <a:off x="4214810" y="4500570"/>
            <a:ext cx="1928826" cy="642942"/>
            <a:chOff x="4214810" y="4500570"/>
            <a:chExt cx="1928826" cy="642942"/>
          </a:xfrm>
        </p:grpSpPr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4214810" y="4857760"/>
              <a:ext cx="192882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 rot="10800000">
              <a:off x="4500562" y="4572008"/>
              <a:ext cx="1285884" cy="5715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 rot="16200000" flipV="1">
              <a:off x="4786314" y="4500570"/>
              <a:ext cx="357190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urok</Template>
  <TotalTime>1114</TotalTime>
  <Words>733</Words>
  <Application>Microsoft Office PowerPoint</Application>
  <PresentationFormat>Экран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Пастель</vt:lpstr>
      <vt:lpstr>Тема урока: Угол. Сравнение и измерение углов.</vt:lpstr>
      <vt:lpstr>Цели урока:</vt:lpstr>
      <vt:lpstr>Слайд 3</vt:lpstr>
      <vt:lpstr>Верно ли названы углы на рисунке?</vt:lpstr>
      <vt:lpstr>Графический диктант</vt:lpstr>
      <vt:lpstr>Правильные ответы  к диктанту</vt:lpstr>
      <vt:lpstr>Кроссворд «Углы»</vt:lpstr>
      <vt:lpstr>Кроссворд «Углы»</vt:lpstr>
      <vt:lpstr>Тест. </vt:lpstr>
      <vt:lpstr>Ключ к тесту</vt:lpstr>
      <vt:lpstr>Домашнее задание</vt:lpstr>
      <vt:lpstr>Слайд 12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Углы. Сравнение и измерение углов.</dc:title>
  <dc:creator>Дом</dc:creator>
  <cp:lastModifiedBy>Tatyana</cp:lastModifiedBy>
  <cp:revision>113</cp:revision>
  <dcterms:created xsi:type="dcterms:W3CDTF">2009-11-09T17:10:17Z</dcterms:created>
  <dcterms:modified xsi:type="dcterms:W3CDTF">2011-10-26T17:42:09Z</dcterms:modified>
</cp:coreProperties>
</file>