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9" r:id="rId21"/>
    <p:sldId id="280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11B"/>
    <a:srgbClr val="232C12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RES\VTS_01_1.VOB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-1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16801"/>
  <ax:ocxPr ax:name="_cy" ax:value="12594"/>
</ax:ocx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2481B-416C-47AE-BBB9-7472C3C31DA6}" type="datetimeFigureOut">
              <a:rPr lang="ru-RU"/>
              <a:pPr>
                <a:defRPr/>
              </a:pPr>
              <a:t>06.08.2012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1F2DE-504D-44E4-8DEB-FEF284C03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BB100-A775-40B6-825F-02734001B27A}" type="datetimeFigureOut">
              <a:rPr lang="ru-RU"/>
              <a:pPr>
                <a:defRPr/>
              </a:pPr>
              <a:t>06.08.2012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7F53C-CF89-41F9-A4B2-95859552E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AD226-7828-4B0C-8ABA-FA382DB06550}" type="datetimeFigureOut">
              <a:rPr lang="ru-RU"/>
              <a:pPr>
                <a:defRPr/>
              </a:pPr>
              <a:t>06.08.2012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3352A-B49D-413C-AF73-44D5D9D65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82F32-CA8B-41BE-B71D-6EF68096DDE9}" type="datetimeFigureOut">
              <a:rPr lang="ru-RU"/>
              <a:pPr>
                <a:defRPr/>
              </a:pPr>
              <a:t>06.08.2012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C74DE-7BC7-4841-94E1-1C08D199F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3D995-35FD-4D2C-A07F-E1330ADD203A}" type="datetimeFigureOut">
              <a:rPr lang="ru-RU"/>
              <a:pPr>
                <a:defRPr/>
              </a:pPr>
              <a:t>06.08.2012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8403-9AE4-41C0-83C5-11C5985D2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11343-DA63-4ED4-BC77-A321893EF831}" type="datetimeFigureOut">
              <a:rPr lang="ru-RU"/>
              <a:pPr>
                <a:defRPr/>
              </a:pPr>
              <a:t>06.08.2012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5AB3A-BF19-4417-809B-619C4CD03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D7784-4862-4909-BD13-FD23855279AD}" type="datetimeFigureOut">
              <a:rPr lang="ru-RU"/>
              <a:pPr>
                <a:defRPr/>
              </a:pPr>
              <a:t>06.08.2012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7A53A-9FC2-45BF-AC86-1170038FA2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7DB0F-23AC-4809-A93F-5909DD118F39}" type="datetimeFigureOut">
              <a:rPr lang="ru-RU"/>
              <a:pPr>
                <a:defRPr/>
              </a:pPr>
              <a:t>06.08.2012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8CD7A-6116-4D5A-AC50-C80F7CEF4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47AB7-EC2C-4EFF-8376-4F3151978ABC}" type="datetimeFigureOut">
              <a:rPr lang="ru-RU"/>
              <a:pPr>
                <a:defRPr/>
              </a:pPr>
              <a:t>06.08.2012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6CA46-A8B2-4AC1-9492-D495099F2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DDD7E-23E5-4A2C-A997-2D91B96AFF59}" type="datetimeFigureOut">
              <a:rPr lang="ru-RU"/>
              <a:pPr>
                <a:defRPr/>
              </a:pPr>
              <a:t>06.08.2012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CF3F2-56D0-467B-B94E-5E920A53E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3B472-405A-468E-8040-58FBFBC9BAF8}" type="datetimeFigureOut">
              <a:rPr lang="ru-RU"/>
              <a:pPr>
                <a:defRPr/>
              </a:pPr>
              <a:t>06.08.2012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DE425-466B-4D4A-9EEF-EB46198A4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rgbClr val="CCFFC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60D415-2C26-4682-9C46-009587C3C89F}" type="datetimeFigureOut">
              <a:rPr lang="ru-RU"/>
              <a:pPr>
                <a:defRPr/>
              </a:pPr>
              <a:t>06.08.2012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E6091A-3B39-406B-A7F9-2357792F6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jpeg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jpe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gif"/><Relationship Id="rId7" Type="http://schemas.openxmlformats.org/officeDocument/2006/relationships/image" Target="../media/image12.jpeg"/><Relationship Id="rId12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11" Type="http://schemas.openxmlformats.org/officeDocument/2006/relationships/image" Target="../media/image16.wmf"/><Relationship Id="rId5" Type="http://schemas.openxmlformats.org/officeDocument/2006/relationships/image" Target="../media/image10.jpeg"/><Relationship Id="rId10" Type="http://schemas.openxmlformats.org/officeDocument/2006/relationships/image" Target="../media/image15.gif"/><Relationship Id="rId4" Type="http://schemas.openxmlformats.org/officeDocument/2006/relationships/image" Target="../media/image9.gif"/><Relationship Id="rId9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исьм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1000108"/>
            <a:ext cx="4714908" cy="3227413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perspectiveHeroicExtremeLeftFacing"/>
            <a:lightRig rig="threePt" dir="t"/>
          </a:scene3d>
        </p:spPr>
      </p:pic>
      <p:sp>
        <p:nvSpPr>
          <p:cNvPr id="5" name="Прямоугольник 4"/>
          <p:cNvSpPr/>
          <p:nvPr/>
        </p:nvSpPr>
        <p:spPr>
          <a:xfrm>
            <a:off x="214282" y="214290"/>
            <a:ext cx="8929718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Письмо </a:t>
            </a:r>
            <a:endParaRPr 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3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из </a:t>
            </a:r>
            <a:endParaRPr 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3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Новгорода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2971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Немного  истории …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269858" y="781035"/>
            <a:ext cx="858842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История числа пи началась в Древнем Египте. Площадь круга диаметром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египетские математики определяли как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d-d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/9)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, т.е. в древнем Египте</a:t>
            </a:r>
            <a:r>
              <a:rPr kumimoji="0" lang="en-US" sz="241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l-G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π</a:t>
            </a:r>
            <a:r>
              <a:rPr kumimoji="0" lang="en-US" sz="241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≈ 3,160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14282" y="23320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Отношение длины основания Великой Пирамиды к ее высоте, разделенное пополам, дает знаменитое число "пи“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Возможно, оно намеренно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зашифровано в размерах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Пирамиды Хеопса, причем с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более точным значением, чем его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знал великий Архимед, живший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позже на 2000 лет! </a:t>
            </a:r>
          </a:p>
        </p:txBody>
      </p:sp>
      <p:pic>
        <p:nvPicPr>
          <p:cNvPr id="11269" name="Picture 5" descr="histo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3571876"/>
            <a:ext cx="2876550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14282" y="857232"/>
            <a:ext cx="84963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Архимед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в III в. до  н.э. обосновал в своей небольшой работе "Измерение круга" три положения: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800"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всякий круг равновелик прямоугольному треугольнику, катеты которого соответственно равны длине окружности и её радиусу; 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800"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площади круга относятся к квадрату, построенному на диаметре, как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11 к 14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; 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800"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отношение любой окружности к её диаметру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800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меньше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3 1/7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и больше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3 10/71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892971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Немного  истории …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  <p:pic>
        <p:nvPicPr>
          <p:cNvPr id="23554" name="Picture 2" descr="Архиме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4143380"/>
            <a:ext cx="1585912" cy="1976438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714876" y="5500702"/>
            <a:ext cx="1951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≈ 3,1419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57158" y="785794"/>
            <a:ext cx="813593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Первым ввёл обозначение отношения длины окружности к диаметру современным символом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английский математик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У.Джонсон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в 1706 г. В качестве символа он взял первую букву греческого слова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"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periferia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"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, что в переводе означает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"окружность"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 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85720" y="2857496"/>
            <a:ext cx="8497888" cy="378565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Гордый Рим трубил победу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Над твердыней Сиракуз;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Но трудами Архимеда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Много больше я горжусь.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Надо нынче нам заняться,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Оказать старинке честь,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Чтобы нам не ошибаться,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Чтоб окружность верно счесть,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Надо только постараться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 запомнить все как есть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Три — четырнадцать — пятнадцать — девяносто два и шесть!..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580" name="Picture 4" descr="anekd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3071810"/>
            <a:ext cx="3214710" cy="2681627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</p:pic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7286644" y="1071546"/>
          <a:ext cx="646113" cy="646112"/>
        </p:xfrm>
        <a:graphic>
          <a:graphicData uri="http://schemas.openxmlformats.org/presentationml/2006/ole">
            <p:oleObj spid="_x0000_s24581" name="Формула" r:id="rId4" imgW="139680" imgH="13968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892971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5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Немного  истории …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5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2971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Практическая  работа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928662" y="2571744"/>
            <a:ext cx="6858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</a:rPr>
              <a:t>Длина окружности – 37,7 см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</a:rPr>
              <a:t>Диаметр – 12 см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28596" y="857232"/>
            <a:ext cx="828680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</a:rPr>
              <a:t>Найдите отношение длины окружности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</a:rPr>
              <a:t>к диаметру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5000636"/>
            <a:ext cx="42498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ru-RU" sz="3600" b="1" dirty="0" smtClean="0">
                <a:solidFill>
                  <a:srgbClr val="34411B"/>
                </a:solidFill>
                <a:latin typeface="Arial" pitchFamily="34" charset="0"/>
              </a:rPr>
              <a:t>37,7 : 12 = 3,141….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val 2"/>
          <p:cNvSpPr>
            <a:spLocks noChangeArrowheads="1"/>
          </p:cNvSpPr>
          <p:nvPr/>
        </p:nvSpPr>
        <p:spPr bwMode="auto">
          <a:xfrm>
            <a:off x="2947989" y="2832094"/>
            <a:ext cx="73025" cy="730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1762127" y="1563681"/>
            <a:ext cx="2449512" cy="24495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1760539" y="2860669"/>
            <a:ext cx="2449513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 type="oval" w="med" len="med"/>
            <a:tailEnd type="oval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2986089" y="1995481"/>
            <a:ext cx="935038" cy="86360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  <a:headEnd type="oval" w="med" len="med"/>
            <a:tailEnd type="oval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986089" y="1995481"/>
            <a:ext cx="649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265364" y="2932106"/>
            <a:ext cx="649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625727" y="2428869"/>
            <a:ext cx="504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О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5429256" y="1643050"/>
            <a:ext cx="2449513" cy="2449512"/>
          </a:xfrm>
          <a:prstGeom prst="ellipse">
            <a:avLst/>
          </a:prstGeom>
          <a:solidFill>
            <a:srgbClr val="FFC000"/>
          </a:solidFill>
          <a:ln w="38100">
            <a:solidFill>
              <a:srgbClr val="34411B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V="1">
            <a:off x="6659564" y="2066919"/>
            <a:ext cx="935038" cy="863600"/>
          </a:xfrm>
          <a:prstGeom prst="line">
            <a:avLst/>
          </a:prstGeom>
          <a:noFill/>
          <a:ln w="28575">
            <a:solidFill>
              <a:srgbClr val="34411B"/>
            </a:solidFill>
            <a:round/>
            <a:headEnd type="oval" w="med" len="med"/>
            <a:tailEnd type="oval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6659564" y="2066919"/>
            <a:ext cx="649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rgbClr val="34411B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rgbClr val="34411B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6000760" y="2643182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4411B"/>
                </a:solidFill>
                <a:effectLst/>
                <a:latin typeface="Arial" pitchFamily="34" charset="0"/>
              </a:rPr>
              <a:t>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34411B"/>
              </a:solidFill>
              <a:effectLst/>
              <a:latin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71472" y="4587869"/>
            <a:ext cx="42148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 = </a:t>
            </a:r>
            <a:r>
              <a:rPr kumimoji="0" lang="el-GR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π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или С = 2</a:t>
            </a:r>
            <a:r>
              <a:rPr kumimoji="0" lang="el-GR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π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 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6000760" y="4643446"/>
            <a:ext cx="20002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el-GR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π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 </a:t>
            </a:r>
            <a:r>
              <a:rPr kumimoji="0" lang="en-US" sz="3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892971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Длина окружности  и  площадь круга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2971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Помогаем  Новгороду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7356" y="2285992"/>
            <a:ext cx="1883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 = </a:t>
            </a:r>
            <a:r>
              <a:rPr lang="ru-RU" sz="4000" dirty="0" smtClean="0"/>
              <a:t>2м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143240" y="2857496"/>
            <a:ext cx="23968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baseline="-25000" dirty="0" smtClean="0"/>
              <a:t>2</a:t>
            </a:r>
            <a:r>
              <a:rPr lang="en-US" sz="4000" dirty="0" smtClean="0"/>
              <a:t> = </a:t>
            </a:r>
            <a:r>
              <a:rPr lang="ru-RU" sz="4000" dirty="0" smtClean="0"/>
              <a:t>2,5м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000628" y="3429000"/>
            <a:ext cx="1883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baseline="-25000" dirty="0" smtClean="0"/>
              <a:t>3</a:t>
            </a:r>
            <a:r>
              <a:rPr lang="en-US" sz="4000" dirty="0" smtClean="0"/>
              <a:t> = </a:t>
            </a:r>
            <a:r>
              <a:rPr lang="ru-RU" sz="4000" dirty="0" smtClean="0"/>
              <a:t>3м</a:t>
            </a:r>
            <a:endParaRPr lang="ru-RU" sz="40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714356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</a:rPr>
              <a:t>Рассчитайте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</a:rPr>
              <a:t>длины окружностей водоотливов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85918" y="4357694"/>
            <a:ext cx="2824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en-US" sz="4000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=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6,28 м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1802" y="4929198"/>
            <a:ext cx="2824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sz="4000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=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7,85 м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9190" y="5500702"/>
            <a:ext cx="2824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sz="4000" baseline="-25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=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9,42 м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2971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Устный  счет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  <p:graphicFrame>
        <p:nvGraphicFramePr>
          <p:cNvPr id="31746" name="Group 2"/>
          <p:cNvGraphicFramePr>
            <a:graphicFrameLocks noGrp="1"/>
          </p:cNvGraphicFramePr>
          <p:nvPr/>
        </p:nvGraphicFramePr>
        <p:xfrm>
          <a:off x="457200" y="1600200"/>
          <a:ext cx="8229600" cy="4530726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14488"/>
                <a:gridCol w="1676400"/>
                <a:gridCol w="1646237"/>
              </a:tblGrid>
              <a:tr h="1133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Monotype Corsiva" pitchFamily="66" charset="0"/>
                        </a:rPr>
                        <a:t>С= 2П</a:t>
                      </a:r>
                      <a:r>
                        <a:rPr kumimoji="0" lang="en-US" sz="5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Monotype Corsiva" pitchFamily="66" charset="0"/>
                        </a:rPr>
                        <a:t>r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horzOverflow="overflow">
                    <a:lnL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Monotype Corsiva" pitchFamily="66" charset="0"/>
                        </a:rPr>
                        <a:t>S</a:t>
                      </a:r>
                      <a:r>
                        <a:rPr kumimoji="0" lang="ru-RU" sz="5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Monotype Corsiva" pitchFamily="66" charset="0"/>
                        </a:rPr>
                        <a:t>=П</a:t>
                      </a:r>
                      <a:r>
                        <a:rPr kumimoji="0" lang="en-US" sz="5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Monotype Corsiva" pitchFamily="66" charset="0"/>
                        </a:rPr>
                        <a:t>r </a:t>
                      </a:r>
                      <a:r>
                        <a:rPr kumimoji="0" lang="en-US" sz="54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Monotype Corsiva" pitchFamily="66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Monotype Corsiva" pitchFamily="66" charset="0"/>
                        </a:rPr>
                        <a:t>r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Monotype Corsiva" pitchFamily="66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Monotype Corsiva" pitchFamily="66" charset="0"/>
                        </a:rPr>
                        <a:t>C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Monotype Corsiva" pitchFamily="66" charset="0"/>
                        </a:rPr>
                        <a:t>18</a:t>
                      </a: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Monotype Corsiva" pitchFamily="66" charset="0"/>
                        </a:rPr>
                        <a:t>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Monotype Corsiva" pitchFamily="66" charset="0"/>
                        </a:rPr>
                        <a:t>6,28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Monotype Corsiva" pitchFamily="66" charset="0"/>
                        </a:rPr>
                        <a:t>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Monotype Corsiva" pitchFamily="66" charset="0"/>
                        </a:rPr>
                        <a:t>9П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2411413" y="3933825"/>
            <a:ext cx="10810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/>
                <a:latin typeface="Monotype Corsiva" pitchFamily="66" charset="0"/>
              </a:rPr>
              <a:t>8</a:t>
            </a:r>
            <a:r>
              <a:rPr kumimoji="0" lang="ru-RU" sz="5400" b="1" i="0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/>
                <a:latin typeface="Monotype Corsiva" pitchFamily="66" charset="0"/>
              </a:rPr>
              <a:t>П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2268538" y="5157788"/>
            <a:ext cx="1511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/>
                <a:latin typeface="Monotype Corsiva" pitchFamily="66" charset="0"/>
              </a:rPr>
              <a:t>16П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78" name="Text Box 34"/>
          <p:cNvSpPr txBox="1">
            <a:spLocks noChangeArrowheads="1"/>
          </p:cNvSpPr>
          <p:nvPr/>
        </p:nvSpPr>
        <p:spPr bwMode="auto">
          <a:xfrm>
            <a:off x="4211638" y="2852738"/>
            <a:ext cx="10810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/>
                <a:latin typeface="Monotype Corsiva" pitchFamily="66" charset="0"/>
              </a:rPr>
              <a:t>9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3924300" y="5157788"/>
            <a:ext cx="14398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/>
                <a:latin typeface="Monotype Corsiva" pitchFamily="66" charset="0"/>
              </a:rPr>
              <a:t>8</a:t>
            </a:r>
            <a:r>
              <a:rPr kumimoji="0" lang="ru-RU" sz="5400" b="1" i="0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/>
                <a:latin typeface="Monotype Corsiva" pitchFamily="66" charset="0"/>
              </a:rPr>
              <a:t>1П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80" name="Text Box 36"/>
          <p:cNvSpPr txBox="1">
            <a:spLocks noChangeArrowheads="1"/>
          </p:cNvSpPr>
          <p:nvPr/>
        </p:nvSpPr>
        <p:spPr bwMode="auto">
          <a:xfrm>
            <a:off x="5867400" y="2852738"/>
            <a:ext cx="10810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/>
                <a:latin typeface="Monotype Corsiva" pitchFamily="66" charset="0"/>
              </a:rPr>
              <a:t>3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5580063" y="4005263"/>
            <a:ext cx="10810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/>
                <a:latin typeface="Monotype Corsiva" pitchFamily="66" charset="0"/>
              </a:rPr>
              <a:t>6П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82" name="Text Box 38"/>
          <p:cNvSpPr txBox="1">
            <a:spLocks noChangeArrowheads="1"/>
          </p:cNvSpPr>
          <p:nvPr/>
        </p:nvSpPr>
        <p:spPr bwMode="auto">
          <a:xfrm>
            <a:off x="7524750" y="2852738"/>
            <a:ext cx="10810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/>
                <a:latin typeface="Monotype Corsiva" pitchFamily="66" charset="0"/>
              </a:rPr>
              <a:t>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7164388" y="5084763"/>
            <a:ext cx="14398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smtClean="0">
                <a:ln>
                  <a:noFill/>
                </a:ln>
                <a:solidFill>
                  <a:schemeClr val="hlink"/>
                </a:solidFill>
                <a:effectLst/>
                <a:latin typeface="Monotype Corsiva" pitchFamily="66" charset="0"/>
              </a:rPr>
              <a:t>3,14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84" name="Text Box 40"/>
          <p:cNvSpPr txBox="1">
            <a:spLocks noChangeArrowheads="1"/>
          </p:cNvSpPr>
          <p:nvPr/>
        </p:nvSpPr>
        <p:spPr bwMode="auto">
          <a:xfrm>
            <a:off x="3635375" y="1773238"/>
            <a:ext cx="2305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smtClean="0">
                <a:ln>
                  <a:noFill/>
                </a:ln>
                <a:solidFill>
                  <a:srgbClr val="CC3300"/>
                </a:solidFill>
                <a:effectLst/>
                <a:latin typeface="Monotype Corsiva" pitchFamily="66" charset="0"/>
              </a:rPr>
              <a:t>П=3,14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6" grpId="0"/>
      <p:bldP spid="31777" grpId="0"/>
      <p:bldP spid="31778" grpId="0"/>
      <p:bldP spid="31779" grpId="0"/>
      <p:bldP spid="31780" grpId="0"/>
      <p:bldP spid="31781" grpId="0"/>
      <p:bldP spid="31782" grpId="0"/>
      <p:bldP spid="31783" grpId="0"/>
      <p:bldP spid="3178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2971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Задача № 1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4643438" y="1827213"/>
            <a:ext cx="4040187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</a:rPr>
              <a:t>Дано: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hlink"/>
                </a:solidFill>
                <a:effectLst/>
                <a:latin typeface="Verdana" pitchFamily="34" charset="0"/>
              </a:rPr>
              <a:t>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d=5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см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</a:rPr>
              <a:t>Найти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hlink"/>
                </a:solidFill>
                <a:effectLst/>
                <a:latin typeface="Verdana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длину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полуокружности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2771" name="Arc 3"/>
          <p:cNvSpPr>
            <a:spLocks/>
          </p:cNvSpPr>
          <p:nvPr/>
        </p:nvSpPr>
        <p:spPr bwMode="auto">
          <a:xfrm rot="10800000" flipV="1">
            <a:off x="339707" y="2144704"/>
            <a:ext cx="1800225" cy="1800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2" name="Arc 4"/>
          <p:cNvSpPr>
            <a:spLocks/>
          </p:cNvSpPr>
          <p:nvPr/>
        </p:nvSpPr>
        <p:spPr bwMode="auto">
          <a:xfrm rot="16200000" flipV="1">
            <a:off x="2071670" y="2143116"/>
            <a:ext cx="1800225" cy="1800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2144695" y="3943341"/>
            <a:ext cx="1727200" cy="0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 type="oval" w="med" len="med"/>
            <a:tailEnd type="oval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344470" y="3943341"/>
            <a:ext cx="1798637" cy="0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 type="oval" w="med" len="med"/>
            <a:tailEnd type="oval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590637" y="4148138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5см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Garamond" pitchFamily="18" charset="0"/>
              </a:rPr>
              <a:t>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4643438" y="3357563"/>
            <a:ext cx="4040187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</a:rPr>
              <a:t>Решение: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С</a:t>
            </a:r>
            <a:r>
              <a:rPr kumimoji="0" lang="ru-RU" sz="2800" b="1" i="1" u="none" strike="noStrike" cap="none" normalizeH="0" baseline="-25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окр.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= 5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</a:rPr>
              <a:t>П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С</a:t>
            </a:r>
            <a:r>
              <a:rPr kumimoji="0" lang="ru-RU" sz="2800" b="1" i="1" u="none" strike="noStrike" cap="none" normalizeH="0" baseline="-2500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дуги</a:t>
            </a:r>
            <a:r>
              <a:rPr kumimoji="0" lang="ru-RU" sz="2800" b="1" i="1" u="none" strike="noStrike" cap="none" normalizeH="0" baseline="-25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= 2,5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</a:rPr>
              <a:t>П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С</a:t>
            </a:r>
            <a:r>
              <a:rPr kumimoji="0" lang="ru-RU" sz="2800" b="1" i="1" u="none" strike="noStrike" cap="none" normalizeH="0" baseline="-2500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дуги</a:t>
            </a:r>
            <a:r>
              <a:rPr kumimoji="0" lang="ru-RU" sz="2800" b="1" i="1" u="none" strike="noStrike" cap="none" normalizeH="0" baseline="-25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= 2,5∙3,14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С</a:t>
            </a:r>
            <a:r>
              <a:rPr kumimoji="0" lang="ru-RU" sz="2800" b="1" i="1" u="none" strike="noStrike" cap="none" normalizeH="0" baseline="-2500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дуги</a:t>
            </a:r>
            <a:r>
              <a:rPr kumimoji="0" lang="ru-RU" sz="2800" b="1" i="1" u="none" strike="noStrike" cap="none" normalizeH="0" baseline="-25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= 7,85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</a:rPr>
              <a:t>Ответ: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7,85см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2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2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2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6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2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2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2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6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2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2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2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0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27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27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27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2971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Задача № 2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643438" y="1827213"/>
            <a:ext cx="4040187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</a:rPr>
              <a:t>Дано: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R = 2,5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дм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;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Verdan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          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r = 1,5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дм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    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Verdan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</a:rPr>
              <a:t>Найти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</a:rPr>
              <a:t>: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Площадь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            кольца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0" y="3789363"/>
            <a:ext cx="4040188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</a:rPr>
              <a:t>Решение: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S</a:t>
            </a:r>
            <a:r>
              <a:rPr kumimoji="0" lang="ru-RU" sz="2400" b="1" i="1" u="none" strike="noStrike" cap="none" normalizeH="0" baseline="-25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кольца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= 6,25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</a:rPr>
              <a:t>П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-2,25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</a:rPr>
              <a:t>П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S</a:t>
            </a:r>
            <a:r>
              <a:rPr kumimoji="0" lang="ru-RU" sz="2400" b="1" i="1" u="none" strike="noStrike" cap="none" normalizeH="0" baseline="-25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кольца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= 4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</a:rPr>
              <a:t>П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S</a:t>
            </a:r>
            <a:r>
              <a:rPr kumimoji="0" lang="ru-RU" sz="2400" b="1" i="1" u="none" strike="noStrike" cap="none" normalizeH="0" baseline="-25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кольца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= 4∙3,14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S</a:t>
            </a:r>
            <a:r>
              <a:rPr kumimoji="0" lang="ru-RU" sz="2400" b="1" i="1" u="none" strike="noStrike" cap="none" normalizeH="0" baseline="-25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кольца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= 12,56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</a:rPr>
              <a:t>Ответ: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12,56дм</a:t>
            </a:r>
            <a:r>
              <a:rPr kumimoji="0" lang="ru-RU" sz="2400" b="1" i="1" u="none" strike="noStrike" cap="none" normalizeH="0" baseline="30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71472" y="1428736"/>
            <a:ext cx="3744912" cy="3716338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2444722" y="3344849"/>
            <a:ext cx="1871662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 type="oval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V="1">
            <a:off x="2444722" y="2408224"/>
            <a:ext cx="0" cy="936625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 type="oval" w="med" len="med"/>
            <a:tailEnd type="oval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019397" y="3273411"/>
            <a:ext cx="1368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Garamond" pitchFamily="18" charset="0"/>
              </a:rPr>
              <a:t>2,5дм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795434" y="2481249"/>
            <a:ext cx="1439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Garamond" pitchFamily="18" charset="0"/>
              </a:rPr>
              <a:t>1,5дм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6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2971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Задача № 3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356100" y="1827213"/>
            <a:ext cx="43275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5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</a:rPr>
              <a:t>Дано: </a:t>
            </a:r>
            <a:r>
              <a:rPr kumimoji="0" lang="en-US" sz="25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r = 1</a:t>
            </a:r>
            <a:r>
              <a:rPr kumimoji="0" lang="ru-RU" sz="25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см</a:t>
            </a:r>
            <a:r>
              <a:rPr kumimoji="0" lang="en-US" sz="25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5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a = 6</a:t>
            </a:r>
            <a:r>
              <a:rPr kumimoji="0" lang="ru-RU" sz="25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см</a:t>
            </a:r>
            <a:r>
              <a:rPr kumimoji="0" lang="en-US" sz="25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; b = 3,25</a:t>
            </a:r>
            <a:r>
              <a:rPr kumimoji="0" lang="ru-RU" sz="25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см</a:t>
            </a:r>
            <a:r>
              <a:rPr kumimoji="0" lang="en-US" sz="25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;      </a:t>
            </a:r>
            <a:endParaRPr kumimoji="0" lang="ru-RU" sz="25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Verdan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5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</a:rPr>
              <a:t>Найти</a:t>
            </a:r>
            <a:r>
              <a:rPr kumimoji="0" lang="en-US" sz="25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</a:rPr>
              <a:t>:</a:t>
            </a:r>
            <a:r>
              <a:rPr kumimoji="0" lang="ru-RU" sz="25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</a:rPr>
              <a:t> </a:t>
            </a:r>
            <a:r>
              <a:rPr kumimoji="0" lang="ru-RU" sz="25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Площадь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5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закрашенной фигуры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429124" y="3714752"/>
            <a:ext cx="4040188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</a:rPr>
              <a:t>Решение: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S</a:t>
            </a:r>
            <a:r>
              <a:rPr kumimoji="0" lang="ru-RU" sz="2400" b="1" i="1" u="none" strike="noStrike" cap="none" normalizeH="0" baseline="-2500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прямоуг</a:t>
            </a:r>
            <a:r>
              <a:rPr kumimoji="0" lang="ru-RU" sz="2400" b="1" i="1" u="none" strike="noStrike" cap="none" normalizeH="0" baseline="-25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= 6∙3,25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S</a:t>
            </a:r>
            <a:r>
              <a:rPr kumimoji="0" lang="ru-RU" sz="2400" b="1" i="1" u="none" strike="noStrike" cap="none" normalizeH="0" baseline="-2500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прямоуг</a:t>
            </a:r>
            <a:r>
              <a:rPr kumimoji="0" lang="ru-RU" sz="2400" b="1" i="1" u="none" strike="noStrike" cap="none" normalizeH="0" baseline="-25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= 19,5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S</a:t>
            </a:r>
            <a:r>
              <a:rPr kumimoji="0" lang="ru-RU" sz="2400" b="1" i="1" u="none" strike="noStrike" cap="none" normalizeH="0" baseline="-25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круга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=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Monotype Corsiva" pitchFamily="66" charset="0"/>
              </a:rPr>
              <a:t>П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S</a:t>
            </a:r>
            <a:r>
              <a:rPr kumimoji="0" lang="ru-RU" sz="2400" b="1" i="1" u="none" strike="noStrike" cap="none" normalizeH="0" baseline="-25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фигуры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= 19,5 – 3,14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S</a:t>
            </a:r>
            <a:r>
              <a:rPr kumimoji="0" lang="ru-RU" sz="2400" b="1" i="1" u="none" strike="noStrike" cap="none" normalizeH="0" baseline="-25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фигуры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= 16,36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itchFamily="34" charset="0"/>
              </a:rPr>
              <a:t>Ответ: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16,36см</a:t>
            </a:r>
            <a:r>
              <a:rPr kumimoji="0" lang="ru-RU" sz="2400" b="1" i="1" u="none" strike="noStrike" cap="none" normalizeH="0" baseline="3000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Verdana" pitchFamily="34" charset="0"/>
              </a:rPr>
              <a:t>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28596" y="1500174"/>
            <a:ext cx="3095625" cy="23050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1292196" y="2004999"/>
            <a:ext cx="1439862" cy="1439862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2011333" y="2724136"/>
            <a:ext cx="719138" cy="1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oval" w="med" len="med"/>
            <a:tailEnd type="oval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939896" y="2149461"/>
            <a:ext cx="86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Garamond" pitchFamily="18" charset="0"/>
              </a:rPr>
              <a:t>1см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652558" y="3805224"/>
            <a:ext cx="1008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Garamond" pitchFamily="18" charset="0"/>
              </a:rPr>
              <a:t>6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Garamond" pitchFamily="18" charset="0"/>
              </a:rPr>
              <a:t>см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 rot="10800000">
            <a:off x="3447188" y="2076436"/>
            <a:ext cx="677108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Garamond" pitchFamily="18" charset="0"/>
              </a:rPr>
              <a:t>3,25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Garamond" pitchFamily="18" charset="0"/>
              </a:rPr>
              <a:t>см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4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2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8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DVD_0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290"/>
            <a:ext cx="5619758" cy="4214818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scene3d>
            <a:camera prst="perspectiveHeroicExtremeRightFacing" fov="4200000">
              <a:rot lat="70621" lon="21009035" rev="336437"/>
            </a:camera>
            <a:lightRig rig="threePt" dir="t"/>
          </a:scene3d>
        </p:spPr>
      </p:pic>
      <p:sp>
        <p:nvSpPr>
          <p:cNvPr id="3" name="Прямоугольник 2"/>
          <p:cNvSpPr/>
          <p:nvPr/>
        </p:nvSpPr>
        <p:spPr>
          <a:xfrm>
            <a:off x="214282" y="4786322"/>
            <a:ext cx="892971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На  Великой  Руси  стоит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                                  город  Новгород …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3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val 2"/>
          <p:cNvSpPr>
            <a:spLocks noChangeArrowheads="1"/>
          </p:cNvSpPr>
          <p:nvPr/>
        </p:nvSpPr>
        <p:spPr bwMode="auto">
          <a:xfrm>
            <a:off x="2947989" y="2832094"/>
            <a:ext cx="73025" cy="730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1762127" y="1563681"/>
            <a:ext cx="2449512" cy="24495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1760539" y="2860669"/>
            <a:ext cx="2449513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 type="oval" w="med" len="med"/>
            <a:tailEnd type="oval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2986089" y="1995481"/>
            <a:ext cx="935038" cy="86360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  <a:headEnd type="oval" w="med" len="med"/>
            <a:tailEnd type="oval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986089" y="1995481"/>
            <a:ext cx="649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265364" y="2932106"/>
            <a:ext cx="649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625727" y="2428869"/>
            <a:ext cx="504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О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5429256" y="1643050"/>
            <a:ext cx="2449513" cy="2449512"/>
          </a:xfrm>
          <a:prstGeom prst="ellipse">
            <a:avLst/>
          </a:prstGeom>
          <a:solidFill>
            <a:srgbClr val="FFC000"/>
          </a:solidFill>
          <a:ln w="38100">
            <a:solidFill>
              <a:srgbClr val="34411B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V="1">
            <a:off x="6659564" y="2066919"/>
            <a:ext cx="935038" cy="863600"/>
          </a:xfrm>
          <a:prstGeom prst="line">
            <a:avLst/>
          </a:prstGeom>
          <a:noFill/>
          <a:ln w="28575">
            <a:solidFill>
              <a:srgbClr val="34411B"/>
            </a:solidFill>
            <a:round/>
            <a:headEnd type="oval" w="med" len="med"/>
            <a:tailEnd type="oval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6659564" y="2066919"/>
            <a:ext cx="649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rgbClr val="34411B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rgbClr val="34411B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6000760" y="2643182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4411B"/>
                </a:solidFill>
                <a:effectLst/>
                <a:latin typeface="Arial" pitchFamily="34" charset="0"/>
              </a:rPr>
              <a:t>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34411B"/>
              </a:solidFill>
              <a:effectLst/>
              <a:latin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71472" y="4587869"/>
            <a:ext cx="42148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 = </a:t>
            </a:r>
            <a:r>
              <a:rPr kumimoji="0" lang="el-GR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π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или С = 2</a:t>
            </a:r>
            <a:r>
              <a:rPr kumimoji="0" lang="el-GR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π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 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6000760" y="4643446"/>
            <a:ext cx="20002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el-GR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π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 </a:t>
            </a:r>
            <a:r>
              <a:rPr kumimoji="0" lang="en-US" sz="3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892971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Длина окружности  и  площадь круга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357950" y="928670"/>
            <a:ext cx="2143140" cy="331470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perspectiveHeroicExtremeLeftFacing"/>
            <a:lightRig rig="threePt" dir="t"/>
          </a:scene3d>
          <a:sp3d extrusionH="184150"/>
        </p:spPr>
      </p:pic>
      <p:pic>
        <p:nvPicPr>
          <p:cNvPr id="1026" name="Picture 2" descr="PDVD_0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5619758" cy="4214818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scene3d>
            <a:camera prst="perspectiveHeroicExtremeRightFacing" fov="4200000">
              <a:rot lat="70621" lon="21009035" rev="336437"/>
            </a:camera>
            <a:lightRig rig="threePt" dir="t"/>
          </a:scene3d>
        </p:spPr>
      </p:pic>
      <p:sp>
        <p:nvSpPr>
          <p:cNvPr id="3" name="Прямоугольник 2"/>
          <p:cNvSpPr/>
          <p:nvPr/>
        </p:nvSpPr>
        <p:spPr>
          <a:xfrm>
            <a:off x="214282" y="4786322"/>
            <a:ext cx="892971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Князь  Владимир благодарен своим спасителям !!!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4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4" imgW="114120" imgH="215640" progId="Equation.3">
              <p:embed/>
            </p:oleObj>
          </a:graphicData>
        </a:graphic>
      </p:graphicFrame>
      <p:pic>
        <p:nvPicPr>
          <p:cNvPr id="1028" name="Рисунок 3" descr="письмо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45125" y="4286250"/>
            <a:ext cx="3484563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4282" y="4786322"/>
            <a:ext cx="1883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 = </a:t>
            </a:r>
            <a:r>
              <a:rPr lang="ru-RU" sz="4000" dirty="0" smtClean="0"/>
              <a:t>2м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00166" y="5357826"/>
            <a:ext cx="23968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baseline="-25000" dirty="0" smtClean="0"/>
              <a:t>2</a:t>
            </a:r>
            <a:r>
              <a:rPr lang="en-US" sz="4000" dirty="0" smtClean="0"/>
              <a:t> = </a:t>
            </a:r>
            <a:r>
              <a:rPr lang="ru-RU" sz="4000" dirty="0" smtClean="0"/>
              <a:t>2,5м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357554" y="5929330"/>
            <a:ext cx="1883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baseline="-25000" dirty="0" smtClean="0"/>
              <a:t>3</a:t>
            </a:r>
            <a:r>
              <a:rPr lang="en-US" sz="4000" dirty="0" smtClean="0"/>
              <a:t> = </a:t>
            </a:r>
            <a:r>
              <a:rPr lang="ru-RU" sz="4000" dirty="0" smtClean="0"/>
              <a:t>3м</a:t>
            </a:r>
            <a:endParaRPr lang="ru-RU" sz="4000" dirty="0"/>
          </a:p>
        </p:txBody>
      </p:sp>
    </p:spTree>
    <p:controls>
      <p:control spid="1027" name="WindowsMediaPlayer1" r:id="rId2" imgW="6047619" imgH="4533333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714750" y="357188"/>
            <a:ext cx="54292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cs typeface="Arial" charset="0"/>
              </a:rPr>
              <a:t>Длину окружности найдем</a:t>
            </a:r>
          </a:p>
          <a:p>
            <a:r>
              <a:rPr lang="ru-RU" sz="3200">
                <a:cs typeface="Arial" charset="0"/>
              </a:rPr>
              <a:t>и город Новгород спасем!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785926"/>
            <a:ext cx="700092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Длина</a:t>
            </a:r>
            <a:b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</a:br>
            <a: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окружности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6405559" y="2143115"/>
            <a:ext cx="2303463" cy="2303463"/>
          </a:xfrm>
          <a:prstGeom prst="ellipse">
            <a:avLst/>
          </a:prstGeom>
          <a:solidFill>
            <a:schemeClr val="bg1">
              <a:alpha val="0"/>
            </a:schemeClr>
          </a:solidFill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171" name="Oval 3" descr="80%"/>
          <p:cNvSpPr>
            <a:spLocks noChangeArrowheads="1"/>
          </p:cNvSpPr>
          <p:nvPr/>
        </p:nvSpPr>
        <p:spPr bwMode="auto">
          <a:xfrm>
            <a:off x="6405559" y="2143115"/>
            <a:ext cx="2303463" cy="2303463"/>
          </a:xfrm>
          <a:prstGeom prst="ellipse">
            <a:avLst/>
          </a:prstGeom>
          <a:pattFill prst="pct80">
            <a:fgClr>
              <a:srgbClr val="009900"/>
            </a:fgClr>
            <a:bgClr>
              <a:schemeClr val="bg1"/>
            </a:bgClr>
          </a:pattFill>
          <a:ln w="57150" cmpd="thinThick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1990722" y="5286388"/>
            <a:ext cx="7153278" cy="1833563"/>
          </a:xfrm>
          <a:prstGeom prst="rect">
            <a:avLst/>
          </a:prstGeom>
        </p:spPr>
        <p:txBody>
          <a:bodyPr wrap="none" fromWordArt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232C12"/>
                </a:solidFill>
                <a:latin typeface="Arial"/>
                <a:cs typeface="Arial"/>
              </a:rPr>
              <a:t>Хоть для вас мы и друзья,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232C12"/>
                </a:solidFill>
                <a:latin typeface="Arial"/>
                <a:cs typeface="Arial"/>
              </a:rPr>
              <a:t>Путать нас совсем нельзя!</a:t>
            </a: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 rot="19068914">
            <a:off x="503234" y="1973253"/>
            <a:ext cx="2381250" cy="1422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окружность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7048497" y="3071803"/>
            <a:ext cx="952500" cy="411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круг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3352797" y="3295640"/>
            <a:ext cx="144462" cy="14287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208334" y="2576503"/>
            <a:ext cx="144463" cy="1428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3352797" y="2863840"/>
            <a:ext cx="144462" cy="14287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3352797" y="3151178"/>
            <a:ext cx="144462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271709" y="2792403"/>
            <a:ext cx="1081088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1911347" y="2143115"/>
            <a:ext cx="720725" cy="2160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2271709" y="3079740"/>
            <a:ext cx="1152525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2271709" y="2503478"/>
            <a:ext cx="936625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3" name="Oval 15"/>
          <p:cNvSpPr>
            <a:spLocks noChangeArrowheads="1"/>
          </p:cNvSpPr>
          <p:nvPr/>
        </p:nvSpPr>
        <p:spPr bwMode="auto">
          <a:xfrm>
            <a:off x="3135309" y="2432040"/>
            <a:ext cx="144463" cy="14287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24" name="Oval 16"/>
          <p:cNvSpPr>
            <a:spLocks noChangeArrowheads="1"/>
          </p:cNvSpPr>
          <p:nvPr/>
        </p:nvSpPr>
        <p:spPr bwMode="auto">
          <a:xfrm>
            <a:off x="3279772" y="2719378"/>
            <a:ext cx="144462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2200272" y="3151178"/>
            <a:ext cx="144462" cy="144462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3352797" y="3008303"/>
            <a:ext cx="144462" cy="1428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2560634" y="4232265"/>
            <a:ext cx="144463" cy="14287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28" name="Oval 20"/>
          <p:cNvSpPr>
            <a:spLocks noChangeArrowheads="1"/>
          </p:cNvSpPr>
          <p:nvPr/>
        </p:nvSpPr>
        <p:spPr bwMode="auto">
          <a:xfrm>
            <a:off x="1839909" y="2071678"/>
            <a:ext cx="144463" cy="1428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29" name="AutoShape 21"/>
          <p:cNvSpPr>
            <a:spLocks/>
          </p:cNvSpPr>
          <p:nvPr/>
        </p:nvSpPr>
        <p:spPr bwMode="auto">
          <a:xfrm>
            <a:off x="4143372" y="2000240"/>
            <a:ext cx="1074737" cy="474663"/>
          </a:xfrm>
          <a:prstGeom prst="borderCallout2">
            <a:avLst>
              <a:gd name="adj1" fmla="val 24079"/>
              <a:gd name="adj2" fmla="val -7088"/>
              <a:gd name="adj3" fmla="val 24079"/>
              <a:gd name="adj4" fmla="val -85968"/>
              <a:gd name="adj5" fmla="val 242477"/>
              <a:gd name="adj6" fmla="val -167505"/>
            </a:avLst>
          </a:prstGeom>
          <a:gradFill rotWithShape="1">
            <a:gsLst>
              <a:gs pos="0">
                <a:schemeClr val="accent3"/>
              </a:gs>
              <a:gs pos="50000">
                <a:schemeClr val="bg1"/>
              </a:gs>
              <a:gs pos="100000">
                <a:schemeClr val="accent3"/>
              </a:gs>
            </a:gsLst>
            <a:lin ang="5400000" scaled="1"/>
          </a:gradFill>
          <a:ln w="31750">
            <a:solidFill>
              <a:schemeClr val="tx1"/>
            </a:solidFill>
            <a:miter lim="800000"/>
            <a:headEnd/>
            <a:tailEnd type="stealth" w="lg" len="lg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</a:rPr>
              <a:t>Центр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17430" name="AutoShape 22"/>
          <p:cNvSpPr>
            <a:spLocks/>
          </p:cNvSpPr>
          <p:nvPr/>
        </p:nvSpPr>
        <p:spPr bwMode="auto">
          <a:xfrm>
            <a:off x="3927472" y="3656003"/>
            <a:ext cx="1584325" cy="431800"/>
          </a:xfrm>
          <a:prstGeom prst="borderCallout2">
            <a:avLst>
              <a:gd name="adj1" fmla="val 26472"/>
              <a:gd name="adj2" fmla="val -4810"/>
              <a:gd name="adj3" fmla="val 26472"/>
              <a:gd name="adj4" fmla="val -38477"/>
              <a:gd name="adj5" fmla="val -109190"/>
              <a:gd name="adj6" fmla="val -73245"/>
            </a:avLst>
          </a:prstGeom>
          <a:gradFill rotWithShape="1">
            <a:gsLst>
              <a:gs pos="0">
                <a:schemeClr val="accent3"/>
              </a:gs>
              <a:gs pos="50000">
                <a:schemeClr val="bg1"/>
              </a:gs>
              <a:gs pos="100000">
                <a:schemeClr val="accent3"/>
              </a:gs>
            </a:gsLst>
            <a:lin ang="5400000" scaled="1"/>
          </a:gradFill>
          <a:ln w="31750">
            <a:solidFill>
              <a:schemeClr val="tx1"/>
            </a:solidFill>
            <a:miter lim="800000"/>
            <a:headEnd/>
            <a:tailEnd type="stealth" w="lg" len="lg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</a:rPr>
              <a:t>Радиус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</a:rPr>
              <a:t>(r)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H="1" flipV="1">
            <a:off x="1984372" y="2647940"/>
            <a:ext cx="215900" cy="21605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7432" name="AutoShape 24"/>
          <p:cNvSpPr>
            <a:spLocks/>
          </p:cNvSpPr>
          <p:nvPr/>
        </p:nvSpPr>
        <p:spPr bwMode="auto">
          <a:xfrm>
            <a:off x="327022" y="4735503"/>
            <a:ext cx="1763712" cy="546100"/>
          </a:xfrm>
          <a:prstGeom prst="borderCallout1">
            <a:avLst>
              <a:gd name="adj1" fmla="val 20931"/>
              <a:gd name="adj2" fmla="val 104319"/>
              <a:gd name="adj3" fmla="val -175000"/>
              <a:gd name="adj4" fmla="val 117370"/>
            </a:avLst>
          </a:prstGeom>
          <a:gradFill rotWithShape="1">
            <a:gsLst>
              <a:gs pos="0">
                <a:schemeClr val="accent3"/>
              </a:gs>
              <a:gs pos="50000">
                <a:schemeClr val="bg1"/>
              </a:gs>
              <a:gs pos="100000">
                <a:schemeClr val="accent3"/>
              </a:gs>
            </a:gsLst>
            <a:lin ang="5400000" scaled="1"/>
          </a:gradFill>
          <a:ln w="31750">
            <a:solidFill>
              <a:schemeClr val="tx1"/>
            </a:solidFill>
            <a:miter lim="800000"/>
            <a:headEnd/>
            <a:tailEnd type="stealth" w="lg" len="lg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</a:rPr>
              <a:t>Диаметр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</a:rPr>
              <a:t>(d)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0"/>
            <a:ext cx="892971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Запомни !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7 L -0.5809 -0.012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3" grpId="0" animBg="1"/>
      <p:bldP spid="17415" grpId="0" animBg="1"/>
      <p:bldP spid="17416" grpId="0" animBg="1"/>
      <p:bldP spid="17417" grpId="0" animBg="1"/>
      <p:bldP spid="17418" grpId="0" animBg="1"/>
      <p:bldP spid="17419" grpId="0" animBg="1"/>
      <p:bldP spid="17420" grpId="0" animBg="1"/>
      <p:bldP spid="17421" grpId="0" animBg="1"/>
      <p:bldP spid="17422" grpId="0" animBg="1"/>
      <p:bldP spid="17423" grpId="0" animBg="1"/>
      <p:bldP spid="17424" grpId="0" animBg="1"/>
      <p:bldP spid="17425" grpId="0" animBg="1"/>
      <p:bldP spid="17426" grpId="0" animBg="1"/>
      <p:bldP spid="17427" grpId="0" animBg="1"/>
      <p:bldP spid="17428" grpId="0" animBg="1"/>
      <p:bldP spid="17429" grpId="0" animBg="1"/>
      <p:bldP spid="17430" grpId="0" animBg="1"/>
      <p:bldP spid="17431" grpId="0" animBg="1"/>
      <p:bldP spid="174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2971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Примеры  окружности  и  круга</a:t>
            </a:r>
          </a:p>
        </p:txBody>
      </p:sp>
      <p:sp>
        <p:nvSpPr>
          <p:cNvPr id="6" name="Овал 5"/>
          <p:cNvSpPr/>
          <p:nvPr/>
        </p:nvSpPr>
        <p:spPr>
          <a:xfrm rot="20479442">
            <a:off x="500034" y="1428736"/>
            <a:ext cx="7572428" cy="4643470"/>
          </a:xfrm>
          <a:prstGeom prst="ellipse">
            <a:avLst/>
          </a:prstGeom>
          <a:noFill/>
          <a:ln w="635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5" name="Picture 2" descr="J028365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285992"/>
            <a:ext cx="13779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3" descr="J023622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5286388"/>
            <a:ext cx="809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85cdee8e6ceb1357248b06c2f478e83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3929066"/>
            <a:ext cx="1623591" cy="1071570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0" name="Рисунок 9" descr="5977_31221438_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57356" y="5643578"/>
            <a:ext cx="952500" cy="95250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11" name="Рисунок 10" descr="3291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71670" y="1500174"/>
            <a:ext cx="1214446" cy="910835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</p:pic>
      <p:pic>
        <p:nvPicPr>
          <p:cNvPr id="12" name="Рисунок 11" descr="40068507_0_9015_7f0816da_X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29322" y="4643446"/>
            <a:ext cx="1428760" cy="1071570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</p:pic>
      <p:pic>
        <p:nvPicPr>
          <p:cNvPr id="13" name="Рисунок 12" descr="Alpin3Petit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9058" y="857232"/>
            <a:ext cx="742950" cy="1143000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</p:pic>
      <p:pic>
        <p:nvPicPr>
          <p:cNvPr id="15" name="Рисунок 14" descr="radar1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358082" y="2428868"/>
            <a:ext cx="1143000" cy="1524000"/>
          </a:xfrm>
          <a:prstGeom prst="rect">
            <a:avLst/>
          </a:prstGeom>
        </p:spPr>
      </p:pic>
      <p:pic>
        <p:nvPicPr>
          <p:cNvPr id="18436" name="Picture 4" descr="J021664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86446" y="857232"/>
            <a:ext cx="1114425" cy="1820863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</p:pic>
      <p:pic>
        <p:nvPicPr>
          <p:cNvPr id="16" name="Picture 2" descr="PDVD_04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57488" y="2571744"/>
            <a:ext cx="2833676" cy="212525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scene3d>
            <a:camera prst="perspectiveHeroicExtremeRightFacing" fov="4200000">
              <a:rot lat="70621" lon="21009035" rev="336437"/>
            </a:camera>
            <a:lightRig rig="threePt" dir="t"/>
          </a:scene3d>
          <a:sp3d extrusionH="184150"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rc 2"/>
          <p:cNvSpPr>
            <a:spLocks/>
          </p:cNvSpPr>
          <p:nvPr/>
        </p:nvSpPr>
        <p:spPr bwMode="auto">
          <a:xfrm rot="10800000">
            <a:off x="539750" y="1125538"/>
            <a:ext cx="1941513" cy="1943100"/>
          </a:xfrm>
          <a:custGeom>
            <a:avLst/>
            <a:gdLst>
              <a:gd name="T0" fmla="*/ 964779 w 43200"/>
              <a:gd name="T1" fmla="*/ 0 h 43200"/>
              <a:gd name="T2" fmla="*/ 957633 w 43200"/>
              <a:gd name="T3" fmla="*/ 90 h 43200"/>
              <a:gd name="T4" fmla="*/ 970757 w 43200"/>
              <a:gd name="T5" fmla="*/ 971550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467" y="0"/>
                </a:moveTo>
                <a:cubicBezTo>
                  <a:pt x="21511" y="0"/>
                  <a:pt x="2155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9784"/>
                  <a:pt x="9493" y="161"/>
                  <a:pt x="21307" y="1"/>
                </a:cubicBezTo>
              </a:path>
              <a:path w="43200" h="43200" stroke="0" extrusionOk="0">
                <a:moveTo>
                  <a:pt x="21467" y="0"/>
                </a:moveTo>
                <a:cubicBezTo>
                  <a:pt x="21511" y="0"/>
                  <a:pt x="2155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9784"/>
                  <a:pt x="9493" y="161"/>
                  <a:pt x="21307" y="1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1476375" y="1125538"/>
            <a:ext cx="6480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23850" y="3429000"/>
            <a:ext cx="75072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Представим, что мы разрезаем окружность </a:t>
            </a:r>
            <a:endParaRPr lang="en-US" sz="2800"/>
          </a:p>
          <a:p>
            <a:r>
              <a:rPr lang="ru-RU" sz="2800"/>
              <a:t>и «распрямляем» ее в нить.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23850" y="4457700"/>
            <a:ext cx="77485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Длина получившегося в этом случае отрезка </a:t>
            </a:r>
            <a:endParaRPr lang="en-US" sz="2800"/>
          </a:p>
          <a:p>
            <a:r>
              <a:rPr lang="ru-RU" sz="2800"/>
              <a:t>и есть длина окружности.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23850" y="5445125"/>
            <a:ext cx="7775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/>
              <a:t>Длина окружности обозначается буквой </a:t>
            </a: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800"/>
              <a:t>.</a:t>
            </a:r>
            <a:endParaRPr lang="ru-RU" sz="2800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892971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Исследуем…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animBg="1"/>
      <p:bldP spid="23557" grpId="0"/>
      <p:bldP spid="235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rc 2"/>
          <p:cNvSpPr>
            <a:spLocks/>
          </p:cNvSpPr>
          <p:nvPr/>
        </p:nvSpPr>
        <p:spPr bwMode="auto">
          <a:xfrm rot="10800000">
            <a:off x="6948488" y="1125538"/>
            <a:ext cx="1941512" cy="1943100"/>
          </a:xfrm>
          <a:custGeom>
            <a:avLst/>
            <a:gdLst>
              <a:gd name="T0" fmla="*/ 964779 w 43200"/>
              <a:gd name="T1" fmla="*/ 0 h 43200"/>
              <a:gd name="T2" fmla="*/ 957633 w 43200"/>
              <a:gd name="T3" fmla="*/ 90 h 43200"/>
              <a:gd name="T4" fmla="*/ 970756 w 43200"/>
              <a:gd name="T5" fmla="*/ 971550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467" y="0"/>
                </a:moveTo>
                <a:cubicBezTo>
                  <a:pt x="21511" y="0"/>
                  <a:pt x="2155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9784"/>
                  <a:pt x="9493" y="161"/>
                  <a:pt x="21307" y="1"/>
                </a:cubicBezTo>
              </a:path>
              <a:path w="43200" h="43200" stroke="0" extrusionOk="0">
                <a:moveTo>
                  <a:pt x="21467" y="0"/>
                </a:moveTo>
                <a:cubicBezTo>
                  <a:pt x="21511" y="0"/>
                  <a:pt x="2155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9784"/>
                  <a:pt x="9493" y="161"/>
                  <a:pt x="21307" y="1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1476375" y="1125538"/>
            <a:ext cx="64801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428625" y="2571750"/>
            <a:ext cx="5073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1.Измерим длину окружности</a:t>
            </a:r>
          </a:p>
        </p:txBody>
      </p:sp>
      <p:sp>
        <p:nvSpPr>
          <p:cNvPr id="24582" name="Arc 6"/>
          <p:cNvSpPr>
            <a:spLocks/>
          </p:cNvSpPr>
          <p:nvPr/>
        </p:nvSpPr>
        <p:spPr bwMode="auto">
          <a:xfrm rot="10800000">
            <a:off x="6951663" y="1125538"/>
            <a:ext cx="1941512" cy="1943100"/>
          </a:xfrm>
          <a:custGeom>
            <a:avLst/>
            <a:gdLst>
              <a:gd name="T0" fmla="*/ 964779 w 43200"/>
              <a:gd name="T1" fmla="*/ 0 h 43200"/>
              <a:gd name="T2" fmla="*/ 957633 w 43200"/>
              <a:gd name="T3" fmla="*/ 90 h 43200"/>
              <a:gd name="T4" fmla="*/ 970756 w 43200"/>
              <a:gd name="T5" fmla="*/ 971550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467" y="0"/>
                </a:moveTo>
                <a:cubicBezTo>
                  <a:pt x="21511" y="0"/>
                  <a:pt x="2155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9784"/>
                  <a:pt x="9493" y="161"/>
                  <a:pt x="21307" y="1"/>
                </a:cubicBezTo>
              </a:path>
              <a:path w="43200" h="43200" stroke="0" extrusionOk="0">
                <a:moveTo>
                  <a:pt x="21467" y="0"/>
                </a:moveTo>
                <a:cubicBezTo>
                  <a:pt x="21511" y="0"/>
                  <a:pt x="21555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9784"/>
                  <a:pt x="9493" y="161"/>
                  <a:pt x="21307" y="1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28625" y="3219450"/>
            <a:ext cx="741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2.Измерим диаметр окружности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28625" y="3867150"/>
            <a:ext cx="79930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3.Найдем отношение длины окружности к</a:t>
            </a:r>
          </a:p>
          <a:p>
            <a:r>
              <a:rPr lang="ru-RU" sz="2800"/>
              <a:t>   диаметру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7956550" y="1125538"/>
            <a:ext cx="0" cy="1943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lg" len="lg"/>
            <a:tailEnd type="arrow" w="lg" len="lg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" name="Object 14"/>
          <p:cNvGraphicFramePr>
            <a:graphicFrameLocks noChangeAspect="1"/>
          </p:cNvGraphicFramePr>
          <p:nvPr/>
        </p:nvGraphicFramePr>
        <p:xfrm>
          <a:off x="3214688" y="4357688"/>
          <a:ext cx="785812" cy="1014412"/>
        </p:xfrm>
        <a:graphic>
          <a:graphicData uri="http://schemas.openxmlformats.org/presentationml/2006/ole">
            <p:oleObj spid="_x0000_s2050" name="Формула" r:id="rId3" imgW="304560" imgH="393480" progId="Equation.3">
              <p:embed/>
            </p:oleObj>
          </a:graphicData>
        </a:graphic>
      </p:graphicFrame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>
            <a:off x="285750" y="5643563"/>
            <a:ext cx="8642350" cy="785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00"/>
                </a:solidFill>
                <a:latin typeface="Arial"/>
                <a:cs typeface="Arial"/>
              </a:rPr>
              <a:t>3, 141592653589793238462643...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892971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Исследуем…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82" grpId="0" animBg="1"/>
      <p:bldP spid="24585" grpId="0"/>
      <p:bldP spid="24586" grpId="0"/>
      <p:bldP spid="2458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285750" y="1500188"/>
            <a:ext cx="8642350" cy="785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00"/>
                </a:solidFill>
                <a:latin typeface="Arial"/>
                <a:cs typeface="Arial"/>
              </a:rPr>
              <a:t>3, 141592653589793238462643...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285750" y="2428875"/>
            <a:ext cx="8358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Вот и знаю я число, именуемое «пи»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6286500" y="2428875"/>
            <a:ext cx="9620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2000">
                <a:latin typeface="Times New Roman" pitchFamily="18" charset="0"/>
                <a:cs typeface="Times New Roman" pitchFamily="18" charset="0"/>
              </a:rPr>
              <a:t>π</a:t>
            </a:r>
            <a:endParaRPr lang="ru-RU" sz="1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5" name="WordArt 2"/>
          <p:cNvSpPr>
            <a:spLocks noChangeArrowheads="1" noChangeShapeType="1" noTextEdit="1"/>
          </p:cNvSpPr>
          <p:nvPr/>
        </p:nvSpPr>
        <p:spPr bwMode="auto">
          <a:xfrm>
            <a:off x="7215188" y="3286125"/>
            <a:ext cx="1428750" cy="785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00"/>
                </a:solidFill>
                <a:latin typeface="Arial"/>
                <a:cs typeface="Arial"/>
              </a:rPr>
              <a:t>≈ 3, 14</a:t>
            </a:r>
          </a:p>
        </p:txBody>
      </p:sp>
      <p:pic>
        <p:nvPicPr>
          <p:cNvPr id="10246" name="Picture 6" descr="j03876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643313"/>
            <a:ext cx="3657600" cy="260985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892971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В  мире  чисел…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542</Words>
  <Application>Microsoft Office PowerPoint</Application>
  <PresentationFormat>Экран (4:3)</PresentationFormat>
  <Paragraphs>147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Tatyana</cp:lastModifiedBy>
  <cp:revision>59</cp:revision>
  <dcterms:created xsi:type="dcterms:W3CDTF">2010-01-19T07:10:28Z</dcterms:created>
  <dcterms:modified xsi:type="dcterms:W3CDTF">2012-08-06T17:04:27Z</dcterms:modified>
</cp:coreProperties>
</file>