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60" r:id="rId2"/>
    <p:sldId id="271" r:id="rId3"/>
    <p:sldId id="267" r:id="rId4"/>
    <p:sldId id="266" r:id="rId5"/>
    <p:sldId id="272" r:id="rId6"/>
    <p:sldId id="268" r:id="rId7"/>
    <p:sldId id="262" r:id="rId8"/>
    <p:sldId id="265" r:id="rId9"/>
    <p:sldId id="269" r:id="rId10"/>
    <p:sldId id="273" r:id="rId11"/>
    <p:sldId id="264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33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6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4C1DBFD-989D-4A2A-A1EB-F840C14B3E83}" type="slidenum">
              <a:rPr lang="ru-RU" altLang="en-US"/>
              <a:pPr/>
              <a:t>‹#›</a:t>
            </a:fld>
            <a:endParaRPr lang="ru-RU" altLang="en-US"/>
          </a:p>
        </p:txBody>
      </p:sp>
      <p:grpSp>
        <p:nvGrpSpPr>
          <p:cNvPr id="18440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18441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42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43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44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45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46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47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48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49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0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1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2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3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4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5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6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7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8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9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0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1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2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3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4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5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6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7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8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9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0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1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8472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BAC23-9356-49C9-A92A-99025C93BFDA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ABB4B4-8518-4D03-BC17-AABBA18E64B0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C91E441-C76F-4D66-B5B8-1F14E3007295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C39F10-16E8-493F-ABBF-E38C8974A48F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A652D7-014F-489F-888C-13D081890A60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1A0006-EDDB-4434-AA7D-F6B22A40FC7E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9636F4-078E-49A3-80CF-536C92D5E3E8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A9FD18-6A54-4766-88AF-6D8AEEB1A7BA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DF752-6AEC-4584-998C-6B875EA0F98B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D5C7E-B007-4B4F-90F2-59517AC62774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36774A-177F-490A-A5F8-09E45E422002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ru-RU" altLang="en-US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 alt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FF45E15C-D5D0-4523-B25A-078DF73CCBA6}" type="slidenum">
              <a:rPr lang="ru-RU" altLang="en-US"/>
              <a:pPr/>
              <a:t>‹#›</a:t>
            </a:fld>
            <a:endParaRPr lang="ru-RU" altLang="en-US"/>
          </a:p>
        </p:txBody>
      </p:sp>
      <p:grpSp>
        <p:nvGrpSpPr>
          <p:cNvPr id="1741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7417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18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19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20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21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22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23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24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25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26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27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28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29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30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31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32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33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34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35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36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37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38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39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40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41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42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43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44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45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46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47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svg\&#1056;&#1072;&#1073;&#1086;&#1095;&#1080;&#1081;%20&#1089;&#1090;&#1086;&#1083;\&#1044;&#1077;&#1083;&#1077;&#1085;&#1080;&#1077;&#1044;&#1077;&#1089;&#1044;&#1088;&#1086;&#1073;\PRIL2.MID" TargetMode="Externa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hyperlink" Target="Prosto.exe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Десятичные дроби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55650" y="5373688"/>
            <a:ext cx="6248400" cy="124301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164" name="Picture 20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8" y="2924175"/>
            <a:ext cx="1371600" cy="1358900"/>
          </a:xfrm>
          <a:prstGeom prst="rect">
            <a:avLst/>
          </a:prstGeom>
          <a:noFill/>
          <a:ln w="9525">
            <a:solidFill>
              <a:srgbClr val="333333"/>
            </a:solidFill>
            <a:miter lim="800000"/>
            <a:headEnd/>
            <a:tailEnd/>
          </a:ln>
        </p:spPr>
      </p:pic>
      <p:pic>
        <p:nvPicPr>
          <p:cNvPr id="6165" name="Picture 21" descr="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813" y="2924175"/>
            <a:ext cx="1655762" cy="1346200"/>
          </a:xfrm>
          <a:prstGeom prst="rect">
            <a:avLst/>
          </a:prstGeom>
          <a:noFill/>
          <a:ln w="9525">
            <a:solidFill>
              <a:srgbClr val="333333"/>
            </a:solidFill>
            <a:miter lim="800000"/>
            <a:headEnd/>
            <a:tailEnd/>
          </a:ln>
        </p:spPr>
      </p:pic>
      <p:pic>
        <p:nvPicPr>
          <p:cNvPr id="6166" name="Picture 22" descr="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6600" y="2924175"/>
            <a:ext cx="1871663" cy="1344613"/>
          </a:xfrm>
          <a:prstGeom prst="rect">
            <a:avLst/>
          </a:prstGeom>
          <a:noFill/>
          <a:ln w="9525">
            <a:solidFill>
              <a:srgbClr val="333333"/>
            </a:solidFill>
            <a:miter lim="800000"/>
            <a:headEnd/>
            <a:tailEnd/>
          </a:ln>
        </p:spPr>
      </p:pic>
      <p:pic>
        <p:nvPicPr>
          <p:cNvPr id="6167" name="Picture 23" descr="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19700" y="2924175"/>
            <a:ext cx="1800225" cy="1344613"/>
          </a:xfrm>
          <a:prstGeom prst="rect">
            <a:avLst/>
          </a:prstGeom>
          <a:noFill/>
          <a:ln w="9525">
            <a:solidFill>
              <a:srgbClr val="333333"/>
            </a:solidFill>
            <a:miter lim="800000"/>
            <a:headEnd/>
            <a:tailEnd/>
          </a:ln>
        </p:spPr>
      </p:pic>
      <p:pic>
        <p:nvPicPr>
          <p:cNvPr id="6169" name="Picture 25" descr="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08850" y="115888"/>
            <a:ext cx="1671638" cy="1609725"/>
          </a:xfrm>
          <a:prstGeom prst="rect">
            <a:avLst/>
          </a:prstGeom>
          <a:noFill/>
        </p:spPr>
      </p:pic>
      <p:pic>
        <p:nvPicPr>
          <p:cNvPr id="6170" name="PRIL2.MID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17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2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70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Работа по новой теме</a:t>
            </a:r>
          </a:p>
        </p:txBody>
      </p:sp>
      <p:pic>
        <p:nvPicPr>
          <p:cNvPr id="37893" name="Picture 5" descr="f1_07_hur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3644900"/>
            <a:ext cx="1724025" cy="2762250"/>
          </a:xfrm>
          <a:prstGeom prst="rect">
            <a:avLst/>
          </a:prstGeom>
          <a:noFill/>
        </p:spPr>
      </p:pic>
      <p:pic>
        <p:nvPicPr>
          <p:cNvPr id="37894" name="Picture 6" descr="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115888"/>
            <a:ext cx="1671638" cy="1609725"/>
          </a:xfrm>
          <a:prstGeom prst="rect">
            <a:avLst/>
          </a:prstGeom>
          <a:noFill/>
        </p:spPr>
      </p:pic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1042988" y="2636838"/>
            <a:ext cx="2663825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ru-RU" sz="3000"/>
              <a:t>1 : 80 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ru-RU" sz="3000"/>
              <a:t>0,909 : 45 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ru-RU" sz="3000"/>
              <a:t>3 : 32 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ru-RU" sz="3000"/>
              <a:t>0,01242 : 69</a:t>
            </a:r>
            <a:endParaRPr lang="ru-RU" sz="3000">
              <a:solidFill>
                <a:srgbClr val="FF3300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ru-RU" sz="3000"/>
              <a:t>1,016 : 8 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ru-RU" sz="3000"/>
              <a:t>7,368 : 24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ru-RU" sz="3000"/>
          </a:p>
        </p:txBody>
      </p:sp>
      <p:sp>
        <p:nvSpPr>
          <p:cNvPr id="37892" name="AutoShape 4">
            <a:hlinkClick r:id="rId4" action="ppaction://program"/>
          </p:cNvPr>
          <p:cNvSpPr>
            <a:spLocks noChangeArrowheads="1"/>
          </p:cNvSpPr>
          <p:nvPr/>
        </p:nvSpPr>
        <p:spPr bwMode="auto">
          <a:xfrm rot="5400000">
            <a:off x="5903913" y="728662"/>
            <a:ext cx="1728788" cy="396081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r>
              <a:rPr lang="ru-RU" sz="2800"/>
              <a:t>тренажер</a:t>
            </a:r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3562350" y="2733675"/>
            <a:ext cx="2232025" cy="368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ts val="2500"/>
              </a:lnSpc>
              <a:spcBef>
                <a:spcPct val="50000"/>
              </a:spcBef>
            </a:pPr>
            <a:r>
              <a:rPr lang="ru-RU" sz="3000">
                <a:solidFill>
                  <a:srgbClr val="FF3300"/>
                </a:solidFill>
              </a:rPr>
              <a:t>= 0,0125</a:t>
            </a:r>
          </a:p>
          <a:p>
            <a:pPr>
              <a:lnSpc>
                <a:spcPts val="2500"/>
              </a:lnSpc>
              <a:spcBef>
                <a:spcPct val="50000"/>
              </a:spcBef>
            </a:pPr>
            <a:r>
              <a:rPr lang="ru-RU" sz="3000">
                <a:solidFill>
                  <a:srgbClr val="FF3300"/>
                </a:solidFill>
              </a:rPr>
              <a:t>= 0,0202</a:t>
            </a:r>
          </a:p>
          <a:p>
            <a:pPr>
              <a:lnSpc>
                <a:spcPts val="2500"/>
              </a:lnSpc>
              <a:spcBef>
                <a:spcPct val="50000"/>
              </a:spcBef>
            </a:pPr>
            <a:r>
              <a:rPr lang="ru-RU" sz="3000">
                <a:solidFill>
                  <a:srgbClr val="FF3300"/>
                </a:solidFill>
              </a:rPr>
              <a:t>=0,09375</a:t>
            </a:r>
          </a:p>
          <a:p>
            <a:pPr>
              <a:lnSpc>
                <a:spcPts val="2500"/>
              </a:lnSpc>
              <a:spcBef>
                <a:spcPct val="50000"/>
              </a:spcBef>
            </a:pPr>
            <a:r>
              <a:rPr lang="ru-RU" sz="3000">
                <a:solidFill>
                  <a:srgbClr val="FF3300"/>
                </a:solidFill>
              </a:rPr>
              <a:t>= 0,00018</a:t>
            </a:r>
          </a:p>
          <a:p>
            <a:pPr>
              <a:lnSpc>
                <a:spcPts val="2500"/>
              </a:lnSpc>
              <a:spcBef>
                <a:spcPct val="50000"/>
              </a:spcBef>
            </a:pPr>
            <a:r>
              <a:rPr lang="ru-RU" sz="3000">
                <a:solidFill>
                  <a:srgbClr val="FF3300"/>
                </a:solidFill>
              </a:rPr>
              <a:t>= 0,127</a:t>
            </a:r>
          </a:p>
          <a:p>
            <a:pPr>
              <a:lnSpc>
                <a:spcPts val="2500"/>
              </a:lnSpc>
              <a:spcBef>
                <a:spcPct val="50000"/>
              </a:spcBef>
            </a:pPr>
            <a:r>
              <a:rPr lang="ru-RU" sz="3000">
                <a:solidFill>
                  <a:srgbClr val="FF3300"/>
                </a:solidFill>
              </a:rPr>
              <a:t>= 0,307</a:t>
            </a:r>
          </a:p>
          <a:p>
            <a:pPr>
              <a:lnSpc>
                <a:spcPts val="2500"/>
              </a:lnSpc>
              <a:spcBef>
                <a:spcPct val="50000"/>
              </a:spcBef>
            </a:pPr>
            <a:endParaRPr lang="ru-RU" sz="300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8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8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8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8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8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14" name="Picture 14" descr="Итал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5600" y="1989138"/>
            <a:ext cx="3333750" cy="3838575"/>
          </a:xfrm>
          <a:prstGeom prst="rect">
            <a:avLst/>
          </a:prstGeom>
          <a:noFill/>
        </p:spPr>
      </p:pic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3898900" cy="1012825"/>
          </a:xfrm>
        </p:spPr>
        <p:txBody>
          <a:bodyPr/>
          <a:lstStyle/>
          <a:p>
            <a:r>
              <a:rPr lang="ru-RU"/>
              <a:t>На уроке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23415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600"/>
              <a:t>Я узнал…</a:t>
            </a:r>
          </a:p>
          <a:p>
            <a:pPr>
              <a:lnSpc>
                <a:spcPct val="90000"/>
              </a:lnSpc>
            </a:pPr>
            <a:r>
              <a:rPr lang="ru-RU" sz="2600"/>
              <a:t>Я научился…</a:t>
            </a:r>
          </a:p>
          <a:p>
            <a:pPr>
              <a:lnSpc>
                <a:spcPct val="90000"/>
              </a:lnSpc>
            </a:pPr>
            <a:r>
              <a:rPr lang="ru-RU" sz="2600"/>
              <a:t>Мне понравилось…</a:t>
            </a:r>
          </a:p>
          <a:p>
            <a:pPr>
              <a:lnSpc>
                <a:spcPct val="90000"/>
              </a:lnSpc>
            </a:pPr>
            <a:r>
              <a:rPr lang="ru-RU" sz="2600"/>
              <a:t>Мне не понравилось…</a:t>
            </a:r>
          </a:p>
          <a:p>
            <a:pPr>
              <a:lnSpc>
                <a:spcPct val="90000"/>
              </a:lnSpc>
            </a:pPr>
            <a:r>
              <a:rPr lang="ru-RU" sz="2600"/>
              <a:t>Мое настроение…</a:t>
            </a:r>
          </a:p>
        </p:txBody>
      </p:sp>
      <p:pic>
        <p:nvPicPr>
          <p:cNvPr id="25606" name="Picture 6" descr="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115888"/>
            <a:ext cx="1671638" cy="1609725"/>
          </a:xfrm>
          <a:prstGeom prst="rect">
            <a:avLst/>
          </a:prstGeom>
          <a:noFill/>
        </p:spPr>
      </p:pic>
      <p:pic>
        <p:nvPicPr>
          <p:cNvPr id="25607" name="Picture 7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950" y="4581525"/>
            <a:ext cx="1371600" cy="1358900"/>
          </a:xfrm>
          <a:prstGeom prst="rect">
            <a:avLst/>
          </a:prstGeom>
          <a:noFill/>
          <a:ln w="9525">
            <a:solidFill>
              <a:srgbClr val="333333"/>
            </a:solidFill>
            <a:miter lim="800000"/>
            <a:headEnd/>
            <a:tailEnd/>
          </a:ln>
        </p:spPr>
      </p:pic>
      <p:pic>
        <p:nvPicPr>
          <p:cNvPr id="25608" name="Picture 8" descr="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82738" y="4581525"/>
            <a:ext cx="1655762" cy="1346200"/>
          </a:xfrm>
          <a:prstGeom prst="rect">
            <a:avLst/>
          </a:prstGeom>
          <a:noFill/>
          <a:ln w="9525">
            <a:solidFill>
              <a:srgbClr val="333333"/>
            </a:solidFill>
            <a:miter lim="800000"/>
            <a:headEnd/>
            <a:tailEnd/>
          </a:ln>
        </p:spPr>
      </p:pic>
      <p:pic>
        <p:nvPicPr>
          <p:cNvPr id="25609" name="Picture 9" descr="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09938" y="4581525"/>
            <a:ext cx="1871662" cy="1344613"/>
          </a:xfrm>
          <a:prstGeom prst="rect">
            <a:avLst/>
          </a:prstGeom>
          <a:noFill/>
          <a:ln w="9525">
            <a:solidFill>
              <a:srgbClr val="333333"/>
            </a:solidFill>
            <a:miter lim="800000"/>
            <a:headEnd/>
            <a:tailEnd/>
          </a:ln>
        </p:spPr>
      </p:pic>
      <p:pic>
        <p:nvPicPr>
          <p:cNvPr id="25610" name="Picture 10" descr="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53038" y="4581525"/>
            <a:ext cx="1800225" cy="1344613"/>
          </a:xfrm>
          <a:prstGeom prst="rect">
            <a:avLst/>
          </a:prstGeom>
          <a:noFill/>
          <a:ln w="9525">
            <a:solidFill>
              <a:srgbClr val="333333"/>
            </a:solidFill>
            <a:miter lim="800000"/>
            <a:headEnd/>
            <a:tailEnd/>
          </a:ln>
        </p:spPr>
      </p:pic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3203575" y="5589588"/>
            <a:ext cx="38989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/>
            <a:r>
              <a:rPr lang="ru-RU" sz="3900" b="1">
                <a:solidFill>
                  <a:schemeClr val="tx2"/>
                </a:solidFill>
              </a:rPr>
              <a:t>Бергамот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5" name="Picture 5" descr="лимо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5600" y="2133600"/>
            <a:ext cx="3311525" cy="3052763"/>
          </a:xfrm>
          <a:prstGeom prst="rect">
            <a:avLst/>
          </a:prstGeom>
          <a:noFill/>
        </p:spPr>
      </p:pic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Загадочный мир планеты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5625"/>
            <a:ext cx="4114800" cy="4411663"/>
          </a:xfrm>
        </p:spPr>
        <p:txBody>
          <a:bodyPr/>
          <a:lstStyle/>
          <a:p>
            <a:r>
              <a:rPr lang="ru-RU"/>
              <a:t>Нам предстоит узнать, как называется дальний родственник лимона и апельсина.</a:t>
            </a:r>
          </a:p>
        </p:txBody>
      </p:sp>
      <p:pic>
        <p:nvPicPr>
          <p:cNvPr id="35844" name="Picture 4" descr="апельсин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675" y="2708275"/>
            <a:ext cx="3060700" cy="2641600"/>
          </a:xfrm>
          <a:prstGeom prst="rect">
            <a:avLst/>
          </a:prstGeom>
          <a:noFill/>
        </p:spPr>
      </p:pic>
      <p:pic>
        <p:nvPicPr>
          <p:cNvPr id="35846" name="Picture 6" descr="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850" y="115888"/>
            <a:ext cx="1671638" cy="1609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54" name="Line 182"/>
          <p:cNvSpPr>
            <a:spLocks noChangeShapeType="1"/>
          </p:cNvSpPr>
          <p:nvPr/>
        </p:nvSpPr>
        <p:spPr bwMode="auto">
          <a:xfrm>
            <a:off x="6588125" y="5480050"/>
            <a:ext cx="0" cy="2159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Название </a:t>
            </a:r>
            <a:br>
              <a:rPr lang="ru-RU"/>
            </a:br>
            <a:r>
              <a:rPr lang="ru-RU"/>
              <a:t>растения…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412875"/>
            <a:ext cx="2879725" cy="3600450"/>
          </a:xfrm>
        </p:spPr>
        <p:txBody>
          <a:bodyPr/>
          <a:lstStyle/>
          <a:p>
            <a:r>
              <a:rPr lang="ru-RU" sz="2400"/>
              <a:t>2,15 х 2        </a:t>
            </a:r>
            <a:r>
              <a:rPr lang="ru-RU" sz="2400" b="1">
                <a:solidFill>
                  <a:srgbClr val="FF3300"/>
                </a:solidFill>
              </a:rPr>
              <a:t>Т</a:t>
            </a:r>
          </a:p>
          <a:p>
            <a:r>
              <a:rPr lang="ru-RU" sz="2400"/>
              <a:t>1,7 + 1,4</a:t>
            </a:r>
            <a:r>
              <a:rPr lang="ru-RU" sz="2400" b="1">
                <a:solidFill>
                  <a:srgbClr val="FF3300"/>
                </a:solidFill>
              </a:rPr>
              <a:t>       Г</a:t>
            </a:r>
          </a:p>
          <a:p>
            <a:r>
              <a:rPr lang="ru-RU" sz="2400"/>
              <a:t>1,5 + 2,5       </a:t>
            </a:r>
            <a:r>
              <a:rPr lang="ru-RU" sz="2400" b="1">
                <a:solidFill>
                  <a:srgbClr val="FF3300"/>
                </a:solidFill>
              </a:rPr>
              <a:t>О</a:t>
            </a:r>
          </a:p>
          <a:p>
            <a:r>
              <a:rPr lang="ru-RU" sz="2400"/>
              <a:t>0,22 х 10      </a:t>
            </a:r>
            <a:r>
              <a:rPr lang="ru-RU" sz="2400" b="1">
                <a:solidFill>
                  <a:srgbClr val="FF3300"/>
                </a:solidFill>
              </a:rPr>
              <a:t>Б</a:t>
            </a:r>
          </a:p>
          <a:p>
            <a:r>
              <a:rPr lang="ru-RU" sz="2400"/>
              <a:t>0,7 + 2,7       </a:t>
            </a:r>
            <a:r>
              <a:rPr lang="ru-RU" sz="2400" b="1">
                <a:solidFill>
                  <a:srgbClr val="FF3300"/>
                </a:solidFill>
              </a:rPr>
              <a:t>А</a:t>
            </a:r>
          </a:p>
          <a:p>
            <a:r>
              <a:rPr lang="ru-RU" sz="2400"/>
              <a:t>0,028 х 100  </a:t>
            </a:r>
            <a:r>
              <a:rPr lang="ru-RU" sz="2400" b="1">
                <a:solidFill>
                  <a:srgbClr val="FF3300"/>
                </a:solidFill>
              </a:rPr>
              <a:t>Р</a:t>
            </a:r>
          </a:p>
          <a:p>
            <a:r>
              <a:rPr lang="ru-RU" sz="2400"/>
              <a:t>5 – 2,5          </a:t>
            </a:r>
            <a:r>
              <a:rPr lang="ru-RU" sz="2400" b="1">
                <a:solidFill>
                  <a:srgbClr val="FF3300"/>
                </a:solidFill>
              </a:rPr>
              <a:t>Е</a:t>
            </a:r>
          </a:p>
          <a:p>
            <a:r>
              <a:rPr lang="ru-RU" sz="2400"/>
              <a:t>7,8 – 4,1       </a:t>
            </a:r>
            <a:r>
              <a:rPr lang="ru-RU" sz="2400" b="1">
                <a:solidFill>
                  <a:srgbClr val="FF3300"/>
                </a:solidFill>
              </a:rPr>
              <a:t>М</a:t>
            </a:r>
          </a:p>
        </p:txBody>
      </p:sp>
      <p:sp>
        <p:nvSpPr>
          <p:cNvPr id="28770" name="Line 98"/>
          <p:cNvSpPr>
            <a:spLocks noChangeShapeType="1"/>
          </p:cNvSpPr>
          <p:nvPr/>
        </p:nvSpPr>
        <p:spPr bwMode="auto">
          <a:xfrm>
            <a:off x="323850" y="5589588"/>
            <a:ext cx="8424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28842" name="Group 170"/>
          <p:cNvGraphicFramePr>
            <a:graphicFrameLocks noGrp="1"/>
          </p:cNvGraphicFramePr>
          <p:nvPr>
            <p:ph sz="half" idx="2"/>
          </p:nvPr>
        </p:nvGraphicFramePr>
        <p:xfrm>
          <a:off x="323850" y="5445125"/>
          <a:ext cx="7848600" cy="274320"/>
        </p:xfrm>
        <a:graphic>
          <a:graphicData uri="http://schemas.openxmlformats.org/drawingml/2006/table">
            <a:tbl>
              <a:tblPr/>
              <a:tblGrid>
                <a:gridCol w="314325"/>
                <a:gridCol w="314325"/>
                <a:gridCol w="312738"/>
                <a:gridCol w="314325"/>
                <a:gridCol w="314325"/>
                <a:gridCol w="314325"/>
                <a:gridCol w="312737"/>
                <a:gridCol w="314325"/>
                <a:gridCol w="314325"/>
                <a:gridCol w="314325"/>
                <a:gridCol w="312738"/>
                <a:gridCol w="314325"/>
                <a:gridCol w="314325"/>
                <a:gridCol w="314325"/>
                <a:gridCol w="312737"/>
                <a:gridCol w="314325"/>
                <a:gridCol w="314325"/>
                <a:gridCol w="314325"/>
                <a:gridCol w="312738"/>
                <a:gridCol w="314325"/>
                <a:gridCol w="314325"/>
                <a:gridCol w="314325"/>
                <a:gridCol w="312737"/>
                <a:gridCol w="314325"/>
                <a:gridCol w="314325"/>
              </a:tblGrid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843" name="Rectangle 171"/>
          <p:cNvSpPr>
            <a:spLocks noChangeArrowheads="1"/>
          </p:cNvSpPr>
          <p:nvPr/>
        </p:nvSpPr>
        <p:spPr bwMode="auto">
          <a:xfrm>
            <a:off x="250825" y="5373688"/>
            <a:ext cx="8281988" cy="1079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844" name="Rectangle 172"/>
          <p:cNvSpPr>
            <a:spLocks noChangeArrowheads="1"/>
          </p:cNvSpPr>
          <p:nvPr/>
        </p:nvSpPr>
        <p:spPr bwMode="auto">
          <a:xfrm>
            <a:off x="179388" y="5695950"/>
            <a:ext cx="8424862" cy="142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845" name="Text Box 173"/>
          <p:cNvSpPr txBox="1">
            <a:spLocks noChangeArrowheads="1"/>
          </p:cNvSpPr>
          <p:nvPr/>
        </p:nvSpPr>
        <p:spPr bwMode="auto">
          <a:xfrm>
            <a:off x="179388" y="5084763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tx2"/>
                </a:solidFill>
              </a:rPr>
              <a:t>2                                   3                                   4</a:t>
            </a:r>
          </a:p>
        </p:txBody>
      </p:sp>
      <p:sp>
        <p:nvSpPr>
          <p:cNvPr id="28846" name="Oval 174"/>
          <p:cNvSpPr>
            <a:spLocks noChangeAspect="1" noChangeArrowheads="1"/>
          </p:cNvSpPr>
          <p:nvPr/>
        </p:nvSpPr>
        <p:spPr bwMode="auto">
          <a:xfrm>
            <a:off x="7488238" y="5541963"/>
            <a:ext cx="107950" cy="10795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847" name="Oval 175"/>
          <p:cNvSpPr>
            <a:spLocks noChangeAspect="1" noChangeArrowheads="1"/>
          </p:cNvSpPr>
          <p:nvPr/>
        </p:nvSpPr>
        <p:spPr bwMode="auto">
          <a:xfrm>
            <a:off x="900113" y="5541963"/>
            <a:ext cx="107950" cy="10795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848" name="Oval 176"/>
          <p:cNvSpPr>
            <a:spLocks noChangeAspect="1" noChangeArrowheads="1"/>
          </p:cNvSpPr>
          <p:nvPr/>
        </p:nvSpPr>
        <p:spPr bwMode="auto">
          <a:xfrm>
            <a:off x="1835150" y="5541963"/>
            <a:ext cx="107950" cy="10795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849" name="Oval 177"/>
          <p:cNvSpPr>
            <a:spLocks noChangeAspect="1" noChangeArrowheads="1"/>
          </p:cNvSpPr>
          <p:nvPr/>
        </p:nvSpPr>
        <p:spPr bwMode="auto">
          <a:xfrm>
            <a:off x="2787650" y="5541963"/>
            <a:ext cx="107950" cy="10795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850" name="Oval 178"/>
          <p:cNvSpPr>
            <a:spLocks noChangeAspect="1" noChangeArrowheads="1"/>
          </p:cNvSpPr>
          <p:nvPr/>
        </p:nvSpPr>
        <p:spPr bwMode="auto">
          <a:xfrm>
            <a:off x="3724275" y="5541963"/>
            <a:ext cx="107950" cy="10795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851" name="Oval 179"/>
          <p:cNvSpPr>
            <a:spLocks noChangeAspect="1" noChangeArrowheads="1"/>
          </p:cNvSpPr>
          <p:nvPr/>
        </p:nvSpPr>
        <p:spPr bwMode="auto">
          <a:xfrm>
            <a:off x="4681538" y="5541963"/>
            <a:ext cx="107950" cy="10795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852" name="Oval 180"/>
          <p:cNvSpPr>
            <a:spLocks noChangeAspect="1" noChangeArrowheads="1"/>
          </p:cNvSpPr>
          <p:nvPr/>
        </p:nvSpPr>
        <p:spPr bwMode="auto">
          <a:xfrm>
            <a:off x="5616575" y="5541963"/>
            <a:ext cx="107950" cy="10795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853" name="Oval 181"/>
          <p:cNvSpPr>
            <a:spLocks noChangeAspect="1" noChangeArrowheads="1"/>
          </p:cNvSpPr>
          <p:nvPr/>
        </p:nvSpPr>
        <p:spPr bwMode="auto">
          <a:xfrm>
            <a:off x="6530975" y="5541963"/>
            <a:ext cx="107950" cy="10795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855" name="Line 183"/>
          <p:cNvSpPr>
            <a:spLocks noChangeShapeType="1"/>
          </p:cNvSpPr>
          <p:nvPr/>
        </p:nvSpPr>
        <p:spPr bwMode="auto">
          <a:xfrm>
            <a:off x="3454400" y="5480050"/>
            <a:ext cx="0" cy="2159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28856" name="Picture 184" descr="bergamo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8400" y="188913"/>
            <a:ext cx="3548063" cy="4824412"/>
          </a:xfrm>
          <a:prstGeom prst="rect">
            <a:avLst/>
          </a:prstGeom>
          <a:noFill/>
          <a:ln w="9525">
            <a:solidFill>
              <a:srgbClr val="333333"/>
            </a:solidFill>
            <a:miter lim="800000"/>
            <a:headEnd/>
            <a:tailEnd/>
          </a:ln>
        </p:spPr>
      </p:pic>
      <p:pic>
        <p:nvPicPr>
          <p:cNvPr id="28858" name="Picture 186" descr="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115888"/>
            <a:ext cx="1671638" cy="1609725"/>
          </a:xfrm>
          <a:prstGeom prst="rect">
            <a:avLst/>
          </a:prstGeom>
          <a:noFill/>
        </p:spPr>
      </p:pic>
      <p:sp>
        <p:nvSpPr>
          <p:cNvPr id="28859" name="Text Box 187"/>
          <p:cNvSpPr txBox="1">
            <a:spLocks noChangeArrowheads="1"/>
          </p:cNvSpPr>
          <p:nvPr/>
        </p:nvSpPr>
        <p:spPr bwMode="auto">
          <a:xfrm>
            <a:off x="755650" y="5734050"/>
            <a:ext cx="8064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3300"/>
                </a:solidFill>
              </a:rPr>
              <a:t>Б        Е          Р        Г         А         М        О         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85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85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Родина бергамота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484313"/>
            <a:ext cx="2808287" cy="3529012"/>
          </a:xfrm>
          <a:noFill/>
        </p:spPr>
        <p:txBody>
          <a:bodyPr/>
          <a:lstStyle/>
          <a:p>
            <a:r>
              <a:rPr lang="ru-RU"/>
              <a:t>48 : 16      Я</a:t>
            </a:r>
          </a:p>
          <a:p>
            <a:r>
              <a:rPr lang="ru-RU"/>
              <a:t>618 : 3      Т</a:t>
            </a:r>
          </a:p>
          <a:p>
            <a:r>
              <a:rPr lang="ru-RU"/>
              <a:t>450 : 5      А</a:t>
            </a:r>
          </a:p>
          <a:p>
            <a:r>
              <a:rPr lang="ru-RU"/>
              <a:t>96 : 6        И</a:t>
            </a:r>
          </a:p>
          <a:p>
            <a:r>
              <a:rPr lang="ru-RU"/>
              <a:t>5648 : 8    И</a:t>
            </a:r>
          </a:p>
          <a:p>
            <a:r>
              <a:rPr lang="ru-RU"/>
              <a:t>355 : 5      Л</a:t>
            </a:r>
          </a:p>
        </p:txBody>
      </p:sp>
      <p:pic>
        <p:nvPicPr>
          <p:cNvPr id="27659" name="Picture 11" descr="Итал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268413"/>
            <a:ext cx="3333750" cy="3838575"/>
          </a:xfrm>
          <a:prstGeom prst="rect">
            <a:avLst/>
          </a:prstGeom>
          <a:noFill/>
        </p:spPr>
      </p:pic>
      <p:sp>
        <p:nvSpPr>
          <p:cNvPr id="27658" name="WordArt 10"/>
          <p:cNvSpPr>
            <a:spLocks noChangeArrowheads="1" noChangeShapeType="1" noTextEdit="1"/>
          </p:cNvSpPr>
          <p:nvPr/>
        </p:nvSpPr>
        <p:spPr bwMode="auto">
          <a:xfrm>
            <a:off x="3924300" y="2636838"/>
            <a:ext cx="4968875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700000" scaled="1"/>
                </a:gradFill>
                <a:latin typeface="Georgia"/>
              </a:rPr>
              <a:t>ИТАЛИЯ</a:t>
            </a:r>
          </a:p>
        </p:txBody>
      </p:sp>
      <p:pic>
        <p:nvPicPr>
          <p:cNvPr id="27663" name="Picture 15" descr="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115888"/>
            <a:ext cx="1671638" cy="1609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Бергамо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4365625"/>
            <a:ext cx="7427912" cy="2070100"/>
          </a:xfrm>
        </p:spPr>
        <p:txBody>
          <a:bodyPr/>
          <a:lstStyle/>
          <a:p>
            <a:r>
              <a:rPr lang="ru-RU"/>
              <a:t> Бергамот был назван в честь итальянского города Бергамо, где его впервые начали культивировать и продавать его масло. </a:t>
            </a:r>
          </a:p>
        </p:txBody>
      </p:sp>
      <p:pic>
        <p:nvPicPr>
          <p:cNvPr id="36869" name="Picture 5" descr="bergam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1557338"/>
            <a:ext cx="3816350" cy="2671762"/>
          </a:xfrm>
          <a:prstGeom prst="rect">
            <a:avLst/>
          </a:prstGeom>
          <a:noFill/>
          <a:ln w="9525">
            <a:solidFill>
              <a:srgbClr val="333333"/>
            </a:solidFill>
            <a:miter lim="800000"/>
            <a:headEnd/>
            <a:tailEnd/>
          </a:ln>
        </p:spPr>
      </p:pic>
      <p:sp>
        <p:nvSpPr>
          <p:cNvPr id="36870" name="Oval 6" descr="bb1"/>
          <p:cNvSpPr>
            <a:spLocks noChangeArrowheads="1"/>
          </p:cNvSpPr>
          <p:nvPr/>
        </p:nvSpPr>
        <p:spPr bwMode="auto">
          <a:xfrm>
            <a:off x="7596188" y="2878138"/>
            <a:ext cx="1368425" cy="1368425"/>
          </a:xfrm>
          <a:prstGeom prst="ellipse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871" name="Oval 7" descr="bb2"/>
          <p:cNvSpPr>
            <a:spLocks noChangeArrowheads="1"/>
          </p:cNvSpPr>
          <p:nvPr/>
        </p:nvSpPr>
        <p:spPr bwMode="auto">
          <a:xfrm>
            <a:off x="6084888" y="2878138"/>
            <a:ext cx="1368425" cy="1368425"/>
          </a:xfrm>
          <a:prstGeom prst="ellipse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872" name="Oval 8" descr="bb3"/>
          <p:cNvSpPr>
            <a:spLocks noChangeArrowheads="1"/>
          </p:cNvSpPr>
          <p:nvPr/>
        </p:nvSpPr>
        <p:spPr bwMode="auto">
          <a:xfrm>
            <a:off x="4572000" y="2878138"/>
            <a:ext cx="1368425" cy="1368425"/>
          </a:xfrm>
          <a:prstGeom prst="ellipse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36873" name="Picture 9" descr="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08850" y="115888"/>
            <a:ext cx="1671638" cy="1609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 animBg="1"/>
      <p:bldP spid="36871" grpId="0" animBg="1"/>
      <p:bldP spid="3687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6" name="Picture 6" descr="cha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2924175"/>
            <a:ext cx="4186237" cy="2779713"/>
          </a:xfrm>
          <a:prstGeom prst="rect">
            <a:avLst/>
          </a:prstGeom>
          <a:noFill/>
        </p:spPr>
      </p:pic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Чай с бергамотом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1,6 кг чая с бергамотом требуется расфасовать в 20 коробок. </a:t>
            </a:r>
          </a:p>
          <a:p>
            <a:pPr>
              <a:lnSpc>
                <a:spcPct val="90000"/>
              </a:lnSpc>
            </a:pPr>
            <a:r>
              <a:rPr lang="ru-RU"/>
              <a:t>Какова масса одной коробки? </a:t>
            </a:r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r>
              <a:rPr lang="ru-RU"/>
              <a:t>Посмотрите на это задание и сформулируйте тему урока.</a:t>
            </a:r>
          </a:p>
        </p:txBody>
      </p:sp>
      <p:pic>
        <p:nvPicPr>
          <p:cNvPr id="30724" name="Picture 4" descr="kot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4221163"/>
            <a:ext cx="2951162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7" name="Picture 7" descr="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850" y="115888"/>
            <a:ext cx="1671638" cy="1609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7" name="Picture 5" descr="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850" y="115888"/>
            <a:ext cx="1671638" cy="1609725"/>
          </a:xfrm>
          <a:prstGeom prst="rect">
            <a:avLst/>
          </a:prstGeom>
          <a:noFill/>
        </p:spPr>
      </p:pic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Деление десятичных дробей на натуральные числа.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35375" y="1719263"/>
            <a:ext cx="5051425" cy="4411662"/>
          </a:xfrm>
        </p:spPr>
        <p:txBody>
          <a:bodyPr/>
          <a:lstStyle/>
          <a:p>
            <a:r>
              <a:rPr lang="ru-RU"/>
              <a:t>Чтение статьи учебника и ответы на вопросы, которые даны к статье.</a:t>
            </a:r>
          </a:p>
        </p:txBody>
      </p:sp>
      <p:pic>
        <p:nvPicPr>
          <p:cNvPr id="23556" name="Picture 4" descr="книг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1700213"/>
            <a:ext cx="2981325" cy="3543300"/>
          </a:xfrm>
          <a:prstGeom prst="rect">
            <a:avLst/>
          </a:prstGeom>
          <a:noFill/>
          <a:ln w="9525">
            <a:solidFill>
              <a:srgbClr val="4D4D4D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Страница ученого кота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Желаю успеха при делении десятичной дроби на натуральное число.</a:t>
            </a:r>
          </a:p>
        </p:txBody>
      </p:sp>
      <p:sp>
        <p:nvSpPr>
          <p:cNvPr id="26628" name="Rectangle 4" descr="1"/>
          <p:cNvSpPr>
            <a:spLocks noChangeArrowheads="1"/>
          </p:cNvSpPr>
          <p:nvPr/>
        </p:nvSpPr>
        <p:spPr bwMode="auto">
          <a:xfrm>
            <a:off x="250825" y="3357563"/>
            <a:ext cx="6913563" cy="2016125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26629" name="Picture 5" descr="kot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4438" y="3933825"/>
            <a:ext cx="2951162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6" descr="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850" y="115888"/>
            <a:ext cx="1671638" cy="1609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Работа по новой теме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00213"/>
            <a:ext cx="4259262" cy="5048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1,6 : 20 = 0,08 кг</a:t>
            </a:r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endParaRPr lang="ru-RU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900113" y="3057525"/>
            <a:ext cx="2303462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ru-RU" sz="3000"/>
              <a:t>20,7 : 9 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ru-RU" sz="3000"/>
              <a:t>243,2 : 8</a:t>
            </a:r>
            <a:endParaRPr lang="ru-RU" sz="3000">
              <a:solidFill>
                <a:srgbClr val="FF3300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ru-RU" sz="3000"/>
              <a:t>88,298 : 7</a:t>
            </a:r>
            <a:endParaRPr lang="ru-RU" sz="3000">
              <a:solidFill>
                <a:srgbClr val="FF3300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ru-RU" sz="3000"/>
              <a:t>772,8 : 12 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ru-RU" sz="3000"/>
              <a:t>93,15 : 23 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ru-RU" sz="3000"/>
              <a:t>0,644 : 92</a:t>
            </a:r>
            <a:endParaRPr lang="ru-RU" sz="3000">
              <a:solidFill>
                <a:srgbClr val="FF3300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ru-RU" sz="3000">
              <a:solidFill>
                <a:srgbClr val="FF3300"/>
              </a:solidFill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250825" y="1720850"/>
            <a:ext cx="4810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3300"/>
                </a:solidFill>
              </a:rPr>
              <a:t>1.</a:t>
            </a:r>
          </a:p>
          <a:p>
            <a:endParaRPr lang="ru-RU" sz="2800">
              <a:solidFill>
                <a:srgbClr val="FF3300"/>
              </a:solidFill>
            </a:endParaRPr>
          </a:p>
          <a:p>
            <a:endParaRPr lang="ru-RU" sz="2800">
              <a:solidFill>
                <a:srgbClr val="FF3300"/>
              </a:solidFill>
            </a:endParaRPr>
          </a:p>
          <a:p>
            <a:r>
              <a:rPr lang="ru-RU" sz="2800">
                <a:solidFill>
                  <a:srgbClr val="FF3300"/>
                </a:solidFill>
              </a:rPr>
              <a:t>2.</a:t>
            </a:r>
          </a:p>
        </p:txBody>
      </p:sp>
      <p:pic>
        <p:nvPicPr>
          <p:cNvPr id="32780" name="Picture 12" descr="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850" y="115888"/>
            <a:ext cx="1671638" cy="1609725"/>
          </a:xfrm>
          <a:prstGeom prst="rect">
            <a:avLst/>
          </a:prstGeom>
          <a:noFill/>
        </p:spPr>
      </p:pic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3057525" y="3165475"/>
            <a:ext cx="2232025" cy="368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ts val="2500"/>
              </a:lnSpc>
              <a:spcBef>
                <a:spcPct val="50000"/>
              </a:spcBef>
            </a:pPr>
            <a:r>
              <a:rPr lang="ru-RU" sz="3000">
                <a:solidFill>
                  <a:srgbClr val="FF3300"/>
                </a:solidFill>
              </a:rPr>
              <a:t>= 2,3</a:t>
            </a:r>
          </a:p>
          <a:p>
            <a:pPr>
              <a:lnSpc>
                <a:spcPts val="2500"/>
              </a:lnSpc>
              <a:spcBef>
                <a:spcPct val="50000"/>
              </a:spcBef>
            </a:pPr>
            <a:r>
              <a:rPr lang="ru-RU" sz="3000">
                <a:solidFill>
                  <a:srgbClr val="FF3300"/>
                </a:solidFill>
              </a:rPr>
              <a:t>= 30,4</a:t>
            </a:r>
          </a:p>
          <a:p>
            <a:pPr>
              <a:lnSpc>
                <a:spcPts val="2500"/>
              </a:lnSpc>
              <a:spcBef>
                <a:spcPct val="50000"/>
              </a:spcBef>
            </a:pPr>
            <a:r>
              <a:rPr lang="ru-RU" sz="3000">
                <a:solidFill>
                  <a:srgbClr val="FF3300"/>
                </a:solidFill>
              </a:rPr>
              <a:t>=12,614</a:t>
            </a:r>
          </a:p>
          <a:p>
            <a:pPr>
              <a:lnSpc>
                <a:spcPts val="2500"/>
              </a:lnSpc>
              <a:spcBef>
                <a:spcPct val="50000"/>
              </a:spcBef>
            </a:pPr>
            <a:r>
              <a:rPr lang="ru-RU" sz="3000">
                <a:solidFill>
                  <a:srgbClr val="FF3300"/>
                </a:solidFill>
              </a:rPr>
              <a:t>= 64,4</a:t>
            </a:r>
          </a:p>
          <a:p>
            <a:pPr>
              <a:lnSpc>
                <a:spcPts val="2500"/>
              </a:lnSpc>
              <a:spcBef>
                <a:spcPct val="50000"/>
              </a:spcBef>
            </a:pPr>
            <a:r>
              <a:rPr lang="ru-RU" sz="3000">
                <a:solidFill>
                  <a:srgbClr val="FF3300"/>
                </a:solidFill>
              </a:rPr>
              <a:t>= 4,05</a:t>
            </a:r>
          </a:p>
          <a:p>
            <a:pPr>
              <a:lnSpc>
                <a:spcPts val="2500"/>
              </a:lnSpc>
              <a:spcBef>
                <a:spcPct val="50000"/>
              </a:spcBef>
            </a:pPr>
            <a:r>
              <a:rPr lang="ru-RU" sz="3000">
                <a:solidFill>
                  <a:srgbClr val="FF3300"/>
                </a:solidFill>
              </a:rPr>
              <a:t>= 0,007</a:t>
            </a:r>
          </a:p>
          <a:p>
            <a:pPr>
              <a:lnSpc>
                <a:spcPts val="2500"/>
              </a:lnSpc>
              <a:spcBef>
                <a:spcPct val="50000"/>
              </a:spcBef>
            </a:pPr>
            <a:endParaRPr lang="ru-RU" sz="3000">
              <a:solidFill>
                <a:srgbClr val="FF3300"/>
              </a:solidFill>
            </a:endParaRPr>
          </a:p>
        </p:txBody>
      </p:sp>
      <p:pic>
        <p:nvPicPr>
          <p:cNvPr id="32783" name="Picture 15" descr="cha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1844675"/>
            <a:ext cx="4186237" cy="27797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7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7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7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7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7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Сеть">
  <a:themeElements>
    <a:clrScheme name="Сеть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Сеть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еть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639</TotalTime>
  <Words>268</Words>
  <Application>Microsoft Office PowerPoint</Application>
  <PresentationFormat>Экран (4:3)</PresentationFormat>
  <Paragraphs>76</Paragraphs>
  <Slides>11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Сеть</vt:lpstr>
      <vt:lpstr>Десятичные дроби</vt:lpstr>
      <vt:lpstr>Загадочный мир планеты</vt:lpstr>
      <vt:lpstr>Название  растения…</vt:lpstr>
      <vt:lpstr>Родина бергамота</vt:lpstr>
      <vt:lpstr>Бергамо</vt:lpstr>
      <vt:lpstr>Чай с бергамотом</vt:lpstr>
      <vt:lpstr>Деление десятичных дробей на натуральные числа.</vt:lpstr>
      <vt:lpstr>Страница ученого кота</vt:lpstr>
      <vt:lpstr>Работа по новой теме</vt:lpstr>
      <vt:lpstr>Работа по новой теме</vt:lpstr>
      <vt:lpstr>На уроке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svg</dc:creator>
  <cp:lastModifiedBy>Tatyana</cp:lastModifiedBy>
  <cp:revision>93</cp:revision>
  <dcterms:created xsi:type="dcterms:W3CDTF">2008-12-01T06:13:47Z</dcterms:created>
  <dcterms:modified xsi:type="dcterms:W3CDTF">2012-08-06T17:18:52Z</dcterms:modified>
</cp:coreProperties>
</file>