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60" r:id="rId2"/>
    <p:sldId id="271" r:id="rId3"/>
    <p:sldId id="267" r:id="rId4"/>
    <p:sldId id="266" r:id="rId5"/>
    <p:sldId id="272" r:id="rId6"/>
    <p:sldId id="268" r:id="rId7"/>
    <p:sldId id="262" r:id="rId8"/>
    <p:sldId id="265" r:id="rId9"/>
    <p:sldId id="269" r:id="rId10"/>
    <p:sldId id="27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C1DBFD-989D-4A2A-A1EB-F840C14B3E83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BAC23-9356-49C9-A92A-99025C93BFD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BB4B4-8518-4D03-BC17-AABBA18E64B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91E441-C76F-4D66-B5B8-1F14E300729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39F10-16E8-493F-ABBF-E38C8974A48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652D7-014F-489F-888C-13D081890A6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A0006-EDDB-4434-AA7D-F6B22A40FC7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636F4-078E-49A3-80CF-536C92D5E3E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D18-6A54-4766-88AF-6D8AEEB1A7B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DF752-6AEC-4584-998C-6B875EA0F98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5C7E-B007-4B4F-90F2-59517AC6277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6774A-177F-490A-A5F8-09E45E42200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F45E15C-D5D0-4523-B25A-078DF73CCBA6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svg\&#1056;&#1072;&#1073;&#1086;&#1095;&#1080;&#1081;%20&#1089;&#1090;&#1086;&#1083;\&#1044;&#1077;&#1083;&#1077;&#1085;&#1080;&#1077;&#1044;&#1077;&#1089;&#1044;&#1088;&#1086;&#1073;\PRIL2.MID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Prosto.ex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Десятичные дроби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373688"/>
            <a:ext cx="6248400" cy="12430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64" name="Picture 2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2924175"/>
            <a:ext cx="1371600" cy="13589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65" name="Picture 21" descr="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2924175"/>
            <a:ext cx="1655762" cy="13462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66" name="Picture 22" descr="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2924175"/>
            <a:ext cx="1871663" cy="134461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67" name="Picture 23" descr="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2924175"/>
            <a:ext cx="1800225" cy="134461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69" name="Picture 25" descr="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  <p:pic>
        <p:nvPicPr>
          <p:cNvPr id="6170" name="PRIL2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Работа по новой теме</a:t>
            </a:r>
          </a:p>
        </p:txBody>
      </p:sp>
      <p:pic>
        <p:nvPicPr>
          <p:cNvPr id="37893" name="Picture 5" descr="f1_07_hur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644900"/>
            <a:ext cx="1724025" cy="2762250"/>
          </a:xfrm>
          <a:prstGeom prst="rect">
            <a:avLst/>
          </a:prstGeom>
          <a:noFill/>
        </p:spPr>
      </p:pic>
      <p:pic>
        <p:nvPicPr>
          <p:cNvPr id="37894" name="Picture 6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42988" y="2636838"/>
            <a:ext cx="26638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1 : 80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0,909 : 45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3 : 32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0,01242 : 69</a:t>
            </a:r>
            <a:endParaRPr lang="ru-RU" sz="30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1,016 : 8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7,368 : 24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ru-RU" sz="3000"/>
          </a:p>
        </p:txBody>
      </p:sp>
      <p:sp>
        <p:nvSpPr>
          <p:cNvPr id="37892" name="AutoShape 4">
            <a:hlinkClick r:id="rId4" action="ppaction://program"/>
          </p:cNvPr>
          <p:cNvSpPr>
            <a:spLocks noChangeArrowheads="1"/>
          </p:cNvSpPr>
          <p:nvPr/>
        </p:nvSpPr>
        <p:spPr bwMode="auto">
          <a:xfrm rot="5400000">
            <a:off x="5903913" y="728662"/>
            <a:ext cx="1728788" cy="39608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sz="2800"/>
              <a:t>тренажер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562350" y="2733675"/>
            <a:ext cx="22320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0,0125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0,0202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=0,09375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0,00018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0,127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0,307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endParaRPr lang="ru-RU" sz="30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4" name="Picture 14" descr="Итал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989138"/>
            <a:ext cx="3333750" cy="3838575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3898900" cy="1012825"/>
          </a:xfrm>
        </p:spPr>
        <p:txBody>
          <a:bodyPr/>
          <a:lstStyle/>
          <a:p>
            <a:r>
              <a:rPr lang="ru-RU"/>
              <a:t>На уроке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341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/>
              <a:t>Я узнал…</a:t>
            </a:r>
          </a:p>
          <a:p>
            <a:pPr>
              <a:lnSpc>
                <a:spcPct val="90000"/>
              </a:lnSpc>
            </a:pPr>
            <a:r>
              <a:rPr lang="ru-RU" sz="2600"/>
              <a:t>Я научился…</a:t>
            </a:r>
          </a:p>
          <a:p>
            <a:pPr>
              <a:lnSpc>
                <a:spcPct val="90000"/>
              </a:lnSpc>
            </a:pPr>
            <a:r>
              <a:rPr lang="ru-RU" sz="2600"/>
              <a:t>Мне понравилось…</a:t>
            </a:r>
          </a:p>
          <a:p>
            <a:pPr>
              <a:lnSpc>
                <a:spcPct val="90000"/>
              </a:lnSpc>
            </a:pPr>
            <a:r>
              <a:rPr lang="ru-RU" sz="2600"/>
              <a:t>Мне не понравилось…</a:t>
            </a:r>
          </a:p>
          <a:p>
            <a:pPr>
              <a:lnSpc>
                <a:spcPct val="90000"/>
              </a:lnSpc>
            </a:pPr>
            <a:r>
              <a:rPr lang="ru-RU" sz="2600"/>
              <a:t>Мое настроение…</a:t>
            </a:r>
          </a:p>
        </p:txBody>
      </p:sp>
      <p:pic>
        <p:nvPicPr>
          <p:cNvPr id="25606" name="Picture 6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  <p:pic>
        <p:nvPicPr>
          <p:cNvPr id="25607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4581525"/>
            <a:ext cx="1371600" cy="13589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5608" name="Picture 8" descr="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2738" y="4581525"/>
            <a:ext cx="1655762" cy="13462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5609" name="Picture 9" descr="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09938" y="4581525"/>
            <a:ext cx="1871662" cy="134461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5610" name="Picture 10" descr="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3038" y="4581525"/>
            <a:ext cx="1800225" cy="134461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203575" y="5589588"/>
            <a:ext cx="38989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r>
              <a:rPr lang="ru-RU" sz="3900" b="1">
                <a:solidFill>
                  <a:schemeClr val="tx2"/>
                </a:solidFill>
              </a:rPr>
              <a:t>Бергамот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лим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133600"/>
            <a:ext cx="3311525" cy="3052763"/>
          </a:xfrm>
          <a:prstGeom prst="rect">
            <a:avLst/>
          </a:prstGeom>
          <a:noFill/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Загадочный мир планеты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5625"/>
            <a:ext cx="4114800" cy="4411663"/>
          </a:xfrm>
        </p:spPr>
        <p:txBody>
          <a:bodyPr/>
          <a:lstStyle/>
          <a:p>
            <a:r>
              <a:rPr lang="ru-RU"/>
              <a:t>Нам предстоит узнать, как называется дальний родственник лимона и апельсина.</a:t>
            </a:r>
          </a:p>
        </p:txBody>
      </p:sp>
      <p:pic>
        <p:nvPicPr>
          <p:cNvPr id="35844" name="Picture 4" descr="апельси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2708275"/>
            <a:ext cx="3060700" cy="2641600"/>
          </a:xfrm>
          <a:prstGeom prst="rect">
            <a:avLst/>
          </a:prstGeom>
          <a:noFill/>
        </p:spPr>
      </p:pic>
      <p:pic>
        <p:nvPicPr>
          <p:cNvPr id="35846" name="Picture 6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54" name="Line 182"/>
          <p:cNvSpPr>
            <a:spLocks noChangeShapeType="1"/>
          </p:cNvSpPr>
          <p:nvPr/>
        </p:nvSpPr>
        <p:spPr bwMode="auto">
          <a:xfrm>
            <a:off x="6588125" y="5480050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Название </a:t>
            </a:r>
            <a:br>
              <a:rPr lang="ru-RU"/>
            </a:br>
            <a:r>
              <a:rPr lang="ru-RU"/>
              <a:t>растения…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12875"/>
            <a:ext cx="2879725" cy="3600450"/>
          </a:xfrm>
        </p:spPr>
        <p:txBody>
          <a:bodyPr/>
          <a:lstStyle/>
          <a:p>
            <a:r>
              <a:rPr lang="ru-RU" sz="2400"/>
              <a:t>2,15 х 2        </a:t>
            </a:r>
            <a:r>
              <a:rPr lang="ru-RU" sz="2400" b="1">
                <a:solidFill>
                  <a:srgbClr val="FF3300"/>
                </a:solidFill>
              </a:rPr>
              <a:t>Т</a:t>
            </a:r>
          </a:p>
          <a:p>
            <a:r>
              <a:rPr lang="ru-RU" sz="2400"/>
              <a:t>1,7 + 1,4</a:t>
            </a:r>
            <a:r>
              <a:rPr lang="ru-RU" sz="2400" b="1">
                <a:solidFill>
                  <a:srgbClr val="FF3300"/>
                </a:solidFill>
              </a:rPr>
              <a:t>       Г</a:t>
            </a:r>
          </a:p>
          <a:p>
            <a:r>
              <a:rPr lang="ru-RU" sz="2400"/>
              <a:t>1,5 + 2,5       </a:t>
            </a:r>
            <a:r>
              <a:rPr lang="ru-RU" sz="2400" b="1">
                <a:solidFill>
                  <a:srgbClr val="FF3300"/>
                </a:solidFill>
              </a:rPr>
              <a:t>О</a:t>
            </a:r>
          </a:p>
          <a:p>
            <a:r>
              <a:rPr lang="ru-RU" sz="2400"/>
              <a:t>0,22 х 10      </a:t>
            </a:r>
            <a:r>
              <a:rPr lang="ru-RU" sz="2400" b="1">
                <a:solidFill>
                  <a:srgbClr val="FF3300"/>
                </a:solidFill>
              </a:rPr>
              <a:t>Б</a:t>
            </a:r>
          </a:p>
          <a:p>
            <a:r>
              <a:rPr lang="ru-RU" sz="2400"/>
              <a:t>0,7 + 2,7       </a:t>
            </a:r>
            <a:r>
              <a:rPr lang="ru-RU" sz="2400" b="1">
                <a:solidFill>
                  <a:srgbClr val="FF3300"/>
                </a:solidFill>
              </a:rPr>
              <a:t>А</a:t>
            </a:r>
          </a:p>
          <a:p>
            <a:r>
              <a:rPr lang="ru-RU" sz="2400"/>
              <a:t>0,028 х 100  </a:t>
            </a:r>
            <a:r>
              <a:rPr lang="ru-RU" sz="2400" b="1">
                <a:solidFill>
                  <a:srgbClr val="FF3300"/>
                </a:solidFill>
              </a:rPr>
              <a:t>Р</a:t>
            </a:r>
          </a:p>
          <a:p>
            <a:r>
              <a:rPr lang="ru-RU" sz="2400"/>
              <a:t>5 – 2,5          </a:t>
            </a:r>
            <a:r>
              <a:rPr lang="ru-RU" sz="2400" b="1">
                <a:solidFill>
                  <a:srgbClr val="FF3300"/>
                </a:solidFill>
              </a:rPr>
              <a:t>Е</a:t>
            </a:r>
          </a:p>
          <a:p>
            <a:r>
              <a:rPr lang="ru-RU" sz="2400"/>
              <a:t>7,8 – 4,1       </a:t>
            </a:r>
            <a:r>
              <a:rPr lang="ru-RU" sz="2400" b="1">
                <a:solidFill>
                  <a:srgbClr val="FF3300"/>
                </a:solidFill>
              </a:rPr>
              <a:t>М</a:t>
            </a:r>
          </a:p>
        </p:txBody>
      </p:sp>
      <p:sp>
        <p:nvSpPr>
          <p:cNvPr id="28770" name="Line 98"/>
          <p:cNvSpPr>
            <a:spLocks noChangeShapeType="1"/>
          </p:cNvSpPr>
          <p:nvPr/>
        </p:nvSpPr>
        <p:spPr bwMode="auto">
          <a:xfrm>
            <a:off x="323850" y="5589588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8842" name="Group 170"/>
          <p:cNvGraphicFramePr>
            <a:graphicFrameLocks noGrp="1"/>
          </p:cNvGraphicFramePr>
          <p:nvPr>
            <p:ph sz="half" idx="2"/>
          </p:nvPr>
        </p:nvGraphicFramePr>
        <p:xfrm>
          <a:off x="323850" y="5445125"/>
          <a:ext cx="7848600" cy="274320"/>
        </p:xfrm>
        <a:graphic>
          <a:graphicData uri="http://schemas.openxmlformats.org/drawingml/2006/table">
            <a:tbl>
              <a:tblPr/>
              <a:tblGrid>
                <a:gridCol w="314325"/>
                <a:gridCol w="314325"/>
                <a:gridCol w="312738"/>
                <a:gridCol w="314325"/>
                <a:gridCol w="314325"/>
                <a:gridCol w="314325"/>
                <a:gridCol w="312737"/>
                <a:gridCol w="314325"/>
                <a:gridCol w="314325"/>
                <a:gridCol w="314325"/>
                <a:gridCol w="312738"/>
                <a:gridCol w="314325"/>
                <a:gridCol w="314325"/>
                <a:gridCol w="314325"/>
                <a:gridCol w="312737"/>
                <a:gridCol w="314325"/>
                <a:gridCol w="314325"/>
                <a:gridCol w="314325"/>
                <a:gridCol w="312738"/>
                <a:gridCol w="314325"/>
                <a:gridCol w="314325"/>
                <a:gridCol w="314325"/>
                <a:gridCol w="312737"/>
                <a:gridCol w="314325"/>
                <a:gridCol w="314325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43" name="Rectangle 171"/>
          <p:cNvSpPr>
            <a:spLocks noChangeArrowheads="1"/>
          </p:cNvSpPr>
          <p:nvPr/>
        </p:nvSpPr>
        <p:spPr bwMode="auto">
          <a:xfrm>
            <a:off x="250825" y="5373688"/>
            <a:ext cx="8281988" cy="107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4" name="Rectangle 172"/>
          <p:cNvSpPr>
            <a:spLocks noChangeArrowheads="1"/>
          </p:cNvSpPr>
          <p:nvPr/>
        </p:nvSpPr>
        <p:spPr bwMode="auto">
          <a:xfrm>
            <a:off x="179388" y="5695950"/>
            <a:ext cx="8424862" cy="142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5" name="Text Box 173"/>
          <p:cNvSpPr txBox="1">
            <a:spLocks noChangeArrowheads="1"/>
          </p:cNvSpPr>
          <p:nvPr/>
        </p:nvSpPr>
        <p:spPr bwMode="auto">
          <a:xfrm>
            <a:off x="179388" y="5084763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</a:rPr>
              <a:t>2                                   3                                   4</a:t>
            </a:r>
          </a:p>
        </p:txBody>
      </p:sp>
      <p:sp>
        <p:nvSpPr>
          <p:cNvPr id="28846" name="Oval 174"/>
          <p:cNvSpPr>
            <a:spLocks noChangeAspect="1" noChangeArrowheads="1"/>
          </p:cNvSpPr>
          <p:nvPr/>
        </p:nvSpPr>
        <p:spPr bwMode="auto">
          <a:xfrm>
            <a:off x="7488238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7" name="Oval 175"/>
          <p:cNvSpPr>
            <a:spLocks noChangeAspect="1" noChangeArrowheads="1"/>
          </p:cNvSpPr>
          <p:nvPr/>
        </p:nvSpPr>
        <p:spPr bwMode="auto">
          <a:xfrm>
            <a:off x="900113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8" name="Oval 176"/>
          <p:cNvSpPr>
            <a:spLocks noChangeAspect="1" noChangeArrowheads="1"/>
          </p:cNvSpPr>
          <p:nvPr/>
        </p:nvSpPr>
        <p:spPr bwMode="auto">
          <a:xfrm>
            <a:off x="1835150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9" name="Oval 177"/>
          <p:cNvSpPr>
            <a:spLocks noChangeAspect="1" noChangeArrowheads="1"/>
          </p:cNvSpPr>
          <p:nvPr/>
        </p:nvSpPr>
        <p:spPr bwMode="auto">
          <a:xfrm>
            <a:off x="2787650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0" name="Oval 178"/>
          <p:cNvSpPr>
            <a:spLocks noChangeAspect="1" noChangeArrowheads="1"/>
          </p:cNvSpPr>
          <p:nvPr/>
        </p:nvSpPr>
        <p:spPr bwMode="auto">
          <a:xfrm>
            <a:off x="3724275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1" name="Oval 179"/>
          <p:cNvSpPr>
            <a:spLocks noChangeAspect="1" noChangeArrowheads="1"/>
          </p:cNvSpPr>
          <p:nvPr/>
        </p:nvSpPr>
        <p:spPr bwMode="auto">
          <a:xfrm>
            <a:off x="4681538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2" name="Oval 180"/>
          <p:cNvSpPr>
            <a:spLocks noChangeAspect="1" noChangeArrowheads="1"/>
          </p:cNvSpPr>
          <p:nvPr/>
        </p:nvSpPr>
        <p:spPr bwMode="auto">
          <a:xfrm>
            <a:off x="5616575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3" name="Oval 181"/>
          <p:cNvSpPr>
            <a:spLocks noChangeAspect="1" noChangeArrowheads="1"/>
          </p:cNvSpPr>
          <p:nvPr/>
        </p:nvSpPr>
        <p:spPr bwMode="auto">
          <a:xfrm>
            <a:off x="6530975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5" name="Line 183"/>
          <p:cNvSpPr>
            <a:spLocks noChangeShapeType="1"/>
          </p:cNvSpPr>
          <p:nvPr/>
        </p:nvSpPr>
        <p:spPr bwMode="auto">
          <a:xfrm>
            <a:off x="3454400" y="5480050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8856" name="Picture 184" descr="bergam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188913"/>
            <a:ext cx="3548063" cy="4824412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8858" name="Picture 186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  <p:sp>
        <p:nvSpPr>
          <p:cNvPr id="28859" name="Text Box 187"/>
          <p:cNvSpPr txBox="1">
            <a:spLocks noChangeArrowheads="1"/>
          </p:cNvSpPr>
          <p:nvPr/>
        </p:nvSpPr>
        <p:spPr bwMode="auto">
          <a:xfrm>
            <a:off x="755650" y="5734050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3300"/>
                </a:solidFill>
              </a:rPr>
              <a:t>Б        Е          Р        Г         А         М        О         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Родина бергамота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2808287" cy="3529012"/>
          </a:xfrm>
          <a:noFill/>
        </p:spPr>
        <p:txBody>
          <a:bodyPr/>
          <a:lstStyle/>
          <a:p>
            <a:r>
              <a:rPr lang="ru-RU"/>
              <a:t>48 : 16      Я</a:t>
            </a:r>
          </a:p>
          <a:p>
            <a:r>
              <a:rPr lang="ru-RU"/>
              <a:t>618 : 3      Т</a:t>
            </a:r>
          </a:p>
          <a:p>
            <a:r>
              <a:rPr lang="ru-RU"/>
              <a:t>450 : 5      А</a:t>
            </a:r>
          </a:p>
          <a:p>
            <a:r>
              <a:rPr lang="ru-RU"/>
              <a:t>96 : 6        И</a:t>
            </a:r>
          </a:p>
          <a:p>
            <a:r>
              <a:rPr lang="ru-RU"/>
              <a:t>5648 : 8    И</a:t>
            </a:r>
          </a:p>
          <a:p>
            <a:r>
              <a:rPr lang="ru-RU"/>
              <a:t>355 : 5      Л</a:t>
            </a:r>
          </a:p>
        </p:txBody>
      </p:sp>
      <p:pic>
        <p:nvPicPr>
          <p:cNvPr id="27659" name="Picture 11" descr="Итал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413"/>
            <a:ext cx="3333750" cy="3838575"/>
          </a:xfrm>
          <a:prstGeom prst="rect">
            <a:avLst/>
          </a:prstGeom>
          <a:noFill/>
        </p:spPr>
      </p:pic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3924300" y="2636838"/>
            <a:ext cx="49688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/>
              </a:rPr>
              <a:t>ИТАЛИЯ</a:t>
            </a:r>
          </a:p>
        </p:txBody>
      </p:sp>
      <p:pic>
        <p:nvPicPr>
          <p:cNvPr id="27663" name="Picture 1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Бергамо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365625"/>
            <a:ext cx="7427912" cy="2070100"/>
          </a:xfrm>
        </p:spPr>
        <p:txBody>
          <a:bodyPr/>
          <a:lstStyle/>
          <a:p>
            <a:r>
              <a:rPr lang="ru-RU"/>
              <a:t> Бергамот был назван в честь итальянского города Бергамо, где его впервые начали культивировать и продавать его масло. </a:t>
            </a:r>
          </a:p>
        </p:txBody>
      </p:sp>
      <p:pic>
        <p:nvPicPr>
          <p:cNvPr id="36869" name="Picture 5" descr="berga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3816350" cy="2671762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36870" name="Oval 6" descr="bb1"/>
          <p:cNvSpPr>
            <a:spLocks noChangeArrowheads="1"/>
          </p:cNvSpPr>
          <p:nvPr/>
        </p:nvSpPr>
        <p:spPr bwMode="auto">
          <a:xfrm>
            <a:off x="7596188" y="2878138"/>
            <a:ext cx="1368425" cy="1368425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Oval 7" descr="bb2"/>
          <p:cNvSpPr>
            <a:spLocks noChangeArrowheads="1"/>
          </p:cNvSpPr>
          <p:nvPr/>
        </p:nvSpPr>
        <p:spPr bwMode="auto">
          <a:xfrm>
            <a:off x="6084888" y="2878138"/>
            <a:ext cx="1368425" cy="13684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Oval 8" descr="bb3"/>
          <p:cNvSpPr>
            <a:spLocks noChangeArrowheads="1"/>
          </p:cNvSpPr>
          <p:nvPr/>
        </p:nvSpPr>
        <p:spPr bwMode="auto">
          <a:xfrm>
            <a:off x="4572000" y="2878138"/>
            <a:ext cx="1368425" cy="1368425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6873" name="Picture 9" descr="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ch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924175"/>
            <a:ext cx="4186237" cy="2779713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Чай с бергамотом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1,6 кг чая с бергамотом требуется расфасовать в 20 коробок. </a:t>
            </a:r>
          </a:p>
          <a:p>
            <a:pPr>
              <a:lnSpc>
                <a:spcPct val="90000"/>
              </a:lnSpc>
            </a:pPr>
            <a:r>
              <a:rPr lang="ru-RU"/>
              <a:t>Какова масса одной коробки? 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Посмотрите на это задание и сформулируйте тему урока.</a:t>
            </a:r>
          </a:p>
        </p:txBody>
      </p:sp>
      <p:pic>
        <p:nvPicPr>
          <p:cNvPr id="30724" name="Picture 4" descr="ko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221163"/>
            <a:ext cx="29511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Деление десятичных дробей на натуральные числа.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1719263"/>
            <a:ext cx="5051425" cy="4411662"/>
          </a:xfrm>
        </p:spPr>
        <p:txBody>
          <a:bodyPr/>
          <a:lstStyle/>
          <a:p>
            <a:r>
              <a:rPr lang="ru-RU"/>
              <a:t>Чтение статьи учебника и ответы на вопросы, которые даны к статье.</a:t>
            </a:r>
          </a:p>
        </p:txBody>
      </p:sp>
      <p:pic>
        <p:nvPicPr>
          <p:cNvPr id="23556" name="Picture 4" descr="книг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700213"/>
            <a:ext cx="2981325" cy="354330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Страница ученого кота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Желаю успеха при делении десятичной дроби на натуральное число.</a:t>
            </a:r>
          </a:p>
        </p:txBody>
      </p:sp>
      <p:sp>
        <p:nvSpPr>
          <p:cNvPr id="26628" name="Rectangle 4" descr="1"/>
          <p:cNvSpPr>
            <a:spLocks noChangeArrowheads="1"/>
          </p:cNvSpPr>
          <p:nvPr/>
        </p:nvSpPr>
        <p:spPr bwMode="auto">
          <a:xfrm>
            <a:off x="250825" y="3357563"/>
            <a:ext cx="6913563" cy="201612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6629" name="Picture 5" descr="ko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3933825"/>
            <a:ext cx="29511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Работа по новой теме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4259262" cy="504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1,6 : 20 = 0,08 кг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00113" y="3057525"/>
            <a:ext cx="230346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20,7 : 9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243,2 : 8</a:t>
            </a:r>
            <a:endParaRPr lang="ru-RU" sz="30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88,298 : 7</a:t>
            </a:r>
            <a:endParaRPr lang="ru-RU" sz="30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772,8 : 12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93,15 : 23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0,644 : 92</a:t>
            </a:r>
            <a:endParaRPr lang="ru-RU" sz="30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ru-RU" sz="3000">
              <a:solidFill>
                <a:srgbClr val="FF3300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50825" y="1720850"/>
            <a:ext cx="4810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3300"/>
                </a:solidFill>
              </a:rPr>
              <a:t>1.</a:t>
            </a:r>
          </a:p>
          <a:p>
            <a:endParaRPr lang="ru-RU" sz="2800">
              <a:solidFill>
                <a:srgbClr val="FF3300"/>
              </a:solidFill>
            </a:endParaRPr>
          </a:p>
          <a:p>
            <a:endParaRPr lang="ru-RU" sz="2800">
              <a:solidFill>
                <a:srgbClr val="FF3300"/>
              </a:solidFill>
            </a:endParaRPr>
          </a:p>
          <a:p>
            <a:r>
              <a:rPr lang="ru-RU" sz="2800">
                <a:solidFill>
                  <a:srgbClr val="FF3300"/>
                </a:solidFill>
              </a:rPr>
              <a:t>2.</a:t>
            </a:r>
          </a:p>
        </p:txBody>
      </p:sp>
      <p:pic>
        <p:nvPicPr>
          <p:cNvPr id="32780" name="Picture 1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057525" y="3165475"/>
            <a:ext cx="22320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2,3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30,4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=12,614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64,4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4,05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ru-RU" sz="3000">
                <a:solidFill>
                  <a:srgbClr val="FF3300"/>
                </a:solidFill>
              </a:rPr>
              <a:t>= 0,007</a:t>
            </a:r>
          </a:p>
          <a:p>
            <a:pPr>
              <a:lnSpc>
                <a:spcPts val="2500"/>
              </a:lnSpc>
              <a:spcBef>
                <a:spcPct val="50000"/>
              </a:spcBef>
            </a:pPr>
            <a:endParaRPr lang="ru-RU" sz="3000">
              <a:solidFill>
                <a:srgbClr val="FF3300"/>
              </a:solidFill>
            </a:endParaRPr>
          </a:p>
        </p:txBody>
      </p:sp>
      <p:pic>
        <p:nvPicPr>
          <p:cNvPr id="32783" name="Picture 15" descr="ch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844675"/>
            <a:ext cx="4186237" cy="2779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639</TotalTime>
  <Words>268</Words>
  <Application>Microsoft Office PowerPoint</Application>
  <PresentationFormat>Экран (4:3)</PresentationFormat>
  <Paragraphs>76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Сеть</vt:lpstr>
      <vt:lpstr>Десятичные дроби</vt:lpstr>
      <vt:lpstr>Загадочный мир планеты</vt:lpstr>
      <vt:lpstr>Название  растения…</vt:lpstr>
      <vt:lpstr>Родина бергамота</vt:lpstr>
      <vt:lpstr>Бергамо</vt:lpstr>
      <vt:lpstr>Чай с бергамотом</vt:lpstr>
      <vt:lpstr>Деление десятичных дробей на натуральные числа.</vt:lpstr>
      <vt:lpstr>Страница ученого кота</vt:lpstr>
      <vt:lpstr>Работа по новой теме</vt:lpstr>
      <vt:lpstr>Работа по новой теме</vt:lpstr>
      <vt:lpstr>На уроке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Tatyana</cp:lastModifiedBy>
  <cp:revision>93</cp:revision>
  <dcterms:created xsi:type="dcterms:W3CDTF">2008-12-01T06:13:47Z</dcterms:created>
  <dcterms:modified xsi:type="dcterms:W3CDTF">2012-08-06T17:18:52Z</dcterms:modified>
</cp:coreProperties>
</file>