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51"/>
  </p:notesMasterIdLst>
  <p:sldIdLst>
    <p:sldId id="256" r:id="rId2"/>
    <p:sldId id="269" r:id="rId3"/>
    <p:sldId id="341" r:id="rId4"/>
    <p:sldId id="309" r:id="rId5"/>
    <p:sldId id="311" r:id="rId6"/>
    <p:sldId id="275" r:id="rId7"/>
    <p:sldId id="276" r:id="rId8"/>
    <p:sldId id="277" r:id="rId9"/>
    <p:sldId id="278" r:id="rId10"/>
    <p:sldId id="279" r:id="rId11"/>
    <p:sldId id="288" r:id="rId12"/>
    <p:sldId id="289" r:id="rId13"/>
    <p:sldId id="290" r:id="rId14"/>
    <p:sldId id="291" r:id="rId15"/>
    <p:sldId id="292" r:id="rId16"/>
    <p:sldId id="312" r:id="rId17"/>
    <p:sldId id="333" r:id="rId18"/>
    <p:sldId id="260" r:id="rId19"/>
    <p:sldId id="261" r:id="rId20"/>
    <p:sldId id="338" r:id="rId21"/>
    <p:sldId id="335" r:id="rId22"/>
    <p:sldId id="336" r:id="rId23"/>
    <p:sldId id="337" r:id="rId24"/>
    <p:sldId id="334" r:id="rId25"/>
    <p:sldId id="342" r:id="rId26"/>
    <p:sldId id="300" r:id="rId27"/>
    <p:sldId id="301" r:id="rId28"/>
    <p:sldId id="325" r:id="rId29"/>
    <p:sldId id="326" r:id="rId30"/>
    <p:sldId id="327" r:id="rId31"/>
    <p:sldId id="328" r:id="rId32"/>
    <p:sldId id="329" r:id="rId33"/>
    <p:sldId id="330" r:id="rId34"/>
    <p:sldId id="314" r:id="rId35"/>
    <p:sldId id="302" r:id="rId36"/>
    <p:sldId id="304" r:id="rId37"/>
    <p:sldId id="305" r:id="rId38"/>
    <p:sldId id="306" r:id="rId39"/>
    <p:sldId id="307" r:id="rId40"/>
    <p:sldId id="308" r:id="rId41"/>
    <p:sldId id="319" r:id="rId42"/>
    <p:sldId id="323" r:id="rId43"/>
    <p:sldId id="298" r:id="rId44"/>
    <p:sldId id="340" r:id="rId45"/>
    <p:sldId id="339" r:id="rId46"/>
    <p:sldId id="332" r:id="rId47"/>
    <p:sldId id="321" r:id="rId48"/>
    <p:sldId id="271" r:id="rId49"/>
    <p:sldId id="268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4FDB82-868C-4B8F-AA7D-EA4A9726BB9F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A38D3-C54C-4BE1-BA32-829546A10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A38D3-C54C-4BE1-BA32-829546A10881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533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90F2355-5775-4940-A409-DB839F9B9095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CB919CF-23B0-44B6-B456-222BCDB7023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13321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2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3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3325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26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27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28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29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3331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2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3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13335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6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7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8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9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3340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41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0F2355-5775-4940-A409-DB839F9B9095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B919CF-23B0-44B6-B456-222BCDB702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0F2355-5775-4940-A409-DB839F9B9095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B919CF-23B0-44B6-B456-222BCDB702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C402B-8395-40BC-A147-B8295F1007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434369"/>
      </p:ext>
    </p:extLst>
  </p:cSld>
  <p:clrMapOvr>
    <a:masterClrMapping/>
  </p:clrMapOvr>
  <p:transition advClick="0" advTm="5000">
    <p:cover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55D78-9D55-4A06-9F2A-AA418E37CD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643389"/>
      </p:ext>
    </p:extLst>
  </p:cSld>
  <p:clrMapOvr>
    <a:masterClrMapping/>
  </p:clrMapOvr>
  <p:transition advClick="0" advTm="5000">
    <p:cover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6500" y="315913"/>
            <a:ext cx="7086600" cy="12763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74688" y="1795463"/>
            <a:ext cx="3836987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64075" y="1795463"/>
            <a:ext cx="3836988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64075" y="3929063"/>
            <a:ext cx="3836988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6260F-F3D4-4AC4-B96E-0B88329016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54247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206500" y="315913"/>
            <a:ext cx="7086600" cy="12763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74688" y="1795463"/>
            <a:ext cx="3836987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64075" y="1795463"/>
            <a:ext cx="3836988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74688" y="3929063"/>
            <a:ext cx="3836987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4075" y="3929063"/>
            <a:ext cx="3836988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1E291-13FA-4899-84A9-0D8212224D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17980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0F2355-5775-4940-A409-DB839F9B9095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B919CF-23B0-44B6-B456-222BCDB702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0F2355-5775-4940-A409-DB839F9B9095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B919CF-23B0-44B6-B456-222BCDB702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0F2355-5775-4940-A409-DB839F9B9095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B919CF-23B0-44B6-B456-222BCDB702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0F2355-5775-4940-A409-DB839F9B9095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B919CF-23B0-44B6-B456-222BCDB702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0F2355-5775-4940-A409-DB839F9B9095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B919CF-23B0-44B6-B456-222BCDB702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0F2355-5775-4940-A409-DB839F9B9095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B919CF-23B0-44B6-B456-222BCDB702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0F2355-5775-4940-A409-DB839F9B9095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B919CF-23B0-44B6-B456-222BCDB702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0F2355-5775-4940-A409-DB839F9B9095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B919CF-23B0-44B6-B456-222BCDB702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/>
            </a:lvl1pPr>
          </a:lstStyle>
          <a:p>
            <a:fld id="{A90F2355-5775-4940-A409-DB839F9B9095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/>
            </a:lvl1pPr>
          </a:lstStyle>
          <a:p>
            <a:endParaRPr lang="ru-RU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/>
            </a:lvl1pPr>
          </a:lstStyle>
          <a:p>
            <a:fld id="{5CB919CF-23B0-44B6-B456-222BCDB702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296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7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2299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0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1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2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3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4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5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6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7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2310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11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12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2313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14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15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2317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18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19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20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21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22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23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24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2326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7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8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2330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2332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33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34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35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36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37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38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39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2340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4" r:id="rId12"/>
    <p:sldLayoutId id="2147483735" r:id="rId13"/>
    <p:sldLayoutId id="2147483736" r:id="rId14"/>
    <p:sldLayoutId id="2147483737" r:id="rId15"/>
  </p:sldLayoutIdLst>
  <p:transition advTm="0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16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3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2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slide" Target="slide19.xml"/><Relationship Id="rId7" Type="http://schemas.openxmlformats.org/officeDocument/2006/relationships/slide" Target="slide2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4.xml"/><Relationship Id="rId5" Type="http://schemas.openxmlformats.org/officeDocument/2006/relationships/slide" Target="slide15.xml"/><Relationship Id="rId4" Type="http://schemas.openxmlformats.org/officeDocument/2006/relationships/slide" Target="slide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niver.omsk.su/omsk/Edu/Rusanova/title.htm" TargetMode="External"/><Relationship Id="rId3" Type="http://schemas.openxmlformats.org/officeDocument/2006/relationships/image" Target="../media/image56.wmf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9;&#1088;&#1086;&#1082;%20&#1074;%207%20&#1082;&#1083;.%20(&#1056;&#1072;&#1074;&#1085;&#1086;&#1073;&#1077;&#1076;&#1088;&#1077;&#1085;&#1085;&#1099;&#1081;%20&#1090;&#1088;&#1077;&#1091;&#1075;&#1086;&#1083;&#1100;&#1085;&#1080;&#1082;)\&#1087;&#1088;&#1086;&#1075;&#1085;&#1086;&#1079;%20&#1087;&#1086;&#1075;&#1086;&#1076;&#1099;.%20Neomaster%20-%20Tossata.mp3" TargetMode="External"/><Relationship Id="rId6" Type="http://schemas.openxmlformats.org/officeDocument/2006/relationships/image" Target="../media/image59.gif"/><Relationship Id="rId5" Type="http://schemas.openxmlformats.org/officeDocument/2006/relationships/image" Target="../media/image58.gif"/><Relationship Id="rId4" Type="http://schemas.openxmlformats.org/officeDocument/2006/relationships/image" Target="../media/image57.gif"/><Relationship Id="rId9" Type="http://schemas.openxmlformats.org/officeDocument/2006/relationships/image" Target="../media/image6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3" y="1628800"/>
            <a:ext cx="6701798" cy="2586018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Итоговое повторение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курса математики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7 класса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BL00148_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357166"/>
            <a:ext cx="2714644" cy="1921340"/>
          </a:xfrm>
          <a:prstGeom prst="rect">
            <a:avLst/>
          </a:prstGeom>
        </p:spPr>
      </p:pic>
      <p:pic>
        <p:nvPicPr>
          <p:cNvPr id="5" name="Рисунок 4" descr="ED00019_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4214818"/>
            <a:ext cx="2285984" cy="2006409"/>
          </a:xfrm>
          <a:prstGeom prst="rect">
            <a:avLst/>
          </a:prstGeom>
        </p:spPr>
      </p:pic>
      <p:pic>
        <p:nvPicPr>
          <p:cNvPr id="6" name="Picture 3" descr="D:\CLIPART\PUB60COR\AG00135_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5" y="5715016"/>
            <a:ext cx="1492453" cy="51911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9683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84175775"/>
              </p:ext>
            </p:extLst>
          </p:nvPr>
        </p:nvGraphicFramePr>
        <p:xfrm>
          <a:off x="611560" y="2060848"/>
          <a:ext cx="7561263" cy="117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8" name="Точечный рисунок" r:id="rId3" imgW="4334480" imgH="676369" progId="PBrush">
                  <p:embed/>
                </p:oleObj>
              </mc:Choice>
              <mc:Fallback>
                <p:oleObj name="Точечный рисунок" r:id="rId3" imgW="4334480" imgH="676369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060848"/>
                        <a:ext cx="7561263" cy="1179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685" name="Object 5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73596750"/>
              </p:ext>
            </p:extLst>
          </p:nvPr>
        </p:nvGraphicFramePr>
        <p:xfrm>
          <a:off x="541338" y="4005065"/>
          <a:ext cx="7631062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9" name="Точечный рисунок" r:id="rId5" imgW="4285714" imgH="542857" progId="PBrush">
                  <p:embed/>
                </p:oleObj>
              </mc:Choice>
              <mc:Fallback>
                <p:oleObj name="Точечный рисунок" r:id="rId5" imgW="4285714" imgH="542857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38" y="4005065"/>
                        <a:ext cx="7631062" cy="11521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648"/>
            <a:ext cx="7270576" cy="172819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e-BY" dirty="0">
                <a:solidFill>
                  <a:srgbClr val="CC0000"/>
                </a:solidFill>
              </a:rPr>
              <a:t>Сумма кубов и разность кубов </a:t>
            </a:r>
            <a:br>
              <a:rPr lang="be-BY" dirty="0">
                <a:solidFill>
                  <a:srgbClr val="CC0000"/>
                </a:solidFill>
              </a:rPr>
            </a:br>
            <a:r>
              <a:rPr lang="be-BY" dirty="0">
                <a:solidFill>
                  <a:srgbClr val="CC0000"/>
                </a:solidFill>
              </a:rPr>
              <a:t>двух выражений</a:t>
            </a:r>
            <a:endParaRPr lang="ru-RU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167854"/>
      </p:ext>
    </p:extLst>
  </p:cSld>
  <p:clrMapOvr>
    <a:masterClrMapping/>
  </p:clrMapOvr>
  <p:transition advClick="0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99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99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dirty="0" smtClean="0"/>
              <a:t>Преобразовать в многочлен стандартного вида: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988841"/>
            <a:ext cx="6840760" cy="3513434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ru-RU" b="1" dirty="0" smtClean="0"/>
              <a:t>1) (х-2)</a:t>
            </a:r>
            <a:r>
              <a:rPr lang="ru-RU" b="1" baseline="30000" dirty="0" smtClean="0"/>
              <a:t>2</a:t>
            </a:r>
            <a:r>
              <a:rPr lang="ru-RU" b="1" dirty="0" smtClean="0"/>
              <a:t> ;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b="1" dirty="0" smtClean="0"/>
              <a:t>2) (3+а)</a:t>
            </a:r>
            <a:r>
              <a:rPr lang="ru-RU" b="1" baseline="30000" dirty="0" smtClean="0"/>
              <a:t>2</a:t>
            </a:r>
            <a:r>
              <a:rPr lang="ru-RU" b="1" dirty="0" smtClean="0"/>
              <a:t> ;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b="1" dirty="0" smtClean="0"/>
              <a:t>3) (2х-3у)(2х+3у) ;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b="1" dirty="0" smtClean="0"/>
              <a:t>4) (0,2к-5с)</a:t>
            </a:r>
            <a:r>
              <a:rPr lang="ru-RU" b="1" baseline="30000" dirty="0" smtClean="0"/>
              <a:t>2</a:t>
            </a:r>
            <a:r>
              <a:rPr lang="ru-RU" b="1" dirty="0" smtClean="0"/>
              <a:t> ;   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b="1" dirty="0"/>
              <a:t>5</a:t>
            </a:r>
            <a:r>
              <a:rPr lang="ru-RU" b="1" dirty="0" smtClean="0"/>
              <a:t>) (0,3</a:t>
            </a:r>
            <a:r>
              <a:rPr lang="en-US" b="1" dirty="0" smtClean="0"/>
              <a:t>m</a:t>
            </a:r>
            <a:r>
              <a:rPr lang="ru-RU" b="1" dirty="0" smtClean="0"/>
              <a:t>+0,2</a:t>
            </a:r>
            <a:r>
              <a:rPr lang="en-US" b="1" dirty="0" smtClean="0"/>
              <a:t>n</a:t>
            </a:r>
            <a:r>
              <a:rPr lang="ru-RU" b="1" dirty="0" smtClean="0"/>
              <a:t>)(0,3</a:t>
            </a:r>
            <a:r>
              <a:rPr lang="en-US" b="1" dirty="0" smtClean="0"/>
              <a:t>m</a:t>
            </a:r>
            <a:r>
              <a:rPr lang="ru-RU" b="1" dirty="0" smtClean="0"/>
              <a:t>-0,2</a:t>
            </a:r>
            <a:r>
              <a:rPr lang="en-US" b="1" dirty="0" smtClean="0"/>
              <a:t>n</a:t>
            </a:r>
            <a:r>
              <a:rPr lang="ru-RU" b="1" dirty="0" smtClean="0"/>
              <a:t>).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1155899599"/>
      </p:ext>
    </p:extLst>
  </p:cSld>
  <p:clrMapOvr>
    <a:masterClrMapping/>
  </p:clrMapOvr>
  <p:transition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8"/>
          <p:cNvSpPr>
            <a:spLocks noChangeArrowheads="1"/>
          </p:cNvSpPr>
          <p:nvPr/>
        </p:nvSpPr>
        <p:spPr bwMode="auto">
          <a:xfrm>
            <a:off x="-2916832" y="1358036"/>
            <a:ext cx="12210230" cy="421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lvl="3" algn="ctr">
              <a:tabLst>
                <a:tab pos="-114300" algn="l"/>
              </a:tabLst>
            </a:pPr>
            <a:r>
              <a:rPr lang="ru-RU" sz="2800" dirty="0"/>
              <a:t> </a:t>
            </a:r>
            <a:r>
              <a:rPr lang="en-US" sz="4000" dirty="0"/>
              <a:t>1) </a:t>
            </a:r>
            <a:r>
              <a:rPr lang="ru-RU" sz="4000" dirty="0"/>
              <a:t>х</a:t>
            </a:r>
            <a:r>
              <a:rPr lang="ru-RU" sz="4000" baseline="30000" dirty="0"/>
              <a:t>2</a:t>
            </a:r>
            <a:r>
              <a:rPr lang="ru-RU" sz="4000" dirty="0"/>
              <a:t> -4х+4 ;</a:t>
            </a:r>
            <a:endParaRPr lang="en-US" sz="4000" dirty="0"/>
          </a:p>
          <a:p>
            <a:pPr lvl="3" algn="ctr">
              <a:tabLst>
                <a:tab pos="-114300" algn="l"/>
              </a:tabLst>
            </a:pPr>
            <a:r>
              <a:rPr lang="en-US" sz="4000" dirty="0"/>
              <a:t>2) </a:t>
            </a:r>
            <a:r>
              <a:rPr lang="ru-RU" sz="4000" dirty="0"/>
              <a:t>9+6а+а</a:t>
            </a:r>
            <a:r>
              <a:rPr lang="ru-RU" sz="4000" baseline="30000" dirty="0"/>
              <a:t>2</a:t>
            </a:r>
            <a:r>
              <a:rPr lang="ru-RU" sz="4000" dirty="0"/>
              <a:t> ;</a:t>
            </a:r>
          </a:p>
          <a:p>
            <a:pPr lvl="3" algn="ctr">
              <a:tabLst>
                <a:tab pos="-114300" algn="l"/>
              </a:tabLst>
            </a:pPr>
            <a:r>
              <a:rPr lang="en-US" sz="4000" dirty="0"/>
              <a:t> 3) </a:t>
            </a:r>
            <a:r>
              <a:rPr lang="ru-RU" sz="4000" dirty="0"/>
              <a:t>4х</a:t>
            </a:r>
            <a:r>
              <a:rPr lang="ru-RU" sz="4000" baseline="30000" dirty="0"/>
              <a:t>2</a:t>
            </a:r>
            <a:r>
              <a:rPr lang="ru-RU" sz="4000" dirty="0"/>
              <a:t> -9у</a:t>
            </a:r>
            <a:r>
              <a:rPr lang="ru-RU" sz="4000" baseline="30000" dirty="0"/>
              <a:t>2</a:t>
            </a:r>
            <a:r>
              <a:rPr lang="ru-RU" sz="4000" dirty="0"/>
              <a:t> ;</a:t>
            </a:r>
          </a:p>
          <a:p>
            <a:pPr lvl="3" algn="ctr">
              <a:tabLst>
                <a:tab pos="-114300" algn="l"/>
              </a:tabLst>
            </a:pPr>
            <a:r>
              <a:rPr lang="en-US" sz="4000" dirty="0"/>
              <a:t>          </a:t>
            </a:r>
            <a:r>
              <a:rPr lang="ru-RU" sz="4000" dirty="0" smtClean="0"/>
              <a:t>      </a:t>
            </a:r>
            <a:r>
              <a:rPr lang="en-US" sz="4000" dirty="0" smtClean="0"/>
              <a:t>4</a:t>
            </a:r>
            <a:r>
              <a:rPr lang="en-US" sz="4000" dirty="0"/>
              <a:t>) </a:t>
            </a:r>
            <a:r>
              <a:rPr lang="ru-RU" sz="4000" dirty="0"/>
              <a:t>0,04к</a:t>
            </a:r>
            <a:r>
              <a:rPr lang="ru-RU" sz="4000" baseline="30000" dirty="0"/>
              <a:t>2</a:t>
            </a:r>
            <a:r>
              <a:rPr lang="ru-RU" sz="4000" dirty="0"/>
              <a:t> </a:t>
            </a:r>
            <a:r>
              <a:rPr lang="ru-RU" sz="4000" dirty="0" smtClean="0"/>
              <a:t>+25с</a:t>
            </a:r>
            <a:r>
              <a:rPr lang="ru-RU" sz="4000" baseline="30000" dirty="0" smtClean="0"/>
              <a:t>2</a:t>
            </a:r>
            <a:r>
              <a:rPr lang="ru-RU" sz="4000" dirty="0" smtClean="0"/>
              <a:t> </a:t>
            </a:r>
            <a:r>
              <a:rPr lang="ru-RU" sz="4000" dirty="0"/>
              <a:t>– 2</a:t>
            </a:r>
            <a:r>
              <a:rPr lang="ru-RU" sz="4000" dirty="0" smtClean="0"/>
              <a:t>к</a:t>
            </a:r>
            <a:r>
              <a:rPr lang="en-US" sz="4000" dirty="0" smtClean="0"/>
              <a:t>c</a:t>
            </a:r>
            <a:r>
              <a:rPr lang="ru-RU" sz="4000" dirty="0" smtClean="0"/>
              <a:t>;</a:t>
            </a:r>
            <a:r>
              <a:rPr lang="en-US" sz="4000" dirty="0" smtClean="0"/>
              <a:t>                  </a:t>
            </a:r>
            <a:r>
              <a:rPr lang="ru-RU" sz="4000" dirty="0" smtClean="0"/>
              <a:t>     </a:t>
            </a:r>
            <a:endParaRPr lang="ru-RU" sz="4000" dirty="0"/>
          </a:p>
          <a:p>
            <a:pPr lvl="3" algn="ctr">
              <a:tabLst>
                <a:tab pos="-114300" algn="l"/>
              </a:tabLst>
            </a:pPr>
            <a:r>
              <a:rPr lang="en-US" sz="4000" dirty="0"/>
              <a:t>         </a:t>
            </a:r>
            <a:r>
              <a:rPr lang="ru-RU" sz="4000" dirty="0"/>
              <a:t> 5</a:t>
            </a:r>
            <a:r>
              <a:rPr lang="en-US" sz="4000" dirty="0" smtClean="0"/>
              <a:t>) </a:t>
            </a:r>
            <a:r>
              <a:rPr lang="ru-RU" sz="4000" dirty="0"/>
              <a:t>0,09</a:t>
            </a:r>
            <a:r>
              <a:rPr lang="en-US" sz="4000" dirty="0"/>
              <a:t>m</a:t>
            </a:r>
            <a:r>
              <a:rPr lang="ru-RU" sz="4000" baseline="30000" dirty="0"/>
              <a:t>2</a:t>
            </a:r>
            <a:r>
              <a:rPr lang="ru-RU" sz="4000" dirty="0"/>
              <a:t> </a:t>
            </a:r>
            <a:r>
              <a:rPr lang="ru-RU" sz="4000" dirty="0" smtClean="0"/>
              <a:t>-0,04</a:t>
            </a:r>
            <a:r>
              <a:rPr lang="en-US" sz="4000" dirty="0"/>
              <a:t>n</a:t>
            </a:r>
            <a:r>
              <a:rPr lang="ru-RU" sz="4000" baseline="30000" dirty="0" smtClean="0"/>
              <a:t>2</a:t>
            </a:r>
            <a:r>
              <a:rPr lang="ru-RU" sz="4000" dirty="0"/>
              <a:t>.</a:t>
            </a:r>
          </a:p>
          <a:p>
            <a:pPr lvl="3" algn="ctr">
              <a:tabLst>
                <a:tab pos="-114300" algn="l"/>
              </a:tabLst>
            </a:pPr>
            <a:r>
              <a:rPr lang="en-US" sz="4000" dirty="0"/>
              <a:t>   </a:t>
            </a:r>
            <a:endParaRPr lang="ru-RU" sz="4000" dirty="0"/>
          </a:p>
          <a:p>
            <a:pPr indent="114300" algn="ctr" eaLnBrk="0" hangingPunct="0">
              <a:tabLst>
                <a:tab pos="-114300" algn="l"/>
              </a:tabLst>
            </a:pPr>
            <a:r>
              <a:rPr lang="ru-RU" sz="2800" dirty="0"/>
              <a:t>  </a:t>
            </a:r>
          </a:p>
        </p:txBody>
      </p:sp>
      <p:sp>
        <p:nvSpPr>
          <p:cNvPr id="10243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549274"/>
            <a:ext cx="6870700" cy="791493"/>
          </a:xfrm>
        </p:spPr>
        <p:txBody>
          <a:bodyPr/>
          <a:lstStyle/>
          <a:p>
            <a:pPr eaLnBrk="1" hangingPunct="1"/>
            <a:r>
              <a:rPr lang="ru-RU" sz="6000" dirty="0" smtClean="0"/>
              <a:t>Проверяем:</a:t>
            </a:r>
          </a:p>
        </p:txBody>
      </p:sp>
    </p:spTree>
    <p:extLst>
      <p:ext uri="{BB962C8B-B14F-4D97-AF65-F5344CB8AC3E}">
        <p14:creationId xmlns:p14="http://schemas.microsoft.com/office/powerpoint/2010/main" val="3745886134"/>
      </p:ext>
    </p:extLst>
  </p:cSld>
  <p:clrMapOvr>
    <a:masterClrMapping/>
  </p:clrMapOvr>
  <p:transition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214282" y="3429000"/>
            <a:ext cx="928662" cy="857256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0"/>
          </a:gradFill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/>
              <a:t>×</a:t>
            </a:r>
            <a:endParaRPr lang="ru-RU" sz="7200" b="1" dirty="0"/>
          </a:p>
        </p:txBody>
      </p:sp>
      <p:sp>
        <p:nvSpPr>
          <p:cNvPr id="7" name="Овал 6"/>
          <p:cNvSpPr/>
          <p:nvPr/>
        </p:nvSpPr>
        <p:spPr>
          <a:xfrm>
            <a:off x="214282" y="4572008"/>
            <a:ext cx="928662" cy="857256"/>
          </a:xfrm>
          <a:prstGeom prst="ellipse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2700000" scaled="1"/>
            <a:tileRect/>
          </a:gradFill>
          <a:ln w="635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/>
              <a:t>!</a:t>
            </a:r>
            <a:endParaRPr lang="ru-RU" sz="7200" b="1" dirty="0"/>
          </a:p>
        </p:txBody>
      </p:sp>
      <p:sp>
        <p:nvSpPr>
          <p:cNvPr id="8" name="Овал 7"/>
          <p:cNvSpPr/>
          <p:nvPr/>
        </p:nvSpPr>
        <p:spPr>
          <a:xfrm>
            <a:off x="214282" y="5715016"/>
            <a:ext cx="928662" cy="857256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0"/>
          </a:gradFill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/>
              <a:t>×</a:t>
            </a:r>
            <a:endParaRPr lang="ru-RU" sz="7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00430" y="0"/>
            <a:ext cx="56435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Следует щелкнуть по верному утверждению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Мини-тест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14282" y="2285992"/>
            <a:ext cx="928662" cy="857256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0"/>
          </a:gradFill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/>
              <a:t>×</a:t>
            </a:r>
            <a:endParaRPr lang="ru-RU" sz="72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857232"/>
            <a:ext cx="52943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Задание 1. </a:t>
            </a:r>
            <a:r>
              <a:rPr lang="ru-RU" sz="3200" dirty="0" smtClean="0"/>
              <a:t>Упростите выражение: </a:t>
            </a:r>
          </a:p>
        </p:txBody>
      </p:sp>
      <p:graphicFrame>
        <p:nvGraphicFramePr>
          <p:cNvPr id="7270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9782855"/>
              </p:ext>
            </p:extLst>
          </p:nvPr>
        </p:nvGraphicFramePr>
        <p:xfrm>
          <a:off x="4860032" y="490441"/>
          <a:ext cx="2743619" cy="1444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1" name="Формула" r:id="rId3" imgW="838080" imgH="444240" progId="Equation.3">
                  <p:embed/>
                </p:oleObj>
              </mc:Choice>
              <mc:Fallback>
                <p:oleObj name="Формула" r:id="rId3" imgW="8380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490441"/>
                        <a:ext cx="2743619" cy="14440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Группа 19"/>
          <p:cNvGrpSpPr/>
          <p:nvPr/>
        </p:nvGrpSpPr>
        <p:grpSpPr>
          <a:xfrm>
            <a:off x="1214414" y="2214554"/>
            <a:ext cx="7715304" cy="972000"/>
            <a:chOff x="1214414" y="2214554"/>
            <a:chExt cx="7715304" cy="972000"/>
          </a:xfrm>
        </p:grpSpPr>
        <p:sp>
          <p:nvSpPr>
            <p:cNvPr id="11" name="TextBox 10"/>
            <p:cNvSpPr txBox="1"/>
            <p:nvPr/>
          </p:nvSpPr>
          <p:spPr>
            <a:xfrm>
              <a:off x="1214414" y="2214554"/>
              <a:ext cx="7715304" cy="972000"/>
            </a:xfrm>
            <a:prstGeom prst="rect">
              <a:avLst/>
            </a:prstGeom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27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ru-RU" sz="2800" dirty="0"/>
            </a:p>
          </p:txBody>
        </p:sp>
        <p:graphicFrame>
          <p:nvGraphicFramePr>
            <p:cNvPr id="72706" name="Object 1"/>
            <p:cNvGraphicFramePr>
              <a:graphicFrameLocks noChangeAspect="1"/>
            </p:cNvGraphicFramePr>
            <p:nvPr/>
          </p:nvGraphicFramePr>
          <p:xfrm>
            <a:off x="1857356" y="2428868"/>
            <a:ext cx="1449468" cy="549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32" name="Формула" r:id="rId5" imgW="533160" imgH="203040" progId="Equation.3">
                    <p:embed/>
                  </p:oleObj>
                </mc:Choice>
                <mc:Fallback>
                  <p:oleObj name="Формула" r:id="rId5" imgW="53316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7356" y="2428868"/>
                          <a:ext cx="1449468" cy="54927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" name="Группа 20"/>
          <p:cNvGrpSpPr/>
          <p:nvPr/>
        </p:nvGrpSpPr>
        <p:grpSpPr>
          <a:xfrm>
            <a:off x="1214414" y="3357562"/>
            <a:ext cx="7715304" cy="972000"/>
            <a:chOff x="1214414" y="3357562"/>
            <a:chExt cx="7715304" cy="972000"/>
          </a:xfrm>
        </p:grpSpPr>
        <p:sp>
          <p:nvSpPr>
            <p:cNvPr id="3" name="TextBox 2"/>
            <p:cNvSpPr txBox="1"/>
            <p:nvPr/>
          </p:nvSpPr>
          <p:spPr>
            <a:xfrm>
              <a:off x="1214414" y="3357562"/>
              <a:ext cx="7715304" cy="972000"/>
            </a:xfrm>
            <a:prstGeom prst="rect">
              <a:avLst/>
            </a:prstGeom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27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ru-RU" sz="2800" dirty="0"/>
            </a:p>
          </p:txBody>
        </p:sp>
        <p:graphicFrame>
          <p:nvGraphicFramePr>
            <p:cNvPr id="72708" name="Object 1"/>
            <p:cNvGraphicFramePr>
              <a:graphicFrameLocks noChangeAspect="1"/>
            </p:cNvGraphicFramePr>
            <p:nvPr/>
          </p:nvGraphicFramePr>
          <p:xfrm>
            <a:off x="2000232" y="3571876"/>
            <a:ext cx="1006950" cy="5000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33" name="Формула" r:id="rId7" imgW="355320" imgH="177480" progId="Equation.3">
                    <p:embed/>
                  </p:oleObj>
                </mc:Choice>
                <mc:Fallback>
                  <p:oleObj name="Формула" r:id="rId7" imgW="35532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00232" y="3571876"/>
                          <a:ext cx="1006950" cy="50006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" name="Группа 21"/>
          <p:cNvGrpSpPr/>
          <p:nvPr/>
        </p:nvGrpSpPr>
        <p:grpSpPr>
          <a:xfrm>
            <a:off x="1214414" y="4500570"/>
            <a:ext cx="7715304" cy="972000"/>
            <a:chOff x="1214414" y="4500570"/>
            <a:chExt cx="7715304" cy="972000"/>
          </a:xfrm>
        </p:grpSpPr>
        <p:sp>
          <p:nvSpPr>
            <p:cNvPr id="4" name="TextBox 3"/>
            <p:cNvSpPr txBox="1"/>
            <p:nvPr/>
          </p:nvSpPr>
          <p:spPr>
            <a:xfrm>
              <a:off x="1214414" y="4500570"/>
              <a:ext cx="7715304" cy="972000"/>
            </a:xfrm>
            <a:prstGeom prst="rect">
              <a:avLst/>
            </a:prstGeom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27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ru-RU" sz="2800" dirty="0"/>
            </a:p>
          </p:txBody>
        </p:sp>
        <p:graphicFrame>
          <p:nvGraphicFramePr>
            <p:cNvPr id="72709" name="Object 1"/>
            <p:cNvGraphicFramePr>
              <a:graphicFrameLocks noChangeAspect="1"/>
            </p:cNvGraphicFramePr>
            <p:nvPr/>
          </p:nvGraphicFramePr>
          <p:xfrm>
            <a:off x="2000232" y="4786322"/>
            <a:ext cx="969242" cy="461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34" name="Формула" r:id="rId9" imgW="342720" imgH="164880" progId="Equation.3">
                    <p:embed/>
                  </p:oleObj>
                </mc:Choice>
                <mc:Fallback>
                  <p:oleObj name="Формула" r:id="rId9" imgW="34272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00232" y="4786322"/>
                          <a:ext cx="969242" cy="4619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3" name="Группа 22"/>
          <p:cNvGrpSpPr/>
          <p:nvPr/>
        </p:nvGrpSpPr>
        <p:grpSpPr>
          <a:xfrm>
            <a:off x="1214414" y="5576888"/>
            <a:ext cx="7715304" cy="1069975"/>
            <a:chOff x="1214414" y="5576888"/>
            <a:chExt cx="7715304" cy="1069975"/>
          </a:xfrm>
        </p:grpSpPr>
        <p:sp>
          <p:nvSpPr>
            <p:cNvPr id="5" name="TextBox 4"/>
            <p:cNvSpPr txBox="1"/>
            <p:nvPr/>
          </p:nvSpPr>
          <p:spPr>
            <a:xfrm>
              <a:off x="1214414" y="5643578"/>
              <a:ext cx="7715304" cy="972000"/>
            </a:xfrm>
            <a:prstGeom prst="rect">
              <a:avLst/>
            </a:prstGeom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27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ru-RU" sz="2800" dirty="0"/>
            </a:p>
          </p:txBody>
        </p:sp>
        <p:graphicFrame>
          <p:nvGraphicFramePr>
            <p:cNvPr id="72710" name="Object 1"/>
            <p:cNvGraphicFramePr>
              <a:graphicFrameLocks noChangeAspect="1"/>
            </p:cNvGraphicFramePr>
            <p:nvPr/>
          </p:nvGraphicFramePr>
          <p:xfrm>
            <a:off x="1928813" y="5576888"/>
            <a:ext cx="920750" cy="1069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35" name="Формула" r:id="rId11" imgW="380880" imgH="444240" progId="Equation.3">
                    <p:embed/>
                  </p:oleObj>
                </mc:Choice>
                <mc:Fallback>
                  <p:oleObj name="Формула" r:id="rId11" imgW="380880" imgH="4442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8813" y="5576888"/>
                          <a:ext cx="920750" cy="10699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76292692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214282" y="3429000"/>
            <a:ext cx="928662" cy="857256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0"/>
          </a:gradFill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/>
              <a:t>×</a:t>
            </a:r>
            <a:endParaRPr lang="ru-RU" sz="7200" b="1" dirty="0"/>
          </a:p>
        </p:txBody>
      </p:sp>
      <p:sp>
        <p:nvSpPr>
          <p:cNvPr id="7" name="Овал 6"/>
          <p:cNvSpPr/>
          <p:nvPr/>
        </p:nvSpPr>
        <p:spPr>
          <a:xfrm>
            <a:off x="214282" y="4572008"/>
            <a:ext cx="928662" cy="857256"/>
          </a:xfrm>
          <a:prstGeom prst="ellipse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2700000" scaled="1"/>
            <a:tileRect/>
          </a:gradFill>
          <a:ln w="635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/>
              <a:t>!</a:t>
            </a:r>
            <a:endParaRPr lang="ru-RU" sz="7200" b="1" dirty="0"/>
          </a:p>
        </p:txBody>
      </p:sp>
      <p:sp>
        <p:nvSpPr>
          <p:cNvPr id="8" name="Овал 7"/>
          <p:cNvSpPr/>
          <p:nvPr/>
        </p:nvSpPr>
        <p:spPr>
          <a:xfrm>
            <a:off x="214282" y="5715016"/>
            <a:ext cx="928662" cy="857256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0"/>
          </a:gradFill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/>
              <a:t>×</a:t>
            </a:r>
            <a:endParaRPr lang="ru-RU" sz="7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00430" y="0"/>
            <a:ext cx="56435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Следует щелкнуть по верному утверждению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Мини-тест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14282" y="2285992"/>
            <a:ext cx="928662" cy="857256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0"/>
          </a:gradFill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/>
              <a:t>×</a:t>
            </a:r>
            <a:endParaRPr lang="ru-RU" sz="72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857232"/>
            <a:ext cx="460735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Задание 2. </a:t>
            </a:r>
            <a:r>
              <a:rPr lang="ru-RU" sz="3200" dirty="0" smtClean="0"/>
              <a:t>Упростите </a:t>
            </a:r>
          </a:p>
          <a:p>
            <a:r>
              <a:rPr lang="ru-RU" sz="3200" dirty="0" smtClean="0"/>
              <a:t>выражение: </a:t>
            </a:r>
          </a:p>
        </p:txBody>
      </p:sp>
      <p:graphicFrame>
        <p:nvGraphicFramePr>
          <p:cNvPr id="7270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2936188"/>
              </p:ext>
            </p:extLst>
          </p:nvPr>
        </p:nvGraphicFramePr>
        <p:xfrm>
          <a:off x="4926290" y="507105"/>
          <a:ext cx="2791850" cy="1427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0" name="Формула" r:id="rId3" imgW="812520" imgH="419040" progId="Equation.3">
                  <p:embed/>
                </p:oleObj>
              </mc:Choice>
              <mc:Fallback>
                <p:oleObj name="Формула" r:id="rId3" imgW="8125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6290" y="507105"/>
                        <a:ext cx="2791850" cy="142734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Группа 19"/>
          <p:cNvGrpSpPr/>
          <p:nvPr/>
        </p:nvGrpSpPr>
        <p:grpSpPr>
          <a:xfrm>
            <a:off x="1214414" y="2214554"/>
            <a:ext cx="7715304" cy="972000"/>
            <a:chOff x="1214414" y="2214554"/>
            <a:chExt cx="7715304" cy="972000"/>
          </a:xfrm>
        </p:grpSpPr>
        <p:sp>
          <p:nvSpPr>
            <p:cNvPr id="11" name="TextBox 10"/>
            <p:cNvSpPr txBox="1"/>
            <p:nvPr/>
          </p:nvSpPr>
          <p:spPr>
            <a:xfrm>
              <a:off x="1214414" y="2214554"/>
              <a:ext cx="7715304" cy="972000"/>
            </a:xfrm>
            <a:prstGeom prst="rect">
              <a:avLst/>
            </a:prstGeom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27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ru-RU" sz="2800" dirty="0"/>
            </a:p>
          </p:txBody>
        </p:sp>
        <p:graphicFrame>
          <p:nvGraphicFramePr>
            <p:cNvPr id="72706" name="Object 1"/>
            <p:cNvGraphicFramePr>
              <a:graphicFrameLocks noChangeAspect="1"/>
            </p:cNvGraphicFramePr>
            <p:nvPr/>
          </p:nvGraphicFramePr>
          <p:xfrm>
            <a:off x="1874838" y="2428875"/>
            <a:ext cx="1414462" cy="549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51" name="Формула" r:id="rId5" imgW="520560" imgH="203040" progId="Equation.3">
                    <p:embed/>
                  </p:oleObj>
                </mc:Choice>
                <mc:Fallback>
                  <p:oleObj name="Формула" r:id="rId5" imgW="52056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4838" y="2428875"/>
                          <a:ext cx="1414462" cy="549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Группа 20"/>
          <p:cNvGrpSpPr/>
          <p:nvPr/>
        </p:nvGrpSpPr>
        <p:grpSpPr>
          <a:xfrm>
            <a:off x="1214414" y="3357562"/>
            <a:ext cx="7715304" cy="972000"/>
            <a:chOff x="1214414" y="3357562"/>
            <a:chExt cx="7715304" cy="972000"/>
          </a:xfrm>
        </p:grpSpPr>
        <p:sp>
          <p:nvSpPr>
            <p:cNvPr id="3" name="TextBox 2"/>
            <p:cNvSpPr txBox="1"/>
            <p:nvPr/>
          </p:nvSpPr>
          <p:spPr>
            <a:xfrm>
              <a:off x="1214414" y="3357562"/>
              <a:ext cx="7715304" cy="972000"/>
            </a:xfrm>
            <a:prstGeom prst="rect">
              <a:avLst/>
            </a:prstGeom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27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ru-RU" sz="2800" dirty="0"/>
            </a:p>
          </p:txBody>
        </p:sp>
        <p:graphicFrame>
          <p:nvGraphicFramePr>
            <p:cNvPr id="72708" name="Object 1"/>
            <p:cNvGraphicFramePr>
              <a:graphicFrameLocks noChangeAspect="1"/>
            </p:cNvGraphicFramePr>
            <p:nvPr/>
          </p:nvGraphicFramePr>
          <p:xfrm>
            <a:off x="2035175" y="3571875"/>
            <a:ext cx="935038" cy="500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52" name="Формула" r:id="rId7" imgW="330120" imgH="177480" progId="Equation.3">
                    <p:embed/>
                  </p:oleObj>
                </mc:Choice>
                <mc:Fallback>
                  <p:oleObj name="Формула" r:id="rId7" imgW="33012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35175" y="3571875"/>
                          <a:ext cx="935038" cy="5000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Группа 21"/>
          <p:cNvGrpSpPr/>
          <p:nvPr/>
        </p:nvGrpSpPr>
        <p:grpSpPr>
          <a:xfrm>
            <a:off x="1214414" y="4500570"/>
            <a:ext cx="7715304" cy="972000"/>
            <a:chOff x="1214414" y="4500570"/>
            <a:chExt cx="7715304" cy="972000"/>
          </a:xfrm>
        </p:grpSpPr>
        <p:sp>
          <p:nvSpPr>
            <p:cNvPr id="4" name="TextBox 3"/>
            <p:cNvSpPr txBox="1"/>
            <p:nvPr/>
          </p:nvSpPr>
          <p:spPr>
            <a:xfrm>
              <a:off x="1214414" y="4500570"/>
              <a:ext cx="7715304" cy="972000"/>
            </a:xfrm>
            <a:prstGeom prst="rect">
              <a:avLst/>
            </a:prstGeom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27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ru-RU" sz="2800" dirty="0"/>
            </a:p>
          </p:txBody>
        </p:sp>
        <p:graphicFrame>
          <p:nvGraphicFramePr>
            <p:cNvPr id="72709" name="Object 1"/>
            <p:cNvGraphicFramePr>
              <a:graphicFrameLocks noChangeAspect="1"/>
            </p:cNvGraphicFramePr>
            <p:nvPr/>
          </p:nvGraphicFramePr>
          <p:xfrm>
            <a:off x="2000250" y="4768850"/>
            <a:ext cx="969963" cy="496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53" name="Формула" r:id="rId9" imgW="342720" imgH="177480" progId="Equation.3">
                    <p:embed/>
                  </p:oleObj>
                </mc:Choice>
                <mc:Fallback>
                  <p:oleObj name="Формула" r:id="rId9" imgW="34272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00250" y="4768850"/>
                          <a:ext cx="969963" cy="4968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Группа 22"/>
          <p:cNvGrpSpPr/>
          <p:nvPr/>
        </p:nvGrpSpPr>
        <p:grpSpPr>
          <a:xfrm>
            <a:off x="1214414" y="5607050"/>
            <a:ext cx="7715304" cy="1009650"/>
            <a:chOff x="1214414" y="5607050"/>
            <a:chExt cx="7715304" cy="1009650"/>
          </a:xfrm>
        </p:grpSpPr>
        <p:sp>
          <p:nvSpPr>
            <p:cNvPr id="5" name="TextBox 4"/>
            <p:cNvSpPr txBox="1"/>
            <p:nvPr/>
          </p:nvSpPr>
          <p:spPr>
            <a:xfrm>
              <a:off x="1214414" y="5643578"/>
              <a:ext cx="7715304" cy="972000"/>
            </a:xfrm>
            <a:prstGeom prst="rect">
              <a:avLst/>
            </a:prstGeom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27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ru-RU" sz="2800" dirty="0"/>
            </a:p>
          </p:txBody>
        </p:sp>
        <p:graphicFrame>
          <p:nvGraphicFramePr>
            <p:cNvPr id="72710" name="Object 1"/>
            <p:cNvGraphicFramePr>
              <a:graphicFrameLocks noChangeAspect="1"/>
            </p:cNvGraphicFramePr>
            <p:nvPr/>
          </p:nvGraphicFramePr>
          <p:xfrm>
            <a:off x="1958975" y="5607050"/>
            <a:ext cx="858838" cy="1009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54" name="Формула" r:id="rId11" imgW="355320" imgH="419040" progId="Equation.3">
                    <p:embed/>
                  </p:oleObj>
                </mc:Choice>
                <mc:Fallback>
                  <p:oleObj name="Формула" r:id="rId11" imgW="355320" imgH="419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8975" y="5607050"/>
                          <a:ext cx="858838" cy="1009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32039824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214282" y="4572008"/>
            <a:ext cx="928662" cy="857256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0"/>
          </a:gradFill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/>
              <a:t>×</a:t>
            </a:r>
            <a:endParaRPr lang="ru-RU" sz="7200" b="1" dirty="0"/>
          </a:p>
        </p:txBody>
      </p:sp>
      <p:sp>
        <p:nvSpPr>
          <p:cNvPr id="7" name="Овал 6"/>
          <p:cNvSpPr/>
          <p:nvPr/>
        </p:nvSpPr>
        <p:spPr>
          <a:xfrm>
            <a:off x="214282" y="3357562"/>
            <a:ext cx="928662" cy="857256"/>
          </a:xfrm>
          <a:prstGeom prst="ellipse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2700000" scaled="1"/>
            <a:tileRect/>
          </a:gradFill>
          <a:ln w="635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/>
              <a:t>!</a:t>
            </a:r>
            <a:endParaRPr lang="ru-RU" sz="7200" b="1" dirty="0"/>
          </a:p>
        </p:txBody>
      </p:sp>
      <p:sp>
        <p:nvSpPr>
          <p:cNvPr id="8" name="Овал 7"/>
          <p:cNvSpPr/>
          <p:nvPr/>
        </p:nvSpPr>
        <p:spPr>
          <a:xfrm>
            <a:off x="214282" y="5715016"/>
            <a:ext cx="928662" cy="857256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0"/>
          </a:gradFill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/>
              <a:t>×</a:t>
            </a:r>
            <a:endParaRPr lang="ru-RU" sz="7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00430" y="0"/>
            <a:ext cx="56435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Следует щелкнуть по верному утверждению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Мини-тест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14282" y="2285992"/>
            <a:ext cx="928662" cy="857256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0"/>
          </a:gradFill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/>
              <a:t>×</a:t>
            </a:r>
            <a:endParaRPr lang="ru-RU" sz="72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857232"/>
            <a:ext cx="460735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Задание 3. </a:t>
            </a:r>
            <a:r>
              <a:rPr lang="ru-RU" sz="3200" dirty="0" smtClean="0"/>
              <a:t>Упростите </a:t>
            </a:r>
          </a:p>
          <a:p>
            <a:r>
              <a:rPr lang="ru-RU" sz="3200" dirty="0" smtClean="0"/>
              <a:t>выражение: </a:t>
            </a:r>
          </a:p>
        </p:txBody>
      </p:sp>
      <p:graphicFrame>
        <p:nvGraphicFramePr>
          <p:cNvPr id="7270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4573098"/>
              </p:ext>
            </p:extLst>
          </p:nvPr>
        </p:nvGraphicFramePr>
        <p:xfrm>
          <a:off x="4839727" y="548680"/>
          <a:ext cx="2684602" cy="143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4" name="Формула" r:id="rId3" imgW="825480" imgH="444240" progId="Equation.3">
                  <p:embed/>
                </p:oleObj>
              </mc:Choice>
              <mc:Fallback>
                <p:oleObj name="Формула" r:id="rId3" imgW="8254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9727" y="548680"/>
                        <a:ext cx="2684602" cy="14326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Группа 19"/>
          <p:cNvGrpSpPr/>
          <p:nvPr/>
        </p:nvGrpSpPr>
        <p:grpSpPr>
          <a:xfrm>
            <a:off x="1214414" y="2214554"/>
            <a:ext cx="7715304" cy="972000"/>
            <a:chOff x="1214414" y="2214554"/>
            <a:chExt cx="7715304" cy="972000"/>
          </a:xfrm>
        </p:grpSpPr>
        <p:sp>
          <p:nvSpPr>
            <p:cNvPr id="11" name="TextBox 10"/>
            <p:cNvSpPr txBox="1"/>
            <p:nvPr/>
          </p:nvSpPr>
          <p:spPr>
            <a:xfrm>
              <a:off x="1214414" y="2214554"/>
              <a:ext cx="7715304" cy="972000"/>
            </a:xfrm>
            <a:prstGeom prst="rect">
              <a:avLst/>
            </a:prstGeom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27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ru-RU" sz="2800" dirty="0"/>
            </a:p>
          </p:txBody>
        </p:sp>
        <p:graphicFrame>
          <p:nvGraphicFramePr>
            <p:cNvPr id="72706" name="Object 1"/>
            <p:cNvGraphicFramePr>
              <a:graphicFrameLocks noChangeAspect="1"/>
            </p:cNvGraphicFramePr>
            <p:nvPr/>
          </p:nvGraphicFramePr>
          <p:xfrm>
            <a:off x="1960563" y="2393950"/>
            <a:ext cx="1241425" cy="619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75" name="Формула" r:id="rId5" imgW="457200" imgH="228600" progId="Equation.3">
                    <p:embed/>
                  </p:oleObj>
                </mc:Choice>
                <mc:Fallback>
                  <p:oleObj name="Формула" r:id="rId5" imgW="4572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0563" y="2393950"/>
                          <a:ext cx="1241425" cy="619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Группа 20"/>
          <p:cNvGrpSpPr/>
          <p:nvPr/>
        </p:nvGrpSpPr>
        <p:grpSpPr>
          <a:xfrm>
            <a:off x="1214414" y="4500570"/>
            <a:ext cx="7715304" cy="972000"/>
            <a:chOff x="1214414" y="3357562"/>
            <a:chExt cx="7715304" cy="972000"/>
          </a:xfrm>
        </p:grpSpPr>
        <p:sp>
          <p:nvSpPr>
            <p:cNvPr id="3" name="TextBox 2"/>
            <p:cNvSpPr txBox="1"/>
            <p:nvPr/>
          </p:nvSpPr>
          <p:spPr>
            <a:xfrm>
              <a:off x="1214414" y="3357562"/>
              <a:ext cx="7715304" cy="972000"/>
            </a:xfrm>
            <a:prstGeom prst="rect">
              <a:avLst/>
            </a:prstGeom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27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ru-RU" sz="2800" dirty="0"/>
            </a:p>
          </p:txBody>
        </p:sp>
        <p:graphicFrame>
          <p:nvGraphicFramePr>
            <p:cNvPr id="72708" name="Object 1"/>
            <p:cNvGraphicFramePr>
              <a:graphicFrameLocks noChangeAspect="1"/>
            </p:cNvGraphicFramePr>
            <p:nvPr/>
          </p:nvGraphicFramePr>
          <p:xfrm>
            <a:off x="1836738" y="3500438"/>
            <a:ext cx="1331912" cy="642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76" name="Формула" r:id="rId7" imgW="469800" imgH="228600" progId="Equation.3">
                    <p:embed/>
                  </p:oleObj>
                </mc:Choice>
                <mc:Fallback>
                  <p:oleObj name="Формула" r:id="rId7" imgW="4698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36738" y="3500438"/>
                          <a:ext cx="1331912" cy="6429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Группа 21"/>
          <p:cNvGrpSpPr/>
          <p:nvPr/>
        </p:nvGrpSpPr>
        <p:grpSpPr>
          <a:xfrm>
            <a:off x="1214414" y="3357562"/>
            <a:ext cx="7715304" cy="972000"/>
            <a:chOff x="1214414" y="4500570"/>
            <a:chExt cx="7715304" cy="972000"/>
          </a:xfrm>
        </p:grpSpPr>
        <p:sp>
          <p:nvSpPr>
            <p:cNvPr id="4" name="TextBox 3"/>
            <p:cNvSpPr txBox="1"/>
            <p:nvPr/>
          </p:nvSpPr>
          <p:spPr>
            <a:xfrm>
              <a:off x="1214414" y="4500570"/>
              <a:ext cx="7715304" cy="972000"/>
            </a:xfrm>
            <a:prstGeom prst="rect">
              <a:avLst/>
            </a:prstGeom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27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ru-RU" sz="2800" dirty="0"/>
            </a:p>
          </p:txBody>
        </p:sp>
        <p:graphicFrame>
          <p:nvGraphicFramePr>
            <p:cNvPr id="72709" name="Object 1"/>
            <p:cNvGraphicFramePr>
              <a:graphicFrameLocks noChangeAspect="1"/>
            </p:cNvGraphicFramePr>
            <p:nvPr/>
          </p:nvGraphicFramePr>
          <p:xfrm>
            <a:off x="1425575" y="4697413"/>
            <a:ext cx="2120900" cy="639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77" name="Формула" r:id="rId9" imgW="749160" imgH="228600" progId="Equation.3">
                    <p:embed/>
                  </p:oleObj>
                </mc:Choice>
                <mc:Fallback>
                  <p:oleObj name="Формула" r:id="rId9" imgW="7491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5575" y="4697413"/>
                          <a:ext cx="2120900" cy="6397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Группа 22"/>
          <p:cNvGrpSpPr/>
          <p:nvPr/>
        </p:nvGrpSpPr>
        <p:grpSpPr>
          <a:xfrm>
            <a:off x="1214414" y="5643578"/>
            <a:ext cx="7715304" cy="972000"/>
            <a:chOff x="1214414" y="5643578"/>
            <a:chExt cx="7715304" cy="972000"/>
          </a:xfrm>
        </p:grpSpPr>
        <p:sp>
          <p:nvSpPr>
            <p:cNvPr id="5" name="TextBox 4"/>
            <p:cNvSpPr txBox="1"/>
            <p:nvPr/>
          </p:nvSpPr>
          <p:spPr>
            <a:xfrm>
              <a:off x="1214414" y="5643578"/>
              <a:ext cx="7715304" cy="972000"/>
            </a:xfrm>
            <a:prstGeom prst="rect">
              <a:avLst/>
            </a:prstGeom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27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ru-RU" sz="2800" dirty="0"/>
            </a:p>
          </p:txBody>
        </p:sp>
        <p:graphicFrame>
          <p:nvGraphicFramePr>
            <p:cNvPr id="72710" name="Object 1"/>
            <p:cNvGraphicFramePr>
              <a:graphicFrameLocks noChangeAspect="1"/>
            </p:cNvGraphicFramePr>
            <p:nvPr/>
          </p:nvGraphicFramePr>
          <p:xfrm>
            <a:off x="1484313" y="5837238"/>
            <a:ext cx="2124075" cy="644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78" name="Формула" r:id="rId11" imgW="749160" imgH="228600" progId="Equation.3">
                    <p:embed/>
                  </p:oleObj>
                </mc:Choice>
                <mc:Fallback>
                  <p:oleObj name="Формула" r:id="rId11" imgW="7491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4313" y="5837238"/>
                          <a:ext cx="2124075" cy="6445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10775871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268760"/>
            <a:ext cx="828092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Станция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«ГЕОМЕТРИЧЕСКАЯ»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grpSp>
        <p:nvGrpSpPr>
          <p:cNvPr id="3" name="Группа 10"/>
          <p:cNvGrpSpPr>
            <a:grpSpLocks/>
          </p:cNvGrpSpPr>
          <p:nvPr/>
        </p:nvGrpSpPr>
        <p:grpSpPr bwMode="auto">
          <a:xfrm>
            <a:off x="6033221" y="4653136"/>
            <a:ext cx="2180408" cy="1668302"/>
            <a:chOff x="2500298" y="4214818"/>
            <a:chExt cx="4286280" cy="221457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2500298" y="4214818"/>
              <a:ext cx="4286280" cy="2214578"/>
            </a:xfrm>
            <a:prstGeom prst="rect">
              <a:avLst/>
            </a:prstGeom>
            <a:solidFill>
              <a:srgbClr val="F05000"/>
            </a:solidFill>
            <a:ln w="25400" cap="flat" cmpd="sng" algn="ctr">
              <a:solidFill>
                <a:srgbClr val="F05000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5" name="Группа 8"/>
            <p:cNvGrpSpPr>
              <a:grpSpLocks/>
            </p:cNvGrpSpPr>
            <p:nvPr/>
          </p:nvGrpSpPr>
          <p:grpSpPr bwMode="auto">
            <a:xfrm>
              <a:off x="2571736" y="4286256"/>
              <a:ext cx="4143404" cy="2071702"/>
              <a:chOff x="2571736" y="4643446"/>
              <a:chExt cx="3929090" cy="1714512"/>
            </a:xfrm>
          </p:grpSpPr>
          <p:pic>
            <p:nvPicPr>
              <p:cNvPr id="6" name="Рисунок 6" descr="1.jpe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571736" y="4643446"/>
                <a:ext cx="1857388" cy="17145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Рисунок 7" descr="4.jpe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357685" y="4643446"/>
                <a:ext cx="2143141" cy="17145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547242498"/>
      </p:ext>
    </p:extLst>
  </p:cSld>
  <p:clrMapOvr>
    <a:masterClrMapping/>
  </p:clrMapOvr>
  <p:transition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88924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ОСНОВНЫЕ ПОНЯТИЯ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7" y="980728"/>
            <a:ext cx="693018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</a:t>
            </a:r>
            <a:r>
              <a:rPr lang="ru-RU" sz="280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В-1                                       В-2</a:t>
            </a:r>
          </a:p>
          <a:p>
            <a:pPr algn="just"/>
            <a:r>
              <a:rPr lang="ru-RU" sz="2000" b="1" dirty="0" smtClean="0"/>
              <a:t>1.Радиус                               1.Высота</a:t>
            </a:r>
          </a:p>
          <a:p>
            <a:pPr algn="just"/>
            <a:r>
              <a:rPr lang="ru-RU" sz="2000" b="1" dirty="0" smtClean="0"/>
              <a:t>2.Биссектриса                         2.Хорда</a:t>
            </a:r>
          </a:p>
          <a:p>
            <a:pPr algn="just"/>
            <a:r>
              <a:rPr lang="ru-RU" sz="2000" b="1" dirty="0" smtClean="0"/>
              <a:t>3.Секущая                             3.Диаметр</a:t>
            </a:r>
          </a:p>
          <a:p>
            <a:pPr algn="just"/>
            <a:r>
              <a:rPr lang="ru-RU" sz="2000" b="1" dirty="0" smtClean="0"/>
              <a:t>4.Медиана                            4.Перпендикуляр</a:t>
            </a:r>
          </a:p>
          <a:p>
            <a:pPr algn="just"/>
            <a:r>
              <a:rPr lang="ru-RU" sz="2000" b="1" dirty="0" smtClean="0"/>
              <a:t>5.Хорда                                5.Биссектриса</a:t>
            </a:r>
          </a:p>
          <a:p>
            <a:pPr algn="just"/>
            <a:r>
              <a:rPr lang="ru-RU" sz="2000" b="1" dirty="0" smtClean="0"/>
              <a:t>6.Высота                               6.Дуга</a:t>
            </a:r>
          </a:p>
          <a:p>
            <a:pPr algn="just"/>
            <a:r>
              <a:rPr lang="ru-RU" sz="2000" b="1" dirty="0" smtClean="0"/>
              <a:t>7.Перпендикуляр                     7.а)Касательная</a:t>
            </a:r>
          </a:p>
          <a:p>
            <a:pPr algn="just"/>
            <a:r>
              <a:rPr lang="ru-RU" sz="2000" b="1" dirty="0" smtClean="0"/>
              <a:t>8.а)Точка касания                     б)Точка касания</a:t>
            </a:r>
          </a:p>
          <a:p>
            <a:pPr algn="just"/>
            <a:r>
              <a:rPr lang="ru-RU" sz="2000" b="1" dirty="0"/>
              <a:t>б</a:t>
            </a:r>
            <a:r>
              <a:rPr lang="ru-RU" sz="2000" b="1" dirty="0" smtClean="0"/>
              <a:t>) Касательная                        8.Медиана</a:t>
            </a:r>
          </a:p>
          <a:p>
            <a:pPr algn="just"/>
            <a:r>
              <a:rPr lang="ru-RU" sz="2000" b="1" dirty="0" smtClean="0"/>
              <a:t>9.Диаметр                             9.Секущая</a:t>
            </a:r>
          </a:p>
          <a:p>
            <a:pPr algn="just"/>
            <a:r>
              <a:rPr lang="ru-RU" sz="2000" b="1" dirty="0" smtClean="0"/>
              <a:t>10.Дуга                                10.Радиус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208981509"/>
      </p:ext>
    </p:extLst>
  </p:cSld>
  <p:clrMapOvr>
    <a:masterClrMapping/>
  </p:clrMapOvr>
  <p:transition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344816" cy="1296144"/>
          </a:xfrm>
        </p:spPr>
        <p:txBody>
          <a:bodyPr/>
          <a:lstStyle/>
          <a:p>
            <a:r>
              <a:rPr lang="ru-RU" b="1" dirty="0" smtClean="0"/>
              <a:t>Графический диктант «УГЛЫ»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628800"/>
            <a:ext cx="7696200" cy="4104456"/>
          </a:xfrm>
        </p:spPr>
        <p:txBody>
          <a:bodyPr/>
          <a:lstStyle/>
          <a:p>
            <a:r>
              <a:rPr lang="ru-RU" sz="1800" b="1" dirty="0" smtClean="0"/>
              <a:t>Равные углы имеют равные градусные меры.</a:t>
            </a:r>
          </a:p>
          <a:p>
            <a:r>
              <a:rPr lang="ru-RU" sz="1800" b="1" dirty="0" smtClean="0"/>
              <a:t>На экране изображён угол ОАВ. </a:t>
            </a:r>
          </a:p>
          <a:p>
            <a:pPr>
              <a:buNone/>
            </a:pPr>
            <a:r>
              <a:rPr lang="ru-RU" sz="1400" b="1" dirty="0" smtClean="0"/>
              <a:t>                                        А</a:t>
            </a:r>
          </a:p>
          <a:p>
            <a:pPr>
              <a:buNone/>
            </a:pPr>
            <a:r>
              <a:rPr lang="ru-RU" sz="1400" b="1" dirty="0" smtClean="0"/>
              <a:t>                                                           </a:t>
            </a:r>
          </a:p>
          <a:p>
            <a:pPr>
              <a:buNone/>
            </a:pPr>
            <a:r>
              <a:rPr lang="ru-RU" sz="1400" b="1" dirty="0"/>
              <a:t> </a:t>
            </a:r>
            <a:r>
              <a:rPr lang="ru-RU" sz="1400" b="1" dirty="0" smtClean="0"/>
              <a:t>                              О          В</a:t>
            </a:r>
          </a:p>
          <a:p>
            <a:r>
              <a:rPr lang="ru-RU" sz="1800" b="1" dirty="0" smtClean="0"/>
              <a:t>Единицей измерения углов является градус – угол, равный 1/180 части развёрнутого угла.</a:t>
            </a:r>
          </a:p>
          <a:p>
            <a:r>
              <a:rPr lang="ru-RU" sz="1800" b="1" dirty="0" smtClean="0"/>
              <a:t>Для измерения углов используется циркуль.</a:t>
            </a:r>
          </a:p>
          <a:p>
            <a:r>
              <a:rPr lang="ru-RU" sz="1800" b="1" dirty="0" smtClean="0"/>
              <a:t>Меньший угол имеет большую градусную меру.</a:t>
            </a:r>
          </a:p>
          <a:p>
            <a:r>
              <a:rPr lang="ru-RU" sz="1800" b="1" dirty="0" smtClean="0"/>
              <a:t>Если луч делит угол на два угла , то градусная мера угла равна сумме градусных мер этих углов.</a:t>
            </a:r>
          </a:p>
          <a:p>
            <a:r>
              <a:rPr lang="ru-RU" sz="1800" b="1" dirty="0" smtClean="0"/>
              <a:t>Если обе стороны являются дополнительными полупрямыми, то угол называется прямым.</a:t>
            </a:r>
            <a:endParaRPr lang="ru-RU" sz="1800" b="1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3416862" y="2420888"/>
            <a:ext cx="571504" cy="215902"/>
            <a:chOff x="3428992" y="2857496"/>
            <a:chExt cx="571504" cy="215902"/>
          </a:xfrm>
        </p:grpSpPr>
        <p:cxnSp>
          <p:nvCxnSpPr>
            <p:cNvPr id="5" name="Прямая соединительная линия 4"/>
            <p:cNvCxnSpPr/>
            <p:nvPr/>
          </p:nvCxnSpPr>
          <p:spPr bwMode="auto">
            <a:xfrm rot="10800000" flipV="1">
              <a:off x="3428992" y="2857496"/>
              <a:ext cx="428628" cy="21431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Прямая соединительная линия 6"/>
            <p:cNvCxnSpPr/>
            <p:nvPr/>
          </p:nvCxnSpPr>
          <p:spPr bwMode="auto">
            <a:xfrm>
              <a:off x="3428992" y="3071810"/>
              <a:ext cx="571504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Правильные ответы </a:t>
            </a:r>
            <a:br>
              <a:rPr lang="ru-RU" b="1" dirty="0" smtClean="0"/>
            </a:br>
            <a:r>
              <a:rPr lang="ru-RU" b="1" dirty="0" smtClean="0"/>
              <a:t>к диктанту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857364"/>
            <a:ext cx="7696200" cy="3657600"/>
          </a:xfrm>
        </p:spPr>
        <p:txBody>
          <a:bodyPr/>
          <a:lstStyle/>
          <a:p>
            <a:endParaRPr lang="ru-RU" dirty="0" smtClean="0"/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2071670" y="4000504"/>
            <a:ext cx="5429288" cy="501654"/>
            <a:chOff x="1357290" y="3214686"/>
            <a:chExt cx="5429288" cy="501654"/>
          </a:xfrm>
        </p:grpSpPr>
        <p:cxnSp>
          <p:nvCxnSpPr>
            <p:cNvPr id="5" name="Прямая соединительная линия 4"/>
            <p:cNvCxnSpPr/>
            <p:nvPr/>
          </p:nvCxnSpPr>
          <p:spPr bwMode="auto">
            <a:xfrm>
              <a:off x="1357290" y="3714752"/>
              <a:ext cx="71438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Прямая соединительная линия 6"/>
            <p:cNvCxnSpPr/>
            <p:nvPr/>
          </p:nvCxnSpPr>
          <p:spPr bwMode="auto">
            <a:xfrm rot="5400000" flipH="1" flipV="1">
              <a:off x="2000232" y="3286124"/>
              <a:ext cx="500066" cy="3571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Прямая соединительная линия 8"/>
            <p:cNvCxnSpPr/>
            <p:nvPr/>
          </p:nvCxnSpPr>
          <p:spPr bwMode="auto">
            <a:xfrm rot="16200000" flipH="1">
              <a:off x="2393141" y="3250405"/>
              <a:ext cx="500066" cy="4286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Прямая соединительная линия 10"/>
            <p:cNvCxnSpPr/>
            <p:nvPr/>
          </p:nvCxnSpPr>
          <p:spPr bwMode="auto">
            <a:xfrm>
              <a:off x="2857488" y="3714752"/>
              <a:ext cx="642942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Прямая соединительная линия 12"/>
            <p:cNvCxnSpPr/>
            <p:nvPr/>
          </p:nvCxnSpPr>
          <p:spPr bwMode="auto">
            <a:xfrm rot="5400000" flipH="1" flipV="1">
              <a:off x="3464711" y="3250405"/>
              <a:ext cx="500066" cy="4286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Прямая соединительная линия 14"/>
            <p:cNvCxnSpPr/>
            <p:nvPr/>
          </p:nvCxnSpPr>
          <p:spPr bwMode="auto">
            <a:xfrm rot="16200000" flipH="1">
              <a:off x="3893339" y="3250405"/>
              <a:ext cx="500066" cy="4286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Прямая соединительная линия 16"/>
            <p:cNvCxnSpPr/>
            <p:nvPr/>
          </p:nvCxnSpPr>
          <p:spPr bwMode="auto">
            <a:xfrm rot="5400000" flipH="1" flipV="1">
              <a:off x="4321967" y="3250405"/>
              <a:ext cx="500066" cy="4286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Прямая соединительная линия 18"/>
            <p:cNvCxnSpPr/>
            <p:nvPr/>
          </p:nvCxnSpPr>
          <p:spPr bwMode="auto">
            <a:xfrm rot="16200000" flipH="1">
              <a:off x="4750595" y="3250405"/>
              <a:ext cx="500066" cy="4286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Прямая соединительная линия 20"/>
            <p:cNvCxnSpPr/>
            <p:nvPr/>
          </p:nvCxnSpPr>
          <p:spPr bwMode="auto">
            <a:xfrm>
              <a:off x="5214942" y="3714752"/>
              <a:ext cx="785818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Прямая соединительная линия 22"/>
            <p:cNvCxnSpPr/>
            <p:nvPr/>
          </p:nvCxnSpPr>
          <p:spPr bwMode="auto">
            <a:xfrm rot="5400000" flipH="1" flipV="1">
              <a:off x="5929322" y="3286124"/>
              <a:ext cx="500066" cy="3571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Прямая соединительная линия 24"/>
            <p:cNvCxnSpPr/>
            <p:nvPr/>
          </p:nvCxnSpPr>
          <p:spPr bwMode="auto">
            <a:xfrm rot="16200000" flipH="1">
              <a:off x="6322231" y="3250405"/>
              <a:ext cx="500066" cy="4286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026" name="Picture 2" descr="D:\CLIPART\PUB60COR\J0295069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143116"/>
            <a:ext cx="1830387" cy="1316037"/>
          </a:xfrm>
          <a:prstGeom prst="rect">
            <a:avLst/>
          </a:prstGeom>
          <a:noFill/>
        </p:spPr>
      </p:pic>
      <p:pic>
        <p:nvPicPr>
          <p:cNvPr id="1028" name="Picture 4" descr="D:\CLIPART\PUB60COR\ED00184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5500702"/>
            <a:ext cx="1833563" cy="8016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064896" cy="1916832"/>
          </a:xfrm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algn="l"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Цель:</a:t>
            </a:r>
            <a:r>
              <a:rPr lang="ru-RU" sz="36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ru-RU" sz="3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ru-RU" sz="2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повторение </a:t>
            </a:r>
            <a:r>
              <a:rPr lang="ru-RU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и </a:t>
            </a:r>
            <a:r>
              <a:rPr lang="ru-RU" sz="2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систематизация </a:t>
            </a:r>
            <a:br>
              <a:rPr lang="ru-RU" sz="2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</a:br>
            <a:r>
              <a:rPr lang="ru-RU" sz="2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изученного материала </a:t>
            </a:r>
            <a:br>
              <a:rPr lang="ru-RU" sz="2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</a:br>
            <a:r>
              <a:rPr lang="ru-RU" sz="2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за курс математики 7 класса</a:t>
            </a:r>
            <a:r>
              <a:rPr lang="ru-RU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/>
            </a:r>
            <a:br>
              <a:rPr lang="ru-RU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</a:br>
            <a:r>
              <a:rPr lang="ru-RU" sz="2000" dirty="0" smtClean="0">
                <a:solidFill>
                  <a:schemeClr val="hlink"/>
                </a:solidFill>
              </a:rPr>
              <a:t/>
            </a:r>
            <a:br>
              <a:rPr lang="ru-RU" sz="2000" dirty="0" smtClean="0">
                <a:solidFill>
                  <a:schemeClr val="hlink"/>
                </a:solidFill>
              </a:rPr>
            </a:br>
            <a:endParaRPr lang="ru-RU" sz="2000" dirty="0" smtClean="0">
              <a:solidFill>
                <a:schemeClr val="hlink"/>
              </a:solidFill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1484784"/>
            <a:ext cx="7416824" cy="4248472"/>
          </a:xfrm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Задачи:</a:t>
            </a:r>
            <a:r>
              <a:rPr lang="ru-RU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</a:br>
            <a:r>
              <a:rPr lang="ru-RU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- создать условия для повторения и закрепления изученного материала;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- </a:t>
            </a:r>
            <a:r>
              <a:rPr lang="ru-RU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с</a:t>
            </a:r>
            <a:r>
              <a:rPr lang="ru-RU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пособствовать формированию у учащихся умений применять знания в творческих заданиях; навыков </a:t>
            </a:r>
            <a:r>
              <a:rPr lang="ru-RU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рассуждения; самостоятельной деятельности, самооценки</a:t>
            </a:r>
            <a:r>
              <a:rPr lang="ru-RU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;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- с</a:t>
            </a:r>
            <a:r>
              <a:rPr lang="ru-RU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одействовать развитию логического мышления, математической </a:t>
            </a:r>
            <a:r>
              <a:rPr lang="ru-RU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речи учащихся</a:t>
            </a:r>
            <a:r>
              <a:rPr lang="ru-RU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;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ru-RU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- побуждать к расширению математического кругозора, к саморазвитию учащихся</a:t>
            </a:r>
            <a:r>
              <a:rPr lang="ru-RU" sz="2000" dirty="0" smtClean="0">
                <a:solidFill>
                  <a:schemeClr val="hlink"/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chemeClr val="hlink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Форма:</a:t>
            </a:r>
            <a:r>
              <a:rPr lang="ru-RU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</a:br>
            <a:r>
              <a:rPr lang="ru-RU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урок-путешествие</a:t>
            </a:r>
            <a:r>
              <a:rPr lang="ru-RU" sz="1200" dirty="0" smtClean="0">
                <a:latin typeface="Arial Black" pitchFamily="34" charset="0"/>
              </a:rPr>
              <a:t/>
            </a:r>
            <a:br>
              <a:rPr lang="ru-RU" sz="1200" dirty="0" smtClean="0">
                <a:latin typeface="Arial Black" pitchFamily="34" charset="0"/>
              </a:rPr>
            </a:br>
            <a:r>
              <a:rPr lang="ru-RU" sz="1800" dirty="0" smtClean="0">
                <a:solidFill>
                  <a:schemeClr val="hlink"/>
                </a:solidFill>
                <a:latin typeface="Arial Black" pitchFamily="34" charset="0"/>
              </a:rPr>
              <a:t/>
            </a:r>
            <a:br>
              <a:rPr lang="ru-RU" sz="1800" dirty="0" smtClean="0">
                <a:solidFill>
                  <a:schemeClr val="hlink"/>
                </a:solidFill>
                <a:latin typeface="Arial Black" pitchFamily="34" charset="0"/>
              </a:rPr>
            </a:br>
            <a:endParaRPr lang="ru-RU" sz="1800" dirty="0" smtClean="0">
              <a:solidFill>
                <a:schemeClr val="hlin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07801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5"/>
          <p:cNvSpPr>
            <a:spLocks noChangeArrowheads="1" noChangeShapeType="1" noTextEdit="1"/>
          </p:cNvSpPr>
          <p:nvPr/>
        </p:nvSpPr>
        <p:spPr bwMode="auto">
          <a:xfrm>
            <a:off x="0" y="1125538"/>
            <a:ext cx="8893175" cy="3455987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Физкультминутка</a:t>
            </a:r>
          </a:p>
        </p:txBody>
      </p:sp>
    </p:spTree>
    <p:extLst>
      <p:ext uri="{BB962C8B-B14F-4D97-AF65-F5344CB8AC3E}">
        <p14:creationId xmlns:p14="http://schemas.microsoft.com/office/powerpoint/2010/main" val="248550746"/>
      </p:ext>
    </p:extLst>
  </p:cSld>
  <p:clrMapOvr>
    <a:masterClrMapping/>
  </p:clrMapOvr>
  <p:transition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80728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8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ru-RU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800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5547" name="Picture 1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855" r="1974" b="2736"/>
          <a:stretch>
            <a:fillRect/>
          </a:stretch>
        </p:blipFill>
        <p:spPr>
          <a:xfrm rot="20347643">
            <a:off x="4898143" y="976964"/>
            <a:ext cx="4033837" cy="2659869"/>
          </a:xfr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</p:spPr>
      </p:pic>
      <p:sp>
        <p:nvSpPr>
          <p:cNvPr id="65551" name="Text Box 15"/>
          <p:cNvSpPr txBox="1">
            <a:spLocks noChangeArrowheads="1"/>
          </p:cNvSpPr>
          <p:nvPr/>
        </p:nvSpPr>
        <p:spPr bwMode="auto">
          <a:xfrm>
            <a:off x="3203575" y="1628775"/>
            <a:ext cx="2089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5555" name="Picture 1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239" b="5107"/>
          <a:stretch>
            <a:fillRect/>
          </a:stretch>
        </p:blipFill>
        <p:spPr>
          <a:xfrm rot="20978506">
            <a:off x="5141913" y="3865563"/>
            <a:ext cx="3600450" cy="26638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5559" name="Picture 2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98" r="2736" b="3168"/>
          <a:stretch>
            <a:fillRect/>
          </a:stretch>
        </p:blipFill>
        <p:spPr>
          <a:xfrm rot="932802">
            <a:off x="593250" y="1143457"/>
            <a:ext cx="3872543" cy="5194875"/>
          </a:xfr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</p:spPr>
      </p:pic>
      <p:sp>
        <p:nvSpPr>
          <p:cNvPr id="65561" name="Text Box 25"/>
          <p:cNvSpPr txBox="1">
            <a:spLocks noChangeArrowheads="1"/>
          </p:cNvSpPr>
          <p:nvPr/>
        </p:nvSpPr>
        <p:spPr bwMode="auto">
          <a:xfrm rot="-1896450">
            <a:off x="3454400" y="2139950"/>
            <a:ext cx="2520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562" name="Rectangle 26"/>
          <p:cNvSpPr>
            <a:spLocks noChangeArrowheads="1"/>
          </p:cNvSpPr>
          <p:nvPr/>
        </p:nvSpPr>
        <p:spPr bwMode="auto">
          <a:xfrm rot="-1106097">
            <a:off x="3563938" y="2708275"/>
            <a:ext cx="26479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kumimoji="0" lang="ru-RU" sz="40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Найдите </a:t>
            </a:r>
          </a:p>
          <a:p>
            <a:pPr algn="ctr">
              <a:defRPr/>
            </a:pPr>
            <a:r>
              <a:rPr kumimoji="0" lang="ru-RU" sz="40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угол </a:t>
            </a:r>
          </a:p>
          <a:p>
            <a:pPr algn="ctr">
              <a:defRPr/>
            </a:pPr>
            <a:r>
              <a:rPr kumimoji="0" lang="en-US" sz="40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</a:t>
            </a:r>
            <a:r>
              <a:rPr kumimoji="0" lang="ru-RU" sz="40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ВА</a:t>
            </a:r>
          </a:p>
        </p:txBody>
      </p:sp>
      <p:sp>
        <p:nvSpPr>
          <p:cNvPr id="65563" name="Text Box 27"/>
          <p:cNvSpPr txBox="1">
            <a:spLocks noChangeArrowheads="1"/>
          </p:cNvSpPr>
          <p:nvPr/>
        </p:nvSpPr>
        <p:spPr bwMode="auto">
          <a:xfrm rot="819025">
            <a:off x="2679700" y="5392738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70</a:t>
            </a:r>
          </a:p>
        </p:txBody>
      </p:sp>
      <p:sp>
        <p:nvSpPr>
          <p:cNvPr id="65564" name="Text Box 28"/>
          <p:cNvSpPr txBox="1">
            <a:spLocks noChangeArrowheads="1"/>
          </p:cNvSpPr>
          <p:nvPr/>
        </p:nvSpPr>
        <p:spPr bwMode="auto">
          <a:xfrm rot="-1109243">
            <a:off x="8296275" y="2198688"/>
            <a:ext cx="608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110</a:t>
            </a:r>
          </a:p>
        </p:txBody>
      </p:sp>
      <p:sp>
        <p:nvSpPr>
          <p:cNvPr id="65565" name="Text Box 29"/>
          <p:cNvSpPr txBox="1">
            <a:spLocks noChangeArrowheads="1"/>
          </p:cNvSpPr>
          <p:nvPr/>
        </p:nvSpPr>
        <p:spPr bwMode="auto">
          <a:xfrm rot="-775560">
            <a:off x="5867400" y="4437063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70</a:t>
            </a:r>
          </a:p>
        </p:txBody>
      </p:sp>
    </p:spTree>
    <p:extLst>
      <p:ext uri="{BB962C8B-B14F-4D97-AF65-F5344CB8AC3E}">
        <p14:creationId xmlns:p14="http://schemas.microsoft.com/office/powerpoint/2010/main" val="41465251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554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5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5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5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5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5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5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5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5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5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5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5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5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5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5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5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5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5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5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5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5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5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5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65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655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65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65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65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 fill="hold"/>
                                        <p:tgtEl>
                                          <p:spTgt spid="65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0" fill="hold"/>
                                        <p:tgtEl>
                                          <p:spTgt spid="65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65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5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5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5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5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/>
      <p:bldP spid="65547" grpId="0" animBg="1"/>
      <p:bldP spid="65555" grpId="0" animBg="1"/>
      <p:bldP spid="65559" grpId="0" animBg="1"/>
      <p:bldP spid="65563" grpId="0"/>
      <p:bldP spid="6556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1" name="Rectangle 11"/>
          <p:cNvSpPr>
            <a:spLocks noGrp="1" noChangeArrowheads="1"/>
          </p:cNvSpPr>
          <p:nvPr>
            <p:ph type="title" sz="quarter"/>
          </p:nvPr>
        </p:nvSpPr>
        <p:spPr>
          <a:xfrm>
            <a:off x="3203575" y="332656"/>
            <a:ext cx="2736577" cy="244827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Найдите </a:t>
            </a:r>
            <a:br>
              <a:rPr lang="ru-RU" sz="4000" b="1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 b="1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угол </a:t>
            </a:r>
            <a:br>
              <a:rPr lang="ru-RU" sz="4000" b="1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000" b="1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  <a:r>
              <a:rPr lang="ru-RU" sz="4000" b="1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ВА</a:t>
            </a:r>
            <a:br>
              <a:rPr lang="ru-RU" sz="4000" b="1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4000" b="1" i="1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6339" name="Picture 1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608"/>
          <a:stretch>
            <a:fillRect/>
          </a:stretch>
        </p:blipFill>
        <p:spPr>
          <a:xfrm rot="564925">
            <a:off x="0" y="3860800"/>
            <a:ext cx="3960813" cy="2740025"/>
          </a:xfr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</p:spPr>
      </p:pic>
      <p:pic>
        <p:nvPicPr>
          <p:cNvPr id="56341" name="Picture 2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416" b="2405"/>
          <a:stretch>
            <a:fillRect/>
          </a:stretch>
        </p:blipFill>
        <p:spPr>
          <a:xfrm rot="21071195">
            <a:off x="5003800" y="3929063"/>
            <a:ext cx="3889375" cy="26685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6343" name="Picture 2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254"/>
          <a:stretch>
            <a:fillRect/>
          </a:stretch>
        </p:blipFill>
        <p:spPr>
          <a:xfrm rot="1769610">
            <a:off x="5359160" y="1130188"/>
            <a:ext cx="3983484" cy="2522607"/>
          </a:xfr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</p:spPr>
      </p:pic>
      <p:pic>
        <p:nvPicPr>
          <p:cNvPr id="56344" name="Picture 2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11" r="1845"/>
          <a:stretch>
            <a:fillRect/>
          </a:stretch>
        </p:blipFill>
        <p:spPr>
          <a:xfrm rot="20336547">
            <a:off x="323850" y="908050"/>
            <a:ext cx="3463925" cy="2508250"/>
          </a:xfrm>
          <a:gradFill rotWithShape="1">
            <a:gsLst>
              <a:gs pos="0">
                <a:schemeClr val="tx2">
                  <a:gamma/>
                  <a:shade val="46275"/>
                  <a:invGamma/>
                </a:schemeClr>
              </a:gs>
              <a:gs pos="5000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lin ang="5400000" scaled="1"/>
          </a:gradFill>
        </p:spPr>
      </p:pic>
      <p:sp>
        <p:nvSpPr>
          <p:cNvPr id="56345" name="Text Box 25"/>
          <p:cNvSpPr txBox="1">
            <a:spLocks noChangeArrowheads="1"/>
          </p:cNvSpPr>
          <p:nvPr/>
        </p:nvSpPr>
        <p:spPr bwMode="auto">
          <a:xfrm rot="-1502115">
            <a:off x="1619250" y="1773238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40</a:t>
            </a:r>
          </a:p>
        </p:txBody>
      </p:sp>
      <p:sp>
        <p:nvSpPr>
          <p:cNvPr id="56346" name="Text Box 26"/>
          <p:cNvSpPr txBox="1">
            <a:spLocks noChangeArrowheads="1"/>
          </p:cNvSpPr>
          <p:nvPr/>
        </p:nvSpPr>
        <p:spPr bwMode="auto">
          <a:xfrm rot="-1014279">
            <a:off x="6265863" y="1735138"/>
            <a:ext cx="608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100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/>
        </p:nvSpPr>
        <p:spPr bwMode="auto">
          <a:xfrm>
            <a:off x="2051050" y="4149725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60</a:t>
            </a:r>
          </a:p>
        </p:txBody>
      </p:sp>
      <p:sp>
        <p:nvSpPr>
          <p:cNvPr id="56348" name="Text Box 28"/>
          <p:cNvSpPr txBox="1">
            <a:spLocks noChangeArrowheads="1"/>
          </p:cNvSpPr>
          <p:nvPr/>
        </p:nvSpPr>
        <p:spPr bwMode="auto">
          <a:xfrm>
            <a:off x="6300788" y="4652963"/>
            <a:ext cx="608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120</a:t>
            </a:r>
          </a:p>
        </p:txBody>
      </p:sp>
    </p:spTree>
    <p:extLst>
      <p:ext uri="{BB962C8B-B14F-4D97-AF65-F5344CB8AC3E}">
        <p14:creationId xmlns:p14="http://schemas.microsoft.com/office/powerpoint/2010/main" val="34072465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6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6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6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6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6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6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6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6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6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56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56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56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56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34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34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56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56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56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56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6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1" grpId="0"/>
      <p:bldP spid="56339" grpId="0" animBg="1"/>
      <p:bldP spid="56341" grpId="0" animBg="1"/>
      <p:bldP spid="56343" grpId="0" animBg="1"/>
      <p:bldP spid="56344" grpId="0" animBg="1"/>
      <p:bldP spid="5634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8" name="Picture 1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443467">
            <a:off x="5186363" y="3498850"/>
            <a:ext cx="3960812" cy="30972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8380" name="Picture 1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14" r="1974"/>
          <a:stretch>
            <a:fillRect/>
          </a:stretch>
        </p:blipFill>
        <p:spPr>
          <a:xfrm rot="20705797">
            <a:off x="5057775" y="-7938"/>
            <a:ext cx="3843338" cy="3001963"/>
          </a:xfr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</p:spPr>
      </p:pic>
      <p:pic>
        <p:nvPicPr>
          <p:cNvPr id="58381" name="Picture 1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39"/>
          <a:stretch>
            <a:fillRect/>
          </a:stretch>
        </p:blipFill>
        <p:spPr>
          <a:xfrm rot="20967555">
            <a:off x="0" y="1125538"/>
            <a:ext cx="4260850" cy="5400675"/>
          </a:xfrm>
          <a:gradFill rotWithShape="1">
            <a:gsLst>
              <a:gs pos="0">
                <a:schemeClr val="tx2">
                  <a:gamma/>
                  <a:shade val="46275"/>
                  <a:invGamma/>
                </a:schemeClr>
              </a:gs>
              <a:gs pos="5000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lin ang="5400000" scaled="1"/>
          </a:gradFill>
        </p:spPr>
      </p:pic>
      <p:sp>
        <p:nvSpPr>
          <p:cNvPr id="58386" name="Text Box 18"/>
          <p:cNvSpPr txBox="1">
            <a:spLocks noChangeArrowheads="1"/>
          </p:cNvSpPr>
          <p:nvPr/>
        </p:nvSpPr>
        <p:spPr bwMode="auto">
          <a:xfrm>
            <a:off x="4335463" y="1341438"/>
            <a:ext cx="167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8387" name="Rectangle 19"/>
          <p:cNvSpPr>
            <a:spLocks noChangeArrowheads="1"/>
          </p:cNvSpPr>
          <p:nvPr/>
        </p:nvSpPr>
        <p:spPr bwMode="auto">
          <a:xfrm rot="608221">
            <a:off x="2659138" y="731611"/>
            <a:ext cx="3073114" cy="1985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lnSpc>
                <a:spcPct val="90000"/>
              </a:lnSpc>
              <a:defRPr/>
            </a:pPr>
            <a:r>
              <a:rPr kumimoji="0" lang="ru-RU" sz="40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Найдите </a:t>
            </a:r>
            <a:br>
              <a:rPr kumimoji="0" lang="ru-RU" sz="40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</a:br>
            <a:r>
              <a:rPr kumimoji="0" lang="ru-RU" sz="40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угол </a:t>
            </a:r>
            <a:br>
              <a:rPr kumimoji="0" lang="ru-RU" sz="40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</a:br>
            <a:r>
              <a:rPr kumimoji="0" lang="en-US" sz="40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</a:t>
            </a:r>
            <a:r>
              <a:rPr kumimoji="0" lang="ru-RU" sz="40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ВА</a:t>
            </a:r>
          </a:p>
        </p:txBody>
      </p:sp>
      <p:sp>
        <p:nvSpPr>
          <p:cNvPr id="58388" name="Text Box 20"/>
          <p:cNvSpPr txBox="1">
            <a:spLocks noChangeArrowheads="1"/>
          </p:cNvSpPr>
          <p:nvPr/>
        </p:nvSpPr>
        <p:spPr bwMode="auto">
          <a:xfrm>
            <a:off x="2700338" y="2852738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90</a:t>
            </a:r>
          </a:p>
        </p:txBody>
      </p:sp>
      <p:sp>
        <p:nvSpPr>
          <p:cNvPr id="58389" name="Text Box 21"/>
          <p:cNvSpPr txBox="1">
            <a:spLocks noChangeArrowheads="1"/>
          </p:cNvSpPr>
          <p:nvPr/>
        </p:nvSpPr>
        <p:spPr bwMode="auto">
          <a:xfrm>
            <a:off x="7164388" y="1916113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55</a:t>
            </a:r>
          </a:p>
        </p:txBody>
      </p:sp>
      <p:sp>
        <p:nvSpPr>
          <p:cNvPr id="58390" name="Text Box 22"/>
          <p:cNvSpPr txBox="1">
            <a:spLocks noChangeArrowheads="1"/>
          </p:cNvSpPr>
          <p:nvPr/>
        </p:nvSpPr>
        <p:spPr bwMode="auto">
          <a:xfrm>
            <a:off x="7164388" y="5661025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69739581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8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8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8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8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8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8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8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8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8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8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8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8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8" grpId="0" animBg="1"/>
      <p:bldP spid="58380" grpId="0" animBg="1"/>
      <p:bldP spid="5838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837380"/>
              </p:ext>
            </p:extLst>
          </p:nvPr>
        </p:nvGraphicFramePr>
        <p:xfrm>
          <a:off x="1043608" y="404664"/>
          <a:ext cx="7488832" cy="553337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51756"/>
                <a:gridCol w="897072"/>
                <a:gridCol w="823446"/>
                <a:gridCol w="823446"/>
                <a:gridCol w="825383"/>
                <a:gridCol w="823446"/>
                <a:gridCol w="823446"/>
                <a:gridCol w="823446"/>
                <a:gridCol w="897391"/>
              </a:tblGrid>
              <a:tr h="469271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138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776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965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rgbClr val="002060"/>
                          </a:solidFill>
                          <a:effectLst/>
                        </a:rPr>
                        <a:t>Г</a:t>
                      </a:r>
                      <a:endParaRPr lang="ru-RU" sz="4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rgbClr val="002060"/>
                          </a:solidFill>
                          <a:effectLst/>
                        </a:rPr>
                        <a:t>Е</a:t>
                      </a:r>
                      <a:endParaRPr lang="ru-RU" sz="4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rgbClr val="002060"/>
                          </a:solidFill>
                          <a:effectLst/>
                        </a:rPr>
                        <a:t>О</a:t>
                      </a:r>
                      <a:endParaRPr lang="ru-RU" sz="4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rgbClr val="002060"/>
                          </a:solidFill>
                          <a:effectLst/>
                        </a:rPr>
                        <a:t>М</a:t>
                      </a:r>
                      <a:endParaRPr lang="ru-RU" sz="4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rgbClr val="002060"/>
                          </a:solidFill>
                          <a:effectLst/>
                        </a:rPr>
                        <a:t>Е</a:t>
                      </a:r>
                      <a:endParaRPr lang="ru-RU" sz="4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rgbClr val="002060"/>
                          </a:solidFill>
                          <a:effectLst/>
                        </a:rPr>
                        <a:t>Т</a:t>
                      </a:r>
                      <a:endParaRPr lang="ru-RU" sz="4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rgbClr val="002060"/>
                          </a:solidFill>
                          <a:effectLst/>
                        </a:rPr>
                        <a:t>Р</a:t>
                      </a:r>
                      <a:endParaRPr lang="ru-RU" sz="4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rgbClr val="002060"/>
                          </a:solidFill>
                          <a:effectLst/>
                        </a:rPr>
                        <a:t>И</a:t>
                      </a:r>
                      <a:endParaRPr lang="ru-RU" sz="4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rgbClr val="002060"/>
                          </a:solidFill>
                          <a:effectLst/>
                        </a:rPr>
                        <a:t>Я</a:t>
                      </a:r>
                      <a:endParaRPr lang="ru-RU" sz="4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4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0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5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3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7009871"/>
      </p:ext>
    </p:extLst>
  </p:cSld>
  <p:clrMapOvr>
    <a:masterClrMapping/>
  </p:clrMapOvr>
  <p:transition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094414"/>
              </p:ext>
            </p:extLst>
          </p:nvPr>
        </p:nvGraphicFramePr>
        <p:xfrm>
          <a:off x="1115612" y="692697"/>
          <a:ext cx="6696747" cy="477396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65273"/>
                <a:gridCol w="612859"/>
                <a:gridCol w="612859"/>
                <a:gridCol w="614301"/>
                <a:gridCol w="612859"/>
                <a:gridCol w="612859"/>
                <a:gridCol w="612859"/>
                <a:gridCol w="614301"/>
                <a:gridCol w="612859"/>
                <a:gridCol w="612859"/>
                <a:gridCol w="612859"/>
              </a:tblGrid>
              <a:tr h="405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4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4"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</a:tr>
              <a:tr h="4101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2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4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67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15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2060"/>
                          </a:solidFill>
                          <a:effectLst/>
                        </a:rPr>
                        <a:t>П</a:t>
                      </a:r>
                      <a:endParaRPr lang="ru-RU" sz="4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2060"/>
                          </a:solidFill>
                          <a:effectLst/>
                        </a:rPr>
                        <a:t>Л</a:t>
                      </a:r>
                      <a:endParaRPr lang="ru-RU" sz="4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2060"/>
                          </a:solidFill>
                          <a:effectLst/>
                        </a:rPr>
                        <a:t>А</a:t>
                      </a:r>
                      <a:endParaRPr lang="ru-RU" sz="4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2060"/>
                          </a:solidFill>
                          <a:effectLst/>
                        </a:rPr>
                        <a:t>Н</a:t>
                      </a:r>
                      <a:endParaRPr lang="ru-RU" sz="4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2060"/>
                          </a:solidFill>
                          <a:effectLst/>
                        </a:rPr>
                        <a:t>И</a:t>
                      </a:r>
                      <a:endParaRPr lang="ru-RU" sz="4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2060"/>
                          </a:solidFill>
                          <a:effectLst/>
                        </a:rPr>
                        <a:t>М</a:t>
                      </a:r>
                      <a:endParaRPr lang="ru-RU" sz="4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2060"/>
                          </a:solidFill>
                          <a:effectLst/>
                        </a:rPr>
                        <a:t>Е</a:t>
                      </a:r>
                      <a:endParaRPr lang="ru-RU" sz="4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2060"/>
                          </a:solidFill>
                          <a:effectLst/>
                        </a:rPr>
                        <a:t>Т</a:t>
                      </a:r>
                      <a:endParaRPr lang="ru-RU" sz="4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2060"/>
                          </a:solidFill>
                          <a:effectLst/>
                        </a:rPr>
                        <a:t>Р</a:t>
                      </a:r>
                      <a:endParaRPr lang="ru-RU" sz="4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2060"/>
                          </a:solidFill>
                          <a:effectLst/>
                        </a:rPr>
                        <a:t>И</a:t>
                      </a:r>
                      <a:endParaRPr lang="ru-RU" sz="4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2060"/>
                          </a:solidFill>
                          <a:effectLst/>
                        </a:rPr>
                        <a:t>Я</a:t>
                      </a:r>
                      <a:endParaRPr lang="ru-RU" sz="4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74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64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</a:tr>
              <a:tr h="4071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059113" y="22066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910063"/>
      </p:ext>
    </p:extLst>
  </p:cSld>
  <p:clrMapOvr>
    <a:masterClrMapping/>
  </p:clrMapOvr>
  <p:transition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454432"/>
              </p:ext>
            </p:extLst>
          </p:nvPr>
        </p:nvGraphicFramePr>
        <p:xfrm>
          <a:off x="1043608" y="404664"/>
          <a:ext cx="7488832" cy="562255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51756"/>
                <a:gridCol w="897072"/>
                <a:gridCol w="823446"/>
                <a:gridCol w="823446"/>
                <a:gridCol w="825383"/>
                <a:gridCol w="823446"/>
                <a:gridCol w="823446"/>
                <a:gridCol w="823446"/>
                <a:gridCol w="897391"/>
              </a:tblGrid>
              <a:tr h="469271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Б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Г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138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И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В</a:t>
                      </a: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Д</a:t>
                      </a: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И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776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С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Ы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И 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П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П</a:t>
                      </a: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965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С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С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Т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О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Л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Р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chemeClr val="tx2"/>
                          </a:solidFill>
                          <a:effectLst/>
                        </a:rPr>
                        <a:t>Г</a:t>
                      </a:r>
                      <a:endParaRPr lang="ru-RU" sz="40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rgbClr val="FF0000"/>
                          </a:solidFill>
                          <a:effectLst/>
                        </a:rPr>
                        <a:t>Е</a:t>
                      </a:r>
                      <a:endParaRPr lang="ru-RU" sz="4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solidFill>
                            <a:srgbClr val="FF0000"/>
                          </a:solidFill>
                          <a:effectLst/>
                        </a:rPr>
                        <a:t>О</a:t>
                      </a:r>
                      <a:endParaRPr lang="ru-RU" sz="4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solidFill>
                            <a:srgbClr val="FF0000"/>
                          </a:solidFill>
                          <a:effectLst/>
                        </a:rPr>
                        <a:t>М</a:t>
                      </a:r>
                      <a:endParaRPr lang="ru-RU" sz="4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rgbClr val="FF0000"/>
                          </a:solidFill>
                          <a:effectLst/>
                        </a:rPr>
                        <a:t>Е</a:t>
                      </a:r>
                      <a:endParaRPr lang="ru-RU" sz="4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rgbClr val="FF0000"/>
                          </a:solidFill>
                          <a:effectLst/>
                        </a:rPr>
                        <a:t>Т</a:t>
                      </a:r>
                      <a:endParaRPr lang="ru-RU" sz="4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rgbClr val="FF0000"/>
                          </a:solidFill>
                          <a:effectLst/>
                        </a:rPr>
                        <a:t>Р</a:t>
                      </a:r>
                      <a:endParaRPr lang="ru-RU" sz="4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rgbClr val="FF0000"/>
                          </a:solidFill>
                          <a:effectLst/>
                        </a:rPr>
                        <a:t>И</a:t>
                      </a:r>
                      <a:endParaRPr lang="ru-RU" sz="4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solidFill>
                            <a:srgbClr val="FF0000"/>
                          </a:solidFill>
                          <a:effectLst/>
                        </a:rPr>
                        <a:t>Я</a:t>
                      </a:r>
                      <a:endParaRPr lang="ru-RU" sz="4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Р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К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Т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Е</a:t>
                      </a: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О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Е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А</a:t>
                      </a: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Н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М</a:t>
                      </a: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0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А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Т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А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Т</a:t>
                      </a: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Н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Д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Е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О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5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Д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Р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У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И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Й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Й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5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У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И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З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У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К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1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С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С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А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А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С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А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3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А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5234942"/>
      </p:ext>
    </p:extLst>
  </p:cSld>
  <p:clrMapOvr>
    <a:masterClrMapping/>
  </p:clrMapOvr>
  <p:transition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588464"/>
              </p:ext>
            </p:extLst>
          </p:nvPr>
        </p:nvGraphicFramePr>
        <p:xfrm>
          <a:off x="1187624" y="116632"/>
          <a:ext cx="6696747" cy="56083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65273"/>
                <a:gridCol w="612859"/>
                <a:gridCol w="612859"/>
                <a:gridCol w="614301"/>
                <a:gridCol w="612859"/>
                <a:gridCol w="612859"/>
                <a:gridCol w="612859"/>
                <a:gridCol w="614301"/>
                <a:gridCol w="612859"/>
                <a:gridCol w="612859"/>
                <a:gridCol w="612859"/>
              </a:tblGrid>
              <a:tr h="4786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Т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4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4"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</a:tr>
              <a:tr h="4786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Р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П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86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А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А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Е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86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Н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М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К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Р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Х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П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86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С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К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И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С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И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М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О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О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Ц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Р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38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solidFill>
                            <a:srgbClr val="FF0000"/>
                          </a:solidFill>
                          <a:effectLst/>
                        </a:rPr>
                        <a:t>П</a:t>
                      </a:r>
                      <a:endParaRPr lang="ru-RU" sz="4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FF0000"/>
                          </a:solidFill>
                          <a:effectLst/>
                        </a:rPr>
                        <a:t>Л</a:t>
                      </a:r>
                      <a:endParaRPr lang="ru-RU" sz="4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FF0000"/>
                          </a:solidFill>
                          <a:effectLst/>
                        </a:rPr>
                        <a:t>А</a:t>
                      </a:r>
                      <a:endParaRPr lang="ru-RU" sz="4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FF0000"/>
                          </a:solidFill>
                          <a:effectLst/>
                        </a:rPr>
                        <a:t>Н</a:t>
                      </a:r>
                      <a:endParaRPr lang="ru-RU" sz="4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FF0000"/>
                          </a:solidFill>
                          <a:effectLst/>
                        </a:rPr>
                        <a:t>И</a:t>
                      </a:r>
                      <a:endParaRPr lang="ru-RU" sz="4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FF0000"/>
                          </a:solidFill>
                          <a:effectLst/>
                        </a:rPr>
                        <a:t>М</a:t>
                      </a:r>
                      <a:endParaRPr lang="ru-RU" sz="4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FF0000"/>
                          </a:solidFill>
                          <a:effectLst/>
                        </a:rPr>
                        <a:t>Е</a:t>
                      </a:r>
                      <a:endParaRPr lang="ru-RU" sz="4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solidFill>
                            <a:srgbClr val="FF0000"/>
                          </a:solidFill>
                          <a:effectLst/>
                        </a:rPr>
                        <a:t>Т</a:t>
                      </a:r>
                      <a:endParaRPr lang="ru-RU" sz="4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FF0000"/>
                          </a:solidFill>
                          <a:effectLst/>
                        </a:rPr>
                        <a:t>Р</a:t>
                      </a:r>
                      <a:endParaRPr lang="ru-RU" sz="4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FF0000"/>
                          </a:solidFill>
                          <a:effectLst/>
                        </a:rPr>
                        <a:t>И</a:t>
                      </a:r>
                      <a:endParaRPr lang="ru-RU" sz="4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FF0000"/>
                          </a:solidFill>
                          <a:effectLst/>
                        </a:rPr>
                        <a:t>Я</a:t>
                      </a:r>
                      <a:endParaRPr lang="ru-RU" sz="4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9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У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Т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У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О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Е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Д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Р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Д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Р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М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86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Р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Ч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Е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Т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М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Т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И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Е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А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К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А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9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Т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А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А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Р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А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З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У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Я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6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И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Н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О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Л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</a:tr>
              <a:tr h="4786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Р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А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К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Ь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059113" y="22066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500688"/>
      </p:ext>
    </p:extLst>
  </p:cSld>
  <p:clrMapOvr>
    <a:masterClrMapping/>
  </p:clrMapOvr>
  <p:transition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268760"/>
            <a:ext cx="828092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Станция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«ЭРУДИТЫ»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grpSp>
        <p:nvGrpSpPr>
          <p:cNvPr id="3" name="Группа 10"/>
          <p:cNvGrpSpPr>
            <a:grpSpLocks/>
          </p:cNvGrpSpPr>
          <p:nvPr/>
        </p:nvGrpSpPr>
        <p:grpSpPr bwMode="auto">
          <a:xfrm>
            <a:off x="6033221" y="4653136"/>
            <a:ext cx="2180408" cy="1668302"/>
            <a:chOff x="2500298" y="4214818"/>
            <a:chExt cx="4286280" cy="221457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2500298" y="4214818"/>
              <a:ext cx="4286280" cy="2214578"/>
            </a:xfrm>
            <a:prstGeom prst="rect">
              <a:avLst/>
            </a:prstGeom>
            <a:solidFill>
              <a:srgbClr val="F05000"/>
            </a:solidFill>
            <a:ln w="25400" cap="flat" cmpd="sng" algn="ctr">
              <a:solidFill>
                <a:srgbClr val="F05000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5" name="Группа 8"/>
            <p:cNvGrpSpPr>
              <a:grpSpLocks/>
            </p:cNvGrpSpPr>
            <p:nvPr/>
          </p:nvGrpSpPr>
          <p:grpSpPr bwMode="auto">
            <a:xfrm>
              <a:off x="2571736" y="4286256"/>
              <a:ext cx="4143404" cy="2071702"/>
              <a:chOff x="2571736" y="4643446"/>
              <a:chExt cx="3929090" cy="1714512"/>
            </a:xfrm>
          </p:grpSpPr>
          <p:pic>
            <p:nvPicPr>
              <p:cNvPr id="6" name="Рисунок 6" descr="1.jpe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571736" y="4643446"/>
                <a:ext cx="1857388" cy="17145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Рисунок 7" descr="4.jpe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357685" y="4643446"/>
                <a:ext cx="2143141" cy="17145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04454877"/>
      </p:ext>
    </p:extLst>
  </p:cSld>
  <p:clrMapOvr>
    <a:masterClrMapping/>
  </p:clrMapOvr>
  <p:transition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ебус первый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15" y="223857"/>
            <a:ext cx="3147199" cy="1100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Ребус второй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63" y="1428243"/>
            <a:ext cx="3147199" cy="1352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24945"/>
            <a:ext cx="3121094" cy="1152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35568" y="3544395"/>
            <a:ext cx="670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3)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63" y="4275564"/>
            <a:ext cx="3121094" cy="1126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661248"/>
            <a:ext cx="3121094" cy="1110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040" y="207120"/>
            <a:ext cx="2924304" cy="1100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Ребус седьмой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752" y="1428243"/>
            <a:ext cx="2952879" cy="1352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817" y="2924945"/>
            <a:ext cx="2925814" cy="1152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817" y="4293096"/>
            <a:ext cx="3017803" cy="1126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946" y="5661248"/>
            <a:ext cx="2926675" cy="1110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135569" y="5157192"/>
            <a:ext cx="670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4)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35568" y="6381328"/>
            <a:ext cx="410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5)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211960" y="908720"/>
            <a:ext cx="428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6)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211960" y="2492896"/>
            <a:ext cx="51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7)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211960" y="3729061"/>
            <a:ext cx="624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8)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211960" y="5157192"/>
            <a:ext cx="517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9)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211960" y="6216295"/>
            <a:ext cx="827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10)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35569" y="1093386"/>
            <a:ext cx="784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1)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135568" y="2348880"/>
            <a:ext cx="616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2838249"/>
      </p:ext>
    </p:extLst>
  </p:cSld>
  <p:clrMapOvr>
    <a:masterClrMapping/>
  </p:clrMapOvr>
  <p:transition advTm="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4000" b="1" dirty="0" smtClean="0"/>
              <a:t>Предмет математика настолько серьезен, что полезно не упускать случаев делать его немного занимательным.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4000" b="1" dirty="0" smtClean="0"/>
              <a:t>				Б. Паскаль</a:t>
            </a:r>
          </a:p>
        </p:txBody>
      </p:sp>
      <p:grpSp>
        <p:nvGrpSpPr>
          <p:cNvPr id="2" name="Группа 12"/>
          <p:cNvGrpSpPr>
            <a:grpSpLocks/>
          </p:cNvGrpSpPr>
          <p:nvPr/>
        </p:nvGrpSpPr>
        <p:grpSpPr bwMode="auto">
          <a:xfrm>
            <a:off x="4052861" y="4680022"/>
            <a:ext cx="4320480" cy="1872209"/>
            <a:chOff x="0" y="0"/>
            <a:chExt cx="5108575" cy="1857375"/>
          </a:xfrm>
        </p:grpSpPr>
        <p:pic>
          <p:nvPicPr>
            <p:cNvPr id="3" name="Рисунок 2" descr="581d478d3c9205211eeb72014b459e48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625" y="0"/>
              <a:ext cx="1857375" cy="1857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Рисунок 3" descr="f6f5020e65e3c28bff04648d2441c896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7188"/>
              <a:ext cx="1465262" cy="1357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Рисунок 4" descr="f6f5020e65e3c28bff04648d2441c896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643312" y="285750"/>
              <a:ext cx="1465263" cy="1357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2926527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404664"/>
            <a:ext cx="67687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РЕБУСЫ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628800"/>
            <a:ext cx="7704856" cy="63401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1. Показатель</a:t>
            </a:r>
          </a:p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2. Наклонная</a:t>
            </a:r>
          </a:p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3. Числитель</a:t>
            </a:r>
          </a:p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4. Диаметр</a:t>
            </a:r>
          </a:p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5. Два</a:t>
            </a:r>
          </a:p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6. Степень</a:t>
            </a:r>
          </a:p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7. Отрезок</a:t>
            </a:r>
          </a:p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8. Аксиома</a:t>
            </a:r>
          </a:p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9. Минус</a:t>
            </a:r>
          </a:p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10. Дробь</a:t>
            </a:r>
          </a:p>
          <a:p>
            <a:pPr algn="ctr"/>
            <a:endParaRPr lang="ru-RU" sz="32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0336162"/>
      </p:ext>
    </p:extLst>
  </p:cSld>
  <p:clrMapOvr>
    <a:masterClrMapping/>
  </p:clrMapOvr>
  <p:transition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268760"/>
            <a:ext cx="828092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Станция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«ГРАММАТИЧЕСКАЯ»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grpSp>
        <p:nvGrpSpPr>
          <p:cNvPr id="3" name="Группа 10"/>
          <p:cNvGrpSpPr>
            <a:grpSpLocks/>
          </p:cNvGrpSpPr>
          <p:nvPr/>
        </p:nvGrpSpPr>
        <p:grpSpPr bwMode="auto">
          <a:xfrm>
            <a:off x="6033221" y="4618314"/>
            <a:ext cx="2180408" cy="1668302"/>
            <a:chOff x="2500298" y="4214818"/>
            <a:chExt cx="4286280" cy="221457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2500298" y="4214818"/>
              <a:ext cx="4286280" cy="2214578"/>
            </a:xfrm>
            <a:prstGeom prst="rect">
              <a:avLst/>
            </a:prstGeom>
            <a:solidFill>
              <a:srgbClr val="F05000"/>
            </a:solidFill>
            <a:ln w="25400" cap="flat" cmpd="sng" algn="ctr">
              <a:solidFill>
                <a:srgbClr val="F05000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5" name="Группа 8"/>
            <p:cNvGrpSpPr>
              <a:grpSpLocks/>
            </p:cNvGrpSpPr>
            <p:nvPr/>
          </p:nvGrpSpPr>
          <p:grpSpPr bwMode="auto">
            <a:xfrm>
              <a:off x="2571736" y="4286256"/>
              <a:ext cx="4143404" cy="2071702"/>
              <a:chOff x="2571736" y="4643446"/>
              <a:chExt cx="3929090" cy="1714512"/>
            </a:xfrm>
          </p:grpSpPr>
          <p:pic>
            <p:nvPicPr>
              <p:cNvPr id="6" name="Рисунок 6" descr="1.jpe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571736" y="4643446"/>
                <a:ext cx="1857388" cy="17145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Рисунок 7" descr="4.jpe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357685" y="4643446"/>
                <a:ext cx="2143141" cy="17145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902360705"/>
      </p:ext>
    </p:extLst>
  </p:cSld>
  <p:clrMapOvr>
    <a:masterClrMapping/>
  </p:clrMapOvr>
  <p:transition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339752" y="152636"/>
            <a:ext cx="5216748" cy="1476164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EC5F4C"/>
                </a:solidFill>
              </a:rPr>
              <a:t>ИГРА </a:t>
            </a:r>
            <a:r>
              <a:rPr lang="ru-RU" b="1" dirty="0">
                <a:solidFill>
                  <a:srgbClr val="EC5F4C"/>
                </a:solidFill>
              </a:rPr>
              <a:t>«СЛОВА»</a:t>
            </a:r>
            <a:br>
              <a:rPr lang="ru-RU" b="1" dirty="0">
                <a:solidFill>
                  <a:srgbClr val="EC5F4C"/>
                </a:solidFill>
              </a:rPr>
            </a:br>
            <a:endParaRPr lang="ru-RU" dirty="0" smtClean="0">
              <a:solidFill>
                <a:schemeClr val="accent1"/>
              </a:solidFill>
            </a:endParaRPr>
          </a:p>
        </p:txBody>
      </p:sp>
      <p:sp>
        <p:nvSpPr>
          <p:cNvPr id="174083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214313" y="1628800"/>
            <a:ext cx="4429125" cy="472913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b="1" dirty="0" smtClean="0"/>
              <a:t>Учащимся даётся математический термин, на каждую букву которого необходимо составить новые математические термины или понятия.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29188" y="1714500"/>
            <a:ext cx="3714750" cy="485775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Вертикальный свиток 4"/>
          <p:cNvSpPr>
            <a:spLocks noChangeArrowheads="1"/>
          </p:cNvSpPr>
          <p:nvPr/>
        </p:nvSpPr>
        <p:spPr bwMode="auto">
          <a:xfrm>
            <a:off x="4857750" y="1412777"/>
            <a:ext cx="4071938" cy="4896544"/>
          </a:xfrm>
          <a:prstGeom prst="verticalScroll">
            <a:avLst>
              <a:gd name="adj" fmla="val 12500"/>
            </a:avLst>
          </a:prstGeom>
          <a:solidFill>
            <a:srgbClr val="EC5F4C"/>
          </a:solidFill>
          <a:ln w="25400" algn="ctr">
            <a:solidFill>
              <a:srgbClr val="80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b="1" dirty="0">
                <a:latin typeface="+mn-lt"/>
              </a:rPr>
              <a:t>ПРИМЕР: </a:t>
            </a:r>
          </a:p>
          <a:p>
            <a:pPr>
              <a:defRPr/>
            </a:pPr>
            <a:r>
              <a:rPr lang="ru-RU" sz="2800" b="1" dirty="0">
                <a:solidFill>
                  <a:schemeClr val="bg1">
                    <a:lumMod val="40000"/>
                    <a:lumOff val="60000"/>
                  </a:schemeClr>
                </a:solidFill>
                <a:latin typeface="+mn-lt"/>
              </a:rPr>
              <a:t>П – призма   </a:t>
            </a:r>
          </a:p>
          <a:p>
            <a:pPr>
              <a:defRPr/>
            </a:pPr>
            <a:r>
              <a:rPr lang="ru-RU" sz="2800" b="1" dirty="0">
                <a:solidFill>
                  <a:schemeClr val="bg1">
                    <a:lumMod val="40000"/>
                    <a:lumOff val="60000"/>
                  </a:schemeClr>
                </a:solidFill>
                <a:latin typeface="+mn-lt"/>
              </a:rPr>
              <a:t>Е – единица  </a:t>
            </a:r>
          </a:p>
          <a:p>
            <a:pPr>
              <a:defRPr/>
            </a:pPr>
            <a:r>
              <a:rPr lang="ru-RU" sz="2800" b="1" dirty="0">
                <a:solidFill>
                  <a:schemeClr val="bg1">
                    <a:lumMod val="40000"/>
                    <a:lumOff val="60000"/>
                  </a:schemeClr>
                </a:solidFill>
                <a:latin typeface="+mn-lt"/>
              </a:rPr>
              <a:t>Р – решение   </a:t>
            </a:r>
          </a:p>
          <a:p>
            <a:pPr>
              <a:defRPr/>
            </a:pPr>
            <a:r>
              <a:rPr lang="ru-RU" sz="2800" b="1" dirty="0">
                <a:solidFill>
                  <a:schemeClr val="bg1">
                    <a:lumMod val="40000"/>
                    <a:lumOff val="60000"/>
                  </a:schemeClr>
                </a:solidFill>
                <a:latin typeface="+mn-lt"/>
              </a:rPr>
              <a:t>И – измерение </a:t>
            </a:r>
          </a:p>
          <a:p>
            <a:pPr>
              <a:defRPr/>
            </a:pPr>
            <a:r>
              <a:rPr lang="ru-RU" sz="2800" b="1" dirty="0">
                <a:solidFill>
                  <a:schemeClr val="bg1">
                    <a:lumMod val="40000"/>
                    <a:lumOff val="60000"/>
                  </a:schemeClr>
                </a:solidFill>
                <a:latin typeface="+mn-lt"/>
              </a:rPr>
              <a:t>М – метр  </a:t>
            </a:r>
          </a:p>
          <a:p>
            <a:pPr>
              <a:defRPr/>
            </a:pPr>
            <a:r>
              <a:rPr lang="ru-RU" sz="2800" b="1" dirty="0">
                <a:solidFill>
                  <a:schemeClr val="bg1">
                    <a:lumMod val="40000"/>
                    <a:lumOff val="60000"/>
                  </a:schemeClr>
                </a:solidFill>
                <a:latin typeface="+mn-lt"/>
              </a:rPr>
              <a:t>Е – Евклид  </a:t>
            </a:r>
          </a:p>
          <a:p>
            <a:pPr>
              <a:defRPr/>
            </a:pPr>
            <a:r>
              <a:rPr lang="ru-RU" sz="2800" b="1" dirty="0">
                <a:solidFill>
                  <a:schemeClr val="bg1">
                    <a:lumMod val="40000"/>
                    <a:lumOff val="60000"/>
                  </a:schemeClr>
                </a:solidFill>
                <a:latin typeface="+mn-lt"/>
              </a:rPr>
              <a:t>Т – треугольник  </a:t>
            </a:r>
          </a:p>
          <a:p>
            <a:pPr>
              <a:defRPr/>
            </a:pPr>
            <a:r>
              <a:rPr lang="ru-RU" sz="2800" b="1" dirty="0">
                <a:solidFill>
                  <a:schemeClr val="bg1">
                    <a:lumMod val="40000"/>
                    <a:lumOff val="60000"/>
                  </a:schemeClr>
                </a:solidFill>
                <a:latin typeface="+mn-lt"/>
              </a:rPr>
              <a:t>Р -  разность</a:t>
            </a:r>
          </a:p>
        </p:txBody>
      </p:sp>
      <p:grpSp>
        <p:nvGrpSpPr>
          <p:cNvPr id="6" name="Группа 10"/>
          <p:cNvGrpSpPr>
            <a:grpSpLocks/>
          </p:cNvGrpSpPr>
          <p:nvPr/>
        </p:nvGrpSpPr>
        <p:grpSpPr bwMode="auto">
          <a:xfrm>
            <a:off x="342438" y="152636"/>
            <a:ext cx="1815921" cy="1260140"/>
            <a:chOff x="2857488" y="4071942"/>
            <a:chExt cx="2928958" cy="2571768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857488" y="4071942"/>
              <a:ext cx="2928958" cy="25717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8" name="Picture 4" descr="http://www.coollady.ru/puc/3/shkola/b/21_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28926" y="4143380"/>
              <a:ext cx="2786082" cy="2407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613797955"/>
      </p:ext>
    </p:extLst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2" grpId="0"/>
      <p:bldP spid="174083" grpId="0" build="p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835696" y="44624"/>
            <a:ext cx="6264696" cy="1799275"/>
          </a:xfrm>
        </p:spPr>
        <p:txBody>
          <a:bodyPr/>
          <a:lstStyle/>
          <a:p>
            <a:pPr>
              <a:defRPr/>
            </a:pPr>
            <a:r>
              <a:rPr lang="ru-RU" sz="4800" b="1" dirty="0" smtClean="0">
                <a:solidFill>
                  <a:srgbClr val="EC5F4C"/>
                </a:solidFill>
              </a:rPr>
              <a:t>ИГРА </a:t>
            </a:r>
            <a:r>
              <a:rPr lang="ru-RU" sz="4800" b="1" dirty="0">
                <a:solidFill>
                  <a:srgbClr val="EC5F4C"/>
                </a:solidFill>
              </a:rPr>
              <a:t>«СЛОВА»</a:t>
            </a:r>
            <a:br>
              <a:rPr lang="ru-RU" sz="4800" b="1" dirty="0">
                <a:solidFill>
                  <a:srgbClr val="EC5F4C"/>
                </a:solidFill>
              </a:rPr>
            </a:br>
            <a:endParaRPr lang="ru-RU" sz="4800" dirty="0" smtClean="0">
              <a:solidFill>
                <a:schemeClr val="accent1"/>
              </a:solidFill>
            </a:endParaRPr>
          </a:p>
        </p:txBody>
      </p:sp>
      <p:sp>
        <p:nvSpPr>
          <p:cNvPr id="5" name="Вертикальный свиток 4"/>
          <p:cNvSpPr>
            <a:spLocks noChangeArrowheads="1"/>
          </p:cNvSpPr>
          <p:nvPr/>
        </p:nvSpPr>
        <p:spPr bwMode="auto">
          <a:xfrm>
            <a:off x="971600" y="1700808"/>
            <a:ext cx="7294740" cy="3744416"/>
          </a:xfrm>
          <a:prstGeom prst="verticalScroll">
            <a:avLst>
              <a:gd name="adj" fmla="val 12500"/>
            </a:avLst>
          </a:prstGeom>
          <a:solidFill>
            <a:srgbClr val="EC5F4C"/>
          </a:solidFill>
          <a:ln w="25400" algn="ctr">
            <a:solidFill>
              <a:srgbClr val="80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 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grpSp>
        <p:nvGrpSpPr>
          <p:cNvPr id="6" name="Группа 10"/>
          <p:cNvGrpSpPr>
            <a:grpSpLocks/>
          </p:cNvGrpSpPr>
          <p:nvPr/>
        </p:nvGrpSpPr>
        <p:grpSpPr bwMode="auto">
          <a:xfrm>
            <a:off x="342438" y="152636"/>
            <a:ext cx="1815921" cy="1260140"/>
            <a:chOff x="2857488" y="4071942"/>
            <a:chExt cx="2928958" cy="2571768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857488" y="4071942"/>
              <a:ext cx="2928958" cy="25717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8" name="Picture 4" descr="http://www.coollady.ru/puc/3/shkola/b/21_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28926" y="4143380"/>
              <a:ext cx="2786082" cy="2407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Прямоугольник 8"/>
          <p:cNvSpPr/>
          <p:nvPr/>
        </p:nvSpPr>
        <p:spPr>
          <a:xfrm>
            <a:off x="1619672" y="2967335"/>
            <a:ext cx="604867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КВАДРАТ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3437575"/>
      </p:ext>
    </p:extLst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2" grpId="0"/>
      <p:bldP spid="5" grpId="0" animBg="1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268760"/>
            <a:ext cx="828092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Станция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«СМЕКАЛИСТАЯ»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grpSp>
        <p:nvGrpSpPr>
          <p:cNvPr id="3" name="Группа 10"/>
          <p:cNvGrpSpPr>
            <a:grpSpLocks/>
          </p:cNvGrpSpPr>
          <p:nvPr/>
        </p:nvGrpSpPr>
        <p:grpSpPr bwMode="auto">
          <a:xfrm>
            <a:off x="6033221" y="4653136"/>
            <a:ext cx="2180408" cy="1668302"/>
            <a:chOff x="2500298" y="4214818"/>
            <a:chExt cx="4286280" cy="221457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2500298" y="4214818"/>
              <a:ext cx="4286280" cy="2214578"/>
            </a:xfrm>
            <a:prstGeom prst="rect">
              <a:avLst/>
            </a:prstGeom>
            <a:solidFill>
              <a:srgbClr val="F05000"/>
            </a:solidFill>
            <a:ln w="25400" cap="flat" cmpd="sng" algn="ctr">
              <a:solidFill>
                <a:srgbClr val="F05000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5" name="Группа 8"/>
            <p:cNvGrpSpPr>
              <a:grpSpLocks/>
            </p:cNvGrpSpPr>
            <p:nvPr/>
          </p:nvGrpSpPr>
          <p:grpSpPr bwMode="auto">
            <a:xfrm>
              <a:off x="2571736" y="4286256"/>
              <a:ext cx="4143404" cy="2071702"/>
              <a:chOff x="2571736" y="4643446"/>
              <a:chExt cx="3929090" cy="1714512"/>
            </a:xfrm>
          </p:grpSpPr>
          <p:pic>
            <p:nvPicPr>
              <p:cNvPr id="6" name="Рисунок 6" descr="1.jpe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571736" y="4643446"/>
                <a:ext cx="1857388" cy="17145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Рисунок 7" descr="4.jpe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357685" y="4643446"/>
                <a:ext cx="2143141" cy="17145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66018988"/>
      </p:ext>
    </p:extLst>
  </p:cSld>
  <p:clrMapOvr>
    <a:masterClrMapping/>
  </p:clrMapOvr>
  <p:transition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000125" y="3068960"/>
            <a:ext cx="8858250" cy="1142678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80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r>
              <a:rPr lang="ru-RU" sz="6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666666"/>
                    </a:gs>
                    <a:gs pos="50000">
                      <a:srgbClr val="DDDDDD"/>
                    </a:gs>
                    <a:gs pos="100000">
                      <a:srgbClr val="666666"/>
                    </a:gs>
                  </a:gsLst>
                  <a:lin ang="5400000" scaled="1"/>
                </a:gradFill>
                <a:latin typeface="Impact"/>
              </a:rPr>
              <a:t>софизмы </a:t>
            </a:r>
          </a:p>
        </p:txBody>
      </p:sp>
    </p:spTree>
    <p:extLst>
      <p:ext uri="{BB962C8B-B14F-4D97-AF65-F5344CB8AC3E}">
        <p14:creationId xmlns:p14="http://schemas.microsoft.com/office/powerpoint/2010/main" val="304027501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52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1188368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Софизмы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28775"/>
            <a:ext cx="8229600" cy="316837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b="1" dirty="0" smtClean="0"/>
              <a:t>Софизм </a:t>
            </a:r>
            <a:r>
              <a:rPr lang="ru-RU" sz="2000" dirty="0" smtClean="0"/>
              <a:t>(от греческого </a:t>
            </a:r>
            <a:r>
              <a:rPr lang="en-US" sz="2000" dirty="0" smtClean="0"/>
              <a:t>sofions</a:t>
            </a:r>
            <a:r>
              <a:rPr lang="ru-RU" sz="2000" dirty="0" smtClean="0"/>
              <a:t> – хитрая уловка, измышление) -логически неправильное рассуждение (вывод, доказательство), выдаваемое за правильное. </a:t>
            </a:r>
          </a:p>
          <a:p>
            <a:pPr algn="just">
              <a:buNone/>
            </a:pPr>
            <a:r>
              <a:rPr lang="ru-RU" b="1" i="1" dirty="0" smtClean="0"/>
              <a:t>Математический софизм </a:t>
            </a:r>
            <a:r>
              <a:rPr lang="ru-RU" sz="2000" dirty="0" smtClean="0"/>
              <a:t>- удивительное утверждение, в доказательстве которого кроются </a:t>
            </a:r>
            <a:r>
              <a:rPr lang="ru-RU" sz="2000" dirty="0"/>
              <a:t>незаметные, а  </a:t>
            </a:r>
            <a:r>
              <a:rPr lang="ru-RU" sz="2000" dirty="0" smtClean="0"/>
              <a:t>подчас</a:t>
            </a:r>
            <a:r>
              <a:rPr lang="en-US" sz="2000" dirty="0" smtClean="0"/>
              <a:t> </a:t>
            </a:r>
            <a:r>
              <a:rPr lang="ru-RU" sz="2000" dirty="0" smtClean="0"/>
              <a:t>и </a:t>
            </a:r>
            <a:r>
              <a:rPr lang="ru-RU" sz="2000" dirty="0"/>
              <a:t>довольно тонкие ошибки.</a:t>
            </a:r>
          </a:p>
          <a:p>
            <a:pPr algn="ctr">
              <a:buNone/>
            </a:pPr>
            <a:r>
              <a:rPr lang="en-US" sz="2000" dirty="0"/>
              <a:t>                                   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sz="2000" dirty="0" smtClean="0"/>
          </a:p>
        </p:txBody>
      </p:sp>
      <p:sp>
        <p:nvSpPr>
          <p:cNvPr id="717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5445125"/>
            <a:ext cx="288925" cy="360363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3102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88641"/>
            <a:ext cx="8363272" cy="6264696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Дважды два – пять.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ru-RU" dirty="0" smtClean="0"/>
              <a:t>   Напишем тождество: 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ru-RU" sz="4000" b="1" dirty="0" smtClean="0"/>
              <a:t>          </a:t>
            </a:r>
            <a:r>
              <a:rPr lang="ru-RU" sz="5000" b="1" dirty="0" smtClean="0"/>
              <a:t>4:4=5:5.</a:t>
            </a:r>
            <a:r>
              <a:rPr lang="ru-RU" sz="6000" dirty="0" smtClean="0"/>
              <a:t> 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ru-RU" dirty="0" smtClean="0"/>
              <a:t>   Вынеся из каждой части тождества общие множители за скобки, получаем: </a:t>
            </a:r>
            <a:r>
              <a:rPr lang="ru-RU" sz="5000" b="1" dirty="0" smtClean="0"/>
              <a:t>4*(1:1)=5*(1:1)  </a:t>
            </a:r>
            <a:r>
              <a:rPr lang="ru-RU" dirty="0" smtClean="0"/>
              <a:t>или </a:t>
            </a:r>
            <a:r>
              <a:rPr lang="ru-RU" sz="5000" b="1" dirty="0" smtClean="0"/>
              <a:t>(2*2)*(1:1)=5*(1:1). 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ru-RU" dirty="0" smtClean="0"/>
              <a:t>Так как </a:t>
            </a:r>
            <a:r>
              <a:rPr lang="ru-RU" sz="6000" b="1" dirty="0" smtClean="0"/>
              <a:t>1:1=1,то 2*2=5. 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ru-RU" dirty="0" smtClean="0"/>
              <a:t>                       Где ошибка?</a:t>
            </a:r>
          </a:p>
          <a:p>
            <a:pPr eaLnBrk="1" hangingPunct="1">
              <a:defRPr/>
            </a:pP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270151063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044352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Ответ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685800" y="1340768"/>
            <a:ext cx="7696200" cy="3960440"/>
          </a:xfrm>
        </p:spPr>
        <p:txBody>
          <a:bodyPr/>
          <a:lstStyle/>
          <a:p>
            <a:r>
              <a:rPr lang="ru-RU" sz="4000" dirty="0" smtClean="0"/>
              <a:t>Ошибка сделана при вынесении общих множителей 4 из левой части и 5 из правой. Действительно, 4:4=1:1, но 4:4</a:t>
            </a:r>
            <a:r>
              <a:rPr lang="ru-RU" sz="4000" dirty="0" smtClean="0">
                <a:cs typeface="Arial" charset="0"/>
              </a:rPr>
              <a:t>≠4(1:1).</a:t>
            </a:r>
            <a:endParaRPr lang="ru-RU" sz="4000" dirty="0" smtClean="0"/>
          </a:p>
        </p:txBody>
      </p:sp>
    </p:spTree>
    <p:extLst>
      <p:ext uri="{BB962C8B-B14F-4D97-AF65-F5344CB8AC3E}">
        <p14:creationId xmlns:p14="http://schemas.microsoft.com/office/powerpoint/2010/main" val="367355367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48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828328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Пять равно шести</a:t>
            </a:r>
            <a:endParaRPr lang="ru-RU" sz="3200" b="1" dirty="0" smtClean="0">
              <a:ln w="18415" cmpd="sng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268760"/>
            <a:ext cx="8229600" cy="468912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  Возьмем тождество: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5000" dirty="0" smtClean="0"/>
              <a:t>   35+10-45=42+12-54.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  В каждой части этого тождества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вынесем   за скобки общий множитель: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5000" dirty="0" smtClean="0"/>
              <a:t>   5*(7+2-9)=6*(7+2-9).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   Теперь, получим, что 5=6.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dirty="0" smtClean="0"/>
              <a:t>Где ошибка?</a:t>
            </a:r>
          </a:p>
        </p:txBody>
      </p:sp>
    </p:spTree>
    <p:extLst>
      <p:ext uri="{BB962C8B-B14F-4D97-AF65-F5344CB8AC3E}">
        <p14:creationId xmlns:p14="http://schemas.microsoft.com/office/powerpoint/2010/main" val="137702634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116632"/>
            <a:ext cx="8130232" cy="648072"/>
          </a:xfrm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ХОД ПУТЕШЕСТВИЯ: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Содержимое 15"/>
          <p:cNvSpPr>
            <a:spLocks noGrp="1"/>
          </p:cNvSpPr>
          <p:nvPr>
            <p:ph idx="4294967295"/>
          </p:nvPr>
        </p:nvSpPr>
        <p:spPr>
          <a:xfrm>
            <a:off x="8929688" y="6357938"/>
            <a:ext cx="214312" cy="142875"/>
          </a:xfrm>
        </p:spPr>
        <p:txBody>
          <a:bodyPr/>
          <a:lstStyle/>
          <a:p>
            <a:pPr>
              <a:lnSpc>
                <a:spcPts val="2100"/>
              </a:lnSpc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endParaRPr lang="ru-RU" sz="2800" b="1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ru-RU" sz="2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ru-RU" sz="2800" b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ru-RU" sz="2800" dirty="0"/>
          </a:p>
        </p:txBody>
      </p:sp>
      <p:sp>
        <p:nvSpPr>
          <p:cNvPr id="11" name="Oval 85">
            <a:hlinkClick r:id="rId2" action="ppaction://hlinksldjump"/>
          </p:cNvPr>
          <p:cNvSpPr>
            <a:spLocks noChangeArrowheads="1"/>
          </p:cNvSpPr>
          <p:nvPr/>
        </p:nvSpPr>
        <p:spPr bwMode="gray">
          <a:xfrm>
            <a:off x="1071563" y="1143000"/>
            <a:ext cx="642937" cy="649288"/>
          </a:xfrm>
          <a:prstGeom prst="ellipse">
            <a:avLst/>
          </a:prstGeom>
          <a:gradFill rotWithShape="1">
            <a:gsLst>
              <a:gs pos="0">
                <a:schemeClr val="accent5"/>
              </a:gs>
              <a:gs pos="100000">
                <a:srgbClr val="E35E23"/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17" name="Oval 85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71563" y="1928813"/>
            <a:ext cx="642937" cy="649287"/>
          </a:xfrm>
          <a:prstGeom prst="ellipse">
            <a:avLst/>
          </a:prstGeom>
          <a:gradFill rotWithShape="1">
            <a:gsLst>
              <a:gs pos="0">
                <a:schemeClr val="accent5"/>
              </a:gs>
              <a:gs pos="100000">
                <a:srgbClr val="E35E23"/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18" name="Oval 85">
            <a:hlinkClick r:id="rId2" action="ppaction://hlinksldjump"/>
          </p:cNvPr>
          <p:cNvSpPr>
            <a:spLocks noChangeArrowheads="1"/>
          </p:cNvSpPr>
          <p:nvPr/>
        </p:nvSpPr>
        <p:spPr bwMode="gray">
          <a:xfrm>
            <a:off x="1071563" y="2714625"/>
            <a:ext cx="642937" cy="649288"/>
          </a:xfrm>
          <a:prstGeom prst="ellipse">
            <a:avLst/>
          </a:prstGeom>
          <a:gradFill rotWithShape="1">
            <a:gsLst>
              <a:gs pos="0">
                <a:schemeClr val="accent5"/>
              </a:gs>
              <a:gs pos="100000">
                <a:srgbClr val="E35E23"/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19" name="Oval 85">
            <a:hlinkClick r:id="rId4" action="ppaction://hlinksldjump"/>
          </p:cNvPr>
          <p:cNvSpPr>
            <a:spLocks noChangeArrowheads="1"/>
          </p:cNvSpPr>
          <p:nvPr/>
        </p:nvSpPr>
        <p:spPr bwMode="gray">
          <a:xfrm>
            <a:off x="1071563" y="3429000"/>
            <a:ext cx="642937" cy="649288"/>
          </a:xfrm>
          <a:prstGeom prst="ellipse">
            <a:avLst/>
          </a:prstGeom>
          <a:gradFill rotWithShape="1">
            <a:gsLst>
              <a:gs pos="0">
                <a:schemeClr val="accent5"/>
              </a:gs>
              <a:gs pos="100000">
                <a:srgbClr val="E35E23"/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20" name="Oval 85">
            <a:hlinkClick r:id="rId5" action="ppaction://hlinksldjump"/>
          </p:cNvPr>
          <p:cNvSpPr>
            <a:spLocks noChangeArrowheads="1"/>
          </p:cNvSpPr>
          <p:nvPr/>
        </p:nvSpPr>
        <p:spPr bwMode="gray">
          <a:xfrm>
            <a:off x="1071563" y="4143375"/>
            <a:ext cx="642937" cy="649288"/>
          </a:xfrm>
          <a:prstGeom prst="ellipse">
            <a:avLst/>
          </a:prstGeom>
          <a:gradFill rotWithShape="1">
            <a:gsLst>
              <a:gs pos="0">
                <a:schemeClr val="accent5"/>
              </a:gs>
              <a:gs pos="100000">
                <a:srgbClr val="E35E23"/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21" name="Oval 85">
            <a:hlinkClick r:id="rId6" action="ppaction://hlinksldjump"/>
          </p:cNvPr>
          <p:cNvSpPr>
            <a:spLocks noChangeArrowheads="1"/>
          </p:cNvSpPr>
          <p:nvPr/>
        </p:nvSpPr>
        <p:spPr bwMode="gray">
          <a:xfrm>
            <a:off x="1071563" y="4857750"/>
            <a:ext cx="642937" cy="649288"/>
          </a:xfrm>
          <a:prstGeom prst="ellipse">
            <a:avLst/>
          </a:prstGeom>
          <a:gradFill rotWithShape="1">
            <a:gsLst>
              <a:gs pos="0">
                <a:schemeClr val="accent5"/>
              </a:gs>
              <a:gs pos="100000">
                <a:srgbClr val="E35E23"/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22" name="Oval 85">
            <a:hlinkClick r:id="rId7" action="ppaction://hlinksldjump"/>
          </p:cNvPr>
          <p:cNvSpPr>
            <a:spLocks noChangeArrowheads="1"/>
          </p:cNvSpPr>
          <p:nvPr/>
        </p:nvSpPr>
        <p:spPr bwMode="gray">
          <a:xfrm>
            <a:off x="1071563" y="5572125"/>
            <a:ext cx="642937" cy="649288"/>
          </a:xfrm>
          <a:prstGeom prst="ellipse">
            <a:avLst/>
          </a:prstGeom>
          <a:gradFill rotWithShape="1">
            <a:gsLst>
              <a:gs pos="0">
                <a:schemeClr val="accent5"/>
              </a:gs>
              <a:gs pos="100000">
                <a:srgbClr val="E35E23"/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FFFF00"/>
                </a:solidFill>
              </a:rPr>
              <a:t>7</a:t>
            </a:r>
          </a:p>
        </p:txBody>
      </p:sp>
      <p:sp>
        <p:nvSpPr>
          <p:cNvPr id="5131" name="Прямоугольник 28"/>
          <p:cNvSpPr>
            <a:spLocks noChangeArrowheads="1"/>
          </p:cNvSpPr>
          <p:nvPr/>
        </p:nvSpPr>
        <p:spPr bwMode="auto">
          <a:xfrm>
            <a:off x="1785938" y="1357313"/>
            <a:ext cx="4953030" cy="371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ru-RU" sz="2400" b="1" dirty="0"/>
              <a:t> </a:t>
            </a:r>
            <a:r>
              <a:rPr lang="ru-RU" sz="2400" b="1" dirty="0" smtClean="0"/>
              <a:t>Станция «Алгебраическая»</a:t>
            </a:r>
            <a:endParaRPr lang="ru-RU" sz="2400" b="1" dirty="0"/>
          </a:p>
        </p:txBody>
      </p:sp>
      <p:sp>
        <p:nvSpPr>
          <p:cNvPr id="5133" name="Прямоугольник 30"/>
          <p:cNvSpPr>
            <a:spLocks noChangeArrowheads="1"/>
          </p:cNvSpPr>
          <p:nvPr/>
        </p:nvSpPr>
        <p:spPr bwMode="auto">
          <a:xfrm>
            <a:off x="1979712" y="2857500"/>
            <a:ext cx="4176464" cy="371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ru-RU" sz="2400" b="1" dirty="0" smtClean="0"/>
              <a:t>Станция «Эрудиты»  </a:t>
            </a:r>
            <a:endParaRPr lang="ru-RU" sz="24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785938" y="3571875"/>
            <a:ext cx="48022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smtClean="0"/>
              <a:t>Станция «Грамматическая» </a:t>
            </a:r>
            <a:endParaRPr lang="ru-RU" sz="2400" dirty="0"/>
          </a:p>
        </p:txBody>
      </p:sp>
      <p:sp>
        <p:nvSpPr>
          <p:cNvPr id="5135" name="Прямоугольник 32"/>
          <p:cNvSpPr>
            <a:spLocks noChangeArrowheads="1"/>
          </p:cNvSpPr>
          <p:nvPr/>
        </p:nvSpPr>
        <p:spPr bwMode="auto">
          <a:xfrm>
            <a:off x="1785938" y="4357688"/>
            <a:ext cx="4802286" cy="371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smtClean="0"/>
              <a:t>Станция «Смекалистые» </a:t>
            </a:r>
            <a:endParaRPr lang="ru-RU" sz="2400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1785938" y="5072063"/>
            <a:ext cx="4514254" cy="371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  <a:defRPr/>
            </a:pP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smtClean="0"/>
              <a:t>Станция «Историческая» </a:t>
            </a:r>
          </a:p>
        </p:txBody>
      </p:sp>
      <p:sp>
        <p:nvSpPr>
          <p:cNvPr id="5137" name="Прямоугольник 34"/>
          <p:cNvSpPr>
            <a:spLocks noChangeArrowheads="1"/>
          </p:cNvSpPr>
          <p:nvPr/>
        </p:nvSpPr>
        <p:spPr bwMode="auto">
          <a:xfrm>
            <a:off x="1979712" y="5786438"/>
            <a:ext cx="3672408" cy="36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ru-RU" sz="2400" b="1" dirty="0"/>
              <a:t>Подведение итогов.</a:t>
            </a:r>
          </a:p>
        </p:txBody>
      </p:sp>
      <p:sp>
        <p:nvSpPr>
          <p:cNvPr id="26" name="Кольцо 25"/>
          <p:cNvSpPr/>
          <p:nvPr/>
        </p:nvSpPr>
        <p:spPr>
          <a:xfrm>
            <a:off x="6156176" y="2442890"/>
            <a:ext cx="2448272" cy="2790737"/>
          </a:xfrm>
          <a:prstGeom prst="donut">
            <a:avLst>
              <a:gd name="adj" fmla="val 9902"/>
            </a:avLst>
          </a:prstGeom>
          <a:gradFill>
            <a:gsLst>
              <a:gs pos="0">
                <a:schemeClr val="accent5"/>
              </a:gs>
              <a:gs pos="100000">
                <a:srgbClr val="E35E23"/>
              </a:gs>
            </a:gsLst>
            <a:lin ang="2700000" scaled="1"/>
          </a:gra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HeroicExtremeLeftFacing"/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ru-RU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39" name="Рисунок 26" descr="d9cd694ecd4b21af72a9d91b56263709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899420">
            <a:off x="6685593" y="3233738"/>
            <a:ext cx="17145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79712" y="2071688"/>
            <a:ext cx="4608512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ru-RU" sz="2400" b="1" dirty="0"/>
              <a:t>Станция «Геометрическая»  </a:t>
            </a:r>
          </a:p>
        </p:txBody>
      </p:sp>
    </p:spTree>
    <p:extLst>
      <p:ext uri="{BB962C8B-B14F-4D97-AF65-F5344CB8AC3E}">
        <p14:creationId xmlns:p14="http://schemas.microsoft.com/office/powerpoint/2010/main" val="3214969246"/>
      </p:ext>
    </p:extLst>
  </p:cSld>
  <p:clrMapOvr>
    <a:masterClrMapping/>
  </p:clrMapOvr>
  <p:transition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131" grpId="0"/>
      <p:bldP spid="5133" grpId="0"/>
      <p:bldP spid="32" grpId="0"/>
      <p:bldP spid="5135" grpId="0"/>
      <p:bldP spid="34" grpId="0"/>
      <p:bldP spid="5137" grpId="0"/>
      <p:bldP spid="26" grpId="0" animBg="1"/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75632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9933"/>
                </a:solidFill>
              </a:rPr>
              <a:t>    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Ответ</a:t>
            </a:r>
            <a:r>
              <a:rPr lang="ru-RU" b="1" dirty="0" smtClean="0">
                <a:solidFill>
                  <a:srgbClr val="FF9933"/>
                </a:solidFill>
              </a:rPr>
              <a:t> </a:t>
            </a: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1115616" y="1268760"/>
            <a:ext cx="7848872" cy="4896544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   </a:t>
            </a:r>
            <a:r>
              <a:rPr lang="ru-RU" sz="4000" dirty="0" smtClean="0"/>
              <a:t>Ошибка допущена при делении верного равенства 5(7+2-9)=6(7+2-9) на число 7+2-9, равное 0. Этого нельзя делать. Любое равенство можно делить только на число, отличное от 0.</a:t>
            </a:r>
          </a:p>
        </p:txBody>
      </p:sp>
    </p:spTree>
    <p:extLst>
      <p:ext uri="{BB962C8B-B14F-4D97-AF65-F5344CB8AC3E}">
        <p14:creationId xmlns:p14="http://schemas.microsoft.com/office/powerpoint/2010/main" val="258605578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000125" y="3068960"/>
            <a:ext cx="8858250" cy="1142678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80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r>
              <a:rPr lang="ru-RU" sz="6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666666"/>
                    </a:gs>
                    <a:gs pos="50000">
                      <a:srgbClr val="DDDDDD"/>
                    </a:gs>
                    <a:gs pos="100000">
                      <a:srgbClr val="666666"/>
                    </a:gs>
                  </a:gsLst>
                  <a:lin ang="5400000" scaled="1"/>
                </a:gradFill>
                <a:latin typeface="Impact"/>
              </a:rPr>
              <a:t> ФОКУСЫ</a:t>
            </a:r>
            <a:endParaRPr lang="ru-RU" sz="6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666666"/>
                  </a:gs>
                  <a:gs pos="50000">
                    <a:srgbClr val="DDDDDD"/>
                  </a:gs>
                  <a:gs pos="100000">
                    <a:srgbClr val="666666"/>
                  </a:gs>
                </a:gsLst>
                <a:lin ang="5400000" scaled="1"/>
              </a:gradFill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420470305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52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268760"/>
            <a:ext cx="828092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Станция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«ИСТОРИЧЕСКАЯ»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grpSp>
        <p:nvGrpSpPr>
          <p:cNvPr id="3" name="Группа 10"/>
          <p:cNvGrpSpPr>
            <a:grpSpLocks/>
          </p:cNvGrpSpPr>
          <p:nvPr/>
        </p:nvGrpSpPr>
        <p:grpSpPr bwMode="auto">
          <a:xfrm>
            <a:off x="6033221" y="4653136"/>
            <a:ext cx="2180408" cy="1668302"/>
            <a:chOff x="2500298" y="4214818"/>
            <a:chExt cx="4286280" cy="221457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2500298" y="4214818"/>
              <a:ext cx="4286280" cy="2214578"/>
            </a:xfrm>
            <a:prstGeom prst="rect">
              <a:avLst/>
            </a:prstGeom>
            <a:solidFill>
              <a:srgbClr val="F05000"/>
            </a:solidFill>
            <a:ln w="25400" cap="flat" cmpd="sng" algn="ctr">
              <a:solidFill>
                <a:srgbClr val="F05000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5" name="Группа 8"/>
            <p:cNvGrpSpPr>
              <a:grpSpLocks/>
            </p:cNvGrpSpPr>
            <p:nvPr/>
          </p:nvGrpSpPr>
          <p:grpSpPr bwMode="auto">
            <a:xfrm>
              <a:off x="2571736" y="4286256"/>
              <a:ext cx="4143404" cy="2071702"/>
              <a:chOff x="2571736" y="4643446"/>
              <a:chExt cx="3929090" cy="1714512"/>
            </a:xfrm>
          </p:grpSpPr>
          <p:pic>
            <p:nvPicPr>
              <p:cNvPr id="6" name="Рисунок 6" descr="1.jpe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571736" y="4643446"/>
                <a:ext cx="1857388" cy="17145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Рисунок 7" descr="4.jpe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357685" y="4643446"/>
                <a:ext cx="2143141" cy="17145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485924094"/>
      </p:ext>
    </p:extLst>
  </p:cSld>
  <p:clrMapOvr>
    <a:masterClrMapping/>
  </p:clrMapOvr>
  <p:transition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3362" cy="4206453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ятно 2 6"/>
          <p:cNvSpPr/>
          <p:nvPr/>
        </p:nvSpPr>
        <p:spPr bwMode="auto">
          <a:xfrm>
            <a:off x="179512" y="1340768"/>
            <a:ext cx="4321050" cy="3240360"/>
          </a:xfrm>
          <a:prstGeom prst="irregularSeal2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3175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ru-RU" dirty="0" smtClean="0"/>
              <a:t>                                   </a:t>
            </a:r>
            <a:endParaRPr lang="ru-RU" sz="2800" dirty="0" smtClean="0">
              <a:ln>
                <a:solidFill>
                  <a:srgbClr val="FF0000"/>
                </a:solidFill>
              </a:ln>
              <a:solidFill>
                <a:srgbClr val="7030A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Крест 9"/>
          <p:cNvSpPr/>
          <p:nvPr/>
        </p:nvSpPr>
        <p:spPr bwMode="auto">
          <a:xfrm>
            <a:off x="5004048" y="1500174"/>
            <a:ext cx="3168352" cy="2714644"/>
          </a:xfrm>
          <a:prstGeom prst="plus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omic Sans MS" pitchFamily="66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u="sng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omic Sans MS" pitchFamily="66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1" name="Picture 3" descr="D:\Вероника\мобильник\Изображения\Клас\Мышка.gif"/>
          <p:cNvPicPr>
            <a:picLocks noGrp="1" noChangeAspect="1" noChangeArrowheads="1" noCrop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4714884"/>
            <a:ext cx="2105025" cy="18383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59632" y="2492896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Повторить</a:t>
            </a:r>
          </a:p>
          <a:p>
            <a:r>
              <a:rPr lang="ru-RU" b="1" dirty="0" smtClean="0"/>
              <a:t> пройденный </a:t>
            </a:r>
          </a:p>
          <a:p>
            <a:r>
              <a:rPr lang="ru-RU" b="1" dirty="0" smtClean="0"/>
              <a:t>теоретический</a:t>
            </a:r>
          </a:p>
          <a:p>
            <a:r>
              <a:rPr lang="ru-RU" b="1" dirty="0" smtClean="0"/>
              <a:t>материал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24128" y="2204864"/>
            <a:ext cx="23042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Придумать </a:t>
            </a:r>
          </a:p>
          <a:p>
            <a:r>
              <a:rPr lang="ru-RU" b="1" dirty="0" smtClean="0"/>
              <a:t>ребусы </a:t>
            </a:r>
          </a:p>
          <a:p>
            <a:r>
              <a:rPr lang="ru-RU" b="1" dirty="0" smtClean="0"/>
              <a:t>«Математические</a:t>
            </a:r>
          </a:p>
          <a:p>
            <a:r>
              <a:rPr lang="ru-RU" b="1" dirty="0"/>
              <a:t>п</a:t>
            </a:r>
            <a:r>
              <a:rPr lang="ru-RU" b="1" dirty="0" smtClean="0"/>
              <a:t>онятия»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115096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0" grpId="0" animBg="1"/>
      <p:bldP spid="6" grpId="0"/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064896" cy="1916832"/>
          </a:xfrm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algn="l"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Цель:</a:t>
            </a:r>
            <a:r>
              <a:rPr lang="ru-RU" sz="36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ru-RU" sz="3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ru-RU" sz="2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повторение </a:t>
            </a:r>
            <a:r>
              <a:rPr lang="ru-RU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и </a:t>
            </a:r>
            <a:r>
              <a:rPr lang="ru-RU" sz="2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систематизация </a:t>
            </a:r>
            <a:br>
              <a:rPr lang="ru-RU" sz="2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</a:br>
            <a:r>
              <a:rPr lang="ru-RU" sz="2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изученного материала </a:t>
            </a:r>
            <a:br>
              <a:rPr lang="ru-RU" sz="2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</a:br>
            <a:r>
              <a:rPr lang="ru-RU" sz="2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за курс математики 7 класса</a:t>
            </a:r>
            <a:r>
              <a:rPr lang="ru-RU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/>
            </a:r>
            <a:br>
              <a:rPr lang="ru-RU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</a:br>
            <a:r>
              <a:rPr lang="ru-RU" sz="2000" dirty="0" smtClean="0">
                <a:solidFill>
                  <a:schemeClr val="hlink"/>
                </a:solidFill>
              </a:rPr>
              <a:t/>
            </a:r>
            <a:br>
              <a:rPr lang="ru-RU" sz="2000" dirty="0" smtClean="0">
                <a:solidFill>
                  <a:schemeClr val="hlink"/>
                </a:solidFill>
              </a:rPr>
            </a:br>
            <a:endParaRPr lang="ru-RU" sz="2000" dirty="0" smtClean="0">
              <a:solidFill>
                <a:schemeClr val="hlink"/>
              </a:solidFill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1484784"/>
            <a:ext cx="7416824" cy="4248472"/>
          </a:xfrm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Задачи:</a:t>
            </a:r>
            <a:r>
              <a:rPr lang="ru-RU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</a:br>
            <a:r>
              <a:rPr lang="ru-RU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- создание условий для повторения и закрепления изученного материала;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- формирование у учащихся умения применять знания в творческих заданиях; навыков </a:t>
            </a:r>
            <a:r>
              <a:rPr lang="ru-RU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рассуждения; самостоятельной деятельности, самооценки</a:t>
            </a:r>
            <a:r>
              <a:rPr lang="ru-RU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;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- развитие </a:t>
            </a:r>
            <a:r>
              <a:rPr lang="ru-RU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логического мышления, математической </a:t>
            </a:r>
            <a:r>
              <a:rPr lang="ru-RU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речи учащихся</a:t>
            </a:r>
            <a:r>
              <a:rPr lang="ru-RU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;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ru-RU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- расширение математического кругозора учащихся</a:t>
            </a:r>
            <a:r>
              <a:rPr lang="ru-RU" sz="2000" dirty="0" smtClean="0">
                <a:solidFill>
                  <a:schemeClr val="hlink"/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chemeClr val="hlink"/>
                </a:solidFill>
                <a:latin typeface="Arial Black" pitchFamily="34" charset="0"/>
              </a:rPr>
            </a:br>
            <a:r>
              <a:rPr lang="ru-RU" sz="1800" dirty="0" smtClean="0">
                <a:solidFill>
                  <a:schemeClr val="hlink"/>
                </a:solidFill>
                <a:latin typeface="Arial Black" pitchFamily="34" charset="0"/>
              </a:rPr>
              <a:t/>
            </a:r>
            <a:br>
              <a:rPr lang="ru-RU" sz="1800" dirty="0" smtClean="0">
                <a:solidFill>
                  <a:schemeClr val="hlink"/>
                </a:solidFill>
                <a:latin typeface="Arial Black" pitchFamily="34" charset="0"/>
              </a:rPr>
            </a:br>
            <a:endParaRPr lang="ru-RU" sz="1800" dirty="0" smtClean="0">
              <a:solidFill>
                <a:schemeClr val="hlin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26529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4000" b="1" dirty="0" smtClean="0"/>
              <a:t>Предмет математика настолько серьезен, что полезно не упускать случаев делать его немного занимательным.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4000" b="1" dirty="0" smtClean="0"/>
              <a:t>				Б. Паскаль</a:t>
            </a:r>
          </a:p>
        </p:txBody>
      </p:sp>
      <p:grpSp>
        <p:nvGrpSpPr>
          <p:cNvPr id="2" name="Группа 12"/>
          <p:cNvGrpSpPr>
            <a:grpSpLocks/>
          </p:cNvGrpSpPr>
          <p:nvPr/>
        </p:nvGrpSpPr>
        <p:grpSpPr bwMode="auto">
          <a:xfrm>
            <a:off x="4052861" y="4680022"/>
            <a:ext cx="4320480" cy="1872209"/>
            <a:chOff x="0" y="0"/>
            <a:chExt cx="5108575" cy="1857375"/>
          </a:xfrm>
        </p:grpSpPr>
        <p:pic>
          <p:nvPicPr>
            <p:cNvPr id="3" name="Рисунок 2" descr="581d478d3c9205211eeb72014b459e48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625" y="0"/>
              <a:ext cx="1857375" cy="1857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Рисунок 3" descr="f6f5020e65e3c28bff04648d2441c896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7188"/>
              <a:ext cx="1465262" cy="1357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Рисунок 4" descr="f6f5020e65e3c28bff04648d2441c896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643312" y="285750"/>
              <a:ext cx="1465263" cy="1357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9771260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395288" y="1325037"/>
            <a:ext cx="7921625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be-BY" sz="4000" b="1" dirty="0"/>
              <a:t>“Изучайте азы науки прежде,</a:t>
            </a:r>
          </a:p>
          <a:p>
            <a:pPr algn="ctr"/>
            <a:r>
              <a:rPr lang="be-BY" sz="4000" b="1" dirty="0"/>
              <a:t>чем выйти на ее вершины.</a:t>
            </a:r>
          </a:p>
          <a:p>
            <a:pPr algn="ctr"/>
            <a:endParaRPr lang="ru-RU" sz="4000" b="1" dirty="0"/>
          </a:p>
          <a:p>
            <a:pPr algn="ctr"/>
            <a:r>
              <a:rPr lang="be-BY" sz="4000" b="1" dirty="0"/>
              <a:t>   Никогда не беритесь за последующее,</a:t>
            </a:r>
          </a:p>
          <a:p>
            <a:pPr algn="ctr"/>
            <a:r>
              <a:rPr lang="be-BY" sz="4000" b="1" dirty="0"/>
              <a:t>не усвоив предыдущее”.</a:t>
            </a:r>
          </a:p>
        </p:txBody>
      </p:sp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5734499" y="5803256"/>
            <a:ext cx="21723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be-BY" dirty="0"/>
              <a:t> </a:t>
            </a:r>
            <a:r>
              <a:rPr lang="be-BY" sz="2400" b="1" dirty="0"/>
              <a:t>И.П.Павлов</a:t>
            </a:r>
          </a:p>
        </p:txBody>
      </p:sp>
    </p:spTree>
    <p:extLst>
      <p:ext uri="{BB962C8B-B14F-4D97-AF65-F5344CB8AC3E}">
        <p14:creationId xmlns:p14="http://schemas.microsoft.com/office/powerpoint/2010/main" val="89081894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251520" y="980729"/>
            <a:ext cx="8028880" cy="216024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Учиться </a:t>
            </a:r>
            <a:r>
              <a:rPr lang="ru-RU" sz="36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и, когда придёт время прикладывать усвоенное к делу - разве это не прекрасно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2123728" y="2276872"/>
            <a:ext cx="6014728" cy="1872208"/>
          </a:xfrm>
        </p:spPr>
        <p:txBody>
          <a:bodyPr/>
          <a:lstStyle/>
          <a:p>
            <a:pPr marL="0" indent="0" algn="r" eaLnBrk="1" hangingPunct="1">
              <a:buFontTx/>
              <a:buNone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0" indent="0" algn="r" eaLnBrk="1" hangingPunct="1">
              <a:buFontTx/>
              <a:buNone/>
              <a:defRPr/>
            </a:pPr>
            <a:endParaRPr lang="ru-RU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r" eaLnBrk="1" hangingPunct="1">
              <a:buFontTx/>
              <a:buNone/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Мыслитель древнего Китая</a:t>
            </a:r>
            <a:r>
              <a:rPr lang="ru-RU" sz="1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grpSp>
        <p:nvGrpSpPr>
          <p:cNvPr id="4" name="Группа 10"/>
          <p:cNvGrpSpPr>
            <a:grpSpLocks/>
          </p:cNvGrpSpPr>
          <p:nvPr/>
        </p:nvGrpSpPr>
        <p:grpSpPr bwMode="auto">
          <a:xfrm>
            <a:off x="5039625" y="4381112"/>
            <a:ext cx="3267541" cy="1834794"/>
            <a:chOff x="500034" y="3857628"/>
            <a:chExt cx="4071966" cy="2357454"/>
          </a:xfrm>
        </p:grpSpPr>
        <p:sp>
          <p:nvSpPr>
            <p:cNvPr id="5" name="Прямоугольник 4"/>
            <p:cNvSpPr/>
            <p:nvPr/>
          </p:nvSpPr>
          <p:spPr>
            <a:xfrm rot="20279194">
              <a:off x="571472" y="3857628"/>
              <a:ext cx="4000528" cy="2357454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6" name="Группа 9"/>
            <p:cNvGrpSpPr>
              <a:grpSpLocks/>
            </p:cNvGrpSpPr>
            <p:nvPr/>
          </p:nvGrpSpPr>
          <p:grpSpPr bwMode="auto">
            <a:xfrm>
              <a:off x="500034" y="3857628"/>
              <a:ext cx="4071966" cy="2357454"/>
              <a:chOff x="500034" y="3857628"/>
              <a:chExt cx="4071966" cy="2357454"/>
            </a:xfrm>
          </p:grpSpPr>
          <p:sp>
            <p:nvSpPr>
              <p:cNvPr id="7" name="Прямоугольник 6"/>
              <p:cNvSpPr/>
              <p:nvPr/>
            </p:nvSpPr>
            <p:spPr>
              <a:xfrm rot="292670">
                <a:off x="571472" y="3857628"/>
                <a:ext cx="4000528" cy="2357454"/>
              </a:xfrm>
              <a:prstGeom prst="rect">
                <a:avLst/>
              </a:prstGeom>
              <a:solidFill>
                <a:schemeClr val="accent5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 rot="20982032">
                <a:off x="500034" y="3857628"/>
                <a:ext cx="4071966" cy="235745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pic>
            <p:nvPicPr>
              <p:cNvPr id="9" name="Рисунок 4" descr="19_1.jp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-617946">
                <a:off x="615835" y="3926607"/>
                <a:ext cx="3852932" cy="2217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2102344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7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49275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Рефлексия</a:t>
            </a:r>
          </a:p>
        </p:txBody>
      </p:sp>
      <p:pic>
        <p:nvPicPr>
          <p:cNvPr id="32772" name="Picture 4" descr="j030525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592" y="540503"/>
            <a:ext cx="1138238" cy="1828800"/>
          </a:xfrm>
          <a:noFill/>
        </p:spPr>
      </p:pic>
      <p:pic>
        <p:nvPicPr>
          <p:cNvPr id="32774" name="Picture 6" descr="BEL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2922010"/>
            <a:ext cx="22098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7" descr="BALLOO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268413"/>
            <a:ext cx="619125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8" descr="MAGNIF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162" y="2997200"/>
            <a:ext cx="291465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прогноз погоды. Neomaster - Tossat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8" name="Text Box 10"/>
          <p:cNvSpPr txBox="1">
            <a:spLocks noChangeArrowheads="1"/>
          </p:cNvSpPr>
          <p:nvPr/>
        </p:nvSpPr>
        <p:spPr bwMode="auto">
          <a:xfrm rot="-1779116">
            <a:off x="1187450" y="4724400"/>
            <a:ext cx="2178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i="1" dirty="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прекрасно</a:t>
            </a: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3708400" y="2997200"/>
            <a:ext cx="1552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хорошо</a:t>
            </a: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 rot="-814855">
            <a:off x="6443663" y="4868863"/>
            <a:ext cx="24907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доработать</a:t>
            </a:r>
          </a:p>
        </p:txBody>
      </p:sp>
      <p:pic>
        <p:nvPicPr>
          <p:cNvPr id="32781" name="Picture 13" descr="Логотип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286" y="540503"/>
            <a:ext cx="2087563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1692275" y="5949950"/>
            <a:ext cx="7451725" cy="701675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Всего доброго, чудесного настроения</a:t>
            </a:r>
          </a:p>
        </p:txBody>
      </p:sp>
    </p:spTree>
    <p:extLst>
      <p:ext uri="{BB962C8B-B14F-4D97-AF65-F5344CB8AC3E}">
        <p14:creationId xmlns:p14="http://schemas.microsoft.com/office/powerpoint/2010/main" val="30843674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27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70" decel="100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770" decel="100000"/>
                                        <p:tgtEl>
                                          <p:spTgt spid="327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6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77"/>
                </p:tgtEl>
              </p:cMediaNode>
            </p:audio>
          </p:childTnLst>
        </p:cTn>
      </p:par>
    </p:tnLst>
    <p:bldLst>
      <p:bldP spid="32770" grpId="0"/>
      <p:bldP spid="32778" grpId="0"/>
      <p:bldP spid="32779" grpId="0"/>
      <p:bldP spid="32780" grpId="0"/>
      <p:bldP spid="3278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659" y="1698102"/>
            <a:ext cx="7712302" cy="3073765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урок</a:t>
            </a:r>
            <a:endParaRPr lang="ru-RU" sz="9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00298" y="1000108"/>
            <a:ext cx="120957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all" dirty="0" smtClean="0">
                <a:ln w="0"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7</a:t>
            </a:r>
            <a:endParaRPr lang="ru-RU" sz="6600" b="1" cap="all" spc="0" dirty="0">
              <a:ln w="0">
                <a:solidFill>
                  <a:srgbClr val="FF0000"/>
                </a:solidFill>
              </a:ln>
              <a:solidFill>
                <a:srgbClr val="FFC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262900">
            <a:off x="658040" y="3587429"/>
            <a:ext cx="15716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9600" b="1" dirty="0" smtClean="0">
                <a:ln w="50800">
                  <a:solidFill>
                    <a:srgbClr val="FF000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8</a:t>
            </a:r>
            <a:endParaRPr lang="ru-RU" sz="9600" b="1" cap="none" spc="0" dirty="0">
              <a:ln w="50800">
                <a:solidFill>
                  <a:srgbClr val="FF0000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909415">
            <a:off x="1167588" y="248195"/>
            <a:ext cx="9557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96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9</a:t>
            </a:r>
            <a:endParaRPr lang="ru-RU" sz="9600" b="1" cap="none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0949979">
            <a:off x="2632311" y="4864380"/>
            <a:ext cx="173957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10</a:t>
            </a:r>
            <a:endParaRPr lang="ru-RU" sz="96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0347808">
            <a:off x="6357950" y="428604"/>
            <a:ext cx="13773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ln w="50800">
                  <a:solidFill>
                    <a:srgbClr val="FF000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8</a:t>
            </a:r>
            <a:endParaRPr lang="ru-RU" sz="7200" b="1" dirty="0">
              <a:ln w="50800">
                <a:solidFill>
                  <a:srgbClr val="FF0000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309705">
            <a:off x="7141040" y="3825133"/>
            <a:ext cx="93647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600" b="1" cap="all" dirty="0" smtClean="0">
                <a:ln w="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7</a:t>
            </a:r>
            <a:endParaRPr lang="ru-RU" sz="9600" b="1" cap="all" dirty="0">
              <a:ln w="0">
                <a:solidFill>
                  <a:srgbClr val="FF0000"/>
                </a:solidFill>
              </a:ln>
              <a:solidFill>
                <a:srgbClr val="C0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419172">
            <a:off x="4256932" y="426481"/>
            <a:ext cx="173958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6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10</a:t>
            </a:r>
            <a:endParaRPr lang="ru-RU" sz="96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79547" y="5017729"/>
            <a:ext cx="72006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b="1" spc="150" dirty="0" smtClean="0">
                <a:ln w="11430">
                  <a:solidFill>
                    <a:srgbClr val="C00000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9</a:t>
            </a:r>
            <a:endParaRPr lang="ru-RU" sz="6600" b="1" spc="150" dirty="0">
              <a:ln w="11430">
                <a:solidFill>
                  <a:srgbClr val="C00000"/>
                </a:solidFill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2222E-6 -1.11111E-6 L 2.22222E-6 -0.07222 " pathEditMode="relative" rAng="0" ptsTypes="AA">
                                      <p:cBhvr>
                                        <p:cTn id="6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"/>
                                    </p:animMotion>
                                    <p:animRot by="1500000">
                                      <p:cBhvr>
                                        <p:cTn id="6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268760"/>
            <a:ext cx="828092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Станция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«АЛГЕБРАИЧЕСКАЯ»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grpSp>
        <p:nvGrpSpPr>
          <p:cNvPr id="3" name="Группа 10"/>
          <p:cNvGrpSpPr>
            <a:grpSpLocks/>
          </p:cNvGrpSpPr>
          <p:nvPr/>
        </p:nvGrpSpPr>
        <p:grpSpPr bwMode="auto">
          <a:xfrm>
            <a:off x="5996881" y="4629165"/>
            <a:ext cx="2180408" cy="1668302"/>
            <a:chOff x="2500298" y="4214818"/>
            <a:chExt cx="4286280" cy="221457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2500298" y="4214818"/>
              <a:ext cx="4286280" cy="2214578"/>
            </a:xfrm>
            <a:prstGeom prst="rect">
              <a:avLst/>
            </a:prstGeom>
            <a:solidFill>
              <a:srgbClr val="F05000"/>
            </a:solidFill>
            <a:ln w="25400" cap="flat" cmpd="sng" algn="ctr">
              <a:solidFill>
                <a:srgbClr val="F05000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5" name="Группа 8"/>
            <p:cNvGrpSpPr>
              <a:grpSpLocks/>
            </p:cNvGrpSpPr>
            <p:nvPr/>
          </p:nvGrpSpPr>
          <p:grpSpPr bwMode="auto">
            <a:xfrm>
              <a:off x="2571736" y="4286256"/>
              <a:ext cx="4143404" cy="2071702"/>
              <a:chOff x="2571736" y="4643446"/>
              <a:chExt cx="3929090" cy="1714512"/>
            </a:xfrm>
          </p:grpSpPr>
          <p:pic>
            <p:nvPicPr>
              <p:cNvPr id="6" name="Рисунок 6" descr="1.jpe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571736" y="4643446"/>
                <a:ext cx="1857388" cy="17145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Рисунок 7" descr="4.jpe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357685" y="4643446"/>
                <a:ext cx="2143141" cy="17145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589322560"/>
      </p:ext>
    </p:extLst>
  </p:cSld>
  <p:clrMapOvr>
    <a:masterClrMapping/>
  </p:clrMapOvr>
  <p:transition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11398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e-BY" sz="4000" dirty="0">
                <a:solidFill>
                  <a:srgbClr val="CC0000"/>
                </a:solidFill>
              </a:rPr>
              <a:t>Квадрат суммы двух выражений</a:t>
            </a:r>
            <a:endParaRPr lang="ru-RU" sz="4000" dirty="0">
              <a:solidFill>
                <a:srgbClr val="CC0000"/>
              </a:solidFill>
            </a:endParaRPr>
          </a:p>
        </p:txBody>
      </p:sp>
      <p:graphicFrame>
        <p:nvGraphicFramePr>
          <p:cNvPr id="145411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63847799"/>
              </p:ext>
            </p:extLst>
          </p:nvPr>
        </p:nvGraphicFramePr>
        <p:xfrm>
          <a:off x="395537" y="1772816"/>
          <a:ext cx="7776864" cy="1515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Точечный рисунок" r:id="rId3" imgW="3761905" imgH="733333" progId="PBrush">
                  <p:embed/>
                </p:oleObj>
              </mc:Choice>
              <mc:Fallback>
                <p:oleObj name="Точечный рисунок" r:id="rId3" imgW="3761905" imgH="733333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7" y="1772816"/>
                        <a:ext cx="7776864" cy="15159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416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3789041"/>
            <a:ext cx="8229600" cy="223224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e-BY" sz="2800" dirty="0" smtClean="0">
                <a:solidFill>
                  <a:srgbClr val="FF0000"/>
                </a:solidFill>
              </a:rPr>
              <a:t>Квадрат суммы двух выражений равен </a:t>
            </a:r>
            <a:br>
              <a:rPr lang="be-BY" sz="2800" dirty="0" smtClean="0">
                <a:solidFill>
                  <a:srgbClr val="FF0000"/>
                </a:solidFill>
              </a:rPr>
            </a:br>
            <a:r>
              <a:rPr lang="be-BY" sz="2800" dirty="0" smtClean="0">
                <a:solidFill>
                  <a:srgbClr val="FF0000"/>
                </a:solidFill>
              </a:rPr>
              <a:t> квадрату первого выражения</a:t>
            </a:r>
            <a:br>
              <a:rPr lang="be-BY" sz="2800" dirty="0" smtClean="0">
                <a:solidFill>
                  <a:srgbClr val="FF0000"/>
                </a:solidFill>
              </a:rPr>
            </a:br>
            <a:r>
              <a:rPr lang="be-BY" sz="2800" dirty="0" smtClean="0">
                <a:solidFill>
                  <a:srgbClr val="FF0000"/>
                </a:solidFill>
              </a:rPr>
              <a:t>плюс удвоенное произведение </a:t>
            </a:r>
            <a:br>
              <a:rPr lang="be-BY" sz="2800" dirty="0" smtClean="0">
                <a:solidFill>
                  <a:srgbClr val="FF0000"/>
                </a:solidFill>
              </a:rPr>
            </a:br>
            <a:r>
              <a:rPr lang="be-BY" sz="2800" dirty="0" smtClean="0">
                <a:solidFill>
                  <a:srgbClr val="FF0000"/>
                </a:solidFill>
              </a:rPr>
              <a:t>первого выражения на второе, плюс квадрат второго выражения</a:t>
            </a:r>
            <a:endParaRPr lang="ru-RU" sz="2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23713"/>
      </p:ext>
    </p:extLst>
  </p:cSld>
  <p:clrMapOvr>
    <a:masterClrMapping/>
  </p:clrMapOvr>
  <p:transition advClick="0" advTm="7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4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45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45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45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9280"/>
                            </p:stCondLst>
                            <p:childTnLst>
                              <p:par>
                                <p:cTn id="22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 0.0  L 0.0 -0.33295  E" pathEditMode="relative" ptsTypes="">
                                      <p:cBhvr>
                                        <p:cTn id="23" dur="2000" fill="hold"/>
                                        <p:tgtEl>
                                          <p:spTgt spid="145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0.33295  E" pathEditMode="relative" ptsTypes="">
                                      <p:cBhvr>
                                        <p:cTn id="25" dur="20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6" grpId="0" build="p"/>
      <p:bldP spid="145416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e-BY" dirty="0">
                <a:solidFill>
                  <a:srgbClr val="CC0000"/>
                </a:solidFill>
              </a:rPr>
              <a:t>Квадрат разности </a:t>
            </a:r>
            <a:br>
              <a:rPr lang="be-BY" dirty="0">
                <a:solidFill>
                  <a:srgbClr val="CC0000"/>
                </a:solidFill>
              </a:rPr>
            </a:br>
            <a:r>
              <a:rPr lang="be-BY" dirty="0">
                <a:solidFill>
                  <a:srgbClr val="CC0000"/>
                </a:solidFill>
              </a:rPr>
              <a:t>двух выражений</a:t>
            </a:r>
            <a:endParaRPr lang="ru-RU" dirty="0">
              <a:solidFill>
                <a:srgbClr val="CC0000"/>
              </a:solidFill>
            </a:endParaRPr>
          </a:p>
        </p:txBody>
      </p:sp>
      <p:graphicFrame>
        <p:nvGraphicFramePr>
          <p:cNvPr id="149509" name="Object 5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69405519"/>
              </p:ext>
            </p:extLst>
          </p:nvPr>
        </p:nvGraphicFramePr>
        <p:xfrm>
          <a:off x="738188" y="1916832"/>
          <a:ext cx="7290196" cy="1731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" name="Точечный рисунок" r:id="rId3" imgW="3476190" imgH="666667" progId="PBrush">
                  <p:embed/>
                </p:oleObj>
              </mc:Choice>
              <mc:Fallback>
                <p:oleObj name="Точечный рисунок" r:id="rId3" imgW="3476190" imgH="666667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188" y="1916832"/>
                        <a:ext cx="7290196" cy="17314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511" name="Rectangle 7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e-BY" sz="2800" dirty="0" smtClean="0">
                <a:solidFill>
                  <a:srgbClr val="FF0000"/>
                </a:solidFill>
              </a:rPr>
              <a:t>Квадрат разности двух выражений равен  квадрату первого выражения минус удвоенное произведение </a:t>
            </a:r>
            <a:br>
              <a:rPr lang="be-BY" sz="2800" dirty="0" smtClean="0">
                <a:solidFill>
                  <a:srgbClr val="FF0000"/>
                </a:solidFill>
              </a:rPr>
            </a:br>
            <a:r>
              <a:rPr lang="be-BY" sz="2800" dirty="0" smtClean="0">
                <a:solidFill>
                  <a:srgbClr val="FF0000"/>
                </a:solidFill>
              </a:rPr>
              <a:t>первого выражения на  второе, плюс квадрат второго  выражения 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1256191910"/>
      </p:ext>
    </p:extLst>
  </p:cSld>
  <p:clrMapOvr>
    <a:masterClrMapping/>
  </p:clrMapOvr>
  <p:transition advClick="0" advTm="7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49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9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9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9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9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49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1200"/>
                            </p:stCondLst>
                            <p:childTnLst>
                              <p:par>
                                <p:cTn id="24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 0.0  L 0.0 -0.33295  E" pathEditMode="relative" ptsTypes="">
                                      <p:cBhvr>
                                        <p:cTn id="25" dur="2000" fill="hold"/>
                                        <p:tgtEl>
                                          <p:spTgt spid="149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0.33295  E" pathEditMode="relative" ptsTypes="">
                                      <p:cBhvr>
                                        <p:cTn id="27" dur="2000" fill="hold"/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1" grpId="0" build="p"/>
      <p:bldP spid="149511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e-BY" dirty="0">
                <a:solidFill>
                  <a:srgbClr val="CC0000"/>
                </a:solidFill>
              </a:rPr>
              <a:t>Разность квадратов  </a:t>
            </a:r>
            <a:br>
              <a:rPr lang="be-BY" dirty="0">
                <a:solidFill>
                  <a:srgbClr val="CC0000"/>
                </a:solidFill>
              </a:rPr>
            </a:br>
            <a:r>
              <a:rPr lang="be-BY" dirty="0">
                <a:solidFill>
                  <a:srgbClr val="CC0000"/>
                </a:solidFill>
              </a:rPr>
              <a:t>двух выражений</a:t>
            </a:r>
            <a:endParaRPr lang="ru-RU" dirty="0">
              <a:solidFill>
                <a:srgbClr val="CC0000"/>
              </a:solidFill>
            </a:endParaRPr>
          </a:p>
        </p:txBody>
      </p:sp>
      <p:graphicFrame>
        <p:nvGraphicFramePr>
          <p:cNvPr id="151557" name="Object 5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52558033"/>
              </p:ext>
            </p:extLst>
          </p:nvPr>
        </p:nvGraphicFramePr>
        <p:xfrm>
          <a:off x="899592" y="2348880"/>
          <a:ext cx="7537147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2" name="Точечный рисунок" r:id="rId3" imgW="3390476" imgH="590476" progId="PBrush">
                  <p:embed/>
                </p:oleObj>
              </mc:Choice>
              <mc:Fallback>
                <p:oleObj name="Точечный рисунок" r:id="rId3" imgW="3390476" imgH="590476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2348880"/>
                        <a:ext cx="7537147" cy="11521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55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3789040"/>
            <a:ext cx="8219256" cy="1800200"/>
          </a:xfrm>
        </p:spPr>
        <p:txBody>
          <a:bodyPr/>
          <a:lstStyle/>
          <a:p>
            <a:pPr algn="r" eaLnBrk="1" hangingPunct="1">
              <a:buFont typeface="Wingdings" pitchFamily="2" charset="2"/>
              <a:buNone/>
            </a:pPr>
            <a:endParaRPr lang="be-BY" sz="2400" dirty="0" smtClean="0">
              <a:solidFill>
                <a:srgbClr val="FF0000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be-BY" sz="2800" dirty="0" smtClean="0">
                <a:solidFill>
                  <a:srgbClr val="FF0000"/>
                </a:solidFill>
              </a:rPr>
              <a:t>Разность квадратов двух выражений равна произведению  разности этих выражений</a:t>
            </a:r>
            <a:br>
              <a:rPr lang="be-BY" sz="2800" dirty="0" smtClean="0">
                <a:solidFill>
                  <a:srgbClr val="FF0000"/>
                </a:solidFill>
              </a:rPr>
            </a:br>
            <a:r>
              <a:rPr lang="be-BY" sz="2800" dirty="0" smtClean="0">
                <a:solidFill>
                  <a:srgbClr val="FF0000"/>
                </a:solidFill>
              </a:rPr>
              <a:t>и их суммы</a:t>
            </a:r>
            <a:endParaRPr lang="ru-RU" sz="2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97124"/>
      </p:ext>
    </p:extLst>
  </p:cSld>
  <p:clrMapOvr>
    <a:masterClrMapping/>
  </p:clrMapOvr>
  <p:transition advClick="0" advTm="10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15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1100"/>
                            </p:stCondLst>
                            <p:childTnLst>
                              <p:par>
                                <p:cTn id="23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 0.0  L 0.0 -0.33295  E" pathEditMode="relative" ptsTypes="">
                                      <p:cBhvr>
                                        <p:cTn id="24" dur="2000" fill="hold"/>
                                        <p:tgtEl>
                                          <p:spTgt spid="151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0.33295  E" pathEditMode="relative" ptsTypes="">
                                      <p:cBhvr>
                                        <p:cTn id="26" dur="2000" fill="hold"/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8" grpId="0" build="p"/>
      <p:bldP spid="151558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7399" name="Object 7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9507819"/>
              </p:ext>
            </p:extLst>
          </p:nvPr>
        </p:nvGraphicFramePr>
        <p:xfrm>
          <a:off x="611560" y="1916832"/>
          <a:ext cx="7743052" cy="1296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4" name="Точечный рисунок" r:id="rId3" imgW="5904762" imgH="714286" progId="PBrush">
                  <p:embed/>
                </p:oleObj>
              </mc:Choice>
              <mc:Fallback>
                <p:oleObj name="Точечный рисунок" r:id="rId3" imgW="5904762" imgH="714286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916832"/>
                        <a:ext cx="7743052" cy="12964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400" name="Object 8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91198378"/>
              </p:ext>
            </p:extLst>
          </p:nvPr>
        </p:nvGraphicFramePr>
        <p:xfrm>
          <a:off x="683569" y="3789040"/>
          <a:ext cx="7704856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5" name="Точечный рисунок" r:id="rId5" imgW="5885714" imgH="628571" progId="PBrush">
                  <p:embed/>
                </p:oleObj>
              </mc:Choice>
              <mc:Fallback>
                <p:oleObj name="Точечный рисунок" r:id="rId5" imgW="5885714" imgH="628571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9" y="3789040"/>
                        <a:ext cx="7704856" cy="12961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e-BY">
                <a:solidFill>
                  <a:srgbClr val="CC0000"/>
                </a:solidFill>
              </a:rPr>
              <a:t>Куб суммы и куб разности </a:t>
            </a:r>
            <a:br>
              <a:rPr lang="be-BY">
                <a:solidFill>
                  <a:srgbClr val="CC0000"/>
                </a:solidFill>
              </a:rPr>
            </a:br>
            <a:r>
              <a:rPr lang="be-BY">
                <a:solidFill>
                  <a:srgbClr val="CC0000"/>
                </a:solidFill>
              </a:rPr>
              <a:t>двух выражений</a:t>
            </a:r>
            <a:endParaRPr lang="ru-RU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690580"/>
      </p:ext>
    </p:extLst>
  </p:cSld>
  <p:clrMapOvr>
    <a:masterClrMapping/>
  </p:clrMapOvr>
  <p:transition advClick="0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87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87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03653 L -4.44444E-6 0.2964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8 0.03954 L 0.0198 -0.2934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urok</Template>
  <TotalTime>2868</TotalTime>
  <Words>860</Words>
  <Application>Microsoft Office PowerPoint</Application>
  <PresentationFormat>Экран (4:3)</PresentationFormat>
  <Paragraphs>667</Paragraphs>
  <Slides>49</Slides>
  <Notes>1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49</vt:i4>
      </vt:variant>
    </vt:vector>
  </HeadingPairs>
  <TitlesOfParts>
    <vt:vector size="52" baseType="lpstr">
      <vt:lpstr>Пастель</vt:lpstr>
      <vt:lpstr>Точечный рисунок</vt:lpstr>
      <vt:lpstr>Формула</vt:lpstr>
      <vt:lpstr>Итоговое повторение  курса математики  7 класса</vt:lpstr>
      <vt:lpstr>   Цель:  повторение и систематизация  изученного материала  за курс математики 7 класса  </vt:lpstr>
      <vt:lpstr>Презентация PowerPoint</vt:lpstr>
      <vt:lpstr>ХОД ПУТЕШЕСТВИЯ:</vt:lpstr>
      <vt:lpstr>Презентация PowerPoint</vt:lpstr>
      <vt:lpstr>Квадрат суммы двух выражений</vt:lpstr>
      <vt:lpstr>Квадрат разности  двух выражений</vt:lpstr>
      <vt:lpstr>Разность квадратов   двух выражений</vt:lpstr>
      <vt:lpstr>Куб суммы и куб разности  двух выражений</vt:lpstr>
      <vt:lpstr>Сумма кубов и разность кубов  двух выражений</vt:lpstr>
      <vt:lpstr>Преобразовать в многочлен стандартного вида:</vt:lpstr>
      <vt:lpstr>Проверяем: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Графический диктант «УГЛЫ»</vt:lpstr>
      <vt:lpstr>Правильные ответы  к диктанту</vt:lpstr>
      <vt:lpstr>Презентация PowerPoint</vt:lpstr>
      <vt:lpstr>   </vt:lpstr>
      <vt:lpstr>Найдите  угол  DВА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ИГРА «СЛОВА» </vt:lpstr>
      <vt:lpstr>ИГРА «СЛОВА» </vt:lpstr>
      <vt:lpstr>Презентация PowerPoint</vt:lpstr>
      <vt:lpstr>Презентация PowerPoint</vt:lpstr>
      <vt:lpstr>Софизмы</vt:lpstr>
      <vt:lpstr>Презентация PowerPoint</vt:lpstr>
      <vt:lpstr>     Ответ </vt:lpstr>
      <vt:lpstr> Пять равно шести</vt:lpstr>
      <vt:lpstr>     Ответ </vt:lpstr>
      <vt:lpstr>Презентация PowerPoint</vt:lpstr>
      <vt:lpstr>Презентация PowerPoint</vt:lpstr>
      <vt:lpstr>Домашнее задание</vt:lpstr>
      <vt:lpstr>   Цель:  повторение и систематизация  изученного материала  за курс математики 7 класса  </vt:lpstr>
      <vt:lpstr>Презентация PowerPoint</vt:lpstr>
      <vt:lpstr>Презентация PowerPoint</vt:lpstr>
      <vt:lpstr>Учиться и, когда придёт время прикладывать усвоенное к делу - разве это не прекрасно</vt:lpstr>
      <vt:lpstr>Рефлексия</vt:lpstr>
      <vt:lpstr>Презентация PowerPoint</vt:lpstr>
    </vt:vector>
  </TitlesOfParts>
  <Company>House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Углы. Сравнение и измерение углов.</dc:title>
  <dc:creator>Дом</dc:creator>
  <cp:lastModifiedBy>Татьяна</cp:lastModifiedBy>
  <cp:revision>211</cp:revision>
  <dcterms:created xsi:type="dcterms:W3CDTF">2009-11-09T17:10:17Z</dcterms:created>
  <dcterms:modified xsi:type="dcterms:W3CDTF">2019-10-28T15:57:16Z</dcterms:modified>
</cp:coreProperties>
</file>