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912" r:id="rId1"/>
  </p:sldMasterIdLst>
  <p:sldIdLst>
    <p:sldId id="256" r:id="rId2"/>
    <p:sldId id="257" r:id="rId3"/>
    <p:sldId id="260" r:id="rId4"/>
    <p:sldId id="262" r:id="rId5"/>
    <p:sldId id="265" r:id="rId6"/>
    <p:sldId id="267" r:id="rId7"/>
    <p:sldId id="266" r:id="rId8"/>
    <p:sldId id="268" r:id="rId9"/>
    <p:sldId id="269" r:id="rId10"/>
  </p:sldIdLst>
  <p:sldSz cx="9144000" cy="6858000" type="screen4x3"/>
  <p:notesSz cx="6858000" cy="9144000"/>
  <p:defaultTextStyle>
    <a:defPPr>
      <a:defRPr lang="ar-SY"/>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79044" autoAdjust="0"/>
    <p:restoredTop sz="86380" autoAdjust="0"/>
  </p:normalViewPr>
  <p:slideViewPr>
    <p:cSldViewPr>
      <p:cViewPr varScale="1">
        <p:scale>
          <a:sx n="73" d="100"/>
          <a:sy n="73" d="100"/>
        </p:scale>
        <p:origin x="-107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Y"/>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Y"/>
          </a:p>
        </p:txBody>
      </p:sp>
      <p:sp>
        <p:nvSpPr>
          <p:cNvPr id="4" name="عنصر نائب للتاريخ 3"/>
          <p:cNvSpPr>
            <a:spLocks noGrp="1"/>
          </p:cNvSpPr>
          <p:nvPr>
            <p:ph type="dt" sz="half" idx="10"/>
          </p:nvPr>
        </p:nvSpPr>
        <p:spPr/>
        <p:txBody>
          <a:bodyPr/>
          <a:lstStyle/>
          <a:p>
            <a:fld id="{7261BDC1-11C4-47F4-8A1D-003D3C337C5B}" type="datetimeFigureOut">
              <a:rPr lang="ar-SY" smtClean="0"/>
              <a:pPr/>
              <a:t>29/08/1439</a:t>
            </a:fld>
            <a:endParaRPr lang="ar-SY"/>
          </a:p>
        </p:txBody>
      </p:sp>
      <p:sp>
        <p:nvSpPr>
          <p:cNvPr id="5" name="عنصر نائب للتذييل 4"/>
          <p:cNvSpPr>
            <a:spLocks noGrp="1"/>
          </p:cNvSpPr>
          <p:nvPr>
            <p:ph type="ftr" sz="quarter" idx="11"/>
          </p:nvPr>
        </p:nvSpPr>
        <p:spPr/>
        <p:txBody>
          <a:bodyPr/>
          <a:lstStyle/>
          <a:p>
            <a:endParaRPr lang="ar-SY"/>
          </a:p>
        </p:txBody>
      </p:sp>
      <p:sp>
        <p:nvSpPr>
          <p:cNvPr id="6" name="عنصر نائب لرقم الشريحة 5"/>
          <p:cNvSpPr>
            <a:spLocks noGrp="1"/>
          </p:cNvSpPr>
          <p:nvPr>
            <p:ph type="sldNum" sz="quarter" idx="12"/>
          </p:nvPr>
        </p:nvSpPr>
        <p:spPr/>
        <p:txBody>
          <a:bodyPr/>
          <a:lstStyle/>
          <a:p>
            <a:fld id="{5B5E6B3B-B561-4175-BFFF-25ACAE29945D}" type="slidenum">
              <a:rPr lang="ar-SY" smtClean="0"/>
              <a:pPr/>
              <a:t>‹#›</a:t>
            </a:fld>
            <a:endParaRPr lang="ar-SY"/>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تاريخ 3"/>
          <p:cNvSpPr>
            <a:spLocks noGrp="1"/>
          </p:cNvSpPr>
          <p:nvPr>
            <p:ph type="dt" sz="half" idx="10"/>
          </p:nvPr>
        </p:nvSpPr>
        <p:spPr/>
        <p:txBody>
          <a:bodyPr/>
          <a:lstStyle/>
          <a:p>
            <a:fld id="{7261BDC1-11C4-47F4-8A1D-003D3C337C5B}" type="datetimeFigureOut">
              <a:rPr lang="ar-SY" smtClean="0"/>
              <a:pPr/>
              <a:t>29/08/1439</a:t>
            </a:fld>
            <a:endParaRPr lang="ar-SY"/>
          </a:p>
        </p:txBody>
      </p:sp>
      <p:sp>
        <p:nvSpPr>
          <p:cNvPr id="5" name="عنصر نائب للتذييل 4"/>
          <p:cNvSpPr>
            <a:spLocks noGrp="1"/>
          </p:cNvSpPr>
          <p:nvPr>
            <p:ph type="ftr" sz="quarter" idx="11"/>
          </p:nvPr>
        </p:nvSpPr>
        <p:spPr/>
        <p:txBody>
          <a:bodyPr/>
          <a:lstStyle/>
          <a:p>
            <a:endParaRPr lang="ar-SY"/>
          </a:p>
        </p:txBody>
      </p:sp>
      <p:sp>
        <p:nvSpPr>
          <p:cNvPr id="6" name="عنصر نائب لرقم الشريحة 5"/>
          <p:cNvSpPr>
            <a:spLocks noGrp="1"/>
          </p:cNvSpPr>
          <p:nvPr>
            <p:ph type="sldNum" sz="quarter" idx="12"/>
          </p:nvPr>
        </p:nvSpPr>
        <p:spPr/>
        <p:txBody>
          <a:bodyPr/>
          <a:lstStyle/>
          <a:p>
            <a:fld id="{5B5E6B3B-B561-4175-BFFF-25ACAE29945D}" type="slidenum">
              <a:rPr lang="ar-SY" smtClean="0"/>
              <a:pPr/>
              <a:t>‹#›</a:t>
            </a:fld>
            <a:endParaRPr lang="ar-SY"/>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Y"/>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تاريخ 3"/>
          <p:cNvSpPr>
            <a:spLocks noGrp="1"/>
          </p:cNvSpPr>
          <p:nvPr>
            <p:ph type="dt" sz="half" idx="10"/>
          </p:nvPr>
        </p:nvSpPr>
        <p:spPr/>
        <p:txBody>
          <a:bodyPr/>
          <a:lstStyle/>
          <a:p>
            <a:fld id="{7261BDC1-11C4-47F4-8A1D-003D3C337C5B}" type="datetimeFigureOut">
              <a:rPr lang="ar-SY" smtClean="0"/>
              <a:pPr/>
              <a:t>29/08/1439</a:t>
            </a:fld>
            <a:endParaRPr lang="ar-SY"/>
          </a:p>
        </p:txBody>
      </p:sp>
      <p:sp>
        <p:nvSpPr>
          <p:cNvPr id="5" name="عنصر نائب للتذييل 4"/>
          <p:cNvSpPr>
            <a:spLocks noGrp="1"/>
          </p:cNvSpPr>
          <p:nvPr>
            <p:ph type="ftr" sz="quarter" idx="11"/>
          </p:nvPr>
        </p:nvSpPr>
        <p:spPr/>
        <p:txBody>
          <a:bodyPr/>
          <a:lstStyle/>
          <a:p>
            <a:endParaRPr lang="ar-SY"/>
          </a:p>
        </p:txBody>
      </p:sp>
      <p:sp>
        <p:nvSpPr>
          <p:cNvPr id="6" name="عنصر نائب لرقم الشريحة 5"/>
          <p:cNvSpPr>
            <a:spLocks noGrp="1"/>
          </p:cNvSpPr>
          <p:nvPr>
            <p:ph type="sldNum" sz="quarter" idx="12"/>
          </p:nvPr>
        </p:nvSpPr>
        <p:spPr/>
        <p:txBody>
          <a:bodyPr/>
          <a:lstStyle/>
          <a:p>
            <a:fld id="{5B5E6B3B-B561-4175-BFFF-25ACAE29945D}" type="slidenum">
              <a:rPr lang="ar-SY" smtClean="0"/>
              <a:pPr/>
              <a:t>‹#›</a:t>
            </a:fld>
            <a:endParaRPr lang="ar-SY"/>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تاريخ 3"/>
          <p:cNvSpPr>
            <a:spLocks noGrp="1"/>
          </p:cNvSpPr>
          <p:nvPr>
            <p:ph type="dt" sz="half" idx="10"/>
          </p:nvPr>
        </p:nvSpPr>
        <p:spPr/>
        <p:txBody>
          <a:bodyPr/>
          <a:lstStyle/>
          <a:p>
            <a:fld id="{7261BDC1-11C4-47F4-8A1D-003D3C337C5B}" type="datetimeFigureOut">
              <a:rPr lang="ar-SY" smtClean="0"/>
              <a:pPr/>
              <a:t>29/08/1439</a:t>
            </a:fld>
            <a:endParaRPr lang="ar-SY"/>
          </a:p>
        </p:txBody>
      </p:sp>
      <p:sp>
        <p:nvSpPr>
          <p:cNvPr id="5" name="عنصر نائب للتذييل 4"/>
          <p:cNvSpPr>
            <a:spLocks noGrp="1"/>
          </p:cNvSpPr>
          <p:nvPr>
            <p:ph type="ftr" sz="quarter" idx="11"/>
          </p:nvPr>
        </p:nvSpPr>
        <p:spPr/>
        <p:txBody>
          <a:bodyPr/>
          <a:lstStyle/>
          <a:p>
            <a:endParaRPr lang="ar-SY"/>
          </a:p>
        </p:txBody>
      </p:sp>
      <p:sp>
        <p:nvSpPr>
          <p:cNvPr id="6" name="عنصر نائب لرقم الشريحة 5"/>
          <p:cNvSpPr>
            <a:spLocks noGrp="1"/>
          </p:cNvSpPr>
          <p:nvPr>
            <p:ph type="sldNum" sz="quarter" idx="12"/>
          </p:nvPr>
        </p:nvSpPr>
        <p:spPr/>
        <p:txBody>
          <a:bodyPr/>
          <a:lstStyle/>
          <a:p>
            <a:fld id="{5B5E6B3B-B561-4175-BFFF-25ACAE29945D}" type="slidenum">
              <a:rPr lang="ar-SY" smtClean="0"/>
              <a:pPr/>
              <a:t>‹#›</a:t>
            </a:fld>
            <a:endParaRPr lang="ar-SY"/>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Y"/>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261BDC1-11C4-47F4-8A1D-003D3C337C5B}" type="datetimeFigureOut">
              <a:rPr lang="ar-SY" smtClean="0"/>
              <a:pPr/>
              <a:t>29/08/1439</a:t>
            </a:fld>
            <a:endParaRPr lang="ar-SY"/>
          </a:p>
        </p:txBody>
      </p:sp>
      <p:sp>
        <p:nvSpPr>
          <p:cNvPr id="5" name="عنصر نائب للتذييل 4"/>
          <p:cNvSpPr>
            <a:spLocks noGrp="1"/>
          </p:cNvSpPr>
          <p:nvPr>
            <p:ph type="ftr" sz="quarter" idx="11"/>
          </p:nvPr>
        </p:nvSpPr>
        <p:spPr/>
        <p:txBody>
          <a:bodyPr/>
          <a:lstStyle/>
          <a:p>
            <a:endParaRPr lang="ar-SY"/>
          </a:p>
        </p:txBody>
      </p:sp>
      <p:sp>
        <p:nvSpPr>
          <p:cNvPr id="6" name="عنصر نائب لرقم الشريحة 5"/>
          <p:cNvSpPr>
            <a:spLocks noGrp="1"/>
          </p:cNvSpPr>
          <p:nvPr>
            <p:ph type="sldNum" sz="quarter" idx="12"/>
          </p:nvPr>
        </p:nvSpPr>
        <p:spPr/>
        <p:txBody>
          <a:bodyPr/>
          <a:lstStyle/>
          <a:p>
            <a:fld id="{5B5E6B3B-B561-4175-BFFF-25ACAE29945D}" type="slidenum">
              <a:rPr lang="ar-SY" smtClean="0"/>
              <a:pPr/>
              <a:t>‹#›</a:t>
            </a:fld>
            <a:endParaRPr lang="ar-SY"/>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5" name="عنصر نائب للتاريخ 4"/>
          <p:cNvSpPr>
            <a:spLocks noGrp="1"/>
          </p:cNvSpPr>
          <p:nvPr>
            <p:ph type="dt" sz="half" idx="10"/>
          </p:nvPr>
        </p:nvSpPr>
        <p:spPr/>
        <p:txBody>
          <a:bodyPr/>
          <a:lstStyle/>
          <a:p>
            <a:fld id="{7261BDC1-11C4-47F4-8A1D-003D3C337C5B}" type="datetimeFigureOut">
              <a:rPr lang="ar-SY" smtClean="0"/>
              <a:pPr/>
              <a:t>29/08/1439</a:t>
            </a:fld>
            <a:endParaRPr lang="ar-SY"/>
          </a:p>
        </p:txBody>
      </p:sp>
      <p:sp>
        <p:nvSpPr>
          <p:cNvPr id="6" name="عنصر نائب للتذييل 5"/>
          <p:cNvSpPr>
            <a:spLocks noGrp="1"/>
          </p:cNvSpPr>
          <p:nvPr>
            <p:ph type="ftr" sz="quarter" idx="11"/>
          </p:nvPr>
        </p:nvSpPr>
        <p:spPr/>
        <p:txBody>
          <a:bodyPr/>
          <a:lstStyle/>
          <a:p>
            <a:endParaRPr lang="ar-SY"/>
          </a:p>
        </p:txBody>
      </p:sp>
      <p:sp>
        <p:nvSpPr>
          <p:cNvPr id="7" name="عنصر نائب لرقم الشريحة 6"/>
          <p:cNvSpPr>
            <a:spLocks noGrp="1"/>
          </p:cNvSpPr>
          <p:nvPr>
            <p:ph type="sldNum" sz="quarter" idx="12"/>
          </p:nvPr>
        </p:nvSpPr>
        <p:spPr/>
        <p:txBody>
          <a:bodyPr/>
          <a:lstStyle/>
          <a:p>
            <a:fld id="{5B5E6B3B-B561-4175-BFFF-25ACAE29945D}" type="slidenum">
              <a:rPr lang="ar-SY" smtClean="0"/>
              <a:pPr/>
              <a:t>‹#›</a:t>
            </a:fld>
            <a:endParaRPr lang="ar-SY"/>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Y"/>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7" name="عنصر نائب للتاريخ 6"/>
          <p:cNvSpPr>
            <a:spLocks noGrp="1"/>
          </p:cNvSpPr>
          <p:nvPr>
            <p:ph type="dt" sz="half" idx="10"/>
          </p:nvPr>
        </p:nvSpPr>
        <p:spPr/>
        <p:txBody>
          <a:bodyPr/>
          <a:lstStyle/>
          <a:p>
            <a:fld id="{7261BDC1-11C4-47F4-8A1D-003D3C337C5B}" type="datetimeFigureOut">
              <a:rPr lang="ar-SY" smtClean="0"/>
              <a:pPr/>
              <a:t>29/08/1439</a:t>
            </a:fld>
            <a:endParaRPr lang="ar-SY"/>
          </a:p>
        </p:txBody>
      </p:sp>
      <p:sp>
        <p:nvSpPr>
          <p:cNvPr id="8" name="عنصر نائب للتذييل 7"/>
          <p:cNvSpPr>
            <a:spLocks noGrp="1"/>
          </p:cNvSpPr>
          <p:nvPr>
            <p:ph type="ftr" sz="quarter" idx="11"/>
          </p:nvPr>
        </p:nvSpPr>
        <p:spPr/>
        <p:txBody>
          <a:bodyPr/>
          <a:lstStyle/>
          <a:p>
            <a:endParaRPr lang="ar-SY"/>
          </a:p>
        </p:txBody>
      </p:sp>
      <p:sp>
        <p:nvSpPr>
          <p:cNvPr id="9" name="عنصر نائب لرقم الشريحة 8"/>
          <p:cNvSpPr>
            <a:spLocks noGrp="1"/>
          </p:cNvSpPr>
          <p:nvPr>
            <p:ph type="sldNum" sz="quarter" idx="12"/>
          </p:nvPr>
        </p:nvSpPr>
        <p:spPr/>
        <p:txBody>
          <a:bodyPr/>
          <a:lstStyle/>
          <a:p>
            <a:fld id="{5B5E6B3B-B561-4175-BFFF-25ACAE29945D}" type="slidenum">
              <a:rPr lang="ar-SY" smtClean="0"/>
              <a:pPr/>
              <a:t>‹#›</a:t>
            </a:fld>
            <a:endParaRPr lang="ar-SY"/>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Y"/>
          </a:p>
        </p:txBody>
      </p:sp>
      <p:sp>
        <p:nvSpPr>
          <p:cNvPr id="3" name="عنصر نائب للتاريخ 2"/>
          <p:cNvSpPr>
            <a:spLocks noGrp="1"/>
          </p:cNvSpPr>
          <p:nvPr>
            <p:ph type="dt" sz="half" idx="10"/>
          </p:nvPr>
        </p:nvSpPr>
        <p:spPr/>
        <p:txBody>
          <a:bodyPr/>
          <a:lstStyle/>
          <a:p>
            <a:fld id="{7261BDC1-11C4-47F4-8A1D-003D3C337C5B}" type="datetimeFigureOut">
              <a:rPr lang="ar-SY" smtClean="0"/>
              <a:pPr/>
              <a:t>29/08/1439</a:t>
            </a:fld>
            <a:endParaRPr lang="ar-SY"/>
          </a:p>
        </p:txBody>
      </p:sp>
      <p:sp>
        <p:nvSpPr>
          <p:cNvPr id="4" name="عنصر نائب للتذييل 3"/>
          <p:cNvSpPr>
            <a:spLocks noGrp="1"/>
          </p:cNvSpPr>
          <p:nvPr>
            <p:ph type="ftr" sz="quarter" idx="11"/>
          </p:nvPr>
        </p:nvSpPr>
        <p:spPr/>
        <p:txBody>
          <a:bodyPr/>
          <a:lstStyle/>
          <a:p>
            <a:endParaRPr lang="ar-SY"/>
          </a:p>
        </p:txBody>
      </p:sp>
      <p:sp>
        <p:nvSpPr>
          <p:cNvPr id="5" name="عنصر نائب لرقم الشريحة 4"/>
          <p:cNvSpPr>
            <a:spLocks noGrp="1"/>
          </p:cNvSpPr>
          <p:nvPr>
            <p:ph type="sldNum" sz="quarter" idx="12"/>
          </p:nvPr>
        </p:nvSpPr>
        <p:spPr/>
        <p:txBody>
          <a:bodyPr/>
          <a:lstStyle/>
          <a:p>
            <a:fld id="{5B5E6B3B-B561-4175-BFFF-25ACAE29945D}" type="slidenum">
              <a:rPr lang="ar-SY" smtClean="0"/>
              <a:pPr/>
              <a:t>‹#›</a:t>
            </a:fld>
            <a:endParaRPr lang="ar-SY"/>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261BDC1-11C4-47F4-8A1D-003D3C337C5B}" type="datetimeFigureOut">
              <a:rPr lang="ar-SY" smtClean="0"/>
              <a:pPr/>
              <a:t>29/08/1439</a:t>
            </a:fld>
            <a:endParaRPr lang="ar-SY"/>
          </a:p>
        </p:txBody>
      </p:sp>
      <p:sp>
        <p:nvSpPr>
          <p:cNvPr id="3" name="عنصر نائب للتذييل 2"/>
          <p:cNvSpPr>
            <a:spLocks noGrp="1"/>
          </p:cNvSpPr>
          <p:nvPr>
            <p:ph type="ftr" sz="quarter" idx="11"/>
          </p:nvPr>
        </p:nvSpPr>
        <p:spPr/>
        <p:txBody>
          <a:bodyPr/>
          <a:lstStyle/>
          <a:p>
            <a:endParaRPr lang="ar-SY"/>
          </a:p>
        </p:txBody>
      </p:sp>
      <p:sp>
        <p:nvSpPr>
          <p:cNvPr id="4" name="عنصر نائب لرقم الشريحة 3"/>
          <p:cNvSpPr>
            <a:spLocks noGrp="1"/>
          </p:cNvSpPr>
          <p:nvPr>
            <p:ph type="sldNum" sz="quarter" idx="12"/>
          </p:nvPr>
        </p:nvSpPr>
        <p:spPr/>
        <p:txBody>
          <a:bodyPr/>
          <a:lstStyle/>
          <a:p>
            <a:fld id="{5B5E6B3B-B561-4175-BFFF-25ACAE29945D}" type="slidenum">
              <a:rPr lang="ar-SY" smtClean="0"/>
              <a:pPr/>
              <a:t>‹#›</a:t>
            </a:fld>
            <a:endParaRPr lang="ar-SY"/>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Y"/>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261BDC1-11C4-47F4-8A1D-003D3C337C5B}" type="datetimeFigureOut">
              <a:rPr lang="ar-SY" smtClean="0"/>
              <a:pPr/>
              <a:t>29/08/1439</a:t>
            </a:fld>
            <a:endParaRPr lang="ar-SY"/>
          </a:p>
        </p:txBody>
      </p:sp>
      <p:sp>
        <p:nvSpPr>
          <p:cNvPr id="6" name="عنصر نائب للتذييل 5"/>
          <p:cNvSpPr>
            <a:spLocks noGrp="1"/>
          </p:cNvSpPr>
          <p:nvPr>
            <p:ph type="ftr" sz="quarter" idx="11"/>
          </p:nvPr>
        </p:nvSpPr>
        <p:spPr/>
        <p:txBody>
          <a:bodyPr/>
          <a:lstStyle/>
          <a:p>
            <a:endParaRPr lang="ar-SY"/>
          </a:p>
        </p:txBody>
      </p:sp>
      <p:sp>
        <p:nvSpPr>
          <p:cNvPr id="7" name="عنصر نائب لرقم الشريحة 6"/>
          <p:cNvSpPr>
            <a:spLocks noGrp="1"/>
          </p:cNvSpPr>
          <p:nvPr>
            <p:ph type="sldNum" sz="quarter" idx="12"/>
          </p:nvPr>
        </p:nvSpPr>
        <p:spPr/>
        <p:txBody>
          <a:bodyPr/>
          <a:lstStyle/>
          <a:p>
            <a:fld id="{5B5E6B3B-B561-4175-BFFF-25ACAE29945D}" type="slidenum">
              <a:rPr lang="ar-SY" smtClean="0"/>
              <a:pPr/>
              <a:t>‹#›</a:t>
            </a:fld>
            <a:endParaRPr lang="ar-SY"/>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Y"/>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Y"/>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261BDC1-11C4-47F4-8A1D-003D3C337C5B}" type="datetimeFigureOut">
              <a:rPr lang="ar-SY" smtClean="0"/>
              <a:pPr/>
              <a:t>29/08/1439</a:t>
            </a:fld>
            <a:endParaRPr lang="ar-SY"/>
          </a:p>
        </p:txBody>
      </p:sp>
      <p:sp>
        <p:nvSpPr>
          <p:cNvPr id="6" name="عنصر نائب للتذييل 5"/>
          <p:cNvSpPr>
            <a:spLocks noGrp="1"/>
          </p:cNvSpPr>
          <p:nvPr>
            <p:ph type="ftr" sz="quarter" idx="11"/>
          </p:nvPr>
        </p:nvSpPr>
        <p:spPr/>
        <p:txBody>
          <a:bodyPr/>
          <a:lstStyle/>
          <a:p>
            <a:endParaRPr lang="ar-SY"/>
          </a:p>
        </p:txBody>
      </p:sp>
      <p:sp>
        <p:nvSpPr>
          <p:cNvPr id="7" name="عنصر نائب لرقم الشريحة 6"/>
          <p:cNvSpPr>
            <a:spLocks noGrp="1"/>
          </p:cNvSpPr>
          <p:nvPr>
            <p:ph type="sldNum" sz="quarter" idx="12"/>
          </p:nvPr>
        </p:nvSpPr>
        <p:spPr/>
        <p:txBody>
          <a:bodyPr/>
          <a:lstStyle/>
          <a:p>
            <a:fld id="{5B5E6B3B-B561-4175-BFFF-25ACAE29945D}" type="slidenum">
              <a:rPr lang="ar-SY" smtClean="0"/>
              <a:pPr/>
              <a:t>‹#›</a:t>
            </a:fld>
            <a:endParaRPr lang="ar-SY"/>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Y"/>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Y"/>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261BDC1-11C4-47F4-8A1D-003D3C337C5B}" type="datetimeFigureOut">
              <a:rPr lang="ar-SY" smtClean="0"/>
              <a:pPr/>
              <a:t>29/08/1439</a:t>
            </a:fld>
            <a:endParaRPr lang="ar-SY"/>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Y"/>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5B5E6B3B-B561-4175-BFFF-25ACAE29945D}" type="slidenum">
              <a:rPr lang="ar-SY" smtClean="0"/>
              <a:pPr/>
              <a:t>‹#›</a:t>
            </a:fld>
            <a:endParaRPr lang="ar-SY"/>
          </a:p>
        </p:txBody>
      </p:sp>
    </p:spTree>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Y"/>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وان 1"/>
          <p:cNvSpPr txBox="1">
            <a:spLocks/>
          </p:cNvSpPr>
          <p:nvPr/>
        </p:nvSpPr>
        <p:spPr>
          <a:xfrm>
            <a:off x="142844" y="428605"/>
            <a:ext cx="9001156" cy="4786345"/>
          </a:xfrm>
          <a:prstGeom prst="rect">
            <a:avLst/>
          </a:prstGeom>
        </p:spPr>
        <p:txBody>
          <a:bodyPr>
            <a:norm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r>
              <a:rPr kumimoji="0" lang="ar-SY" sz="4400" b="0" i="0" u="none" strike="noStrike" kern="1200" cap="none" spc="0" normalizeH="0" baseline="0" noProof="0" dirty="0" smtClean="0">
                <a:ln>
                  <a:noFill/>
                </a:ln>
                <a:solidFill>
                  <a:srgbClr val="FF0000"/>
                </a:solidFill>
                <a:effectLst/>
                <a:uLnTx/>
                <a:uFillTx/>
                <a:latin typeface="+mj-lt"/>
                <a:ea typeface="+mj-ea"/>
                <a:cs typeface="+mj-cs"/>
              </a:rPr>
              <a:t>الجاما كاميرا</a:t>
            </a:r>
            <a:r>
              <a:rPr kumimoji="0" lang="en-US" sz="4400" b="0" i="0" u="none" strike="noStrike" kern="1200" cap="none" spc="0" normalizeH="0" baseline="0" noProof="0" dirty="0" smtClean="0">
                <a:ln>
                  <a:noFill/>
                </a:ln>
                <a:solidFill>
                  <a:srgbClr val="FF0000"/>
                </a:solidFill>
                <a:effectLst/>
                <a:uLnTx/>
                <a:uFillTx/>
                <a:latin typeface="+mj-lt"/>
                <a:ea typeface="+mj-ea"/>
                <a:cs typeface="+mj-cs"/>
              </a:rPr>
              <a:t>gamma camera </a:t>
            </a:r>
            <a:r>
              <a:rPr kumimoji="0" lang="ar-SY" sz="4400" b="0" i="0" u="none" strike="noStrike" kern="1200" cap="none" spc="0" normalizeH="0" baseline="0" noProof="0" dirty="0" smtClean="0">
                <a:ln>
                  <a:noFill/>
                </a:ln>
                <a:solidFill>
                  <a:srgbClr val="FF0000"/>
                </a:solidFill>
                <a:effectLst/>
                <a:uLnTx/>
                <a:uFillTx/>
                <a:latin typeface="+mj-lt"/>
                <a:ea typeface="+mj-ea"/>
                <a:cs typeface="+mj-cs"/>
              </a:rPr>
              <a:t>:</a:t>
            </a:r>
          </a:p>
        </p:txBody>
      </p:sp>
      <p:sp>
        <p:nvSpPr>
          <p:cNvPr id="7" name="مستطيل 6"/>
          <p:cNvSpPr/>
          <p:nvPr/>
        </p:nvSpPr>
        <p:spPr>
          <a:xfrm>
            <a:off x="0" y="1142984"/>
            <a:ext cx="8643998" cy="6186309"/>
          </a:xfrm>
          <a:prstGeom prst="rect">
            <a:avLst/>
          </a:prstGeom>
        </p:spPr>
        <p:txBody>
          <a:bodyPr wrap="square">
            <a:spAutoFit/>
          </a:bodyPr>
          <a:lstStyle/>
          <a:p>
            <a:r>
              <a:rPr lang="ar-SY" sz="3600" dirty="0" smtClean="0"/>
              <a:t>الجاما كاميرا </a:t>
            </a:r>
            <a:r>
              <a:rPr lang="ar-SY" sz="3600" dirty="0"/>
              <a:t>عبارة عن جهاز الكتروني يستخدم </a:t>
            </a:r>
            <a:r>
              <a:rPr lang="ar-SY" sz="3600" dirty="0" smtClean="0"/>
              <a:t>في التشخيص </a:t>
            </a:r>
            <a:r>
              <a:rPr lang="ar-SY" sz="3600" dirty="0"/>
              <a:t>الطبي </a:t>
            </a:r>
            <a:r>
              <a:rPr lang="ar-SY" sz="3600" dirty="0" smtClean="0"/>
              <a:t>لتصوير توزيع مركبات الإشعاعية في الأنسجة .( بعد حقن المريض بها )</a:t>
            </a:r>
          </a:p>
          <a:p>
            <a:r>
              <a:rPr lang="ar-SY" sz="3600" dirty="0" smtClean="0"/>
              <a:t>وبشكل عام:</a:t>
            </a:r>
          </a:p>
          <a:p>
            <a:r>
              <a:rPr lang="ar-SY" sz="3600" dirty="0" smtClean="0"/>
              <a:t>هو جهاز للتصوير يستخدم في مجال الطب غالبا في الطب النووي لتصوير أشعة جاما المنبثقة من المركبات الإشعاعية في الجسم </a:t>
            </a:r>
            <a:endParaRPr lang="ar-SY" sz="3600" dirty="0" smtClean="0">
              <a:solidFill>
                <a:schemeClr val="tx1">
                  <a:lumMod val="95000"/>
                  <a:lumOff val="5000"/>
                </a:schemeClr>
              </a:solidFill>
            </a:endParaRPr>
          </a:p>
          <a:p>
            <a:r>
              <a:rPr lang="ar-SY" sz="3600" dirty="0" smtClean="0">
                <a:solidFill>
                  <a:schemeClr val="tx1">
                    <a:lumMod val="95000"/>
                    <a:lumOff val="5000"/>
                  </a:schemeClr>
                </a:solidFill>
              </a:rPr>
              <a:t>وهو جهاز يتكون من كاشف أو أكثر (</a:t>
            </a:r>
            <a:r>
              <a:rPr lang="en-US" sz="3600" dirty="0" smtClean="0">
                <a:solidFill>
                  <a:schemeClr val="tx1">
                    <a:lumMod val="95000"/>
                    <a:lumOff val="5000"/>
                  </a:schemeClr>
                </a:solidFill>
              </a:rPr>
              <a:t>detector</a:t>
            </a:r>
            <a:r>
              <a:rPr lang="ar-SY" sz="3600" dirty="0" smtClean="0">
                <a:solidFill>
                  <a:schemeClr val="tx1">
                    <a:lumMod val="95000"/>
                    <a:lumOff val="5000"/>
                  </a:schemeClr>
                </a:solidFill>
              </a:rPr>
              <a:t>)</a:t>
            </a:r>
          </a:p>
          <a:p>
            <a:r>
              <a:rPr lang="ar-SY" sz="3600" dirty="0" smtClean="0">
                <a:solidFill>
                  <a:schemeClr val="tx1">
                    <a:lumMod val="95000"/>
                    <a:lumOff val="5000"/>
                  </a:schemeClr>
                </a:solidFill>
              </a:rPr>
              <a:t>منصوبة بين المكان الذي يوضع فيه المريض وموصول بنظام تحكم لتشغيل الجهاز وتخزين الصور</a:t>
            </a:r>
          </a:p>
          <a:p>
            <a:endParaRPr lang="ar-SY" sz="36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285784" y="0"/>
            <a:ext cx="9429784" cy="68580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142844" y="214290"/>
            <a:ext cx="9001156" cy="6858000"/>
          </a:xfrm>
        </p:spPr>
        <p:txBody>
          <a:bodyPr>
            <a:normAutofit/>
          </a:bodyPr>
          <a:lstStyle/>
          <a:p>
            <a:r>
              <a:rPr lang="ar-SY" sz="4400" dirty="0" smtClean="0">
                <a:solidFill>
                  <a:srgbClr val="FF0000"/>
                </a:solidFill>
              </a:rPr>
              <a:t>التصوير الطبي باستخدام أشعة جاما :</a:t>
            </a:r>
          </a:p>
          <a:p>
            <a:r>
              <a:rPr lang="ar-SY" sz="3600" dirty="0" smtClean="0">
                <a:solidFill>
                  <a:schemeClr val="tx1"/>
                </a:solidFill>
              </a:rPr>
              <a:t>تستخدم في الطب النووي للكشف وتشخيص الأورام وميزة هذه الطريقة هي إعطائها صور مجسمة وتتكون تلك المعلومات عن طريق تصوير مقاطع من المريض ويمكن تدوير الصورة الناتجة بعد ضم صور المقاطع أو الشرائح بالحاسوب لإظهار الصورة من جوانب مختلفة</a:t>
            </a:r>
          </a:p>
          <a:p>
            <a:r>
              <a:rPr lang="ar-SY" sz="3600" dirty="0" smtClean="0">
                <a:solidFill>
                  <a:schemeClr val="tx1"/>
                </a:solidFill>
              </a:rPr>
              <a:t>وتتطلب الطريقة حقن المريض بنظير المشع يسمى نيوكليد مشع في احد عروق الدورة الدموية مثل محلول الجاليوم  ومن خواص الجاليوم انه يتركز في أنواع معينة من الأنسجة الجسمية كما يمكن اختيار نظائر مواد أخرى تتركز في الكلى أو الرئة أو غيرها والتي تكون تحت </a:t>
            </a:r>
            <a:r>
              <a:rPr lang="ar-SY" sz="3600" dirty="0" smtClean="0">
                <a:solidFill>
                  <a:schemeClr val="tx1"/>
                </a:solidFill>
              </a:rPr>
              <a:t>التشخيص</a:t>
            </a:r>
            <a:endParaRPr lang="ar-SY" sz="3600" dirty="0" smtClean="0">
              <a:solidFill>
                <a:schemeClr val="tx1"/>
              </a:solidFill>
            </a:endParaRPr>
          </a:p>
          <a:p>
            <a:endParaRPr lang="ar-SY" sz="3600"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عنوان فرعي 8"/>
          <p:cNvSpPr>
            <a:spLocks noGrp="1"/>
          </p:cNvSpPr>
          <p:nvPr>
            <p:ph type="subTitle" idx="1"/>
          </p:nvPr>
        </p:nvSpPr>
        <p:spPr>
          <a:xfrm>
            <a:off x="142844" y="357166"/>
            <a:ext cx="9001156" cy="6500834"/>
          </a:xfrm>
        </p:spPr>
        <p:txBody>
          <a:bodyPr>
            <a:normAutofit fontScale="77500" lnSpcReduction="20000"/>
          </a:bodyPr>
          <a:lstStyle/>
          <a:p>
            <a:r>
              <a:rPr lang="ar-SY" sz="4400" dirty="0" smtClean="0">
                <a:solidFill>
                  <a:srgbClr val="FF0000"/>
                </a:solidFill>
              </a:rPr>
              <a:t>مكونات كاميرا أشعة جاما :</a:t>
            </a:r>
          </a:p>
          <a:p>
            <a:r>
              <a:rPr lang="ar-SY" sz="3600" dirty="0" smtClean="0">
                <a:solidFill>
                  <a:schemeClr val="tx1"/>
                </a:solidFill>
              </a:rPr>
              <a:t>تتكون من بلورة مسطحة ملامسة لعدة صمامات تضخيم ضوئي وهذا النظام موصل بحاسوب الذي يضبط عمل الكاميرا ويقوم بنفس الوقت بالتقاط الصور وتخزينها</a:t>
            </a:r>
          </a:p>
          <a:p>
            <a:r>
              <a:rPr lang="ar-SY" sz="3600" dirty="0" smtClean="0">
                <a:solidFill>
                  <a:schemeClr val="tx1"/>
                </a:solidFill>
              </a:rPr>
              <a:t>وتقوم الكاميرا بتسجيل وعد أشعة جاما الآتية من عضو  المريض التي تمتصها البلورة في الكاميرا</a:t>
            </a:r>
          </a:p>
          <a:p>
            <a:r>
              <a:rPr lang="ar-SY" sz="3600" dirty="0" smtClean="0">
                <a:solidFill>
                  <a:schemeClr val="tx1"/>
                </a:solidFill>
              </a:rPr>
              <a:t>وعادة تستخدم بلورة مسطحة كبيرة من يوديد الصوديوم مشوبة بعنصر الثاليوم  </a:t>
            </a:r>
          </a:p>
          <a:p>
            <a:r>
              <a:rPr lang="ar-SY" sz="3600" dirty="0" smtClean="0">
                <a:solidFill>
                  <a:schemeClr val="tx1"/>
                </a:solidFill>
              </a:rPr>
              <a:t>وقد اكتشف تلك الطريقة الحساسة لعد أشعة جاما العالم الفيزيائي روبرت هوفشتاتر عام 1948</a:t>
            </a:r>
          </a:p>
          <a:p>
            <a:r>
              <a:rPr lang="ar-SY" sz="3600" smtClean="0">
                <a:solidFill>
                  <a:schemeClr val="tx1"/>
                </a:solidFill>
              </a:rPr>
              <a:t>وتصدر </a:t>
            </a:r>
            <a:r>
              <a:rPr lang="ar-SY" sz="3600" dirty="0" smtClean="0">
                <a:solidFill>
                  <a:schemeClr val="tx1"/>
                </a:solidFill>
              </a:rPr>
              <a:t>البلورة وميض ضوئي عند التقاطها بشعاع من أشعة جاما  فعندما ينفذ شعاع جاما من جسم المريض إلى الخارج  فيصطدم الشعاع بأحد الكترونات ذرة يود في البلورة  وينشأ عن ذلك وميض عندما يعود الإلكترون المفصول عن الذرة إلى مكانه فيها وبعد إصدار الإلكترون للوميض فإنه يسجل عن طريق صمام تضخيم ضوئي  الملامسة لسطح البلورة </a:t>
            </a:r>
            <a:endParaRPr lang="ar-SY" sz="3600" dirty="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0" y="1000108"/>
            <a:ext cx="9144000" cy="4572032"/>
          </a:xfrm>
        </p:spPr>
        <p:txBody>
          <a:bodyPr>
            <a:normAutofit/>
          </a:bodyPr>
          <a:lstStyle/>
          <a:p>
            <a:r>
              <a:rPr lang="ar-SY" sz="3600" dirty="0" smtClean="0">
                <a:solidFill>
                  <a:schemeClr val="tx1"/>
                </a:solidFill>
              </a:rPr>
              <a:t>ويرسل نبضة كهربائية إلى الحاسوب الذي يقوم بعد الإشعاعات فيقوم الحاسوب بتكوين صورة مسطحة أي ثنائية الأبعاد لتلك الطبقة بحسب اختلافات وعدد الإشعاعات القادمة منها على شاشة الحاسوب فتبين الصورة توزيع ونسبة تركيز أشعة المادة المشعة  في عضو المريض المصور </a:t>
            </a:r>
            <a:endParaRPr lang="ar-SY" sz="3600" dirty="0">
              <a:solidFill>
                <a:schemeClr val="tx1"/>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فرعي 4"/>
          <p:cNvSpPr>
            <a:spLocks noGrp="1"/>
          </p:cNvSpPr>
          <p:nvPr>
            <p:ph type="subTitle" idx="1"/>
          </p:nvPr>
        </p:nvSpPr>
        <p:spPr>
          <a:xfrm>
            <a:off x="0" y="928670"/>
            <a:ext cx="8786842" cy="6643710"/>
          </a:xfrm>
        </p:spPr>
        <p:txBody>
          <a:bodyPr/>
          <a:lstStyle/>
          <a:p>
            <a:endParaRPr lang="ar-SY" dirty="0"/>
          </a:p>
        </p:txBody>
      </p:sp>
      <p:pic>
        <p:nvPicPr>
          <p:cNvPr id="1026" name="Picture 2"/>
          <p:cNvPicPr>
            <a:picLocks noChangeAspect="1" noChangeArrowheads="1"/>
          </p:cNvPicPr>
          <p:nvPr/>
        </p:nvPicPr>
        <p:blipFill>
          <a:blip r:embed="rId2"/>
          <a:srcRect/>
          <a:stretch>
            <a:fillRect/>
          </a:stretch>
        </p:blipFill>
        <p:spPr bwMode="auto">
          <a:xfrm>
            <a:off x="285721" y="-1"/>
            <a:ext cx="9338070" cy="698279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ctrTitle"/>
          </p:nvPr>
        </p:nvSpPr>
        <p:spPr>
          <a:xfrm>
            <a:off x="-64" y="1643050"/>
            <a:ext cx="9144064" cy="4714908"/>
          </a:xfrm>
        </p:spPr>
        <p:txBody>
          <a:bodyPr>
            <a:normAutofit fontScale="90000"/>
          </a:bodyPr>
          <a:lstStyle/>
          <a:p>
            <a:pPr algn="r"/>
            <a:r>
              <a:rPr lang="ar-SY" sz="4400" dirty="0" smtClean="0">
                <a:solidFill>
                  <a:srgbClr val="FF0000"/>
                </a:solidFill>
              </a:rPr>
              <a:t>            الطريقة: </a:t>
            </a:r>
            <a:br>
              <a:rPr lang="ar-SY" sz="4400" dirty="0" smtClean="0">
                <a:solidFill>
                  <a:srgbClr val="FF0000"/>
                </a:solidFill>
              </a:rPr>
            </a:br>
            <a:r>
              <a:rPr lang="ar-SY" dirty="0" smtClean="0">
                <a:solidFill>
                  <a:schemeClr val="tx1"/>
                </a:solidFill>
              </a:rPr>
              <a:t>مثلما في التصوير بأشعة اكس حيث تتخلل الأشعة الجسم وتلتقط صورة خلف المريض على لوح أو فيلم تصوير أي إن تلك الصورة تبين بعدين لجسم ذو ثلاثة أبعاد </a:t>
            </a:r>
            <a:br>
              <a:rPr lang="ar-SY" dirty="0" smtClean="0">
                <a:solidFill>
                  <a:schemeClr val="tx1"/>
                </a:solidFill>
              </a:rPr>
            </a:br>
            <a:r>
              <a:rPr lang="ar-SY" dirty="0" smtClean="0">
                <a:solidFill>
                  <a:schemeClr val="tx1"/>
                </a:solidFill>
              </a:rPr>
              <a:t>أما كاميرا أشعة جاما فهي تقوم بتكوين عدة من الصور ذات البعدين (شرائحية) للأشعة القادمة من النظير المشع الباطن فير عضو المريض وبعد تجميعها تنشا صورة ذات ثلاث أبعاد أي صورة مجسمة  </a:t>
            </a:r>
            <a:r>
              <a:rPr lang="ar-SY" sz="4400" dirty="0" smtClean="0">
                <a:solidFill>
                  <a:srgbClr val="FF0000"/>
                </a:solidFill>
              </a:rPr>
              <a:t>  </a:t>
            </a:r>
            <a:br>
              <a:rPr lang="ar-SY" sz="4400" dirty="0" smtClean="0">
                <a:solidFill>
                  <a:srgbClr val="FF0000"/>
                </a:solidFill>
              </a:rPr>
            </a:br>
            <a:endParaRPr lang="ar-SY" sz="4400" dirty="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فرعي 4"/>
          <p:cNvSpPr>
            <a:spLocks noGrp="1"/>
          </p:cNvSpPr>
          <p:nvPr>
            <p:ph type="subTitle" idx="1"/>
          </p:nvPr>
        </p:nvSpPr>
        <p:spPr>
          <a:xfrm>
            <a:off x="0" y="214290"/>
            <a:ext cx="9001156" cy="6643710"/>
          </a:xfrm>
        </p:spPr>
        <p:txBody>
          <a:bodyPr>
            <a:normAutofit/>
          </a:bodyPr>
          <a:lstStyle/>
          <a:p>
            <a:r>
              <a:rPr lang="ar-SY" sz="4400" dirty="0" smtClean="0">
                <a:solidFill>
                  <a:srgbClr val="FF0000"/>
                </a:solidFill>
              </a:rPr>
              <a:t>تطبيقات الجاما كاميرا:</a:t>
            </a:r>
          </a:p>
          <a:p>
            <a:r>
              <a:rPr lang="ar-SY" sz="3600" dirty="0" smtClean="0">
                <a:solidFill>
                  <a:schemeClr val="tx1"/>
                </a:solidFill>
              </a:rPr>
              <a:t>يمكن للتصوير المجسم بواسطة النظائر  المشعة  لأشعة جاما </a:t>
            </a:r>
          </a:p>
          <a:p>
            <a:r>
              <a:rPr lang="ar-SY" sz="3600" dirty="0">
                <a:solidFill>
                  <a:schemeClr val="tx1"/>
                </a:solidFill>
              </a:rPr>
              <a:t> </a:t>
            </a:r>
            <a:r>
              <a:rPr lang="ar-SY" sz="3600" dirty="0" smtClean="0">
                <a:solidFill>
                  <a:schemeClr val="tx1"/>
                </a:solidFill>
              </a:rPr>
              <a:t>تكملة التصوير المعتاد الذي يجرى بالأشعة السينية حيث</a:t>
            </a:r>
          </a:p>
          <a:p>
            <a:r>
              <a:rPr lang="ar-SY" sz="3600" dirty="0" smtClean="0">
                <a:solidFill>
                  <a:schemeClr val="tx1"/>
                </a:solidFill>
              </a:rPr>
              <a:t>تعطي الصور المجسمة تفاصيل أكثر ويجرى ذلك في حالات تصوير الأورام وأمراض الكريات الدموية البيضاء وتصوير القصبة الهوائية وكذلك لتصوير المخ  وبواسطة التصوير المجسم بواسطة استخدام النظائر المشعة وكاميرا أشعة جاما يمكن تحديد موضع الورم وحجمه بالضبط</a:t>
            </a:r>
            <a:endParaRPr lang="ar-SY" sz="3600" dirty="0">
              <a:solidFill>
                <a:schemeClr val="tx1"/>
              </a:solidFill>
            </a:endParaRPr>
          </a:p>
        </p:txBody>
      </p:sp>
    </p:spTree>
  </p:cSld>
  <p:clrMapOvr>
    <a:masterClrMapping/>
  </p:clrMapOvr>
  <p:transition>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1"/>
          <p:cNvSpPr>
            <a:spLocks noGrp="1"/>
          </p:cNvSpPr>
          <p:nvPr>
            <p:ph type="subTitle" idx="1"/>
          </p:nvPr>
        </p:nvSpPr>
        <p:spPr/>
        <p:txBody>
          <a:bodyPr/>
          <a:lstStyle/>
          <a:p>
            <a:endParaRPr lang="ar-SY" dirty="0"/>
          </a:p>
        </p:txBody>
      </p:sp>
      <p:pic>
        <p:nvPicPr>
          <p:cNvPr id="2050" name="Picture 2"/>
          <p:cNvPicPr>
            <a:picLocks noChangeAspect="1" noChangeArrowheads="1"/>
          </p:cNvPicPr>
          <p:nvPr/>
        </p:nvPicPr>
        <p:blipFill>
          <a:blip r:embed="rId2"/>
          <a:srcRect/>
          <a:stretch>
            <a:fillRect/>
          </a:stretch>
        </p:blipFill>
        <p:spPr bwMode="auto">
          <a:xfrm>
            <a:off x="0" y="785794"/>
            <a:ext cx="9144000" cy="521971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201</TotalTime>
  <Words>387</Words>
  <Application>Microsoft Office PowerPoint</Application>
  <PresentationFormat>عرض على الشاشة (3:4)‏</PresentationFormat>
  <Paragraphs>21</Paragraphs>
  <Slides>9</Slides>
  <Notes>0</Notes>
  <HiddenSlides>0</HiddenSlides>
  <MMClips>0</MMClips>
  <ScaleCrop>false</ScaleCrop>
  <HeadingPairs>
    <vt:vector size="4" baseType="variant">
      <vt:variant>
        <vt:lpstr>سمة</vt:lpstr>
      </vt:variant>
      <vt:variant>
        <vt:i4>1</vt:i4>
      </vt:variant>
      <vt:variant>
        <vt:lpstr>عناوين الشرائح</vt:lpstr>
      </vt:variant>
      <vt:variant>
        <vt:i4>9</vt:i4>
      </vt:variant>
    </vt:vector>
  </HeadingPairs>
  <TitlesOfParts>
    <vt:vector size="10" baseType="lpstr">
      <vt:lpstr>سمة Office</vt:lpstr>
      <vt:lpstr>الشريحة 1</vt:lpstr>
      <vt:lpstr>الشريحة 2</vt:lpstr>
      <vt:lpstr>الشريحة 3</vt:lpstr>
      <vt:lpstr>الشريحة 4</vt:lpstr>
      <vt:lpstr>الشريحة 5</vt:lpstr>
      <vt:lpstr>الشريحة 6</vt:lpstr>
      <vt:lpstr>            الطريقة:  مثلما في التصوير بأشعة اكس حيث تتخلل الأشعة الجسم وتلتقط صورة خلف المريض على لوح أو فيلم تصوير أي إن تلك الصورة تبين بعدين لجسم ذو ثلاثة أبعاد  أما كاميرا أشعة جاما فهي تقوم بتكوين عدة من الصور ذات البعدين (شرائحية) للأشعة القادمة من النظير المشع الباطن فير عضو المريض وبعد تجميعها تنشا صورة ذات ثلاث أبعاد أي صورة مجسمة     </vt:lpstr>
      <vt:lpstr>الشريحة 8</vt:lpstr>
      <vt:lpstr>الشريحة 9</vt:lpstr>
    </vt:vector>
  </TitlesOfParts>
  <Company>Ahmed-Under</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pcw</dc:creator>
  <cp:lastModifiedBy>pcw</cp:lastModifiedBy>
  <cp:revision>25</cp:revision>
  <dcterms:created xsi:type="dcterms:W3CDTF">2018-05-12T10:57:47Z</dcterms:created>
  <dcterms:modified xsi:type="dcterms:W3CDTF">2018-05-14T03:32:37Z</dcterms:modified>
</cp:coreProperties>
</file>