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76747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271121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130690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58138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279495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2225425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203821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202618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9141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92002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36A1C58-2316-40E8-9CDA-B5A36C43792D}" type="datetimeFigureOut">
              <a:rPr lang="ar-SA" smtClean="0"/>
              <a:t>04/04/40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C9196138-3958-4124-B442-3A1A8A4F26E1}" type="slidenum">
              <a:rPr lang="ar-SA" smtClean="0"/>
              <a:t>‹#›</a:t>
            </a:fld>
            <a:endParaRPr lang="ar-SA" dirty="0"/>
          </a:p>
        </p:txBody>
      </p:sp>
    </p:spTree>
    <p:extLst>
      <p:ext uri="{BB962C8B-B14F-4D97-AF65-F5344CB8AC3E}">
        <p14:creationId xmlns:p14="http://schemas.microsoft.com/office/powerpoint/2010/main" val="423802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36A1C58-2316-40E8-9CDA-B5A36C43792D}" type="datetimeFigureOut">
              <a:rPr lang="ar-SA" smtClean="0"/>
              <a:t>04/04/40</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196138-3958-4124-B442-3A1A8A4F26E1}" type="slidenum">
              <a:rPr lang="ar-SA" smtClean="0"/>
              <a:t>‹#›</a:t>
            </a:fld>
            <a:endParaRPr lang="ar-SA" dirty="0"/>
          </a:p>
        </p:txBody>
      </p:sp>
    </p:spTree>
    <p:extLst>
      <p:ext uri="{BB962C8B-B14F-4D97-AF65-F5344CB8AC3E}">
        <p14:creationId xmlns:p14="http://schemas.microsoft.com/office/powerpoint/2010/main" val="605914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846640" cy="2907755"/>
          </a:xfrm>
        </p:spPr>
        <p:txBody>
          <a:bodyPr>
            <a:normAutofit/>
          </a:bodyPr>
          <a:lstStyle/>
          <a:p>
            <a:r>
              <a:rPr lang="ar-SA" sz="6000" b="1" dirty="0" smtClean="0">
                <a:solidFill>
                  <a:srgbClr val="C00000"/>
                </a:solidFill>
              </a:rPr>
              <a:t>الافلام الشعاعية</a:t>
            </a:r>
            <a:endParaRPr lang="ar-SA" sz="6000" b="1" dirty="0">
              <a:solidFill>
                <a:srgbClr val="C00000"/>
              </a:solidFill>
            </a:endParaRPr>
          </a:p>
        </p:txBody>
      </p:sp>
      <p:sp>
        <p:nvSpPr>
          <p:cNvPr id="3" name="عنوان فرعي 2"/>
          <p:cNvSpPr>
            <a:spLocks noGrp="1"/>
          </p:cNvSpPr>
          <p:nvPr>
            <p:ph type="subTitle" idx="1"/>
          </p:nvPr>
        </p:nvSpPr>
        <p:spPr>
          <a:xfrm>
            <a:off x="2123728" y="2636912"/>
            <a:ext cx="6696744" cy="3726161"/>
          </a:xfrm>
          <a:noFill/>
        </p:spPr>
        <p:txBody>
          <a:bodyPr>
            <a:normAutofit fontScale="25000" lnSpcReduction="20000"/>
          </a:bodyPr>
          <a:lstStyle/>
          <a:p>
            <a:pPr algn="r"/>
            <a:r>
              <a:rPr lang="ar-SA" sz="7200" b="1" dirty="0" smtClean="0">
                <a:solidFill>
                  <a:srgbClr val="C00000"/>
                </a:solidFill>
              </a:rPr>
              <a:t>مما تتكون؟؟</a:t>
            </a:r>
          </a:p>
          <a:p>
            <a:pPr algn="r"/>
            <a:r>
              <a:rPr lang="ar-SA" sz="7200" b="1" dirty="0" smtClean="0">
                <a:solidFill>
                  <a:schemeClr val="tx1"/>
                </a:solidFill>
              </a:rPr>
              <a:t>تتكون افلام الاشعة السينية للتصوير الشعاعي العام من جيلاتين مستحلب يحوي على بلورات هاليد الفضة حساسة للاشعاع مثل بروميد الفضة او كلوريد الفضة وقاعدة مرنه شفافة زرقاء اللون </a:t>
            </a:r>
          </a:p>
          <a:p>
            <a:pPr algn="r"/>
            <a:r>
              <a:rPr lang="ar-SA" sz="7200" b="1" dirty="0" smtClean="0">
                <a:solidFill>
                  <a:schemeClr val="tx1"/>
                </a:solidFill>
              </a:rPr>
              <a:t>المستحلب المستخدم يختلف عن انواع خرى مستخدمه في افلام التصوير الفوتوغرافي لتفسير الخصائص المميزة لاشعة غاما والاشعة السينية لكن افلام الاشعة السينية حساسة للضوء .</a:t>
            </a:r>
          </a:p>
          <a:p>
            <a:pPr algn="r"/>
            <a:r>
              <a:rPr lang="ar-SA" sz="7200" b="1" dirty="0" smtClean="0">
                <a:solidFill>
                  <a:schemeClr val="tx1"/>
                </a:solidFill>
              </a:rPr>
              <a:t>عادة يتم طلاء المستحلب على كلا جانبي القاعدة في طبقات يبلغ سمكها 0,0005 بوصه </a:t>
            </a:r>
          </a:p>
          <a:p>
            <a:pPr algn="r"/>
            <a:r>
              <a:rPr lang="ar-SA" sz="7200" b="1" dirty="0" smtClean="0">
                <a:solidFill>
                  <a:schemeClr val="tx1"/>
                </a:solidFill>
              </a:rPr>
              <a:t>يؤدي وضع المستحلب على جانبي القاعدة الى مضاعفة كمية هاليد الفضة الحساسة للاشعاع وبالتالي يزيد من سرعه الفيلم وتكون طبقات المستحلب رقيقة بما فيه الكفايه بحيث يمكن تحقيق النمو والتثبيت والتجفيف في وقت معقول وهناك عدد قليل من الافلام المستخدمة في التصوير الشعاعي يكون فيها المستحلب فقط على جانب واحد الذي ينتج اعظم التفاصيل في الصورة </a:t>
            </a:r>
          </a:p>
          <a:p>
            <a:pPr algn="r"/>
            <a:endParaRPr lang="ar-SA" sz="5500" b="1" dirty="0" smtClean="0">
              <a:solidFill>
                <a:srgbClr val="C00000"/>
              </a:solidFill>
            </a:endParaRPr>
          </a:p>
          <a:p>
            <a:endParaRPr lang="ar-SA" b="1" dirty="0">
              <a:solidFill>
                <a:srgbClr val="C00000"/>
              </a:solidFill>
            </a:endParaRPr>
          </a:p>
        </p:txBody>
      </p:sp>
      <p:pic>
        <p:nvPicPr>
          <p:cNvPr id="1026" name="Picture 2" descr="ÙØªÙØ¬Ø© Ø¨Ø­Ø« Ø§ÙØµÙØ± Ø¹Ù Ø§ÙØ§ÙÙØ§Ù Ø§ÙØ´Ø¹Ø§Ø¹Ù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77072"/>
            <a:ext cx="2143125"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76576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endParaRPr lang="ar-SA" dirty="0"/>
          </a:p>
        </p:txBody>
      </p:sp>
      <p:pic>
        <p:nvPicPr>
          <p:cNvPr id="2050" name="Picture 2" descr="C:\Users\RAMA\Desktop\راااما.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1772816"/>
            <a:ext cx="8098010" cy="4515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97790"/>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908720"/>
          </a:xfrm>
        </p:spPr>
        <p:txBody>
          <a:bodyPr/>
          <a:lstStyle/>
          <a:p>
            <a:r>
              <a:rPr lang="ar-SA" dirty="0" smtClean="0">
                <a:solidFill>
                  <a:srgbClr val="C00000"/>
                </a:solidFill>
              </a:rPr>
              <a:t>معالجة الفيلم </a:t>
            </a:r>
            <a:endParaRPr lang="ar-SA" dirty="0">
              <a:solidFill>
                <a:srgbClr val="C00000"/>
              </a:solidFill>
            </a:endParaRPr>
          </a:p>
        </p:txBody>
      </p:sp>
      <p:sp>
        <p:nvSpPr>
          <p:cNvPr id="3" name="عنصر نائب للمحتوى 2"/>
          <p:cNvSpPr>
            <a:spLocks noGrp="1"/>
          </p:cNvSpPr>
          <p:nvPr>
            <p:ph idx="1"/>
          </p:nvPr>
        </p:nvSpPr>
        <p:spPr>
          <a:xfrm>
            <a:off x="395536" y="836712"/>
            <a:ext cx="8229600" cy="5472608"/>
          </a:xfrm>
          <a:noFill/>
        </p:spPr>
        <p:txBody>
          <a:bodyPr>
            <a:noAutofit/>
          </a:bodyPr>
          <a:lstStyle/>
          <a:p>
            <a:r>
              <a:rPr lang="ar-SA" sz="1800" b="1" dirty="0" smtClean="0"/>
              <a:t>تعمل المعالجة على تحويل الصورة الكامنة الى صورة مرئية ويتم ذلك وفق الخطوات التالية </a:t>
            </a:r>
          </a:p>
          <a:p>
            <a:r>
              <a:rPr lang="ar-SA" sz="1800" b="1" dirty="0" smtClean="0">
                <a:solidFill>
                  <a:srgbClr val="002060"/>
                </a:solidFill>
              </a:rPr>
              <a:t>1-تشكيل الصورة الكامنة (غير المرئيه): </a:t>
            </a:r>
            <a:r>
              <a:rPr lang="ar-SA" sz="1800" b="1" dirty="0" smtClean="0"/>
              <a:t>ان</a:t>
            </a:r>
            <a:r>
              <a:rPr lang="ar-SA" sz="1800" b="1" dirty="0" smtClean="0">
                <a:solidFill>
                  <a:srgbClr val="002060"/>
                </a:solidFill>
              </a:rPr>
              <a:t> </a:t>
            </a:r>
            <a:r>
              <a:rPr lang="ar-SA" sz="1800" b="1" dirty="0" smtClean="0"/>
              <a:t>تأين بروميد الفضة المكشوف (بواسطة طاقة الفوتون التي تخرج من المريض )تحدث في طبقة المستحلب قبل حدوث المعالجة.</a:t>
            </a:r>
          </a:p>
          <a:p>
            <a:pPr marL="0" indent="0">
              <a:buNone/>
            </a:pPr>
            <a:r>
              <a:rPr lang="ar-SA" sz="1800" b="1" dirty="0" smtClean="0"/>
              <a:t>التفاعل الاساسي مع بلورات البروميد هو بواسطة كومبتون والفعل الكهرضوئي وبالتالي تطرد الالكترونات وهناك تغير مادي يحدث عند التعرض للاشعة.</a:t>
            </a:r>
            <a:r>
              <a:rPr lang="ar-SA" sz="1800" b="1" dirty="0"/>
              <a:t> </a:t>
            </a:r>
            <a:endParaRPr lang="ar-SA" sz="1800" b="1" dirty="0" smtClean="0"/>
          </a:p>
          <a:p>
            <a:pPr marL="0" indent="0">
              <a:buNone/>
            </a:pPr>
            <a:r>
              <a:rPr lang="ar-SA" sz="1800" b="1" dirty="0" smtClean="0"/>
              <a:t>عند ضرب الفوتونات بالاشعة السينية يتم تشكيل كميات دقيقة من ايونات الفضة ويتم امتصاص البروم من قبل الجيلاتين </a:t>
            </a:r>
          </a:p>
          <a:p>
            <a:pPr marL="0" indent="0">
              <a:buNone/>
            </a:pPr>
            <a:r>
              <a:rPr lang="ar-SA" sz="1800" b="1" dirty="0" smtClean="0"/>
              <a:t>تتكون الصورة الكامنة من رواسب ايونات فضية حرة (مؤينة) لايمكن رؤيتها تبقى في مستحلب فيلم الاشعة السينية حتى يتم تغييرها الى صورة فضية مرئية من خلال اجراء المعالجة الكيميائية </a:t>
            </a:r>
          </a:p>
          <a:p>
            <a:pPr marL="0" indent="0">
              <a:buNone/>
            </a:pPr>
            <a:r>
              <a:rPr lang="en-US" sz="1800" b="1" dirty="0" err="1" smtClean="0"/>
              <a:t>AgBr</a:t>
            </a:r>
            <a:r>
              <a:rPr lang="ar-SA" sz="1800" b="1" dirty="0" smtClean="0"/>
              <a:t>+فوتونات اشعة سينية </a:t>
            </a:r>
            <a:r>
              <a:rPr lang="en-US" sz="1800" b="1" dirty="0" smtClean="0"/>
              <a:t>Ag   +Br  ___</a:t>
            </a:r>
            <a:r>
              <a:rPr lang="en-US" sz="1800" b="1" dirty="0"/>
              <a:t> </a:t>
            </a:r>
            <a:endParaRPr lang="ar-SA" sz="1800" b="1" dirty="0" smtClean="0"/>
          </a:p>
          <a:p>
            <a:pPr marL="0" indent="0">
              <a:buNone/>
            </a:pPr>
            <a:r>
              <a:rPr lang="ar-SA" sz="1800" b="1" dirty="0" smtClean="0">
                <a:solidFill>
                  <a:srgbClr val="002060"/>
                </a:solidFill>
              </a:rPr>
              <a:t>2_تجهيز الفيلم المعروض : </a:t>
            </a:r>
            <a:r>
              <a:rPr lang="ar-SA" sz="1800" b="1" dirty="0" smtClean="0"/>
              <a:t>يجب معالجة الصورة الكامنة في اقرب وقت ممكن لانها اكثر حساسية للطاقة حيث يقوم المطور (المظهر) </a:t>
            </a:r>
            <a:r>
              <a:rPr lang="en-US" sz="1800" b="1" dirty="0" smtClean="0"/>
              <a:t>developer</a:t>
            </a:r>
            <a:r>
              <a:rPr lang="ar-SA" sz="1800" b="1" dirty="0" smtClean="0"/>
              <a:t> وهو مادة كيميائية بتحويل الصورة الكامنة الى صورة مرئية ويتحقق هذا التحويل عن طريق خفض هاليدات الفضة التي هي بلون شاحب الى معدن فضي اسود اللون يحدث هذا التحويل داخل الجيلاتين والميزه الخاصة هنا هي ان المظهر يعمل فقط على تلك الجسيمات المكونة من هاليدات الفضة التي تعرضت للاشعة بشكل عام .</a:t>
            </a:r>
          </a:p>
          <a:p>
            <a:pPr marL="0" indent="0">
              <a:buNone/>
            </a:pPr>
            <a:endParaRPr lang="ar-SA" sz="1800" b="1" dirty="0"/>
          </a:p>
          <a:p>
            <a:pPr marL="0" indent="0">
              <a:buNone/>
            </a:pPr>
            <a:endParaRPr lang="ar-SA" sz="2000" dirty="0"/>
          </a:p>
        </p:txBody>
      </p:sp>
    </p:spTree>
    <p:extLst>
      <p:ext uri="{BB962C8B-B14F-4D97-AF65-F5344CB8AC3E}">
        <p14:creationId xmlns:p14="http://schemas.microsoft.com/office/powerpoint/2010/main" val="47878171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noFill/>
        </p:spPr>
        <p:txBody>
          <a:bodyPr>
            <a:normAutofit/>
          </a:bodyPr>
          <a:lstStyle/>
          <a:p>
            <a:pPr marL="0" indent="0">
              <a:buNone/>
            </a:pPr>
            <a:r>
              <a:rPr lang="ar-SA" sz="2000" b="1" dirty="0" smtClean="0">
                <a:solidFill>
                  <a:srgbClr val="002060"/>
                </a:solidFill>
              </a:rPr>
              <a:t>3ـ عملية الغسل: </a:t>
            </a:r>
            <a:r>
              <a:rPr lang="ar-SA" sz="2000" b="1" dirty="0" smtClean="0"/>
              <a:t>عندما تتم ازالة الفيلم من المظهر فان مستحلب الجيلاتين يكون ناعماً ويحوي على مواد كيميائية يتم ازالتها عن طريق وضع الفيلم في حمام مائي .</a:t>
            </a:r>
          </a:p>
          <a:p>
            <a:pPr marL="0" indent="0">
              <a:buNone/>
            </a:pPr>
            <a:r>
              <a:rPr lang="ar-SA" sz="2000" b="1" dirty="0" smtClean="0"/>
              <a:t>يجب غسل الفيلم من 10 الى 15 ثانيه في حمام من المياه العذبة الجارية ويجب ان تكون درجة حرارة الماء اقرب مايمكن لدرجة حرارة المظهر </a:t>
            </a:r>
          </a:p>
          <a:p>
            <a:pPr marL="0" indent="0">
              <a:buNone/>
            </a:pPr>
            <a:r>
              <a:rPr lang="ar-SA" sz="2000" b="1" dirty="0" smtClean="0">
                <a:solidFill>
                  <a:srgbClr val="002060"/>
                </a:solidFill>
              </a:rPr>
              <a:t>4ـ الاصلاح (التثبيت): </a:t>
            </a:r>
            <a:r>
              <a:rPr lang="ar-SA" sz="2000" b="1" dirty="0" smtClean="0"/>
              <a:t>يتم في عملية التثبيت ازالة بلورات بروميد الفضة غير المطورة من مستحلب الفيلم </a:t>
            </a:r>
          </a:p>
          <a:p>
            <a:pPr marL="0" indent="0">
              <a:buNone/>
            </a:pPr>
            <a:r>
              <a:rPr lang="ar-SA" sz="2000" b="1" dirty="0" smtClean="0">
                <a:solidFill>
                  <a:srgbClr val="002060"/>
                </a:solidFill>
              </a:rPr>
              <a:t>5ـ الغسل النهائي: </a:t>
            </a:r>
            <a:r>
              <a:rPr lang="ar-SA" sz="2000" b="1" dirty="0" smtClean="0"/>
              <a:t>الغرض من الغسل النهائي هو ازالة المواد الكيميائية المتبقية ويؤدي عدم كفاية الغسل الى تحويل لون الفيلم الى اللون البني .</a:t>
            </a:r>
          </a:p>
          <a:p>
            <a:pPr marL="0" indent="0">
              <a:buNone/>
            </a:pPr>
            <a:r>
              <a:rPr lang="ar-SA" sz="2000" b="1" dirty="0" smtClean="0"/>
              <a:t>اذا كان الفرق في درجة الحرارة بين المظهر والمثبت تتجاوز 15 فهرنهايت فسوف يؤدي ذلك الى تقلص طبقة المستحلب .</a:t>
            </a:r>
          </a:p>
          <a:p>
            <a:pPr marL="0" indent="0">
              <a:buNone/>
            </a:pPr>
            <a:r>
              <a:rPr lang="ar-SA" sz="2000" b="1" dirty="0" smtClean="0">
                <a:solidFill>
                  <a:srgbClr val="002060"/>
                </a:solidFill>
              </a:rPr>
              <a:t>6ـ التجفيف: </a:t>
            </a:r>
            <a:r>
              <a:rPr lang="ar-SA" sz="2000" b="1" dirty="0" smtClean="0"/>
              <a:t>يتم تجفيف الفيلم بواسطة مروحة بشرط الا تكون موجهة على الفيلم بشكل مباشر </a:t>
            </a:r>
            <a:endParaRPr lang="ar-SA" sz="2000" b="1" dirty="0"/>
          </a:p>
        </p:txBody>
      </p:sp>
    </p:spTree>
    <p:extLst>
      <p:ext uri="{BB962C8B-B14F-4D97-AF65-F5344CB8AC3E}">
        <p14:creationId xmlns:p14="http://schemas.microsoft.com/office/powerpoint/2010/main" val="261980006"/>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60648"/>
            <a:ext cx="8229600" cy="1143000"/>
          </a:xfrm>
        </p:spPr>
        <p:txBody>
          <a:bodyPr/>
          <a:lstStyle/>
          <a:p>
            <a:endParaRPr lang="ar-SA" dirty="0"/>
          </a:p>
        </p:txBody>
      </p:sp>
      <p:sp>
        <p:nvSpPr>
          <p:cNvPr id="3" name="عنصر نائب للمحتوى 2"/>
          <p:cNvSpPr>
            <a:spLocks noGrp="1"/>
          </p:cNvSpPr>
          <p:nvPr>
            <p:ph idx="1"/>
          </p:nvPr>
        </p:nvSpPr>
        <p:spPr>
          <a:xfrm>
            <a:off x="539552" y="1600200"/>
            <a:ext cx="8147248" cy="4525963"/>
          </a:xfrm>
        </p:spPr>
        <p:txBody>
          <a:bodyPr/>
          <a:lstStyle/>
          <a:p>
            <a:endParaRPr lang="ar-SA" dirty="0"/>
          </a:p>
        </p:txBody>
      </p:sp>
      <p:pic>
        <p:nvPicPr>
          <p:cNvPr id="1026" name="Picture 2" descr="C:\Users\RAMA\Desktop\ram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140968"/>
            <a:ext cx="4021038" cy="28803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AMA\Desktop\Fil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40968"/>
            <a:ext cx="4491118" cy="28803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5980" y="332656"/>
            <a:ext cx="477027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225809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endParaRPr lang="ar-SA" dirty="0"/>
          </a:p>
        </p:txBody>
      </p:sp>
      <p:sp>
        <p:nvSpPr>
          <p:cNvPr id="3" name="عنصر نائب للمحتوى 2"/>
          <p:cNvSpPr>
            <a:spLocks noGrp="1"/>
          </p:cNvSpPr>
          <p:nvPr>
            <p:ph idx="1"/>
          </p:nvPr>
        </p:nvSpPr>
        <p:spPr>
          <a:xfrm>
            <a:off x="611560" y="908720"/>
            <a:ext cx="8229600" cy="5145435"/>
          </a:xfrm>
        </p:spPr>
        <p:txBody>
          <a:bodyPr>
            <a:normAutofit fontScale="47500" lnSpcReduction="20000"/>
          </a:bodyPr>
          <a:lstStyle/>
          <a:p>
            <a:r>
              <a:rPr lang="ar-SA" sz="4200" b="1" dirty="0" smtClean="0">
                <a:solidFill>
                  <a:srgbClr val="002060"/>
                </a:solidFill>
              </a:rPr>
              <a:t>اختيار الفيلم:</a:t>
            </a:r>
          </a:p>
          <a:p>
            <a:r>
              <a:rPr lang="ar-SA" sz="4200" b="1" dirty="0" smtClean="0"/>
              <a:t>يعتمد اختيار الفيلم عند التصوير الشعاعي لأي مكون معين على عدة عوامل مختلفة نذكر منها :</a:t>
            </a:r>
          </a:p>
          <a:p>
            <a:r>
              <a:rPr lang="ar-SA" sz="4200" b="1" dirty="0" smtClean="0"/>
              <a:t>1ـ تكوين وشكل وحجم الفيلم الذي يتم فحصه وفي بعض الحالات وزنه وموقعه </a:t>
            </a:r>
          </a:p>
          <a:p>
            <a:r>
              <a:rPr lang="ar-SA" sz="4200" b="1" dirty="0" smtClean="0"/>
              <a:t>2ـ نوع الاشعاع المستخدم سواء كان اشعة سينيه من مولد اشعة </a:t>
            </a:r>
            <a:r>
              <a:rPr lang="en-US" sz="4200" b="1" dirty="0" smtClean="0"/>
              <a:t>x</a:t>
            </a:r>
            <a:r>
              <a:rPr lang="ar-SA" sz="4200" b="1" dirty="0" smtClean="0"/>
              <a:t> او اشعة غاما من مصدر مشع </a:t>
            </a:r>
          </a:p>
          <a:p>
            <a:r>
              <a:rPr lang="ar-SA" sz="4200" b="1" dirty="0" smtClean="0"/>
              <a:t>3ـ</a:t>
            </a:r>
            <a:r>
              <a:rPr lang="ar-SA" sz="4200" b="1" dirty="0"/>
              <a:t> </a:t>
            </a:r>
            <a:r>
              <a:rPr lang="ar-SA" sz="4200" b="1" dirty="0" smtClean="0"/>
              <a:t>الحد الاقصى للجهد العالي المطبق على انبوب الاشعة (</a:t>
            </a:r>
            <a:r>
              <a:rPr lang="en-US" sz="4200" b="1" dirty="0" err="1" smtClean="0"/>
              <a:t>kilovoltages</a:t>
            </a:r>
            <a:r>
              <a:rPr lang="ar-SA" sz="4200" b="1" smtClean="0"/>
              <a:t>)</a:t>
            </a:r>
            <a:endParaRPr lang="ar-SA" sz="4200" b="1" dirty="0" smtClean="0"/>
          </a:p>
          <a:p>
            <a:r>
              <a:rPr lang="ar-SA" sz="4200" b="1" dirty="0" smtClean="0"/>
              <a:t>4ـ عادة مايتطلب اختيار الفيلم المناسب وتطوير تقنية التصوير الشعاعي الامثل الوصول الى توازن بين عدد من العوامل المتعارضة على سبيل المثال اذا كانت درجة الدقة عالية وحساسية التباين ذات اهمية عامة فيجب استخدام فيلم ابطأ وادق بدلا من فيلم اسرع </a:t>
            </a:r>
          </a:p>
          <a:p>
            <a:endParaRPr lang="ar-SA" sz="4200" b="1" dirty="0" smtClean="0"/>
          </a:p>
          <a:p>
            <a:pPr marL="0" indent="0">
              <a:buNone/>
            </a:pPr>
            <a:r>
              <a:rPr lang="ar-SA" sz="5700" b="1" dirty="0" smtClean="0">
                <a:solidFill>
                  <a:srgbClr val="FF0000"/>
                </a:solidFill>
              </a:rPr>
              <a:t>اعداد الطلاب :</a:t>
            </a:r>
          </a:p>
          <a:p>
            <a:pPr marL="0" indent="0">
              <a:buNone/>
            </a:pPr>
            <a:r>
              <a:rPr lang="ar-SA" sz="5700" b="1" dirty="0" smtClean="0">
                <a:solidFill>
                  <a:srgbClr val="FF0000"/>
                </a:solidFill>
              </a:rPr>
              <a:t>راما دلا </a:t>
            </a:r>
          </a:p>
          <a:p>
            <a:pPr marL="0" indent="0">
              <a:buNone/>
            </a:pPr>
            <a:r>
              <a:rPr lang="ar-SA" sz="5700" b="1" dirty="0" smtClean="0">
                <a:solidFill>
                  <a:srgbClr val="FF0000"/>
                </a:solidFill>
              </a:rPr>
              <a:t>بتول الخضر</a:t>
            </a:r>
          </a:p>
          <a:p>
            <a:pPr marL="0" indent="0">
              <a:buNone/>
            </a:pPr>
            <a:r>
              <a:rPr lang="ar-SA" sz="5700" b="1" dirty="0" smtClean="0">
                <a:solidFill>
                  <a:srgbClr val="FF0000"/>
                </a:solidFill>
              </a:rPr>
              <a:t>حسين يوسف</a:t>
            </a:r>
            <a:r>
              <a:rPr lang="ar-SA" b="1" dirty="0" smtClean="0">
                <a:solidFill>
                  <a:srgbClr val="FF0000"/>
                </a:solidFill>
              </a:rPr>
              <a:t> </a:t>
            </a:r>
          </a:p>
          <a:p>
            <a:pPr marL="0" indent="0">
              <a:buNone/>
            </a:pPr>
            <a:r>
              <a:rPr lang="ar-SA" b="1" dirty="0">
                <a:solidFill>
                  <a:srgbClr val="FF0000"/>
                </a:solidFill>
              </a:rPr>
              <a:t> </a:t>
            </a:r>
          </a:p>
        </p:txBody>
      </p:sp>
    </p:spTree>
    <p:extLst>
      <p:ext uri="{BB962C8B-B14F-4D97-AF65-F5344CB8AC3E}">
        <p14:creationId xmlns:p14="http://schemas.microsoft.com/office/powerpoint/2010/main" val="4000018949"/>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572</Words>
  <Application>Microsoft Office PowerPoint</Application>
  <PresentationFormat>عرض على الشاشة (3:4)‏</PresentationFormat>
  <Paragraphs>32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الافلام الشعاعية</vt:lpstr>
      <vt:lpstr>عرض تقديمي في PowerPoint</vt:lpstr>
      <vt:lpstr>معالجة الفيلم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الافلام الشعاعية</dc:title>
  <dc:creator>RAMA</dc:creator>
  <cp:lastModifiedBy>RAMA</cp:lastModifiedBy>
  <cp:revision>33</cp:revision>
  <dcterms:created xsi:type="dcterms:W3CDTF">2018-12-08T22:20:12Z</dcterms:created>
  <dcterms:modified xsi:type="dcterms:W3CDTF">2018-12-12T19:59:53Z</dcterms:modified>
</cp:coreProperties>
</file>