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ar-SY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1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النمط المتوس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603" autoAdjust="0"/>
    <p:restoredTop sz="94660"/>
  </p:normalViewPr>
  <p:slideViewPr>
    <p:cSldViewPr>
      <p:cViewPr varScale="1">
        <p:scale>
          <a:sx n="70" d="100"/>
          <a:sy n="70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D0952-A26F-4CF4-A41F-C9690106B94D}" type="datetimeFigureOut">
              <a:rPr lang="ar-SY" smtClean="0"/>
              <a:t>18/03/1440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6484-4E40-4042-9043-81811CE6A7B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363784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D0952-A26F-4CF4-A41F-C9690106B94D}" type="datetimeFigureOut">
              <a:rPr lang="ar-SY" smtClean="0"/>
              <a:t>18/03/1440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6484-4E40-4042-9043-81811CE6A7B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246909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D0952-A26F-4CF4-A41F-C9690106B94D}" type="datetimeFigureOut">
              <a:rPr lang="ar-SY" smtClean="0"/>
              <a:t>18/03/1440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6484-4E40-4042-9043-81811CE6A7B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982037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D0952-A26F-4CF4-A41F-C9690106B94D}" type="datetimeFigureOut">
              <a:rPr lang="ar-SY" smtClean="0"/>
              <a:t>18/03/1440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6484-4E40-4042-9043-81811CE6A7B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131043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D0952-A26F-4CF4-A41F-C9690106B94D}" type="datetimeFigureOut">
              <a:rPr lang="ar-SY" smtClean="0"/>
              <a:t>18/03/1440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6484-4E40-4042-9043-81811CE6A7B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343836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D0952-A26F-4CF4-A41F-C9690106B94D}" type="datetimeFigureOut">
              <a:rPr lang="ar-SY" smtClean="0"/>
              <a:t>18/03/1440</a:t>
            </a:fld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6484-4E40-4042-9043-81811CE6A7B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209557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D0952-A26F-4CF4-A41F-C9690106B94D}" type="datetimeFigureOut">
              <a:rPr lang="ar-SY" smtClean="0"/>
              <a:t>18/03/1440</a:t>
            </a:fld>
            <a:endParaRPr lang="ar-SY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6484-4E40-4042-9043-81811CE6A7B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917872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D0952-A26F-4CF4-A41F-C9690106B94D}" type="datetimeFigureOut">
              <a:rPr lang="ar-SY" smtClean="0"/>
              <a:t>18/03/1440</a:t>
            </a:fld>
            <a:endParaRPr lang="ar-SY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6484-4E40-4042-9043-81811CE6A7B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966825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D0952-A26F-4CF4-A41F-C9690106B94D}" type="datetimeFigureOut">
              <a:rPr lang="ar-SY" smtClean="0"/>
              <a:t>18/03/1440</a:t>
            </a:fld>
            <a:endParaRPr lang="ar-SY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6484-4E40-4042-9043-81811CE6A7B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093579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D0952-A26F-4CF4-A41F-C9690106B94D}" type="datetimeFigureOut">
              <a:rPr lang="ar-SY" smtClean="0"/>
              <a:t>18/03/1440</a:t>
            </a:fld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6484-4E40-4042-9043-81811CE6A7B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160237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D0952-A26F-4CF4-A41F-C9690106B94D}" type="datetimeFigureOut">
              <a:rPr lang="ar-SY" smtClean="0"/>
              <a:t>18/03/1440</a:t>
            </a:fld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6484-4E40-4042-9043-81811CE6A7B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308042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D0952-A26F-4CF4-A41F-C9690106B94D}" type="datetimeFigureOut">
              <a:rPr lang="ar-SY" smtClean="0"/>
              <a:t>18/03/1440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16484-4E40-4042-9043-81811CE6A7B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803496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ar-SY" dirty="0" smtClean="0"/>
              <a:t>                  </a:t>
            </a:r>
            <a:r>
              <a:rPr lang="ar-SY" sz="4400" b="1" dirty="0" smtClean="0">
                <a:solidFill>
                  <a:srgbClr val="FF0000"/>
                </a:solidFill>
              </a:rPr>
              <a:t>التصوير </a:t>
            </a:r>
            <a:r>
              <a:rPr lang="ar-SY" sz="4400" b="1" dirty="0" err="1" smtClean="0">
                <a:solidFill>
                  <a:srgbClr val="FF0000"/>
                </a:solidFill>
              </a:rPr>
              <a:t>بالأصدار</a:t>
            </a:r>
            <a:r>
              <a:rPr lang="ar-SY" sz="4400" b="1" dirty="0" smtClean="0">
                <a:solidFill>
                  <a:srgbClr val="FF0000"/>
                </a:solidFill>
              </a:rPr>
              <a:t> </a:t>
            </a:r>
            <a:r>
              <a:rPr lang="ar-SY" sz="4400" b="1" dirty="0" err="1" smtClean="0">
                <a:solidFill>
                  <a:srgbClr val="FF0000"/>
                </a:solidFill>
              </a:rPr>
              <a:t>البوزيتروني</a:t>
            </a:r>
            <a:endParaRPr lang="ar-SY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rgbClr val="000000"/>
                </a:solidFill>
              </a:rPr>
              <a:t>Positron </a:t>
            </a:r>
            <a:r>
              <a:rPr lang="en-US" sz="3600" b="1" dirty="0" err="1" smtClean="0">
                <a:solidFill>
                  <a:srgbClr val="000000"/>
                </a:solidFill>
              </a:rPr>
              <a:t>Emisson</a:t>
            </a:r>
            <a:r>
              <a:rPr lang="en-US" sz="3600" b="1" dirty="0" smtClean="0">
                <a:solidFill>
                  <a:srgbClr val="000000"/>
                </a:solidFill>
              </a:rPr>
              <a:t> Tomography</a:t>
            </a:r>
          </a:p>
          <a:p>
            <a:pPr marL="0" indent="0">
              <a:buNone/>
            </a:pPr>
            <a:r>
              <a:rPr lang="ar-SY" dirty="0" smtClean="0">
                <a:solidFill>
                  <a:srgbClr val="000000"/>
                </a:solidFill>
              </a:rPr>
              <a:t>ويرمز له بالرمز </a:t>
            </a:r>
            <a:r>
              <a:rPr lang="en-US" dirty="0" smtClean="0">
                <a:solidFill>
                  <a:srgbClr val="000000"/>
                </a:solidFill>
              </a:rPr>
              <a:t>PET</a:t>
            </a:r>
            <a:r>
              <a:rPr lang="ar-SY" dirty="0" smtClean="0">
                <a:solidFill>
                  <a:srgbClr val="000000"/>
                </a:solidFill>
              </a:rPr>
              <a:t>وهي تقنية تصوير في الطب النووي تبين صور </a:t>
            </a:r>
          </a:p>
          <a:p>
            <a:pPr marL="0" indent="0">
              <a:buNone/>
            </a:pPr>
            <a:r>
              <a:rPr lang="ar-SY" dirty="0" smtClean="0">
                <a:solidFill>
                  <a:srgbClr val="000000"/>
                </a:solidFill>
              </a:rPr>
              <a:t>ثلاثية الابعاد لبعض اعضاء الجسم وما قد </a:t>
            </a:r>
          </a:p>
          <a:p>
            <a:pPr marL="0" indent="0">
              <a:buNone/>
            </a:pPr>
            <a:r>
              <a:rPr lang="ar-SY" dirty="0" smtClean="0">
                <a:solidFill>
                  <a:srgbClr val="000000"/>
                </a:solidFill>
              </a:rPr>
              <a:t>يكون فيها من ورم سرطاني كما يمكن </a:t>
            </a:r>
          </a:p>
          <a:p>
            <a:pPr marL="0" indent="0">
              <a:buNone/>
            </a:pPr>
            <a:r>
              <a:rPr lang="ar-SY" dirty="0" err="1" smtClean="0">
                <a:solidFill>
                  <a:srgbClr val="000000"/>
                </a:solidFill>
              </a:rPr>
              <a:t>بواستطها</a:t>
            </a:r>
            <a:r>
              <a:rPr lang="ar-SY" dirty="0" smtClean="0">
                <a:solidFill>
                  <a:srgbClr val="000000"/>
                </a:solidFill>
              </a:rPr>
              <a:t> تفقد مختلف العمليات الوظيفية</a:t>
            </a:r>
          </a:p>
          <a:p>
            <a:pPr marL="0" indent="0">
              <a:buNone/>
            </a:pPr>
            <a:r>
              <a:rPr lang="ar-SY" dirty="0" smtClean="0">
                <a:solidFill>
                  <a:srgbClr val="000000"/>
                </a:solidFill>
              </a:rPr>
              <a:t>في الجسم مثل العمليات الحيوية للجهاز </a:t>
            </a:r>
          </a:p>
          <a:p>
            <a:pPr marL="0" indent="0">
              <a:buNone/>
            </a:pPr>
            <a:r>
              <a:rPr lang="ar-SY" dirty="0" smtClean="0">
                <a:solidFill>
                  <a:srgbClr val="000000"/>
                </a:solidFill>
              </a:rPr>
              <a:t>الهضمي 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2856"/>
            <a:ext cx="3779912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68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23169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Y" sz="4400" b="1" dirty="0" smtClean="0"/>
              <a:t>استنباء الصور بواسطة إحصائيات التزامن :</a:t>
            </a:r>
          </a:p>
          <a:p>
            <a:pPr marL="0" indent="0">
              <a:buNone/>
            </a:pPr>
            <a:r>
              <a:rPr lang="ar-SY" dirty="0" smtClean="0"/>
              <a:t>ان طريقة استنباء الصور في التصوير </a:t>
            </a:r>
            <a:r>
              <a:rPr lang="ar-SY" dirty="0" err="1" smtClean="0"/>
              <a:t>بالاصدار</a:t>
            </a:r>
            <a:r>
              <a:rPr lang="ar-SY" dirty="0" smtClean="0"/>
              <a:t> </a:t>
            </a:r>
            <a:r>
              <a:rPr lang="ar-SY" dirty="0" err="1" smtClean="0"/>
              <a:t>البوزوتروني</a:t>
            </a:r>
            <a:r>
              <a:rPr lang="ar-SY" dirty="0" smtClean="0"/>
              <a:t> تشبه الى حد كبير طريقة </a:t>
            </a:r>
            <a:r>
              <a:rPr lang="ar-SY" dirty="0" err="1" smtClean="0"/>
              <a:t>الاستنباء</a:t>
            </a:r>
            <a:r>
              <a:rPr lang="ar-SY" dirty="0" smtClean="0"/>
              <a:t> في التصوير الطبقي المحوسب </a:t>
            </a:r>
            <a:r>
              <a:rPr lang="en-US" dirty="0" smtClean="0"/>
              <a:t>CT</a:t>
            </a:r>
            <a:r>
              <a:rPr lang="ar-SY" dirty="0" smtClean="0"/>
              <a:t>وفي التصوير المقطعي بإصدار فوتون واحد </a:t>
            </a:r>
            <a:r>
              <a:rPr lang="en-US" dirty="0" smtClean="0"/>
              <a:t>SPECT</a:t>
            </a:r>
            <a:r>
              <a:rPr lang="ar-SY" dirty="0" smtClean="0"/>
              <a:t>مع ان كمية المعلومات المتوفرة في تصوير </a:t>
            </a:r>
            <a:r>
              <a:rPr lang="en-US" dirty="0" smtClean="0"/>
              <a:t>PET</a:t>
            </a:r>
            <a:r>
              <a:rPr lang="ar-SY" dirty="0" smtClean="0"/>
              <a:t>ضئيلة بالنسبة لهاتين التقنيتين مما يجعل عمليات </a:t>
            </a:r>
            <a:r>
              <a:rPr lang="ar-SY" dirty="0" err="1" smtClean="0"/>
              <a:t>الاستنباء</a:t>
            </a:r>
            <a:r>
              <a:rPr lang="ar-SY" dirty="0" smtClean="0"/>
              <a:t> اصعب.</a:t>
            </a:r>
          </a:p>
          <a:p>
            <a:pPr marL="0" indent="0">
              <a:buNone/>
            </a:pPr>
            <a:r>
              <a:rPr lang="ar-SY" dirty="0" smtClean="0"/>
              <a:t>وفق </a:t>
            </a:r>
            <a:r>
              <a:rPr lang="ar-SY" dirty="0" err="1" smtClean="0"/>
              <a:t>الاحصائات</a:t>
            </a:r>
            <a:r>
              <a:rPr lang="ar-SY" dirty="0" smtClean="0"/>
              <a:t> الملتقطة من تزامن اصطدام ازواج فوتونات </a:t>
            </a:r>
            <a:r>
              <a:rPr lang="ar-SY" dirty="0" err="1" smtClean="0"/>
              <a:t>بالمفراس</a:t>
            </a:r>
            <a:r>
              <a:rPr lang="ar-SY" dirty="0" smtClean="0"/>
              <a:t> </a:t>
            </a:r>
            <a:r>
              <a:rPr lang="ar-SY" dirty="0" err="1" smtClean="0"/>
              <a:t>بالامكان</a:t>
            </a:r>
            <a:r>
              <a:rPr lang="ar-SY" dirty="0" smtClean="0"/>
              <a:t> حل هيئة معادلات لكمية فعالية الحقنة المشعة في كل قطعه من النسيج المنشود على طول عدة خطوط </a:t>
            </a:r>
            <a:r>
              <a:rPr lang="en-US" dirty="0" smtClean="0"/>
              <a:t>LOR</a:t>
            </a:r>
            <a:r>
              <a:rPr lang="ar-SY" dirty="0" smtClean="0"/>
              <a:t>بهذا الشكل يتم تخطيط النشاط الاشعاعي لكل </a:t>
            </a:r>
            <a:r>
              <a:rPr lang="ar-SY" dirty="0" err="1" smtClean="0"/>
              <a:t>فوكسل</a:t>
            </a:r>
            <a:r>
              <a:rPr lang="ar-SY" dirty="0" smtClean="0"/>
              <a:t> من النسيج الصورة النهائية </a:t>
            </a:r>
            <a:r>
              <a:rPr lang="ar-SY" dirty="0" err="1" smtClean="0"/>
              <a:t>تظهرجميع</a:t>
            </a:r>
            <a:r>
              <a:rPr lang="ar-SY" dirty="0" smtClean="0"/>
              <a:t> الانسجة التي تركزت فيها الحقنة المشعة وهي صورة يستطيع اخصائي الاشعة ان </a:t>
            </a:r>
            <a:r>
              <a:rPr lang="ar-SY" dirty="0" err="1" smtClean="0"/>
              <a:t>يقراها</a:t>
            </a:r>
            <a:r>
              <a:rPr lang="ar-SY" dirty="0" smtClean="0"/>
              <a:t> ويستخلص منها الاستنتاجات. 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893140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Y" sz="4400" b="1" dirty="0" smtClean="0"/>
              <a:t>ما الفرق بين </a:t>
            </a:r>
            <a:r>
              <a:rPr lang="en-US" sz="4400" b="1" dirty="0" smtClean="0"/>
              <a:t>MRI , PET , CT </a:t>
            </a:r>
            <a:r>
              <a:rPr lang="ar-SY" sz="4400" b="1" dirty="0" smtClean="0"/>
              <a:t> :</a:t>
            </a:r>
            <a:endParaRPr lang="en-US" sz="4400" b="1" dirty="0" smtClean="0"/>
          </a:p>
          <a:p>
            <a:pPr marL="0" indent="0">
              <a:buNone/>
            </a:pPr>
            <a:r>
              <a:rPr lang="ar-SY" dirty="0" smtClean="0"/>
              <a:t>يعطي جهاز ل </a:t>
            </a:r>
            <a:r>
              <a:rPr lang="en-US" dirty="0" smtClean="0"/>
              <a:t>PET</a:t>
            </a:r>
            <a:r>
              <a:rPr lang="ar-SY" dirty="0" smtClean="0"/>
              <a:t>معلومات عن الخلايا ووظائفها من خلال التمييز بين الخلايا والانسجة النشيطة من ناحية الايض في الجسم وهذا الشيء غير متوفر في الصور الناتجة عن جهاز التصوير المقطعي المحوسب </a:t>
            </a:r>
            <a:r>
              <a:rPr lang="en-US" dirty="0" smtClean="0"/>
              <a:t>CT </a:t>
            </a:r>
            <a:r>
              <a:rPr lang="ar-SY" dirty="0" smtClean="0"/>
              <a:t>وجهاز الرنين المغناطيسي </a:t>
            </a:r>
            <a:r>
              <a:rPr lang="en-US" dirty="0" smtClean="0"/>
              <a:t>MRI </a:t>
            </a:r>
            <a:endParaRPr lang="ar-SY" dirty="0" smtClean="0"/>
          </a:p>
          <a:p>
            <a:pPr marL="0" indent="0">
              <a:buNone/>
            </a:pPr>
            <a:r>
              <a:rPr lang="ar-SY" dirty="0" smtClean="0"/>
              <a:t>التصوير المقطعي يستخدم الاشعة السينية والرنين المغناطيسي يستخدم المجالات المغناطيسية والتصوير المقطعي </a:t>
            </a:r>
            <a:r>
              <a:rPr lang="ar-SY" dirty="0" err="1" smtClean="0"/>
              <a:t>بالاصدار</a:t>
            </a:r>
            <a:r>
              <a:rPr lang="ar-SY" dirty="0" smtClean="0"/>
              <a:t> </a:t>
            </a:r>
            <a:r>
              <a:rPr lang="ar-SY" dirty="0" err="1" smtClean="0"/>
              <a:t>البوزيتروني</a:t>
            </a:r>
            <a:r>
              <a:rPr lang="ar-SY" dirty="0" smtClean="0"/>
              <a:t> يستخدم مواد مشعة مثل اوكسجين_15 </a:t>
            </a:r>
            <a:r>
              <a:rPr lang="ar-SY" dirty="0" err="1" smtClean="0"/>
              <a:t>بالاضافة</a:t>
            </a:r>
            <a:r>
              <a:rPr lang="ar-SY" dirty="0" smtClean="0"/>
              <a:t> الى ذلك </a:t>
            </a:r>
            <a:r>
              <a:rPr lang="ar-SY" dirty="0" err="1" smtClean="0"/>
              <a:t>لاينتج</a:t>
            </a:r>
            <a:r>
              <a:rPr lang="ar-SY" dirty="0"/>
              <a:t> </a:t>
            </a:r>
            <a:r>
              <a:rPr lang="en-US" dirty="0" smtClean="0"/>
              <a:t>PET</a:t>
            </a:r>
            <a:r>
              <a:rPr lang="ar-SY" dirty="0" smtClean="0"/>
              <a:t> صورا تفصيلية لبنية الاعضاء كما هو الحال في </a:t>
            </a:r>
            <a:r>
              <a:rPr lang="en-US" dirty="0" smtClean="0"/>
              <a:t>CT</a:t>
            </a:r>
            <a:r>
              <a:rPr lang="ar-SY" dirty="0" smtClean="0"/>
              <a:t>و </a:t>
            </a:r>
            <a:r>
              <a:rPr lang="en-US" dirty="0" smtClean="0"/>
              <a:t>MRI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67050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ar-SY" sz="4400" b="1" dirty="0" smtClean="0"/>
              <a:t>نظائر مشعة تستخدم :</a:t>
            </a:r>
          </a:p>
          <a:p>
            <a:pPr marL="0" indent="0">
              <a:buNone/>
            </a:pPr>
            <a:r>
              <a:rPr lang="ar-SY" dirty="0" smtClean="0"/>
              <a:t>النظائر المشعة التي يكثر استخدامها في الكشف بواسطة التصوير المقطعي </a:t>
            </a:r>
            <a:r>
              <a:rPr lang="ar-SY" dirty="0" err="1" smtClean="0"/>
              <a:t>بالاصدار</a:t>
            </a:r>
            <a:r>
              <a:rPr lang="ar-SY" dirty="0" smtClean="0"/>
              <a:t> </a:t>
            </a:r>
            <a:r>
              <a:rPr lang="ar-SY" dirty="0" err="1" smtClean="0"/>
              <a:t>البوزيتروني</a:t>
            </a:r>
            <a:r>
              <a:rPr lang="ar-SY" dirty="0" smtClean="0"/>
              <a:t> مرصودة في القائمة التالية ومن ضمنها الفلور _18 تحضر تلك النظائر المشعة في معجلات للجسيمات المشحونة مع اختيار العنصر المناسب الذي يتحول الى نظيره المشع عن طريق </a:t>
            </a:r>
            <a:r>
              <a:rPr lang="ar-SY" dirty="0" err="1" smtClean="0"/>
              <a:t>اصتدام</a:t>
            </a:r>
            <a:r>
              <a:rPr lang="ar-SY" dirty="0" smtClean="0"/>
              <a:t> ذراته بالجسيمات المشحونة المعجلة لسرعات عالية ويتميز الفلور _18 بان عمر النصف له حوالي 110 دقيقة لهذا يكثر استخدامه في تلك الفحوص حيث يمكن نقله الى مسافات طويلة نحو 200 كيلو متر الى </a:t>
            </a:r>
            <a:r>
              <a:rPr lang="ar-SY" dirty="0" err="1" smtClean="0"/>
              <a:t>المشتشفى</a:t>
            </a:r>
            <a:r>
              <a:rPr lang="ar-SY" dirty="0" smtClean="0"/>
              <a:t> التي تستخدمه اما بالنسبة للنظائر المشعة ذات عمر نصف قصير فلا يمكن استخدامها الى في حالة كون المشفى قريب من مكان المركز العلمي الذي يشغل </a:t>
            </a:r>
            <a:r>
              <a:rPr lang="ar-SY" dirty="0" err="1" smtClean="0"/>
              <a:t>السيكلوترون</a:t>
            </a:r>
            <a:r>
              <a:rPr lang="ar-SY" dirty="0" smtClean="0"/>
              <a:t> </a:t>
            </a:r>
            <a:r>
              <a:rPr lang="ar-SY" dirty="0" err="1" smtClean="0"/>
              <a:t>لانتاج</a:t>
            </a:r>
            <a:r>
              <a:rPr lang="ar-SY" dirty="0" smtClean="0"/>
              <a:t> العناصر المشعة لتحقيق سرعة نقل النظير المشع واستخدامه قبل تحلل قدرته الاشعاعية ويستخدم الفلور_18 في نحو 90%من الحالات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72329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6"/>
          <p:cNvSpPr>
            <a:spLocks noGrp="1"/>
          </p:cNvSpPr>
          <p:nvPr>
            <p:ph type="title"/>
          </p:nvPr>
        </p:nvSpPr>
        <p:spPr>
          <a:xfrm>
            <a:off x="611560" y="4077072"/>
            <a:ext cx="8229600" cy="2583160"/>
          </a:xfrm>
        </p:spPr>
        <p:txBody>
          <a:bodyPr/>
          <a:lstStyle/>
          <a:p>
            <a:pPr algn="r"/>
            <a:r>
              <a:rPr lang="ar-SY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أعداد الطلاب:</a:t>
            </a:r>
            <a:br>
              <a:rPr lang="ar-SY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ar-SY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أحمد فايز مصطفى        أحمد عدنان رجب</a:t>
            </a:r>
            <a:br>
              <a:rPr lang="ar-SY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ar-SY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سلمان هيثم </a:t>
            </a:r>
            <a:r>
              <a:rPr lang="ar-SY" b="1" i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عامر         علاء عيسى جمول</a:t>
            </a:r>
            <a:endParaRPr lang="ar-SY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عنصر نائب للمحتوى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180397637"/>
                  </p:ext>
                </p:extLst>
              </p:nvPr>
            </p:nvGraphicFramePr>
            <p:xfrm>
              <a:off x="611560" y="332656"/>
              <a:ext cx="8229600" cy="3627120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4114800"/>
                    <a:gridCol w="4114800"/>
                  </a:tblGrid>
                  <a:tr h="370840"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ar-SY" sz="2800" dirty="0" smtClean="0">
                              <a:solidFill>
                                <a:srgbClr val="FF0000"/>
                              </a:solidFill>
                            </a:rPr>
                            <a:t>نظير مشع</a:t>
                          </a:r>
                          <a:endParaRPr lang="ar-SY" sz="2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ar-SY" sz="2800" dirty="0" smtClean="0">
                              <a:solidFill>
                                <a:srgbClr val="FF0000"/>
                              </a:solidFill>
                            </a:rPr>
                            <a:t>عمر النصف</a:t>
                          </a:r>
                          <a:endParaRPr lang="ar-SY" sz="2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ar-SY" sz="2800" dirty="0" smtClean="0">
                              <a:solidFill>
                                <a:srgbClr val="000000"/>
                              </a:solidFill>
                            </a:rPr>
                            <a:t>كربون</a:t>
                          </a:r>
                          <a:r>
                            <a:rPr lang="ar-SY" sz="2800" baseline="0" dirty="0" smtClean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ar-SY" sz="2800" i="1" baseline="0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ar-SY" sz="2800" b="0" i="1" baseline="0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18</m:t>
                                  </m:r>
                                </m:e>
                                <m:sub>
                                  <m:r>
                                    <a:rPr lang="en-US" sz="2800" b="0" i="1" baseline="0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𝐶</m:t>
                                  </m:r>
                                </m:sub>
                              </m:sSub>
                            </m:oMath>
                          </a14:m>
                          <a:endParaRPr lang="ar-SY" sz="2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ar-SY" sz="2800" dirty="0" smtClean="0">
                              <a:solidFill>
                                <a:srgbClr val="000000"/>
                              </a:solidFill>
                            </a:rPr>
                            <a:t>20.3</a:t>
                          </a:r>
                          <a:r>
                            <a:rPr lang="ar-SY" sz="2800" baseline="0" dirty="0" smtClean="0">
                              <a:solidFill>
                                <a:srgbClr val="000000"/>
                              </a:solidFill>
                            </a:rPr>
                            <a:t> دقيقة </a:t>
                          </a:r>
                          <a:endParaRPr lang="ar-SY" sz="2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ar-SY" sz="2800" dirty="0" smtClean="0">
                              <a:solidFill>
                                <a:srgbClr val="000000"/>
                              </a:solidFill>
                            </a:rPr>
                            <a:t>نتروجين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ar-SY" sz="28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ar-SY" sz="28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13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𝑁</m:t>
                                  </m:r>
                                </m:sub>
                              </m:sSub>
                            </m:oMath>
                          </a14:m>
                          <a:endParaRPr lang="ar-SY" sz="2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ar-SY" sz="2800" dirty="0" smtClean="0">
                              <a:solidFill>
                                <a:srgbClr val="000000"/>
                              </a:solidFill>
                            </a:rPr>
                            <a:t>10.1 دقيقة</a:t>
                          </a:r>
                          <a:endParaRPr lang="ar-SY" sz="2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ar-SY" sz="2800" dirty="0" smtClean="0">
                              <a:solidFill>
                                <a:srgbClr val="000000"/>
                              </a:solidFill>
                            </a:rPr>
                            <a:t>اوكسجين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ar-SY" sz="28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ar-SY" sz="28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15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𝑂</m:t>
                                  </m:r>
                                </m:sub>
                              </m:sSub>
                            </m:oMath>
                          </a14:m>
                          <a:endParaRPr lang="ar-SY" sz="2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ar-SY" sz="2800" dirty="0" smtClean="0">
                              <a:solidFill>
                                <a:srgbClr val="000000"/>
                              </a:solidFill>
                            </a:rPr>
                            <a:t>2.03 دقيقة</a:t>
                          </a:r>
                          <a:endParaRPr lang="ar-SY" sz="2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ar-SY" sz="2800" dirty="0" smtClean="0">
                              <a:solidFill>
                                <a:srgbClr val="111111"/>
                              </a:solidFill>
                            </a:rPr>
                            <a:t>فلور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ar-SY" sz="2800" i="1" smtClean="0">
                                      <a:solidFill>
                                        <a:srgbClr val="11111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ar-SY" sz="2800" b="0" i="1" smtClean="0">
                                      <a:solidFill>
                                        <a:srgbClr val="111111"/>
                                      </a:solidFill>
                                      <a:latin typeface="Cambria Math"/>
                                    </a:rPr>
                                    <m:t>18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111111"/>
                                      </a:solidFill>
                                      <a:latin typeface="Cambria Math"/>
                                    </a:rPr>
                                    <m:t>𝐹</m:t>
                                  </m:r>
                                </m:sub>
                              </m:sSub>
                            </m:oMath>
                          </a14:m>
                          <a:endParaRPr lang="ar-SY" sz="2800" dirty="0" smtClean="0">
                            <a:solidFill>
                              <a:srgbClr val="11111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ar-SY" sz="2800" dirty="0" smtClean="0">
                              <a:solidFill>
                                <a:srgbClr val="000000"/>
                              </a:solidFill>
                            </a:rPr>
                            <a:t>110 دقيقة</a:t>
                          </a:r>
                          <a:endParaRPr lang="ar-SY" sz="2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ar-SY" sz="2800" dirty="0" smtClean="0">
                              <a:solidFill>
                                <a:srgbClr val="000000"/>
                              </a:solidFill>
                            </a:rPr>
                            <a:t>جاليوم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ar-SY" sz="28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ar-SY" sz="28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68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𝐺𝑎</m:t>
                                  </m:r>
                                </m:sub>
                              </m:sSub>
                            </m:oMath>
                          </a14:m>
                          <a:endParaRPr lang="ar-SY" sz="2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ar-SY" sz="2800" dirty="0" smtClean="0">
                              <a:solidFill>
                                <a:srgbClr val="000000"/>
                              </a:solidFill>
                            </a:rPr>
                            <a:t>68 دقيقة</a:t>
                          </a:r>
                          <a:endParaRPr lang="ar-SY" sz="2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ar-SY" sz="2800" dirty="0" smtClean="0">
                              <a:solidFill>
                                <a:srgbClr val="111111"/>
                              </a:solidFill>
                            </a:rPr>
                            <a:t>روبيديوم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ar-SY" sz="2800" i="1" smtClean="0">
                                      <a:solidFill>
                                        <a:srgbClr val="11111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ar-SY" sz="2800" b="0" i="1" smtClean="0">
                                      <a:solidFill>
                                        <a:srgbClr val="111111"/>
                                      </a:solidFill>
                                      <a:latin typeface="Cambria Math"/>
                                    </a:rPr>
                                    <m:t>82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111111"/>
                                      </a:solidFill>
                                      <a:latin typeface="Cambria Math"/>
                                    </a:rPr>
                                    <m:t>𝑅𝑏</m:t>
                                  </m:r>
                                </m:sub>
                              </m:sSub>
                            </m:oMath>
                          </a14:m>
                          <a:endParaRPr lang="ar-SY" sz="2800" dirty="0">
                            <a:solidFill>
                              <a:srgbClr val="11111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ar-SY" sz="2800" dirty="0" smtClean="0">
                              <a:solidFill>
                                <a:srgbClr val="000000"/>
                              </a:solidFill>
                            </a:rPr>
                            <a:t>75 ثانية</a:t>
                          </a:r>
                          <a:endParaRPr lang="ar-SY" sz="2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6" name="عنصر نائب للمحتوى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180397637"/>
                  </p:ext>
                </p:extLst>
              </p:nvPr>
            </p:nvGraphicFramePr>
            <p:xfrm>
              <a:off x="611560" y="332656"/>
              <a:ext cx="8229600" cy="3627120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4114800"/>
                    <a:gridCol w="4114800"/>
                  </a:tblGrid>
                  <a:tr h="518160"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ar-SY" sz="2800" dirty="0" smtClean="0">
                              <a:solidFill>
                                <a:srgbClr val="FF0000"/>
                              </a:solidFill>
                            </a:rPr>
                            <a:t>نظير مشع</a:t>
                          </a:r>
                          <a:endParaRPr lang="ar-SY" sz="2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ar-SY" sz="2800" dirty="0" smtClean="0">
                              <a:solidFill>
                                <a:srgbClr val="FF0000"/>
                              </a:solidFill>
                            </a:rPr>
                            <a:t>عمر النصف</a:t>
                          </a:r>
                          <a:endParaRPr lang="ar-SY" sz="2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ar-SY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111765" r="-100148" b="-5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ar-SY" sz="2800" dirty="0" smtClean="0">
                              <a:solidFill>
                                <a:srgbClr val="000000"/>
                              </a:solidFill>
                            </a:rPr>
                            <a:t>20.3</a:t>
                          </a:r>
                          <a:r>
                            <a:rPr lang="ar-SY" sz="2800" baseline="0" dirty="0" smtClean="0">
                              <a:solidFill>
                                <a:srgbClr val="000000"/>
                              </a:solidFill>
                            </a:rPr>
                            <a:t> دقيقة </a:t>
                          </a:r>
                          <a:endParaRPr lang="ar-SY" sz="2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ar-SY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211765" r="-100148" b="-4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ar-SY" sz="2800" dirty="0" smtClean="0">
                              <a:solidFill>
                                <a:srgbClr val="000000"/>
                              </a:solidFill>
                            </a:rPr>
                            <a:t>10.1 دقيقة</a:t>
                          </a:r>
                          <a:endParaRPr lang="ar-SY" sz="2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ar-SY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311765" r="-100148" b="-3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ar-SY" sz="2800" dirty="0" smtClean="0">
                              <a:solidFill>
                                <a:srgbClr val="000000"/>
                              </a:solidFill>
                            </a:rPr>
                            <a:t>2.03 دقيقة</a:t>
                          </a:r>
                          <a:endParaRPr lang="ar-SY" sz="2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ar-SY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411765" r="-100148" b="-2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ar-SY" sz="2800" dirty="0" smtClean="0">
                              <a:solidFill>
                                <a:srgbClr val="000000"/>
                              </a:solidFill>
                            </a:rPr>
                            <a:t>110 دقيقة</a:t>
                          </a:r>
                          <a:endParaRPr lang="ar-SY" sz="2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ar-SY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511765" r="-100148" b="-1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ar-SY" sz="2800" dirty="0" smtClean="0">
                              <a:solidFill>
                                <a:srgbClr val="000000"/>
                              </a:solidFill>
                            </a:rPr>
                            <a:t>68 دقيقة</a:t>
                          </a:r>
                          <a:endParaRPr lang="ar-SY" sz="2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ar-SY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611765" r="-100148" b="-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ar-SY" sz="2800" dirty="0" smtClean="0">
                              <a:solidFill>
                                <a:srgbClr val="000000"/>
                              </a:solidFill>
                            </a:rPr>
                            <a:t>75 ثانية</a:t>
                          </a:r>
                          <a:endParaRPr lang="ar-SY" sz="2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25919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Y" sz="4400" b="1" dirty="0" smtClean="0"/>
              <a:t>مبدأ عمله :</a:t>
            </a:r>
          </a:p>
          <a:p>
            <a:pPr marL="0" indent="0">
              <a:buNone/>
            </a:pPr>
            <a:r>
              <a:rPr lang="ar-SY" dirty="0" smtClean="0"/>
              <a:t>يعمل الجهاز المصور على اساس اكتشاف ازواج من اشعة غاما المنبثقة بشكل غير مباشر من نظير مشع يكون مصدرا </a:t>
            </a:r>
            <a:r>
              <a:rPr lang="ar-SY" dirty="0" err="1" smtClean="0"/>
              <a:t>للبوزيترونات</a:t>
            </a:r>
            <a:endParaRPr lang="ar-SY" dirty="0" smtClean="0"/>
          </a:p>
          <a:p>
            <a:pPr marL="0" indent="0">
              <a:buNone/>
            </a:pPr>
            <a:r>
              <a:rPr lang="ar-SY" dirty="0" smtClean="0"/>
              <a:t>يتم حقن المادة المشعة في جسم المريض فتتركز المادة المشعة بالعضو </a:t>
            </a:r>
          </a:p>
          <a:p>
            <a:pPr marL="0" indent="0">
              <a:buNone/>
            </a:pPr>
            <a:r>
              <a:rPr lang="ar-SY" dirty="0" smtClean="0"/>
              <a:t>المراد فحصه مثل الدماغ او الكبد او الكلى يتم تسجيل القياسات </a:t>
            </a:r>
            <a:r>
              <a:rPr lang="ar-SY" dirty="0" err="1" smtClean="0"/>
              <a:t>لاشعة</a:t>
            </a:r>
            <a:r>
              <a:rPr lang="ar-SY" dirty="0" smtClean="0"/>
              <a:t> </a:t>
            </a:r>
          </a:p>
          <a:p>
            <a:pPr marL="0" indent="0">
              <a:buNone/>
            </a:pPr>
            <a:r>
              <a:rPr lang="ar-SY" dirty="0" smtClean="0"/>
              <a:t>غاما الصادرة من العضو واستنباء صورة ثلاثية الابعاد لها بواسطة </a:t>
            </a:r>
          </a:p>
          <a:p>
            <a:pPr marL="0" indent="0">
              <a:buNone/>
            </a:pPr>
            <a:r>
              <a:rPr lang="ar-SY" dirty="0" smtClean="0"/>
              <a:t>الحاسوب فيمكن رؤيتها على شاشة متصلة بالحاسوب وفي </a:t>
            </a:r>
            <a:r>
              <a:rPr lang="ar-SY" dirty="0" err="1" smtClean="0"/>
              <a:t>الاونة</a:t>
            </a:r>
            <a:r>
              <a:rPr lang="ar-SY" dirty="0" smtClean="0"/>
              <a:t> الاخيرة أصبحت تستعمل طريقتان في نفس الوقت لزيادة التوضيح </a:t>
            </a:r>
          </a:p>
          <a:p>
            <a:pPr marL="0" indent="0">
              <a:buNone/>
            </a:pPr>
            <a:r>
              <a:rPr lang="ar-SY" dirty="0" err="1" smtClean="0"/>
              <a:t>والاستنباء</a:t>
            </a:r>
            <a:r>
              <a:rPr lang="ar-SY" dirty="0" smtClean="0"/>
              <a:t> وهي طريقتي الطبقي المحوسب بواسطة الاشعة السينية </a:t>
            </a:r>
          </a:p>
          <a:p>
            <a:pPr marL="0" indent="0">
              <a:buNone/>
            </a:pPr>
            <a:r>
              <a:rPr lang="ar-SY" dirty="0" smtClean="0"/>
              <a:t>وتكون مقترنة بالتصوير المقطعي </a:t>
            </a:r>
            <a:r>
              <a:rPr lang="ar-SY" dirty="0" err="1" smtClean="0"/>
              <a:t>بالاصدار</a:t>
            </a:r>
            <a:r>
              <a:rPr lang="ar-SY" dirty="0" smtClean="0"/>
              <a:t> </a:t>
            </a:r>
            <a:r>
              <a:rPr lang="ar-SY" dirty="0" err="1" smtClean="0"/>
              <a:t>البوزيتروني</a:t>
            </a:r>
            <a:r>
              <a:rPr lang="ar-SY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348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endParaRPr lang="ar-SY" dirty="0" smtClean="0"/>
          </a:p>
          <a:p>
            <a:pPr marL="0" indent="0">
              <a:buNone/>
            </a:pPr>
            <a:r>
              <a:rPr lang="ar-SY" dirty="0" smtClean="0"/>
              <a:t>صورة ثلاثية</a:t>
            </a:r>
            <a:endParaRPr lang="ar-SY" dirty="0"/>
          </a:p>
          <a:p>
            <a:pPr marL="0" indent="0">
              <a:buNone/>
            </a:pPr>
            <a:r>
              <a:rPr lang="ar-SY" dirty="0" smtClean="0"/>
              <a:t>البعد لجسم مريض</a:t>
            </a:r>
          </a:p>
          <a:p>
            <a:pPr marL="0" indent="0">
              <a:buNone/>
            </a:pPr>
            <a:r>
              <a:rPr lang="ar-SY" dirty="0" smtClean="0"/>
              <a:t>حقن </a:t>
            </a:r>
            <a:r>
              <a:rPr lang="ar-SY" dirty="0" err="1" smtClean="0"/>
              <a:t>بأستخدام</a:t>
            </a:r>
            <a:endParaRPr lang="ar-SY" dirty="0"/>
          </a:p>
          <a:p>
            <a:pPr marL="0" indent="0">
              <a:buNone/>
            </a:pPr>
            <a:r>
              <a:rPr lang="ar-SY" dirty="0" smtClean="0"/>
              <a:t>الفلور المشع</a:t>
            </a:r>
            <a:endParaRPr lang="ar-SY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925" y="228600"/>
            <a:ext cx="424815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40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Y" sz="4400" b="1" dirty="0" smtClean="0"/>
              <a:t>الإجراءات :</a:t>
            </a:r>
          </a:p>
          <a:p>
            <a:pPr marL="0" indent="0">
              <a:buNone/>
            </a:pPr>
            <a:r>
              <a:rPr lang="ar-SY" dirty="0" smtClean="0"/>
              <a:t>لإجراء التصوير يتم حقن الشخص الخاضع للتصوير بحقنة التي هي عبارة عن نظير المشع ذي عمر قصير مثل فلور_18وبعد الحقن نلاحظ ارتفاع تركيزها في انسجة العضو المرغوب تصويره ويوضع </a:t>
            </a:r>
          </a:p>
          <a:p>
            <a:pPr marL="0" indent="0">
              <a:buNone/>
            </a:pPr>
            <a:r>
              <a:rPr lang="ar-SY" dirty="0" smtClean="0"/>
              <a:t>المريض في جهاز التصوير </a:t>
            </a:r>
            <a:r>
              <a:rPr lang="ar-SY" dirty="0" err="1" smtClean="0"/>
              <a:t>بالاصدار</a:t>
            </a:r>
            <a:r>
              <a:rPr lang="ar-SY" dirty="0" smtClean="0"/>
              <a:t> </a:t>
            </a:r>
            <a:r>
              <a:rPr lang="ar-SY" dirty="0" err="1" smtClean="0"/>
              <a:t>البوزوتروني</a:t>
            </a:r>
            <a:r>
              <a:rPr lang="ar-SY" dirty="0" smtClean="0"/>
              <a:t> ومن المواد الاكثر</a:t>
            </a:r>
          </a:p>
          <a:p>
            <a:pPr marL="0" indent="0">
              <a:buNone/>
            </a:pPr>
            <a:r>
              <a:rPr lang="ar-SY" dirty="0" smtClean="0"/>
              <a:t>استعمالا تعرف ب فلوريد الجلوكوز منقوص الاوكسجين </a:t>
            </a:r>
            <a:r>
              <a:rPr lang="en-US" dirty="0" smtClean="0"/>
              <a:t>FDG</a:t>
            </a:r>
          </a:p>
          <a:p>
            <a:pPr marL="0" indent="0">
              <a:buNone/>
            </a:pPr>
            <a:r>
              <a:rPr lang="ar-SY" dirty="0" smtClean="0"/>
              <a:t>وهي مادة من السكريات ويكون زمن الانتظار بعد الحقن ساعة واحدة </a:t>
            </a:r>
          </a:p>
          <a:p>
            <a:pPr marL="0" indent="0">
              <a:buNone/>
            </a:pPr>
            <a:r>
              <a:rPr lang="ar-SY" dirty="0" err="1" smtClean="0"/>
              <a:t>تقربيا</a:t>
            </a:r>
            <a:r>
              <a:rPr lang="ar-SY" dirty="0" smtClean="0"/>
              <a:t> واثناء التصوير يتم تسجيل تركيز الاشعة الصادرة في العضو</a:t>
            </a:r>
          </a:p>
          <a:p>
            <a:pPr marL="0" indent="0">
              <a:buNone/>
            </a:pPr>
            <a:r>
              <a:rPr lang="ar-SY" dirty="0" smtClean="0"/>
              <a:t>وبعد القياس يستمر تحلل الحقنة بشكل طبيعي وفق عمر النصف لها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76755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8712968" cy="6552728"/>
          </a:xfrm>
        </p:spPr>
      </p:pic>
    </p:spTree>
    <p:extLst>
      <p:ext uri="{BB962C8B-B14F-4D97-AF65-F5344CB8AC3E}">
        <p14:creationId xmlns:p14="http://schemas.microsoft.com/office/powerpoint/2010/main" val="85882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6336704"/>
          </a:xfrm>
        </p:spPr>
      </p:pic>
    </p:spTree>
    <p:extLst>
      <p:ext uri="{BB962C8B-B14F-4D97-AF65-F5344CB8AC3E}">
        <p14:creationId xmlns:p14="http://schemas.microsoft.com/office/powerpoint/2010/main" val="280783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Y" sz="4400" b="1" dirty="0" smtClean="0"/>
              <a:t>ظاهرة الفناء </a:t>
            </a:r>
            <a:r>
              <a:rPr lang="ar-SY" sz="4400" b="1" dirty="0" err="1" smtClean="0"/>
              <a:t>البوزوتروني</a:t>
            </a:r>
            <a:r>
              <a:rPr lang="ar-SY" sz="4400" b="1" dirty="0" smtClean="0"/>
              <a:t> :</a:t>
            </a:r>
          </a:p>
          <a:p>
            <a:pPr marL="0" indent="0">
              <a:buNone/>
            </a:pPr>
            <a:r>
              <a:rPr lang="ar-SY" dirty="0" smtClean="0"/>
              <a:t>يقوم النظير المشع لدى تحلله المعروف ايضا (اضمحلال بيتا )</a:t>
            </a:r>
          </a:p>
          <a:p>
            <a:pPr marL="0" indent="0">
              <a:buNone/>
            </a:pPr>
            <a:r>
              <a:rPr lang="ar-SY" dirty="0" err="1" smtClean="0"/>
              <a:t>باصدار</a:t>
            </a:r>
            <a:r>
              <a:rPr lang="ar-SY" dirty="0" smtClean="0"/>
              <a:t> </a:t>
            </a:r>
            <a:r>
              <a:rPr lang="ar-SY" dirty="0" err="1" smtClean="0"/>
              <a:t>بوزوترونات</a:t>
            </a:r>
            <a:r>
              <a:rPr lang="ar-SY" dirty="0" smtClean="0"/>
              <a:t> وهي إلكترونات موجبة الشحنة اي جسيمات مضادة للإلكترونات بسبب اختلاف شحنة كل منهما </a:t>
            </a:r>
          </a:p>
          <a:p>
            <a:pPr marL="0" indent="0">
              <a:buNone/>
            </a:pPr>
            <a:r>
              <a:rPr lang="ar-SY" dirty="0" smtClean="0"/>
              <a:t>تستمر هذه </a:t>
            </a:r>
            <a:r>
              <a:rPr lang="ar-SY" dirty="0" err="1" smtClean="0"/>
              <a:t>البوزوترونات</a:t>
            </a:r>
            <a:r>
              <a:rPr lang="ar-SY" dirty="0" smtClean="0"/>
              <a:t> بالانطلاق بضعة ميليمترات سرعان </a:t>
            </a:r>
            <a:r>
              <a:rPr lang="ar-SY" dirty="0" err="1" smtClean="0"/>
              <a:t>ماتصتدم</a:t>
            </a:r>
            <a:r>
              <a:rPr lang="ar-SY" dirty="0" smtClean="0"/>
              <a:t> بإلكترون ويسفر هذا  إفناء </a:t>
            </a:r>
            <a:r>
              <a:rPr lang="ar-SY" dirty="0" err="1" smtClean="0"/>
              <a:t>إلكترون_بوزوترون</a:t>
            </a:r>
            <a:r>
              <a:rPr lang="ar-SY" dirty="0" smtClean="0"/>
              <a:t>  عن إفناء كل من الجسيمين المتضادين وينتج عنهما فوتونين من أشعة غاما </a:t>
            </a:r>
          </a:p>
          <a:p>
            <a:pPr marL="0" indent="0">
              <a:buNone/>
            </a:pPr>
            <a:r>
              <a:rPr lang="ar-SY" dirty="0" smtClean="0"/>
              <a:t>ينبعثان في اتجاهين متضادين يتم الكشف عن هذه الفوتونات عندما تصل الى </a:t>
            </a:r>
            <a:r>
              <a:rPr lang="ar-SY" dirty="0" err="1" smtClean="0"/>
              <a:t>المفراس</a:t>
            </a:r>
            <a:r>
              <a:rPr lang="ar-SY" dirty="0" smtClean="0"/>
              <a:t> </a:t>
            </a:r>
            <a:r>
              <a:rPr lang="ar-SY" dirty="0" err="1" smtClean="0"/>
              <a:t>الومضاني</a:t>
            </a:r>
            <a:r>
              <a:rPr lang="ar-SY" dirty="0" smtClean="0"/>
              <a:t> حيث تصدر عنها وميض عابر تلتقطه اجهزة تعرف باسم صمامات تضخيم ضوئية وهي صمامات إلكترونية مفرغة ذات تحسس ضوئي كبير تقوم الصمامات المضخمة للضوء بتسجيل الاشعة الصادرة </a:t>
            </a:r>
            <a:r>
              <a:rPr lang="ar-SY" dirty="0"/>
              <a:t>و</a:t>
            </a:r>
            <a:r>
              <a:rPr lang="ar-SY" dirty="0" smtClean="0"/>
              <a:t>تحولها الى نبضات كهربائية يمكن تسجيلها 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3037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ar-SY" dirty="0" smtClean="0"/>
              <a:t>وعادة يكون </a:t>
            </a:r>
            <a:r>
              <a:rPr lang="ar-SY" dirty="0" err="1" smtClean="0"/>
              <a:t>المفراس</a:t>
            </a:r>
            <a:r>
              <a:rPr lang="ar-SY" dirty="0" smtClean="0"/>
              <a:t> عبارة عن دائرة من هذه الصمامات الحساسة تحيط بالشخص المعرض للتصوير.</a:t>
            </a:r>
            <a:endParaRPr lang="ar-SY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8712967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80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ar-SY" dirty="0" smtClean="0"/>
              <a:t>وتعتمد عملية القياس على الكشف المتزامن لفوتونان صادران من نقطة في اتجاهين متضادين في دائرة </a:t>
            </a:r>
            <a:r>
              <a:rPr lang="ar-SY" dirty="0" err="1" smtClean="0"/>
              <a:t>المفراس</a:t>
            </a:r>
            <a:r>
              <a:rPr lang="ar-SY" dirty="0" smtClean="0"/>
              <a:t> بالنسبة لمركز الكتلة فالنقطتين متضادين تماما ولكن بما ان مركز الثقل </a:t>
            </a:r>
            <a:r>
              <a:rPr lang="ar-SY" dirty="0" err="1" smtClean="0"/>
              <a:t>لايقع</a:t>
            </a:r>
            <a:r>
              <a:rPr lang="ar-SY" dirty="0" smtClean="0"/>
              <a:t> بالضبط في مركز دائرة </a:t>
            </a:r>
            <a:r>
              <a:rPr lang="ar-SY" dirty="0" err="1" smtClean="0"/>
              <a:t>المفراس</a:t>
            </a:r>
            <a:r>
              <a:rPr lang="ar-SY" dirty="0" smtClean="0"/>
              <a:t> فنقطتي الكشف قد </a:t>
            </a:r>
            <a:r>
              <a:rPr lang="ar-SY" dirty="0" err="1" smtClean="0"/>
              <a:t>لاتكونا</a:t>
            </a:r>
            <a:r>
              <a:rPr lang="ar-SY" dirty="0" smtClean="0"/>
              <a:t> متضادتين تماما ويسمح </a:t>
            </a:r>
            <a:r>
              <a:rPr lang="ar-SY" dirty="0" err="1" smtClean="0"/>
              <a:t>المفراس</a:t>
            </a:r>
            <a:r>
              <a:rPr lang="ar-SY" dirty="0" smtClean="0"/>
              <a:t> بشكل عام لدرجة معينة من </a:t>
            </a:r>
            <a:r>
              <a:rPr lang="ar-SY" dirty="0" err="1" smtClean="0"/>
              <a:t>الخطا</a:t>
            </a:r>
            <a:r>
              <a:rPr lang="ar-SY" dirty="0" smtClean="0"/>
              <a:t> في اتجاه الكشف ويتجاهل </a:t>
            </a:r>
            <a:r>
              <a:rPr lang="ar-SY" dirty="0" err="1" smtClean="0"/>
              <a:t>المفراس</a:t>
            </a:r>
            <a:r>
              <a:rPr lang="ar-SY" dirty="0" smtClean="0"/>
              <a:t> اي ازواج فوتونات متضادة يقيسها اذا تعدى الفرق الزمني بينهما بضعة نانو ثوان اذ يكونا صادران من مكانين مختلفين في العضو.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0217994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782</Words>
  <Application>Microsoft Office PowerPoint</Application>
  <PresentationFormat>عرض على الشاشة (3:4)‏</PresentationFormat>
  <Paragraphs>58</Paragraphs>
  <Slides>13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4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أعداد الطلاب: أحمد فايز مصطفى        أحمد عدنان رجب سلمان هيثم عامر         علاء عيسى جمول</vt:lpstr>
    </vt:vector>
  </TitlesOfParts>
  <Company>Ahmed-Under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احمد</dc:creator>
  <cp:lastModifiedBy>احمد</cp:lastModifiedBy>
  <cp:revision>21</cp:revision>
  <dcterms:created xsi:type="dcterms:W3CDTF">2018-11-26T13:26:39Z</dcterms:created>
  <dcterms:modified xsi:type="dcterms:W3CDTF">2018-11-26T20:58:40Z</dcterms:modified>
</cp:coreProperties>
</file>