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A79FE7D1-C2E7-4193-8BBD-2D89263EE62D}">
          <p14:sldIdLst>
            <p14:sldId id="256"/>
            <p14:sldId id="257"/>
            <p14:sldId id="258"/>
            <p14:sldId id="259"/>
            <p14:sldId id="260"/>
            <p14:sldId id="261"/>
            <p14:sldId id="262"/>
            <p14:sldId id="263"/>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0" d="100"/>
          <a:sy n="70" d="100"/>
        </p:scale>
        <p:origin x="9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418633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191760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186688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307450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571837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9F913E6-F991-4F3B-977B-5C9A43E04867}" type="datetimeFigureOut">
              <a:rPr lang="en-US" smtClean="0"/>
              <a:t>12/22/2018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2292994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9F913E6-F991-4F3B-977B-5C9A43E04867}" type="datetimeFigureOut">
              <a:rPr lang="en-US" smtClean="0"/>
              <a:t>12/22/2018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357430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9F913E6-F991-4F3B-977B-5C9A43E04867}" type="datetimeFigureOut">
              <a:rPr lang="en-US" smtClean="0"/>
              <a:t>12/22/2018</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25540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9F913E6-F991-4F3B-977B-5C9A43E04867}" type="datetimeFigureOut">
              <a:rPr lang="en-US" smtClean="0"/>
              <a:t>12/22/2018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334282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C9F913E6-F991-4F3B-977B-5C9A43E04867}" type="datetimeFigureOut">
              <a:rPr lang="en-US" smtClean="0"/>
              <a:t>12/22/2018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2123089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C9F913E6-F991-4F3B-977B-5C9A43E04867}" type="datetimeFigureOut">
              <a:rPr lang="en-US" smtClean="0"/>
              <a:t>12/22/2018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E671D91-EB19-4171-B844-FDCF08275074}" type="slidenum">
              <a:rPr lang="en-US" smtClean="0"/>
              <a:t>‹#›</a:t>
            </a:fld>
            <a:endParaRPr lang="en-US"/>
          </a:p>
        </p:txBody>
      </p:sp>
    </p:spTree>
    <p:extLst>
      <p:ext uri="{BB962C8B-B14F-4D97-AF65-F5344CB8AC3E}">
        <p14:creationId xmlns:p14="http://schemas.microsoft.com/office/powerpoint/2010/main" val="862820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F913E6-F991-4F3B-977B-5C9A43E04867}" type="datetimeFigureOut">
              <a:rPr lang="en-US" smtClean="0"/>
              <a:t>12/22/2018</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E671D91-EB19-4171-B844-FDCF08275074}" type="slidenum">
              <a:rPr lang="en-US" smtClean="0"/>
              <a:t>‹#›</a:t>
            </a:fld>
            <a:endParaRPr lang="en-US"/>
          </a:p>
        </p:txBody>
      </p:sp>
    </p:spTree>
    <p:extLst>
      <p:ext uri="{BB962C8B-B14F-4D97-AF65-F5344CB8AC3E}">
        <p14:creationId xmlns:p14="http://schemas.microsoft.com/office/powerpoint/2010/main" val="2513404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401471" y="174056"/>
            <a:ext cx="9725168" cy="6294983"/>
          </a:xfrm>
        </p:spPr>
        <p:txBody>
          <a:bodyPr>
            <a:normAutofit/>
          </a:bodyPr>
          <a:lstStyle/>
          <a:p>
            <a:r>
              <a:rPr lang="ar-SA" sz="7200" dirty="0" smtClean="0">
                <a:solidFill>
                  <a:srgbClr val="FF0000"/>
                </a:solidFill>
              </a:rPr>
              <a:t>كواشف التألق الضوئي</a:t>
            </a:r>
            <a:r>
              <a:rPr lang="ar-SA" dirty="0" smtClean="0">
                <a:solidFill>
                  <a:srgbClr val="FF0000"/>
                </a:solidFill>
              </a:rPr>
              <a:t/>
            </a:r>
            <a:br>
              <a:rPr lang="ar-SA" dirty="0" smtClean="0">
                <a:solidFill>
                  <a:srgbClr val="FF0000"/>
                </a:solidFill>
              </a:rPr>
            </a:br>
            <a:r>
              <a:rPr lang="en-US" dirty="0" smtClean="0">
                <a:solidFill>
                  <a:srgbClr val="FF0000"/>
                </a:solidFill>
              </a:rPr>
              <a:t>Thermoluminescent dosimeter</a:t>
            </a:r>
            <a:r>
              <a:rPr lang="ar-SA" dirty="0" smtClean="0">
                <a:solidFill>
                  <a:srgbClr val="FF0000"/>
                </a:solidFill>
              </a:rPr>
              <a:t/>
            </a:r>
            <a:br>
              <a:rPr lang="ar-SA" dirty="0" smtClean="0">
                <a:solidFill>
                  <a:srgbClr val="FF0000"/>
                </a:solidFill>
              </a:rPr>
            </a:br>
            <a:r>
              <a:rPr lang="en-US" dirty="0" smtClean="0">
                <a:solidFill>
                  <a:srgbClr val="FF0000"/>
                </a:solidFill>
              </a:rPr>
              <a:t>TLD                         </a:t>
            </a:r>
            <a:endParaRPr lang="en-US" dirty="0">
              <a:solidFill>
                <a:srgbClr val="FF0000"/>
              </a:solidFill>
            </a:endParaRPr>
          </a:p>
        </p:txBody>
      </p:sp>
    </p:spTree>
    <p:extLst>
      <p:ext uri="{BB962C8B-B14F-4D97-AF65-F5344CB8AC3E}">
        <p14:creationId xmlns:p14="http://schemas.microsoft.com/office/powerpoint/2010/main" val="3685319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04967" y="191069"/>
            <a:ext cx="10740787" cy="6370975"/>
          </a:xfrm>
          <a:prstGeom prst="rect">
            <a:avLst/>
          </a:prstGeom>
        </p:spPr>
        <p:txBody>
          <a:bodyPr wrap="square">
            <a:spAutoFit/>
          </a:bodyPr>
          <a:lstStyle/>
          <a:p>
            <a:r>
              <a:rPr lang="ar-SY" sz="2400" dirty="0" smtClean="0">
                <a:latin typeface="Arial Black" panose="020B0A04020102020204" pitchFamily="34" charset="0"/>
              </a:rPr>
              <a:t>عبارة عن نوع من مقياس جرعة الإشعاع، والذي يعتمد على قياس مدى التعرض للإشعاع المؤين عن طريق معرفة شدة الضوء المرئي الصادر عن بلورة عند تسخينها وذلك من خلال  كاشف. تعتمد شدة الضوء الصادر على مدى التعرض للإشعاع.من المواد الممتلكة لهذه الخاصية كل من فلوريد الكالسيوم وفلوريد الليثيوم وكبريتات الكالسيوم وبورات الكالسيوم وبروميد البوتاسيوم وغيرها من بلورات الأملاح اللاعضوية.  إن البلورات المستخدمة تكون مشوبة بعناصر أخرى من أجل قباس الإشعاع.إن أكثر نوعين مشهورين من البلورات المستخدمة في تركيب مقياس الجرعة الحراري الضوئي هي فلوريد الكالسيوم وفلوريد الليثيوم. تستخدم بلورات فلوريد الكالسيوم من أجل قياس مدى التعرض لأشعة غاما، في حين أن فلوريد الليثيوم يستخدم من أجل تحديد مدى التعرض لإشعاع النيوترونات.مبدأ العمل حدوث التآثر المتبادل بين الإشعاع والبلورات المستخدمة في مقياس الجرعة الحراري الضوئي تكتسب الإلكترونات طاقة وتقفز إلى مستويات طاقة أعلى، حيث تحجز هناك نتيجة وجود تشويب مقصود في البلورة، والذي غالباً ما يكون من أيونات المنغنيز أو المغنسيوم.[1] بعد ذلك  تجرى عملية تسخين للبلورة، مما يؤدي إلى عودة الإلكترونات المحجوزة إلى حالتها القاعية، حيث تحرر بذلك فوتون له من الطاقة ما يعادل فرق الطاقة بين الحالة القاعية وبين مستوى الطاقة الذي حدث عنده الاحتجاز.يمكن لهذه الإلكترونات المحتجزة أن تعود إلى المستوى القاعي دون إجراء عملية تسخين وذلك بعد مدة طويلة من الوقت. تدعى هذه الظاهرة حينها "الخبو" </a:t>
            </a:r>
            <a:r>
              <a:rPr lang="en-US" sz="2400" dirty="0" smtClean="0">
                <a:latin typeface="Arial Black" panose="020B0A04020102020204" pitchFamily="34" charset="0"/>
              </a:rPr>
              <a:t>fading، </a:t>
            </a:r>
            <a:r>
              <a:rPr lang="ar-SY" sz="2400" dirty="0" smtClean="0">
                <a:latin typeface="Arial Black" panose="020B0A04020102020204" pitchFamily="34" charset="0"/>
              </a:rPr>
              <a:t>وهي معتمدة على طاقة الإشعاع الوارد وعلى الخواص المميزة للمادة. نتيجة لذلك، فإن كل مادة لها عمر محدد للاستخدام لا يمكن بعده الحصول على معلومات تفيد بمدى التعرض للإشعاع. يتفاوت زمن الصلاحية هذا من عدة أسابيع إلى حوالي السنتين، وذلك حسب المادة المستخدمة. 	</a:t>
            </a:r>
            <a:endParaRPr lang="en-US" sz="2400" dirty="0">
              <a:latin typeface="Arial Black" panose="020B0A04020102020204" pitchFamily="34" charset="0"/>
            </a:endParaRPr>
          </a:p>
        </p:txBody>
      </p:sp>
    </p:spTree>
    <p:extLst>
      <p:ext uri="{BB962C8B-B14F-4D97-AF65-F5344CB8AC3E}">
        <p14:creationId xmlns:p14="http://schemas.microsoft.com/office/powerpoint/2010/main" val="113209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6266" y="601637"/>
            <a:ext cx="8969679" cy="5580799"/>
          </a:xfrm>
          <a:prstGeom prst="rect">
            <a:avLst/>
          </a:prstGeom>
        </p:spPr>
      </p:pic>
    </p:spTree>
    <p:extLst>
      <p:ext uri="{BB962C8B-B14F-4D97-AF65-F5344CB8AC3E}">
        <p14:creationId xmlns:p14="http://schemas.microsoft.com/office/powerpoint/2010/main" val="422326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612845"/>
            <a:ext cx="11696130" cy="5262979"/>
          </a:xfrm>
          <a:prstGeom prst="rect">
            <a:avLst/>
          </a:prstGeom>
        </p:spPr>
        <p:txBody>
          <a:bodyPr wrap="square">
            <a:spAutoFit/>
          </a:bodyPr>
          <a:lstStyle/>
          <a:p>
            <a:r>
              <a:rPr lang="ar-SY" sz="2400" dirty="0" smtClean="0"/>
              <a:t>كواشف التألق الحراري (الكواشف الحرارية)يمكن فهم طريقة الإصدار هذه بالاستعانة بنموذج عصابات النقل في العوازل وأنصاف النواقل. فعندما تتعرض هذه المواد للإشعاع تربح إلكتروناتها طاقة كافية لترتفع من عصابة التكافؤ إلى عصابة النقل. تؤسر بعض الإلكترونات العائدة إلى عصابة التكافؤ في مصائد (آبار كمونية) موجودة في المنطقة الطاقية الممنوعة. هذه الإلكترونات ستبقى مأسورة في هذه المصائد إلى أن تتلقى طاقة خارجية (عادة بشكلٍ حراري عن طريق التسخين) كافية لتحرير الإلكترون المأسور، الذي ينتقل داخل المادة ليتحد مع حامل شحنة من إشارة معاكسة، فتخسر طاقتها عن طريق إصدار فوتون يدعي بفوتون التألق الحراري (</a:t>
            </a:r>
            <a:r>
              <a:rPr lang="en-US" sz="2400" dirty="0" smtClean="0"/>
              <a:t>TL Photon). </a:t>
            </a:r>
            <a:r>
              <a:rPr lang="ar-SY" sz="2400" dirty="0" smtClean="0"/>
              <a:t>كما و تدعى المراكز التي انطلق منها الفوتون بالمراكز التألقية (</a:t>
            </a:r>
            <a:r>
              <a:rPr lang="en-US" sz="2400" dirty="0" smtClean="0"/>
              <a:t>TL Centers). </a:t>
            </a:r>
            <a:r>
              <a:rPr lang="ar-SY" sz="2400" dirty="0" smtClean="0"/>
              <a:t>و تكون كمية الفوتونات المنبعثة خلال عملية التسخين متناسبة مع كمية الإشعاع التي تعرضت لها المادة قبل البدء بالتسخين. لذلك تستعمل مواد الـ </a:t>
            </a:r>
            <a:r>
              <a:rPr lang="en-US" sz="2400" dirty="0" smtClean="0"/>
              <a:t> TLD </a:t>
            </a:r>
            <a:r>
              <a:rPr lang="ar-SY" sz="2400" dirty="0" smtClean="0"/>
              <a:t>ككاشف تراكمي حيث يكون فيه عدد الإلكترونات والثقوب المأسورة متناسبا مع عدد أزواج إلكترون- ثقب المتولدة نتيجة تعرض البلورة للإشعاع.طريقة القياس بعد فترة التعرض توضع كواشف </a:t>
            </a:r>
            <a:r>
              <a:rPr lang="en-US" sz="2400" dirty="0" smtClean="0"/>
              <a:t> </a:t>
            </a:r>
            <a:r>
              <a:rPr lang="ar-SY" sz="2400" dirty="0" smtClean="0"/>
              <a:t>فوق مسخن ترتفع حرارته تدريجيا. فعند درجة حرارة موافقة لمراكز الأسر تكتسب الإلكترونات المأسورة كمية كافية من الطاقة لتتحرر وتعود و تتحد مع الثقوب مصدرة ضوء. فيكون الضوء الصادر الكلي متناسب مع كمية الإلكترونات والثقوب المتولدة نتيجة التعرض للإشعاع يجمع الضوء الصادر عن مادة </a:t>
            </a:r>
            <a:r>
              <a:rPr lang="en-US" sz="2400" dirty="0" smtClean="0"/>
              <a:t>TLD </a:t>
            </a:r>
            <a:r>
              <a:rPr lang="ar-SY" sz="2400" dirty="0" smtClean="0"/>
              <a:t>بمضاعف ضوئي و يرسم بواسطة أجهزة خاصة منحني بياني لتغير كمية الضوء الصادر بدلالة درجة الحرارة. يسمى هذا المنحني بمنحني التألق الحراري</a:t>
            </a:r>
            <a:endParaRPr lang="en-US" sz="2400" dirty="0"/>
          </a:p>
        </p:txBody>
      </p:sp>
    </p:spTree>
    <p:extLst>
      <p:ext uri="{BB962C8B-B14F-4D97-AF65-F5344CB8AC3E}">
        <p14:creationId xmlns:p14="http://schemas.microsoft.com/office/powerpoint/2010/main" val="1383615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7982" y="750627"/>
            <a:ext cx="8175009" cy="5090615"/>
          </a:xfrm>
          <a:prstGeom prst="rect">
            <a:avLst/>
          </a:prstGeom>
        </p:spPr>
      </p:pic>
    </p:spTree>
    <p:extLst>
      <p:ext uri="{BB962C8B-B14F-4D97-AF65-F5344CB8AC3E}">
        <p14:creationId xmlns:p14="http://schemas.microsoft.com/office/powerpoint/2010/main" val="2969914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8364" y="0"/>
            <a:ext cx="11573301" cy="6740307"/>
          </a:xfrm>
          <a:prstGeom prst="rect">
            <a:avLst/>
          </a:prstGeom>
        </p:spPr>
        <p:txBody>
          <a:bodyPr wrap="square">
            <a:spAutoFit/>
          </a:bodyPr>
          <a:lstStyle/>
          <a:p>
            <a:r>
              <a:rPr lang="ar-SY" sz="2400" dirty="0" smtClean="0"/>
              <a:t>وهي أحد أهم مقاييس الجرعات المخبرية ذات التطبيقات الواسعة خصوصاً في المجال الطبي. وهي عبارة عن بلورة صلبة من فلوريد الليثيوم </a:t>
            </a:r>
            <a:r>
              <a:rPr lang="en-US" sz="2400" dirty="0" smtClean="0"/>
              <a:t>LiF، </a:t>
            </a:r>
            <a:r>
              <a:rPr lang="ar-SY" sz="2400" dirty="0" smtClean="0"/>
              <a:t>بورات الليثيوم </a:t>
            </a:r>
            <a:r>
              <a:rPr lang="en-US" sz="2400" dirty="0" smtClean="0"/>
              <a:t>Li2B4O7 </a:t>
            </a:r>
            <a:r>
              <a:rPr lang="ar-SY" sz="2400" dirty="0" smtClean="0"/>
              <a:t>أو فلوريد الكالسيوم </a:t>
            </a:r>
            <a:r>
              <a:rPr lang="en-US" sz="2400" dirty="0" smtClean="0"/>
              <a:t> CaF. </a:t>
            </a:r>
            <a:r>
              <a:rPr lang="ar-SY" sz="2400" dirty="0" smtClean="0"/>
              <a:t>وأكثرها استعمالاً خصوصاً في مجال قياس الجرعات الطبية هو </a:t>
            </a:r>
            <a:r>
              <a:rPr lang="en-US" sz="2400" dirty="0" smtClean="0"/>
              <a:t>LiF، </a:t>
            </a:r>
            <a:r>
              <a:rPr lang="ar-SY" sz="2400" dirty="0" smtClean="0"/>
              <a:t>ولذلك لتقارب العدد الذري له (</a:t>
            </a:r>
            <a:r>
              <a:rPr lang="en-US" sz="2400" dirty="0" smtClean="0"/>
              <a:t>Effective Atomic (8.2  </a:t>
            </a:r>
            <a:r>
              <a:rPr lang="ar-SY" sz="2400" dirty="0" smtClean="0"/>
              <a:t>مع العدد الذري للأنسجة الحيوية (7.4). الوميض الحراري </a:t>
            </a:r>
            <a:r>
              <a:rPr lang="en-US" sz="2400" dirty="0" smtClean="0"/>
              <a:t> TL </a:t>
            </a:r>
            <a:r>
              <a:rPr lang="ar-SY" sz="2400" dirty="0" smtClean="0"/>
              <a:t>لبلورة </a:t>
            </a:r>
            <a:r>
              <a:rPr lang="en-US" sz="2400" dirty="0" smtClean="0"/>
              <a:t> LiF </a:t>
            </a:r>
            <a:r>
              <a:rPr lang="ar-SY" sz="2400" dirty="0" smtClean="0"/>
              <a:t>التي في صورتها النقية يكون صغيراً لكن وجود بعض الشوائب </a:t>
            </a:r>
            <a:r>
              <a:rPr lang="en-US" sz="2400" dirty="0" smtClean="0"/>
              <a:t>Impurities </a:t>
            </a:r>
            <a:r>
              <a:rPr lang="ar-SY" sz="2400" dirty="0" smtClean="0"/>
              <a:t>مثل منغنيزيوم </a:t>
            </a:r>
            <a:r>
              <a:rPr lang="en-US" sz="2400" dirty="0" smtClean="0"/>
              <a:t>Magnesium  </a:t>
            </a:r>
            <a:r>
              <a:rPr lang="ar-SY" sz="2400" dirty="0" smtClean="0"/>
              <a:t>يزيد من الوميض الحراري.فعندما يسقط الإشعاع المؤين على هذه المواد تنتقل طاقتة إلى إلكترونات البلورة فترتفع الإلكترونات بدورها إلى مستوى طاقة أعلى عُصابة النقل </a:t>
            </a:r>
            <a:r>
              <a:rPr lang="en-US" sz="2400" dirty="0" smtClean="0"/>
              <a:t> (Conduction Band).</a:t>
            </a:r>
            <a:r>
              <a:rPr lang="ar-SY" sz="2400" dirty="0" smtClean="0"/>
              <a:t>ومن مزايا هذا النوع من البلورات أنها تحتفظ بتواجد الإلكترونات في المستوى العالي من الطاقة على مدى واسع من درجات الحرارة. فعند تسخين البلورات إلى درجات حرارة عالية تصل إلى 4000</a:t>
            </a:r>
            <a:r>
              <a:rPr lang="en-US" sz="2400" dirty="0" smtClean="0"/>
              <a:t>C </a:t>
            </a:r>
            <a:r>
              <a:rPr lang="ar-SY" sz="2400" dirty="0" smtClean="0"/>
              <a:t>تعود الإلكترونات إلى المستوى الأول لها عُصابة التكافؤ(</a:t>
            </a:r>
            <a:r>
              <a:rPr lang="en-US" sz="2400" dirty="0" smtClean="0"/>
              <a:t> (Valance Band </a:t>
            </a:r>
            <a:r>
              <a:rPr lang="ar-SY" sz="2400" dirty="0" smtClean="0"/>
              <a:t>مما يؤدي إلى إنبعاث ومضات ضوئية مرئية تتناسب مع مقدار الطاقة التي امتصتها البلورة، حيث يمكن تسجيل الومضات الضوئية وتحليلها ومنها معرفة الطاقة الممتصة. وبعد إتمام عملية القراءة وتبريد البلورة يمكن إعادة استخدامها مرة أخرى لقياس جرعات إشعاعية جديدة. وجدير بالذكر هنا التنويه بحساسية بلورة </a:t>
            </a:r>
            <a:r>
              <a:rPr lang="en-US" sz="2400" dirty="0" smtClean="0"/>
              <a:t>CaF </a:t>
            </a:r>
            <a:r>
              <a:rPr lang="ar-SY" sz="2400" dirty="0" smtClean="0"/>
              <a:t>على </a:t>
            </a:r>
            <a:r>
              <a:rPr lang="en-US" sz="2400" dirty="0" smtClean="0"/>
              <a:t>LiF </a:t>
            </a:r>
            <a:r>
              <a:rPr lang="ar-SY" sz="2400" dirty="0" smtClean="0"/>
              <a:t>للإشعاع ولكن استجابتها لتغير طاقة الإشعاع الساقط أضعف من استجابة </a:t>
            </a:r>
            <a:r>
              <a:rPr lang="en-US" sz="2400" dirty="0" smtClean="0"/>
              <a:t> LiF.</a:t>
            </a:r>
            <a:r>
              <a:rPr lang="ar-SY" sz="2400" dirty="0" smtClean="0"/>
              <a:t>حيث توضع المادة المشعة في الطبق الساخن وينبعث الوميض الحراري منها ليقاس بواسطة أنبوبة التضاعف الضوئي</a:t>
            </a:r>
            <a:r>
              <a:rPr lang="en-US" sz="2400" dirty="0" smtClean="0"/>
              <a:t> PMT </a:t>
            </a:r>
            <a:r>
              <a:rPr lang="ar-SY" sz="2400" dirty="0" smtClean="0"/>
              <a:t>والتي بدورها تحول الضوء إلى إشارة كهربائية يمكن تكبيرها وعدها.نظرية الوميض الحراري </a:t>
            </a:r>
            <a:r>
              <a:rPr lang="en-US" sz="2400" dirty="0" smtClean="0"/>
              <a:t>TL Theory</a:t>
            </a:r>
            <a:r>
              <a:rPr lang="ar-SY" sz="2400" dirty="0" smtClean="0"/>
              <a:t>الشكل التالي يوضح مستويات الطاقة لبلورة غير عضوية </a:t>
            </a:r>
            <a:r>
              <a:rPr lang="en-US" sz="2400" dirty="0" smtClean="0"/>
              <a:t>Inorganic Crystal </a:t>
            </a:r>
            <a:r>
              <a:rPr lang="ar-SY" sz="2400" dirty="0" smtClean="0"/>
              <a:t>التي تعطي وميضاً حرارياً نتيجة تعرضها للإشعاع المؤين.ففي الذرة، تحتل الإلكترونات مستويات الطاقة. وفي شبكية البلورة، تضطرب مستويات الطاقة الإلكترونية بواسطة التفاعلات المشتركة بين الذرات مما يوضح نظرية العُصابات المسموحة </a:t>
            </a:r>
            <a:r>
              <a:rPr lang="en-US" sz="2400" dirty="0" smtClean="0"/>
              <a:t>Allowed Bands </a:t>
            </a:r>
            <a:r>
              <a:rPr lang="ar-SY" sz="2400" dirty="0" smtClean="0"/>
              <a:t>والممنوعة </a:t>
            </a:r>
            <a:r>
              <a:rPr lang="en-US" sz="2400" dirty="0" smtClean="0"/>
              <a:t>Forbidden Bands. </a:t>
            </a:r>
            <a:endParaRPr lang="en-US" sz="2400" dirty="0"/>
          </a:p>
        </p:txBody>
      </p:sp>
    </p:spTree>
    <p:extLst>
      <p:ext uri="{BB962C8B-B14F-4D97-AF65-F5344CB8AC3E}">
        <p14:creationId xmlns:p14="http://schemas.microsoft.com/office/powerpoint/2010/main" val="3446571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9307" y="612845"/>
            <a:ext cx="11491415" cy="5262979"/>
          </a:xfrm>
          <a:prstGeom prst="rect">
            <a:avLst/>
          </a:prstGeom>
        </p:spPr>
        <p:txBody>
          <a:bodyPr wrap="square">
            <a:spAutoFit/>
          </a:bodyPr>
          <a:lstStyle/>
          <a:p>
            <a:r>
              <a:rPr lang="ar-SY" sz="2400" dirty="0" smtClean="0"/>
              <a:t>إضافة إلى ذلك فإن وجود الشوائب في البلورة يصنع مصائداً للطاقة </a:t>
            </a:r>
            <a:r>
              <a:rPr lang="en-US" sz="2400" dirty="0" smtClean="0"/>
              <a:t>Energy Traps </a:t>
            </a:r>
            <a:r>
              <a:rPr lang="ar-SY" sz="2400" dirty="0" smtClean="0"/>
              <a:t>في المناطق الممنوعة والتي تعطي حالة شبه مستقرة للإلكترونات.فعندما تشعع المادة، فإن بعضاً من الإلكترونات في عُصابة التكافؤ </a:t>
            </a:r>
            <a:r>
              <a:rPr lang="en-US" sz="2400" dirty="0" smtClean="0"/>
              <a:t>Valance Band </a:t>
            </a:r>
            <a:r>
              <a:rPr lang="ar-SY" sz="2400" dirty="0" smtClean="0"/>
              <a:t>سيأخذ طاقة كافية يرتقي بها إلى عُصابة النقل </a:t>
            </a:r>
            <a:r>
              <a:rPr lang="en-US" sz="2400" dirty="0" smtClean="0"/>
              <a:t>Conduction Band </a:t>
            </a:r>
            <a:r>
              <a:rPr lang="ar-SY" sz="2400" dirty="0" smtClean="0"/>
              <a:t>الأمر الذي يؤدي إلى إحداث فراغاً في شريط التكافؤ يسمى بالفجوة الموجبة </a:t>
            </a:r>
            <a:r>
              <a:rPr lang="en-US" sz="2400" dirty="0" smtClean="0"/>
              <a:t>Positive Hole.</a:t>
            </a:r>
            <a:r>
              <a:rPr lang="ar-SY" sz="2400" dirty="0" smtClean="0"/>
              <a:t>الإلكترون والفجوة سيتحركان بصورة منفصلة خلال عُصاباتِهم إلى أن </a:t>
            </a:r>
            <a:r>
              <a:rPr lang="en-US" sz="2400" dirty="0" smtClean="0"/>
              <a:t> </a:t>
            </a:r>
            <a:r>
              <a:rPr lang="ar-SY" sz="2400" dirty="0" smtClean="0"/>
              <a:t>يتحدان، (عودة الإلكترون إلى حاله الاستقرار، أو يسقطان في مصيدة حالة شبه مستقر فإذا كان هناك انبعاث فوري للضوء نتيجة هذه الإنتقالات فتسمى الظاهرة بالفلورَة </a:t>
            </a:r>
            <a:r>
              <a:rPr lang="en-US" sz="2400" dirty="0" smtClean="0"/>
              <a:t>Fluorescence. </a:t>
            </a:r>
            <a:r>
              <a:rPr lang="ar-SY" sz="2400" dirty="0" smtClean="0"/>
              <a:t>أما إذا تطلب الإلكترون طاقة لإخراجه من المصيدة وسقط مرة أخرى في عُصابة التكافؤ فيسمى انبعاث الضوء في هذه الحالة بالفسفرَ’ </a:t>
            </a:r>
            <a:r>
              <a:rPr lang="en-US" sz="2400" dirty="0" smtClean="0"/>
              <a:t>Phosphorescence. </a:t>
            </a:r>
            <a:r>
              <a:rPr lang="ar-SY" sz="2400" dirty="0" smtClean="0"/>
              <a:t>وإذا كا</a:t>
            </a:r>
            <a:r>
              <a:rPr lang="ar-SA" sz="2400" dirty="0" smtClean="0"/>
              <a:t>ن</a:t>
            </a:r>
            <a:r>
              <a:rPr lang="en-US" sz="2400" dirty="0" smtClean="0"/>
              <a:t>Phosphorescence </a:t>
            </a:r>
            <a:r>
              <a:rPr lang="ar-SA" sz="2400" dirty="0" smtClean="0"/>
              <a:t> </a:t>
            </a:r>
            <a:r>
              <a:rPr lang="ar-SY" sz="2400" dirty="0" smtClean="0"/>
              <a:t>بطيء جداً عند درجة حرارة الغرفة، فيمكن تعجيله برفع درجة حرارة المادة البلورية إلى حوالي 300</a:t>
            </a:r>
            <a:r>
              <a:rPr lang="ar-SA" sz="2400" dirty="0" smtClean="0"/>
              <a:t>0</a:t>
            </a:r>
            <a:r>
              <a:rPr lang="ar-SY" sz="2400" dirty="0" smtClean="0"/>
              <a:t> </a:t>
            </a:r>
            <a:r>
              <a:rPr lang="en-US" sz="2400" dirty="0" smtClean="0"/>
              <a:t>C</a:t>
            </a:r>
            <a:r>
              <a:rPr lang="ar-SA" sz="2400" dirty="0" smtClean="0"/>
              <a:t> </a:t>
            </a:r>
            <a:r>
              <a:rPr lang="ar-SY" sz="2400" dirty="0" smtClean="0"/>
              <a:t>وتسمى  الظاهرة في هذه الحالة بالوميض الحراري </a:t>
            </a:r>
            <a:r>
              <a:rPr lang="en-US" sz="2400" dirty="0" smtClean="0"/>
              <a:t>Thermolumenescence.</a:t>
            </a:r>
            <a:r>
              <a:rPr lang="ar-SY" sz="2400" dirty="0" smtClean="0"/>
              <a:t>تمثيل الوميض الحراري مع درجة حرارة يسمى بمنحنى التوهج </a:t>
            </a:r>
            <a:r>
              <a:rPr lang="en-US" sz="2400" dirty="0" smtClean="0"/>
              <a:t>Glow Curve. </a:t>
            </a:r>
            <a:r>
              <a:rPr lang="ar-SY" sz="2400" dirty="0" smtClean="0"/>
              <a:t>فكلما زادت درجة الحرارة المسلطة على مادة الوميض الحراري التي تم تعريضها للإشعاع، ستزداد احتمالية تحرير الإلكترونات من المصائد. فيزداد الوميض الحراري لأول وهلة إلى أن يصل قيمة عظمى ينقص بعدها مرة أخرى إلى الصفر، وبما أن معظم المواد المستعملة لهذا الغرض تحتوي على عدد من المصائد في المنطقة الممنوعة فمنحنى التوهج ربما يحتوي على عدد من قمم التوهج </a:t>
            </a:r>
            <a:r>
              <a:rPr lang="en-US" sz="2400" dirty="0" smtClean="0"/>
              <a:t>Glow Peaks.</a:t>
            </a:r>
            <a:endParaRPr lang="en-US" sz="2400" dirty="0"/>
          </a:p>
        </p:txBody>
      </p:sp>
    </p:spTree>
    <p:extLst>
      <p:ext uri="{BB962C8B-B14F-4D97-AF65-F5344CB8AC3E}">
        <p14:creationId xmlns:p14="http://schemas.microsoft.com/office/powerpoint/2010/main" val="1807510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7666" y="1323833"/>
            <a:ext cx="6946710" cy="3889611"/>
          </a:xfrm>
          <a:prstGeom prst="rect">
            <a:avLst/>
          </a:prstGeom>
        </p:spPr>
      </p:pic>
    </p:spTree>
    <p:extLst>
      <p:ext uri="{BB962C8B-B14F-4D97-AF65-F5344CB8AC3E}">
        <p14:creationId xmlns:p14="http://schemas.microsoft.com/office/powerpoint/2010/main" val="82816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3411939" y="1678675"/>
            <a:ext cx="5004178" cy="3411940"/>
          </a:xfrm>
          <a:prstGeom prst="rect">
            <a:avLst/>
          </a:prstGeom>
        </p:spPr>
      </p:pic>
      <p:sp>
        <p:nvSpPr>
          <p:cNvPr id="3" name="عنوان 2"/>
          <p:cNvSpPr>
            <a:spLocks noGrp="1"/>
          </p:cNvSpPr>
          <p:nvPr>
            <p:ph type="title"/>
          </p:nvPr>
        </p:nvSpPr>
        <p:spPr>
          <a:xfrm>
            <a:off x="-2099483" y="136478"/>
            <a:ext cx="10515600" cy="1376789"/>
          </a:xfrm>
        </p:spPr>
        <p:txBody>
          <a:bodyPr/>
          <a:lstStyle/>
          <a:p>
            <a:r>
              <a:rPr lang="ar-SA" dirty="0" smtClean="0">
                <a:solidFill>
                  <a:srgbClr val="FF0000"/>
                </a:solidFill>
              </a:rPr>
              <a:t>صورة توضيحية للكاشف </a:t>
            </a:r>
            <a:endParaRPr lang="en-US" dirty="0">
              <a:solidFill>
                <a:srgbClr val="FF0000"/>
              </a:solidFill>
            </a:endParaRPr>
          </a:p>
        </p:txBody>
      </p:sp>
    </p:spTree>
    <p:extLst>
      <p:ext uri="{BB962C8B-B14F-4D97-AF65-F5344CB8AC3E}">
        <p14:creationId xmlns:p14="http://schemas.microsoft.com/office/powerpoint/2010/main" val="4073843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1045</Words>
  <Application>Microsoft Office PowerPoint</Application>
  <PresentationFormat>شاشة عريضة</PresentationFormat>
  <Paragraphs>6</Paragraphs>
  <Slides>9</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9</vt:i4>
      </vt:variant>
    </vt:vector>
  </HeadingPairs>
  <TitlesOfParts>
    <vt:vector size="15" baseType="lpstr">
      <vt:lpstr>Arial</vt:lpstr>
      <vt:lpstr>Arial Black</vt:lpstr>
      <vt:lpstr>Calibri</vt:lpstr>
      <vt:lpstr>Calibri Light</vt:lpstr>
      <vt:lpstr>Times New Roman</vt:lpstr>
      <vt:lpstr>نسق Office</vt:lpstr>
      <vt:lpstr>كواشف التألق الضوئي Thermoluminescent dosimeter TLD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صورة توضيحية للكاشف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كواشف التألق الضوئي Thermoluminescent dosimeter TLD</dc:title>
  <dc:creator>zoc</dc:creator>
  <cp:lastModifiedBy>zoc</cp:lastModifiedBy>
  <cp:revision>6</cp:revision>
  <dcterms:created xsi:type="dcterms:W3CDTF">2018-12-21T22:56:48Z</dcterms:created>
  <dcterms:modified xsi:type="dcterms:W3CDTF">2018-12-22T00:11:59Z</dcterms:modified>
</cp:coreProperties>
</file>