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0" r:id="rId1"/>
  </p:sldMasterIdLst>
  <p:sldIdLst>
    <p:sldId id="261" r:id="rId2"/>
    <p:sldId id="262" r:id="rId3"/>
    <p:sldId id="263" r:id="rId4"/>
    <p:sldId id="264" r:id="rId5"/>
    <p:sldId id="265" r:id="rId6"/>
    <p:sldId id="266" r:id="rId7"/>
    <p:sldId id="267" r:id="rId8"/>
    <p:sldId id="256" r:id="rId9"/>
    <p:sldId id="257" r:id="rId10"/>
    <p:sldId id="260" r:id="rId11"/>
    <p:sldId id="259" r:id="rId12"/>
    <p:sldId id="258" r:id="rId13"/>
    <p:sldId id="268" r:id="rId14"/>
    <p:sldId id="269" r:id="rId15"/>
  </p:sldIdLst>
  <p:sldSz cx="12192000" cy="6858000"/>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390F8BD-E599-4200-937A-20B567D15D12}" type="datetimeFigureOut">
              <a:rPr lang="ar-SY" smtClean="0"/>
              <a:t>16/04/1440</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1521446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390F8BD-E599-4200-937A-20B567D15D12}" type="datetimeFigureOut">
              <a:rPr lang="ar-SY" smtClean="0"/>
              <a:t>16/04/1440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387624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390F8BD-E599-4200-937A-20B567D15D12}" type="datetimeFigureOut">
              <a:rPr lang="ar-SY" smtClean="0"/>
              <a:t>16/04/1440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2050317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390F8BD-E599-4200-937A-20B567D15D12}" type="datetimeFigureOut">
              <a:rPr lang="ar-SY" smtClean="0"/>
              <a:t>16/04/1440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C072E667-A980-4511-91B6-EC68A300E54B}" type="slidenum">
              <a:rPr lang="ar-SY" smtClean="0"/>
              <a:t>‹#›</a:t>
            </a:fld>
            <a:endParaRPr lang="ar-SY"/>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20674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390F8BD-E599-4200-937A-20B567D15D12}" type="datetimeFigureOut">
              <a:rPr lang="ar-SY" smtClean="0"/>
              <a:t>16/04/1440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23617265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390F8BD-E599-4200-937A-20B567D15D12}" type="datetimeFigureOut">
              <a:rPr lang="ar-SY" smtClean="0"/>
              <a:t>16/04/1440</a:t>
            </a:fld>
            <a:endParaRPr lang="ar-SY"/>
          </a:p>
        </p:txBody>
      </p:sp>
      <p:sp>
        <p:nvSpPr>
          <p:cNvPr id="4" name="Footer Placeholder 3"/>
          <p:cNvSpPr>
            <a:spLocks noGrp="1"/>
          </p:cNvSpPr>
          <p:nvPr>
            <p:ph type="ftr" sz="quarter" idx="11"/>
          </p:nvPr>
        </p:nvSpPr>
        <p:spPr/>
        <p:txBody>
          <a:bodyPr/>
          <a:lstStyle/>
          <a:p>
            <a:endParaRPr lang="ar-SY"/>
          </a:p>
        </p:txBody>
      </p:sp>
      <p:sp>
        <p:nvSpPr>
          <p:cNvPr id="5" name="Slide Number Placeholder 4"/>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3054444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390F8BD-E599-4200-937A-20B567D15D12}" type="datetimeFigureOut">
              <a:rPr lang="ar-SY" smtClean="0"/>
              <a:t>16/04/1440</a:t>
            </a:fld>
            <a:endParaRPr lang="ar-SY"/>
          </a:p>
        </p:txBody>
      </p:sp>
      <p:sp>
        <p:nvSpPr>
          <p:cNvPr id="4" name="Footer Placeholder 3"/>
          <p:cNvSpPr>
            <a:spLocks noGrp="1"/>
          </p:cNvSpPr>
          <p:nvPr>
            <p:ph type="ftr" sz="quarter" idx="11"/>
          </p:nvPr>
        </p:nvSpPr>
        <p:spPr/>
        <p:txBody>
          <a:bodyPr/>
          <a:lstStyle/>
          <a:p>
            <a:endParaRPr lang="ar-SY"/>
          </a:p>
        </p:txBody>
      </p:sp>
      <p:sp>
        <p:nvSpPr>
          <p:cNvPr id="5" name="Slide Number Placeholder 4"/>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4176931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390F8BD-E599-4200-937A-20B567D15D12}" type="datetimeFigureOut">
              <a:rPr lang="ar-SY" smtClean="0"/>
              <a:t>16/04/1440</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3453787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ar-SA" smtClean="0"/>
              <a:t>انقر لتحرير نمط العنوان الرئيسي</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390F8BD-E599-4200-937A-20B567D15D12}" type="datetimeFigureOut">
              <a:rPr lang="ar-SY" smtClean="0"/>
              <a:t>16/04/1440</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1477057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390F8BD-E599-4200-937A-20B567D15D12}" type="datetimeFigureOut">
              <a:rPr lang="ar-SY" smtClean="0"/>
              <a:t>16/04/1440</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261413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390F8BD-E599-4200-937A-20B567D15D12}" type="datetimeFigureOut">
              <a:rPr lang="ar-SY" smtClean="0"/>
              <a:t>16/04/1440</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2429438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390F8BD-E599-4200-937A-20B567D15D12}" type="datetimeFigureOut">
              <a:rPr lang="ar-SY" smtClean="0"/>
              <a:t>16/04/1440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1187322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Content Placeholder 3"/>
          <p:cNvSpPr>
            <a:spLocks noGrp="1"/>
          </p:cNvSpPr>
          <p:nvPr>
            <p:ph sz="quarter" idx="13"/>
          </p:nvPr>
        </p:nvSpPr>
        <p:spPr>
          <a:xfrm>
            <a:off x="913774" y="3051012"/>
            <a:ext cx="5106027"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3" name="Content Placeholder 5"/>
          <p:cNvSpPr>
            <a:spLocks noGrp="1"/>
          </p:cNvSpPr>
          <p:nvPr>
            <p:ph sz="quarter" idx="14"/>
          </p:nvPr>
        </p:nvSpPr>
        <p:spPr>
          <a:xfrm>
            <a:off x="6172200" y="3051012"/>
            <a:ext cx="5105401"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390F8BD-E599-4200-937A-20B567D15D12}" type="datetimeFigureOut">
              <a:rPr lang="ar-SY" smtClean="0"/>
              <a:t>16/04/1440</a:t>
            </a:fld>
            <a:endParaRPr lang="ar-SY"/>
          </a:p>
        </p:txBody>
      </p:sp>
      <p:sp>
        <p:nvSpPr>
          <p:cNvPr id="8" name="Footer Placeholder 7"/>
          <p:cNvSpPr>
            <a:spLocks noGrp="1"/>
          </p:cNvSpPr>
          <p:nvPr>
            <p:ph type="ftr" sz="quarter" idx="11"/>
          </p:nvPr>
        </p:nvSpPr>
        <p:spPr/>
        <p:txBody>
          <a:bodyPr/>
          <a:lstStyle/>
          <a:p>
            <a:endParaRPr lang="ar-SY"/>
          </a:p>
        </p:txBody>
      </p:sp>
      <p:sp>
        <p:nvSpPr>
          <p:cNvPr id="9" name="Slide Number Placeholder 8"/>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415849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390F8BD-E599-4200-937A-20B567D15D12}" type="datetimeFigureOut">
              <a:rPr lang="ar-SY" smtClean="0"/>
              <a:t>16/04/1440</a:t>
            </a:fld>
            <a:endParaRPr lang="ar-SY"/>
          </a:p>
        </p:txBody>
      </p:sp>
      <p:sp>
        <p:nvSpPr>
          <p:cNvPr id="4" name="Footer Placeholder 3"/>
          <p:cNvSpPr>
            <a:spLocks noGrp="1"/>
          </p:cNvSpPr>
          <p:nvPr>
            <p:ph type="ftr" sz="quarter" idx="11"/>
          </p:nvPr>
        </p:nvSpPr>
        <p:spPr/>
        <p:txBody>
          <a:bodyPr/>
          <a:lstStyle/>
          <a:p>
            <a:endParaRPr lang="ar-SY"/>
          </a:p>
        </p:txBody>
      </p:sp>
      <p:sp>
        <p:nvSpPr>
          <p:cNvPr id="5" name="Slide Number Placeholder 4"/>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413229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390F8BD-E599-4200-937A-20B567D15D12}" type="datetimeFigureOut">
              <a:rPr lang="ar-SY" smtClean="0"/>
              <a:t>16/04/1440</a:t>
            </a:fld>
            <a:endParaRPr lang="ar-SY"/>
          </a:p>
        </p:txBody>
      </p:sp>
      <p:sp>
        <p:nvSpPr>
          <p:cNvPr id="3" name="Footer Placeholder 2"/>
          <p:cNvSpPr>
            <a:spLocks noGrp="1"/>
          </p:cNvSpPr>
          <p:nvPr>
            <p:ph type="ftr" sz="quarter" idx="11"/>
          </p:nvPr>
        </p:nvSpPr>
        <p:spPr/>
        <p:txBody>
          <a:bodyPr/>
          <a:lstStyle/>
          <a:p>
            <a:endParaRPr lang="ar-SY"/>
          </a:p>
        </p:txBody>
      </p:sp>
      <p:sp>
        <p:nvSpPr>
          <p:cNvPr id="4" name="Slide Number Placeholder 3"/>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2095162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ar-SA" smtClean="0"/>
              <a:t>انقر لتحرير نمط العنوان الرئيسي</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390F8BD-E599-4200-937A-20B567D15D12}" type="datetimeFigureOut">
              <a:rPr lang="ar-SY" smtClean="0"/>
              <a:t>16/04/1440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933914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390F8BD-E599-4200-937A-20B567D15D12}" type="datetimeFigureOut">
              <a:rPr lang="ar-SY" smtClean="0"/>
              <a:t>16/04/1440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C072E667-A980-4511-91B6-EC68A300E54B}" type="slidenum">
              <a:rPr lang="ar-SY" smtClean="0"/>
              <a:t>‹#›</a:t>
            </a:fld>
            <a:endParaRPr lang="ar-SY"/>
          </a:p>
        </p:txBody>
      </p:sp>
    </p:spTree>
    <p:extLst>
      <p:ext uri="{BB962C8B-B14F-4D97-AF65-F5344CB8AC3E}">
        <p14:creationId xmlns:p14="http://schemas.microsoft.com/office/powerpoint/2010/main" val="2838164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1390F8BD-E599-4200-937A-20B567D15D12}" type="datetimeFigureOut">
              <a:rPr lang="ar-SY" smtClean="0"/>
              <a:t>16/04/1440</a:t>
            </a:fld>
            <a:endParaRPr lang="ar-SY"/>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ar-SY"/>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C072E667-A980-4511-91B6-EC68A300E54B}" type="slidenum">
              <a:rPr lang="ar-SY" smtClean="0"/>
              <a:t>‹#›</a:t>
            </a:fld>
            <a:endParaRPr lang="ar-SY"/>
          </a:p>
        </p:txBody>
      </p:sp>
    </p:spTree>
    <p:extLst>
      <p:ext uri="{BB962C8B-B14F-4D97-AF65-F5344CB8AC3E}">
        <p14:creationId xmlns:p14="http://schemas.microsoft.com/office/powerpoint/2010/main" val="4133168035"/>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 id="2147483884" r:id="rId14"/>
    <p:sldLayoutId id="2147483885" r:id="rId15"/>
    <p:sldLayoutId id="2147483886" r:id="rId16"/>
    <p:sldLayoutId id="2147483887"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53803" y="685800"/>
            <a:ext cx="9249221" cy="4736206"/>
          </a:xfrm>
        </p:spPr>
        <p:txBody>
          <a:bodyPr>
            <a:normAutofit/>
          </a:bodyPr>
          <a:lstStyle/>
          <a:p>
            <a:r>
              <a:rPr lang="ar-SY" dirty="0" smtClean="0"/>
              <a:t>الكواشف الغازية:</a:t>
            </a:r>
            <a:br>
              <a:rPr lang="ar-SY" dirty="0" smtClean="0"/>
            </a:br>
            <a:r>
              <a:rPr lang="ar-SY" sz="2800" dirty="0" smtClean="0"/>
              <a:t>كواشف الاشعاع التي تعمل بالغاز هي تلك التي يحتوي الحجم الحساس فيها على غاز.</a:t>
            </a:r>
            <a:br>
              <a:rPr lang="ar-SY" sz="2800" dirty="0" smtClean="0"/>
            </a:br>
            <a:r>
              <a:rPr lang="ar-SY" sz="2800" dirty="0" smtClean="0"/>
              <a:t>تعتمد على عملية التأين التي تحدث خلال تفاعل الاشعاع الساقط مع جزيئات الغاز داخل الكاشف حيث يتم تجميع أزواج الالكترونات والايونات المتولدة أثناء عملية التأين على طول  مسار الاشعاع في الغاز بتطبيق جهد كهربائي مناسب بين قطبي الكاشف.</a:t>
            </a:r>
            <a:endParaRPr lang="ar-SY" sz="2800" dirty="0"/>
          </a:p>
        </p:txBody>
      </p:sp>
    </p:spTree>
    <p:extLst>
      <p:ext uri="{BB962C8B-B14F-4D97-AF65-F5344CB8AC3E}">
        <p14:creationId xmlns:p14="http://schemas.microsoft.com/office/powerpoint/2010/main" val="2139435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pic>
        <p:nvPicPr>
          <p:cNvPr id="4" name="عنصر نائب للمحتوى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5048250" y="3312319"/>
            <a:ext cx="2095500" cy="1533525"/>
          </a:xfrm>
        </p:spPr>
      </p:pic>
    </p:spTree>
    <p:extLst>
      <p:ext uri="{BB962C8B-B14F-4D97-AF65-F5344CB8AC3E}">
        <p14:creationId xmlns:p14="http://schemas.microsoft.com/office/powerpoint/2010/main" val="16943876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28034" y="365125"/>
            <a:ext cx="10825765" cy="5894007"/>
          </a:xfrm>
        </p:spPr>
        <p:txBody>
          <a:bodyPr>
            <a:normAutofit/>
          </a:bodyPr>
          <a:lstStyle/>
          <a:p>
            <a:r>
              <a:rPr lang="ar-SY" dirty="0" smtClean="0"/>
              <a:t>يختلف عداد </a:t>
            </a:r>
            <a:r>
              <a:rPr lang="ar-SY" dirty="0" err="1" smtClean="0"/>
              <a:t>غايجر</a:t>
            </a:r>
            <a:r>
              <a:rPr lang="ar-SY" dirty="0" smtClean="0"/>
              <a:t> عن العداد التناسبي في أن عداد </a:t>
            </a:r>
            <a:r>
              <a:rPr lang="ar-SY" dirty="0" err="1" smtClean="0"/>
              <a:t>جايجر</a:t>
            </a:r>
            <a:r>
              <a:rPr lang="ar-SY" dirty="0" smtClean="0"/>
              <a:t> يعمل عند جهد التشبع وهذا يعني أن قوة جذب المصعد للإلكترونات المتولدة عن التأين تكون كبيرة جدا بحيث تنتج طاقة كبيرة لا تعتمد على طاقة الشعاع الساقط.</a:t>
            </a:r>
            <a:br>
              <a:rPr lang="ar-SY" dirty="0" smtClean="0"/>
            </a:br>
            <a:r>
              <a:rPr lang="ar-SY" dirty="0" smtClean="0"/>
              <a:t>أما العداد التناسبي فهو يعمل بجهد كهربائي أقل وبهذا يعتمد عدد الأيونات المتكونة وبالتالي مقدار النبضة الكهربائية الناتجة على المصعد على طاقة الشعاع الساقط وتكون النبضة متناسبة مع طاقة الشعاع الساقط.</a:t>
            </a:r>
            <a:br>
              <a:rPr lang="ar-SY" dirty="0" smtClean="0"/>
            </a:br>
            <a:r>
              <a:rPr lang="ar-SY" dirty="0" smtClean="0"/>
              <a:t>أي أن عداد </a:t>
            </a:r>
            <a:r>
              <a:rPr lang="ar-SY" dirty="0" err="1"/>
              <a:t>غايغر</a:t>
            </a:r>
            <a:r>
              <a:rPr lang="ar-SY" dirty="0"/>
              <a:t> يستطيع </a:t>
            </a:r>
            <a:r>
              <a:rPr lang="ar-SY" dirty="0" err="1"/>
              <a:t>يستطيع</a:t>
            </a:r>
            <a:r>
              <a:rPr lang="ar-SY" dirty="0"/>
              <a:t> اكتشاف شعاع مؤين في الأنبوب أما العداد التناسبي فيستطيع بالإضافة إلى ذلك معرفة الشعاع الساقط.</a:t>
            </a:r>
          </a:p>
        </p:txBody>
      </p:sp>
    </p:spTree>
    <p:extLst>
      <p:ext uri="{BB962C8B-B14F-4D97-AF65-F5344CB8AC3E}">
        <p14:creationId xmlns:p14="http://schemas.microsoft.com/office/powerpoint/2010/main" val="4002576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65161" y="365125"/>
            <a:ext cx="9988638" cy="5211427"/>
          </a:xfrm>
        </p:spPr>
        <p:txBody>
          <a:bodyPr>
            <a:normAutofit/>
          </a:bodyPr>
          <a:lstStyle/>
          <a:p>
            <a:r>
              <a:rPr lang="ar-SY" dirty="0" smtClean="0"/>
              <a:t>يقترن بالعداد التناسبي عيب من وجهة أخرى هو أنه قليل الحساسية عندما نقيس به فوتونات ذات طاقة ضعيفة لأن ضعف طاقة الفوتون الساقط تنتج نبضة </a:t>
            </a:r>
            <a:r>
              <a:rPr lang="ar-SY" dirty="0" err="1" smtClean="0"/>
              <a:t>جهدية</a:t>
            </a:r>
            <a:r>
              <a:rPr lang="ar-SY" dirty="0" smtClean="0"/>
              <a:t> صغيرة نسبيا ويصعب قياسها.</a:t>
            </a:r>
            <a:br>
              <a:rPr lang="ar-SY" dirty="0" smtClean="0"/>
            </a:br>
            <a:r>
              <a:rPr lang="ar-SY" dirty="0" smtClean="0"/>
              <a:t>أي أننا نعتمد على عداد </a:t>
            </a:r>
            <a:r>
              <a:rPr lang="ar-SY" dirty="0" err="1" smtClean="0"/>
              <a:t>غايغر</a:t>
            </a:r>
            <a:r>
              <a:rPr lang="ar-SY" dirty="0" smtClean="0"/>
              <a:t> في حالة الفوتونات وأشعة ألفا وأشعة بيتا عندما تكون طاقتها ضعيفة .</a:t>
            </a:r>
            <a:br>
              <a:rPr lang="ar-SY" dirty="0" smtClean="0"/>
            </a:br>
            <a:r>
              <a:rPr lang="ar-SY" dirty="0" err="1" smtClean="0"/>
              <a:t>أونستخدم</a:t>
            </a:r>
            <a:r>
              <a:rPr lang="ar-SY" dirty="0" smtClean="0"/>
              <a:t> نوعا أخر من العدادات الحساسة للأشعة الضعيفة مثل عدادات شبه الموصلات أو العداد </a:t>
            </a:r>
            <a:r>
              <a:rPr lang="ar-SY" dirty="0" err="1" smtClean="0"/>
              <a:t>الوميضي</a:t>
            </a:r>
            <a:r>
              <a:rPr lang="ar-SY" dirty="0" smtClean="0"/>
              <a:t> .</a:t>
            </a:r>
            <a:endParaRPr lang="ar-SY" dirty="0"/>
          </a:p>
        </p:txBody>
      </p:sp>
    </p:spTree>
    <p:extLst>
      <p:ext uri="{BB962C8B-B14F-4D97-AF65-F5344CB8AC3E}">
        <p14:creationId xmlns:p14="http://schemas.microsoft.com/office/powerpoint/2010/main" val="4121718713"/>
      </p:ext>
    </p:extLst>
  </p:cSld>
  <p:clrMapOvr>
    <a:masterClrMapping/>
  </p:clrMapOvr>
  <p:transition spd="slow">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pic>
        <p:nvPicPr>
          <p:cNvPr id="4" name="عنصر نائب للمحتوى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4184798" y="2366963"/>
            <a:ext cx="3822404" cy="3424237"/>
          </a:xfrm>
        </p:spPr>
      </p:pic>
    </p:spTree>
    <p:extLst>
      <p:ext uri="{BB962C8B-B14F-4D97-AF65-F5344CB8AC3E}">
        <p14:creationId xmlns:p14="http://schemas.microsoft.com/office/powerpoint/2010/main" val="38866599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0614" y="618517"/>
            <a:ext cx="10067612" cy="5267128"/>
          </a:xfrm>
        </p:spPr>
        <p:txBody>
          <a:bodyPr>
            <a:normAutofit/>
          </a:bodyPr>
          <a:lstStyle/>
          <a:p>
            <a:r>
              <a:rPr lang="ar-SY" sz="6000" dirty="0" smtClean="0">
                <a:solidFill>
                  <a:schemeClr val="accent1">
                    <a:lumMod val="75000"/>
                  </a:schemeClr>
                </a:solidFill>
              </a:rPr>
              <a:t>إعداد الطلاب:</a:t>
            </a:r>
            <a:br>
              <a:rPr lang="ar-SY" sz="6000" dirty="0" smtClean="0">
                <a:solidFill>
                  <a:schemeClr val="accent1">
                    <a:lumMod val="75000"/>
                  </a:schemeClr>
                </a:solidFill>
              </a:rPr>
            </a:br>
            <a:r>
              <a:rPr lang="ar-SY" sz="6000" dirty="0" smtClean="0">
                <a:solidFill>
                  <a:schemeClr val="accent4">
                    <a:lumMod val="75000"/>
                  </a:schemeClr>
                </a:solidFill>
              </a:rPr>
              <a:t>رانيا </a:t>
            </a:r>
            <a:r>
              <a:rPr lang="ar-SY" sz="6000" dirty="0" err="1" smtClean="0">
                <a:solidFill>
                  <a:schemeClr val="accent4">
                    <a:lumMod val="75000"/>
                  </a:schemeClr>
                </a:solidFill>
              </a:rPr>
              <a:t>شلهوم</a:t>
            </a:r>
            <a:r>
              <a:rPr lang="ar-SY" sz="6000" dirty="0" smtClean="0">
                <a:solidFill>
                  <a:schemeClr val="accent1">
                    <a:lumMod val="75000"/>
                  </a:schemeClr>
                </a:solidFill>
              </a:rPr>
              <a:t/>
            </a:r>
            <a:br>
              <a:rPr lang="ar-SY" sz="6000" dirty="0" smtClean="0">
                <a:solidFill>
                  <a:schemeClr val="accent1">
                    <a:lumMod val="75000"/>
                  </a:schemeClr>
                </a:solidFill>
              </a:rPr>
            </a:br>
            <a:r>
              <a:rPr lang="ar-SY" sz="6000" dirty="0" smtClean="0">
                <a:solidFill>
                  <a:srgbClr val="FFC000"/>
                </a:solidFill>
              </a:rPr>
              <a:t>زينة مصطفى </a:t>
            </a:r>
            <a:r>
              <a:rPr lang="ar-SY" sz="6000" dirty="0" smtClean="0">
                <a:solidFill>
                  <a:schemeClr val="accent1">
                    <a:lumMod val="75000"/>
                  </a:schemeClr>
                </a:solidFill>
              </a:rPr>
              <a:t/>
            </a:r>
            <a:br>
              <a:rPr lang="ar-SY" sz="6000" dirty="0" smtClean="0">
                <a:solidFill>
                  <a:schemeClr val="accent1">
                    <a:lumMod val="75000"/>
                  </a:schemeClr>
                </a:solidFill>
              </a:rPr>
            </a:br>
            <a:r>
              <a:rPr lang="ar-SY" sz="6000" dirty="0" smtClean="0">
                <a:solidFill>
                  <a:schemeClr val="accent6">
                    <a:lumMod val="50000"/>
                  </a:schemeClr>
                </a:solidFill>
              </a:rPr>
              <a:t>صبا الحلو</a:t>
            </a:r>
            <a:r>
              <a:rPr lang="ar-SY" sz="6000" dirty="0" smtClean="0">
                <a:solidFill>
                  <a:schemeClr val="accent1">
                    <a:lumMod val="75000"/>
                  </a:schemeClr>
                </a:solidFill>
              </a:rPr>
              <a:t/>
            </a:r>
            <a:br>
              <a:rPr lang="ar-SY" sz="6000" dirty="0" smtClean="0">
                <a:solidFill>
                  <a:schemeClr val="accent1">
                    <a:lumMod val="75000"/>
                  </a:schemeClr>
                </a:solidFill>
              </a:rPr>
            </a:br>
            <a:r>
              <a:rPr lang="ar-SY" sz="6000" dirty="0" smtClean="0">
                <a:solidFill>
                  <a:schemeClr val="tx1">
                    <a:lumMod val="95000"/>
                    <a:lumOff val="5000"/>
                  </a:schemeClr>
                </a:solidFill>
              </a:rPr>
              <a:t>مجد حبيب</a:t>
            </a:r>
            <a:r>
              <a:rPr lang="ar-SY" sz="6000" dirty="0" smtClean="0">
                <a:solidFill>
                  <a:schemeClr val="accent1">
                    <a:lumMod val="75000"/>
                  </a:schemeClr>
                </a:solidFill>
              </a:rPr>
              <a:t/>
            </a:r>
            <a:br>
              <a:rPr lang="ar-SY" sz="6000" dirty="0" smtClean="0">
                <a:solidFill>
                  <a:schemeClr val="accent1">
                    <a:lumMod val="75000"/>
                  </a:schemeClr>
                </a:solidFill>
              </a:rPr>
            </a:br>
            <a:r>
              <a:rPr lang="ar-SY" sz="6000" dirty="0" smtClean="0">
                <a:solidFill>
                  <a:srgbClr val="002060"/>
                </a:solidFill>
              </a:rPr>
              <a:t>محمد أحمد</a:t>
            </a:r>
            <a:endParaRPr lang="ar-SY" sz="6000" dirty="0">
              <a:solidFill>
                <a:srgbClr val="002060"/>
              </a:solidFill>
            </a:endParaRPr>
          </a:p>
        </p:txBody>
      </p:sp>
    </p:spTree>
    <p:extLst>
      <p:ext uri="{BB962C8B-B14F-4D97-AF65-F5344CB8AC3E}">
        <p14:creationId xmlns:p14="http://schemas.microsoft.com/office/powerpoint/2010/main" val="1007465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73499" y="685800"/>
            <a:ext cx="9429525" cy="4027868"/>
          </a:xfrm>
        </p:spPr>
        <p:txBody>
          <a:bodyPr>
            <a:normAutofit/>
          </a:bodyPr>
          <a:lstStyle/>
          <a:p>
            <a:r>
              <a:rPr lang="ar-SY" dirty="0" smtClean="0"/>
              <a:t>يوجد ثلاث أنواع رئيسية من الكواشف الغازية:</a:t>
            </a:r>
            <a:br>
              <a:rPr lang="ar-SY" dirty="0" smtClean="0"/>
            </a:br>
            <a:r>
              <a:rPr lang="ar-SY" dirty="0" smtClean="0"/>
              <a:t>1.غرفة التأين</a:t>
            </a:r>
            <a:br>
              <a:rPr lang="ar-SY" dirty="0" smtClean="0"/>
            </a:br>
            <a:r>
              <a:rPr lang="ar-SY" dirty="0" smtClean="0"/>
              <a:t>2.العداد التناسبي</a:t>
            </a:r>
            <a:br>
              <a:rPr lang="ar-SY" dirty="0" smtClean="0"/>
            </a:br>
            <a:r>
              <a:rPr lang="ar-SY" dirty="0" smtClean="0"/>
              <a:t>3.عداد </a:t>
            </a:r>
            <a:r>
              <a:rPr lang="ar-SY" dirty="0" err="1" smtClean="0"/>
              <a:t>غايغر</a:t>
            </a:r>
            <a:r>
              <a:rPr lang="ar-SY" dirty="0" smtClean="0"/>
              <a:t> مولر</a:t>
            </a:r>
            <a:br>
              <a:rPr lang="ar-SY" dirty="0" smtClean="0"/>
            </a:br>
            <a:r>
              <a:rPr lang="ar-SY" dirty="0" smtClean="0"/>
              <a:t>وتعتمد جميعها على تجميع الشحنة الكهربائية الخارجة من الكاشف تجميع الشحنات المتكونة داخل غرفة الكاشف.</a:t>
            </a:r>
            <a:endParaRPr lang="ar-SY" dirty="0"/>
          </a:p>
        </p:txBody>
      </p:sp>
    </p:spTree>
    <p:extLst>
      <p:ext uri="{BB962C8B-B14F-4D97-AF65-F5344CB8AC3E}">
        <p14:creationId xmlns:p14="http://schemas.microsoft.com/office/powerpoint/2010/main" val="4252716647"/>
      </p:ext>
    </p:extLst>
  </p:cSld>
  <p:clrMapOvr>
    <a:masterClrMapping/>
  </p:clrMapOvr>
  <p:transition spd="med">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09859" y="685800"/>
            <a:ext cx="9893166" cy="5238482"/>
          </a:xfrm>
        </p:spPr>
        <p:txBody>
          <a:bodyPr>
            <a:normAutofit/>
          </a:bodyPr>
          <a:lstStyle/>
          <a:p>
            <a:r>
              <a:rPr lang="ar-SY" dirty="0" smtClean="0"/>
              <a:t>غرفة تأين :</a:t>
            </a:r>
            <a:br>
              <a:rPr lang="ar-SY" dirty="0" smtClean="0"/>
            </a:br>
            <a:r>
              <a:rPr lang="ar-SY" dirty="0" smtClean="0"/>
              <a:t>في فيزياء الجسيمات هي أبسط نوع لعدادات الاشعاعات المؤينة وهي عبارة عن غرفة أو أنبوب ممتلئ بالغاز.</a:t>
            </a:r>
            <a:br>
              <a:rPr lang="ar-SY" dirty="0" smtClean="0"/>
            </a:br>
            <a:r>
              <a:rPr lang="ar-SY" dirty="0" smtClean="0"/>
              <a:t>وتستخدم هذه التسمية تختص بأنواع العدادات او المكشوفات التي تعتمد في قياسها على تجميع الالكترونات والايونات التي يسببها </a:t>
            </a:r>
            <a:r>
              <a:rPr lang="ar-SY" dirty="0" err="1" smtClean="0"/>
              <a:t>أشعاع</a:t>
            </a:r>
            <a:r>
              <a:rPr lang="ar-SY" dirty="0" smtClean="0"/>
              <a:t> مؤين في غاز الأنبوب</a:t>
            </a:r>
            <a:endParaRPr lang="ar-SY" dirty="0"/>
          </a:p>
        </p:txBody>
      </p:sp>
    </p:spTree>
    <p:extLst>
      <p:ext uri="{BB962C8B-B14F-4D97-AF65-F5344CB8AC3E}">
        <p14:creationId xmlns:p14="http://schemas.microsoft.com/office/powerpoint/2010/main" val="2427072272"/>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9555" y="685800"/>
            <a:ext cx="10073469" cy="4156656"/>
          </a:xfrm>
        </p:spPr>
        <p:txBody>
          <a:bodyPr>
            <a:normAutofit fontScale="90000"/>
          </a:bodyPr>
          <a:lstStyle/>
          <a:p>
            <a:r>
              <a:rPr lang="ar-SY" dirty="0" smtClean="0"/>
              <a:t>عداد </a:t>
            </a:r>
            <a:r>
              <a:rPr lang="ar-SY" dirty="0" err="1" smtClean="0"/>
              <a:t>غايغر</a:t>
            </a:r>
            <a:r>
              <a:rPr lang="ar-SY" dirty="0" smtClean="0"/>
              <a:t>:</a:t>
            </a:r>
            <a:br>
              <a:rPr lang="ar-SY" dirty="0" smtClean="0"/>
            </a:br>
            <a:r>
              <a:rPr lang="ar-SY" dirty="0" smtClean="0"/>
              <a:t>هو </a:t>
            </a:r>
            <a:r>
              <a:rPr lang="ar-SY" sz="3100" dirty="0" smtClean="0"/>
              <a:t>احد أدوات اكتشاف الاشعاعات المؤينة مثل الأشعة السينية وكذلك الإلكترونات السريعة ومنها أنواع لقياس أشعة ألفا.</a:t>
            </a:r>
            <a:br>
              <a:rPr lang="ar-SY" sz="3100" dirty="0" smtClean="0"/>
            </a:br>
            <a:r>
              <a:rPr lang="ar-SY" sz="3100" dirty="0" smtClean="0"/>
              <a:t>ويسهل استخدامه في كل مكان حيث هو عبارة عن مكشاف حساس في صورة أسطوانة طولها نحو 15 سنتيمتر متصلة بجهاز إلكتروني يشبه الراديو الصغير بواسطة كبل ويسهل حملها .</a:t>
            </a:r>
            <a:br>
              <a:rPr lang="ar-SY" sz="3100" dirty="0" smtClean="0"/>
            </a:br>
            <a:r>
              <a:rPr lang="ar-SY" sz="3100" dirty="0" smtClean="0"/>
              <a:t>عند القياس يقرب المكشاف من العينة المراد قياسها فيبين المؤشر مقدار الاشعة المقاسة ويصحب ذلك بصوت متردد يصدره الجهاز.</a:t>
            </a:r>
            <a:br>
              <a:rPr lang="ar-SY" sz="3100" dirty="0" smtClean="0"/>
            </a:br>
            <a:r>
              <a:rPr lang="ar-SY" sz="3100" dirty="0" smtClean="0"/>
              <a:t>ومن تردد صوت الجهاز يمكن معرفة شدة الأشعة التقريبية </a:t>
            </a:r>
            <a:r>
              <a:rPr lang="ar-SY" dirty="0" smtClean="0"/>
              <a:t/>
            </a:r>
            <a:br>
              <a:rPr lang="ar-SY" dirty="0" smtClean="0"/>
            </a:br>
            <a:endParaRPr lang="ar-SY" dirty="0"/>
          </a:p>
        </p:txBody>
      </p:sp>
    </p:spTree>
    <p:extLst>
      <p:ext uri="{BB962C8B-B14F-4D97-AF65-F5344CB8AC3E}">
        <p14:creationId xmlns:p14="http://schemas.microsoft.com/office/powerpoint/2010/main" val="8141676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55312" y="415343"/>
            <a:ext cx="9944681" cy="5702122"/>
          </a:xfrm>
        </p:spPr>
        <p:txBody>
          <a:bodyPr>
            <a:normAutofit/>
          </a:bodyPr>
          <a:lstStyle/>
          <a:p>
            <a:r>
              <a:rPr lang="ar-SY" sz="2400" dirty="0" smtClean="0"/>
              <a:t>اخترع العالم الألماني </a:t>
            </a:r>
            <a:r>
              <a:rPr lang="ar-SY" sz="2400" dirty="0" err="1" smtClean="0"/>
              <a:t>غايغر</a:t>
            </a:r>
            <a:r>
              <a:rPr lang="ar-SY" sz="2400" dirty="0" smtClean="0"/>
              <a:t> هذا العداد ثم قام تلميذه مولر بإدخال تعديلات قيمة على العداد ولذلك يسمى أحيانا عداد </a:t>
            </a:r>
            <a:r>
              <a:rPr lang="ar-SY" sz="2400" dirty="0" err="1" smtClean="0"/>
              <a:t>غايغر</a:t>
            </a:r>
            <a:r>
              <a:rPr lang="ar-SY" sz="2400" dirty="0" smtClean="0"/>
              <a:t>-مولر </a:t>
            </a:r>
            <a:br>
              <a:rPr lang="ar-SY" sz="2400" dirty="0" smtClean="0"/>
            </a:br>
            <a:r>
              <a:rPr lang="ar-SY" sz="2400" dirty="0" smtClean="0"/>
              <a:t>يتكون العداد نفسه من أنبوب معدني مغلق من الخارج بمادة عازلة للتيار الكهربائي ويبلغ طوله حوالي 15 سم ويوجد في وسط الأنبوب سلك رفيع بطول الأنبوب وهو يكون المصعد.</a:t>
            </a:r>
            <a:br>
              <a:rPr lang="ar-SY" sz="2400" dirty="0" smtClean="0"/>
            </a:br>
            <a:r>
              <a:rPr lang="ar-SY" sz="2400" dirty="0" smtClean="0"/>
              <a:t>وبالنسبة </a:t>
            </a:r>
            <a:r>
              <a:rPr lang="ar-SY" sz="2400" dirty="0" err="1" smtClean="0"/>
              <a:t>العدادت</a:t>
            </a:r>
            <a:r>
              <a:rPr lang="ar-SY" sz="2400" dirty="0" smtClean="0"/>
              <a:t> التي تكون حساسة لقياس أشعة ألفا تكون نافذة واجهة الأنبوب الدائرية مغطاة بمادة نفاذة لأشعة ألفا مثل </a:t>
            </a:r>
            <a:r>
              <a:rPr lang="ar-SY" sz="2400" dirty="0" err="1" smtClean="0"/>
              <a:t>المايكا</a:t>
            </a:r>
            <a:r>
              <a:rPr lang="ar-SY" sz="2400" dirty="0" smtClean="0"/>
              <a:t/>
            </a:r>
            <a:br>
              <a:rPr lang="ar-SY" sz="2400" dirty="0" smtClean="0"/>
            </a:br>
            <a:r>
              <a:rPr lang="ar-SY" sz="2400" dirty="0" smtClean="0"/>
              <a:t>وتغطى خلفية الأنبوب بمادة عازلة للكهرباء ومثبت فيها المصعد وتعمل على عزل المصعد عن المهبط.</a:t>
            </a:r>
            <a:endParaRPr lang="ar-SY" sz="2400" dirty="0"/>
          </a:p>
        </p:txBody>
      </p:sp>
    </p:spTree>
    <p:extLst>
      <p:ext uri="{BB962C8B-B14F-4D97-AF65-F5344CB8AC3E}">
        <p14:creationId xmlns:p14="http://schemas.microsoft.com/office/powerpoint/2010/main" val="35666538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pic>
        <p:nvPicPr>
          <p:cNvPr id="4" name="عنصر نائب للمحتوى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850599" y="2366963"/>
            <a:ext cx="4490802" cy="3424237"/>
          </a:xfrm>
        </p:spPr>
      </p:pic>
    </p:spTree>
    <p:extLst>
      <p:ext uri="{BB962C8B-B14F-4D97-AF65-F5344CB8AC3E}">
        <p14:creationId xmlns:p14="http://schemas.microsoft.com/office/powerpoint/2010/main" val="35471659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pic>
        <p:nvPicPr>
          <p:cNvPr id="4" name="عنصر نائب للمحتوى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810000" y="2431256"/>
            <a:ext cx="4572000" cy="3295650"/>
          </a:xfrm>
        </p:spPr>
      </p:pic>
    </p:spTree>
    <p:extLst>
      <p:ext uri="{BB962C8B-B14F-4D97-AF65-F5344CB8AC3E}">
        <p14:creationId xmlns:p14="http://schemas.microsoft.com/office/powerpoint/2010/main" val="245166005"/>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481070" y="365124"/>
            <a:ext cx="9872729" cy="4979607"/>
          </a:xfrm>
        </p:spPr>
        <p:txBody>
          <a:bodyPr>
            <a:normAutofit/>
          </a:bodyPr>
          <a:lstStyle/>
          <a:p>
            <a:r>
              <a:rPr lang="ar-SY" dirty="0" smtClean="0"/>
              <a:t>العداد التناسبي في فيزياء الاشعاع </a:t>
            </a:r>
            <a:br>
              <a:rPr lang="ar-SY" dirty="0" smtClean="0"/>
            </a:br>
            <a:r>
              <a:rPr lang="ar-SY" dirty="0" smtClean="0"/>
              <a:t>هو مكشاف لقياس الاشعة المؤينة مثل الالكترونات, أشعة ألفا,, أشعة غاما.</a:t>
            </a:r>
            <a:r>
              <a:rPr lang="ar-SY" dirty="0"/>
              <a:t/>
            </a:r>
            <a:br>
              <a:rPr lang="ar-SY" dirty="0"/>
            </a:br>
            <a:r>
              <a:rPr lang="ar-SY" dirty="0" smtClean="0"/>
              <a:t>يشبه بطريقة عمله عداد </a:t>
            </a:r>
            <a:r>
              <a:rPr lang="ar-SY" dirty="0" err="1" smtClean="0"/>
              <a:t>غايغر</a:t>
            </a:r>
            <a:r>
              <a:rPr lang="ar-SY" dirty="0" smtClean="0"/>
              <a:t> إلا أنه يفوق عليه حيث نستطيع قياس طاقة الاشعة بواسطة العداد التناسبي ولا يمكن قياسها بواسطة </a:t>
            </a:r>
            <a:r>
              <a:rPr lang="ar-SY" dirty="0" err="1" smtClean="0"/>
              <a:t>غايغر</a:t>
            </a:r>
            <a:r>
              <a:rPr lang="ar-SY" dirty="0" smtClean="0"/>
              <a:t>.</a:t>
            </a:r>
            <a:br>
              <a:rPr lang="ar-SY" dirty="0" smtClean="0"/>
            </a:br>
            <a:r>
              <a:rPr lang="ar-SY" dirty="0" smtClean="0"/>
              <a:t>كما نستطيع بواسطته تعيين نوع الإشعاع أو جسيم أولي ولا نستطيع معرفتها بواسطة عداد </a:t>
            </a:r>
            <a:r>
              <a:rPr lang="ar-SY" dirty="0" err="1" smtClean="0"/>
              <a:t>غايغر</a:t>
            </a:r>
            <a:r>
              <a:rPr lang="ar-SY" dirty="0" smtClean="0"/>
              <a:t>.</a:t>
            </a:r>
            <a:endParaRPr lang="ar-SY" dirty="0"/>
          </a:p>
        </p:txBody>
      </p:sp>
    </p:spTree>
    <p:extLst>
      <p:ext uri="{BB962C8B-B14F-4D97-AF65-F5344CB8AC3E}">
        <p14:creationId xmlns:p14="http://schemas.microsoft.com/office/powerpoint/2010/main" val="3128270604"/>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11369" y="365125"/>
            <a:ext cx="10542431" cy="6834165"/>
          </a:xfrm>
        </p:spPr>
        <p:txBody>
          <a:bodyPr>
            <a:normAutofit/>
          </a:bodyPr>
          <a:lstStyle/>
          <a:p>
            <a:r>
              <a:rPr lang="ar-SY" dirty="0" smtClean="0"/>
              <a:t>تركيبه وطريقة عمله :</a:t>
            </a:r>
            <a:r>
              <a:rPr lang="ar-SY" sz="3600" dirty="0" smtClean="0"/>
              <a:t/>
            </a:r>
            <a:br>
              <a:rPr lang="ar-SY" sz="3600" dirty="0" smtClean="0"/>
            </a:br>
            <a:r>
              <a:rPr lang="ar-SY" sz="3600" dirty="0" smtClean="0"/>
              <a:t>يشبه تركيب عداد </a:t>
            </a:r>
            <a:r>
              <a:rPr lang="ar-SY" sz="3600" dirty="0" err="1" smtClean="0"/>
              <a:t>غايغر</a:t>
            </a:r>
            <a:r>
              <a:rPr lang="ar-SY" sz="3600" dirty="0" smtClean="0"/>
              <a:t>  وهو يتكون من غرفة أو أنبوب ممتلئ بالغاز , وعندما يدخل فيه إشعاع مؤين من الخارج يحدث تأين في الغاز .</a:t>
            </a:r>
            <a:br>
              <a:rPr lang="ar-SY" sz="3600" dirty="0" smtClean="0"/>
            </a:br>
            <a:r>
              <a:rPr lang="ar-SY" sz="3600" dirty="0" smtClean="0"/>
              <a:t>وتتجه الأيونات المتكونة في الغاز بحسب شحنتها إلى مجال كهربائي .</a:t>
            </a:r>
            <a:br>
              <a:rPr lang="ar-SY" sz="3600" dirty="0" smtClean="0"/>
            </a:br>
            <a:r>
              <a:rPr lang="ar-SY" sz="3600" dirty="0" smtClean="0"/>
              <a:t>تتجه الإلكترونات المتحررة أثناء التأيين وهي سالبة الشحنة إلى المصعد, وتتجه أيونات الغاز إلى المهبط.</a:t>
            </a:r>
            <a:br>
              <a:rPr lang="ar-SY" sz="3600" dirty="0" smtClean="0"/>
            </a:br>
            <a:r>
              <a:rPr lang="ar-SY" sz="3600" dirty="0" smtClean="0"/>
              <a:t>ويضبط مجال كهربائي في الأنبوب على جهد عالي بحيث تكتسب الشحنات المتولدة عن تأين الغاز سرعات عالية وبالتالي طاقة حركية عالية تعمل على إنتاج أيونات إضافية كثيرة في الغاز.</a:t>
            </a:r>
            <a:br>
              <a:rPr lang="ar-SY" sz="3600" dirty="0" smtClean="0"/>
            </a:br>
            <a:r>
              <a:rPr lang="ar-SY" sz="3600" dirty="0" smtClean="0"/>
              <a:t/>
            </a:r>
            <a:br>
              <a:rPr lang="ar-SY" sz="3600" dirty="0" smtClean="0"/>
            </a:br>
            <a:r>
              <a:rPr lang="ar-SY" sz="3600" dirty="0" smtClean="0"/>
              <a:t/>
            </a:r>
            <a:br>
              <a:rPr lang="ar-SY" sz="3600" dirty="0" smtClean="0"/>
            </a:br>
            <a:endParaRPr lang="ar-SY" sz="3600" dirty="0"/>
          </a:p>
        </p:txBody>
      </p:sp>
    </p:spTree>
    <p:extLst>
      <p:ext uri="{BB962C8B-B14F-4D97-AF65-F5344CB8AC3E}">
        <p14:creationId xmlns:p14="http://schemas.microsoft.com/office/powerpoint/2010/main" val="344292340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قطرة">
  <a:themeElements>
    <a:clrScheme name="قطرة">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قطرة">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قطرة">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قطرة</Template>
  <TotalTime>117</TotalTime>
  <Words>118</Words>
  <Application>Microsoft Office PowerPoint</Application>
  <PresentationFormat>شاشة عريضة</PresentationFormat>
  <Paragraphs>10</Paragraphs>
  <Slides>14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14</vt:i4>
      </vt:variant>
    </vt:vector>
  </HeadingPairs>
  <TitlesOfParts>
    <vt:vector size="18" baseType="lpstr">
      <vt:lpstr>Arial</vt:lpstr>
      <vt:lpstr>Times New Roman</vt:lpstr>
      <vt:lpstr>Tw Cen MT</vt:lpstr>
      <vt:lpstr>قطرة</vt:lpstr>
      <vt:lpstr>الكواشف الغازية: كواشف الاشعاع التي تعمل بالغاز هي تلك التي يحتوي الحجم الحساس فيها على غاز. تعتمد على عملية التأين التي تحدث خلال تفاعل الاشعاع الساقط مع جزيئات الغاز داخل الكاشف حيث يتم تجميع أزواج الالكترونات والايونات المتولدة أثناء عملية التأين على طول  مسار الاشعاع في الغاز بتطبيق جهد كهربائي مناسب بين قطبي الكاشف.</vt:lpstr>
      <vt:lpstr>يوجد ثلاث أنواع رئيسية من الكواشف الغازية: 1.غرفة التأين 2.العداد التناسبي 3.عداد غايغر مولر وتعتمد جميعها على تجميع الشحنة الكهربائية الخارجة من الكاشف تجميع الشحنات المتكونة داخل غرفة الكاشف.</vt:lpstr>
      <vt:lpstr>غرفة تأين : في فيزياء الجسيمات هي أبسط نوع لعدادات الاشعاعات المؤينة وهي عبارة عن غرفة أو أنبوب ممتلئ بالغاز. وتستخدم هذه التسمية تختص بأنواع العدادات او المكشوفات التي تعتمد في قياسها على تجميع الالكترونات والايونات التي يسببها أشعاع مؤين في غاز الأنبوب</vt:lpstr>
      <vt:lpstr>عداد غايغر: هو احد أدوات اكتشاف الاشعاعات المؤينة مثل الأشعة السينية وكذلك الإلكترونات السريعة ومنها أنواع لقياس أشعة ألفا. ويسهل استخدامه في كل مكان حيث هو عبارة عن مكشاف حساس في صورة أسطوانة طولها نحو 15 سنتيمتر متصلة بجهاز إلكتروني يشبه الراديو الصغير بواسطة كبل ويسهل حملها . عند القياس يقرب المكشاف من العينة المراد قياسها فيبين المؤشر مقدار الاشعة المقاسة ويصحب ذلك بصوت متردد يصدره الجهاز. ومن تردد صوت الجهاز يمكن معرفة شدة الأشعة التقريبية  </vt:lpstr>
      <vt:lpstr>اخترع العالم الألماني غايغر هذا العداد ثم قام تلميذه مولر بإدخال تعديلات قيمة على العداد ولذلك يسمى أحيانا عداد غايغر-مولر  يتكون العداد نفسه من أنبوب معدني مغلق من الخارج بمادة عازلة للتيار الكهربائي ويبلغ طوله حوالي 15 سم ويوجد في وسط الأنبوب سلك رفيع بطول الأنبوب وهو يكون المصعد. وبالنسبة العدادت التي تكون حساسة لقياس أشعة ألفا تكون نافذة واجهة الأنبوب الدائرية مغطاة بمادة نفاذة لأشعة ألفا مثل المايكا وتغطى خلفية الأنبوب بمادة عازلة للكهرباء ومثبت فيها المصعد وتعمل على عزل المصعد عن المهبط.</vt:lpstr>
      <vt:lpstr>عرض تقديمي في PowerPoint</vt:lpstr>
      <vt:lpstr>عرض تقديمي في PowerPoint</vt:lpstr>
      <vt:lpstr>العداد التناسبي في فيزياء الاشعاع  هو مكشاف لقياس الاشعة المؤينة مثل الالكترونات, أشعة ألفا,, أشعة غاما. يشبه بطريقة عمله عداد غايغر إلا أنه يفوق عليه حيث نستطيع قياس طاقة الاشعة بواسطة العداد التناسبي ولا يمكن قياسها بواسطة غايغر. كما نستطيع بواسطته تعيين نوع الإشعاع أو جسيم أولي ولا نستطيع معرفتها بواسطة عداد غايغر.</vt:lpstr>
      <vt:lpstr>تركيبه وطريقة عمله : يشبه تركيب عداد غايغر  وهو يتكون من غرفة أو أنبوب ممتلئ بالغاز , وعندما يدخل فيه إشعاع مؤين من الخارج يحدث تأين في الغاز . وتتجه الأيونات المتكونة في الغاز بحسب شحنتها إلى مجال كهربائي . تتجه الإلكترونات المتحررة أثناء التأيين وهي سالبة الشحنة إلى المصعد, وتتجه أيونات الغاز إلى المهبط. ويضبط مجال كهربائي في الأنبوب على جهد عالي بحيث تكتسب الشحنات المتولدة عن تأين الغاز سرعات عالية وبالتالي طاقة حركية عالية تعمل على إنتاج أيونات إضافية كثيرة في الغاز.   </vt:lpstr>
      <vt:lpstr>عرض تقديمي في PowerPoint</vt:lpstr>
      <vt:lpstr>يختلف عداد غايجر عن العداد التناسبي في أن عداد جايجر يعمل عند جهد التشبع وهذا يعني أن قوة جذب المصعد للإلكترونات المتولدة عن التأين تكون كبيرة جدا بحيث تنتج طاقة كبيرة لا تعتمد على طاقة الشعاع الساقط. أما العداد التناسبي فهو يعمل بجهد كهربائي أقل وبهذا يعتمد عدد الأيونات المتكونة وبالتالي مقدار النبضة الكهربائية الناتجة على المصعد على طاقة الشعاع الساقط وتكون النبضة متناسبة مع طاقة الشعاع الساقط. أي أن عداد غايغر يستطيع يستطيع اكتشاف شعاع مؤين في الأنبوب أما العداد التناسبي فيستطيع بالإضافة إلى ذلك معرفة الشعاع الساقط.</vt:lpstr>
      <vt:lpstr>يقترن بالعداد التناسبي عيب من وجهة أخرى هو أنه قليل الحساسية عندما نقيس به فوتونات ذات طاقة ضعيفة لأن ضعف طاقة الفوتون الساقط تنتج نبضة جهدية صغيرة نسبيا ويصعب قياسها. أي أننا نعتمد على عداد غايغر في حالة الفوتونات وأشعة ألفا وأشعة بيتا عندما تكون طاقتها ضعيفة . أونستخدم نوعا أخر من العدادات الحساسة للأشعة الضعيفة مثل عدادات شبه الموصلات أو العداد الوميضي .</vt:lpstr>
      <vt:lpstr>عرض تقديمي في PowerPoint</vt:lpstr>
      <vt:lpstr>إعداد الطلاب: رانيا شلهوم زينة مصطفى  صبا الحلو مجد حبيب محمد أحمد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ASUS</dc:creator>
  <cp:lastModifiedBy>ASUS</cp:lastModifiedBy>
  <cp:revision>22</cp:revision>
  <dcterms:created xsi:type="dcterms:W3CDTF">2018-12-05T17:29:52Z</dcterms:created>
  <dcterms:modified xsi:type="dcterms:W3CDTF">2018-12-24T17:25:32Z</dcterms:modified>
</cp:coreProperties>
</file>