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1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75B0E42-4306-4EDC-91D6-E224C1B0EF03}" type="datetimeFigureOut">
              <a:rPr lang="ar-SY" smtClean="0"/>
              <a:t>29/02/1440</a:t>
            </a:fld>
            <a:endParaRPr lang="ar-SY"/>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76C49A-35A5-4547-8EF4-BD071AD5A763}" type="slidenum">
              <a:rPr lang="ar-SY" smtClean="0"/>
              <a:t>‹#›</a:t>
            </a:fld>
            <a:endParaRPr lang="ar-SY"/>
          </a:p>
        </p:txBody>
      </p:sp>
    </p:spTree>
    <p:extLst>
      <p:ext uri="{BB962C8B-B14F-4D97-AF65-F5344CB8AC3E}">
        <p14:creationId xmlns:p14="http://schemas.microsoft.com/office/powerpoint/2010/main" val="14578776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9A80695-8DE0-4D33-A1B1-86D763A0F71E}" type="datetimeFigureOut">
              <a:rPr lang="ar-SY" smtClean="0"/>
              <a:t>29/02/1440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15229F5-176C-467B-B596-C9B4BC87D8CC}" type="slidenum">
              <a:rPr lang="ar-SY" smtClean="0"/>
              <a:t>‹#›</a:t>
            </a:fld>
            <a:endParaRPr lang="ar-SY"/>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9A80695-8DE0-4D33-A1B1-86D763A0F71E}" type="datetimeFigureOut">
              <a:rPr lang="ar-SY" smtClean="0"/>
              <a:t>29/02/1440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9A80695-8DE0-4D33-A1B1-86D763A0F71E}" type="datetimeFigureOut">
              <a:rPr lang="ar-SY" smtClean="0"/>
              <a:t>29/02/1440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9A80695-8DE0-4D33-A1B1-86D763A0F71E}" type="datetimeFigureOut">
              <a:rPr lang="ar-SY" smtClean="0"/>
              <a:t>29/02/1440</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9A80695-8DE0-4D33-A1B1-86D763A0F71E}" type="datetimeFigureOut">
              <a:rPr lang="ar-SY" smtClean="0"/>
              <a:t>29/02/1440</a:t>
            </a:fld>
            <a:endParaRPr lang="ar-SY"/>
          </a:p>
        </p:txBody>
      </p:sp>
      <p:sp>
        <p:nvSpPr>
          <p:cNvPr id="91" name="Footer Placeholder 90"/>
          <p:cNvSpPr>
            <a:spLocks noGrp="1"/>
          </p:cNvSpPr>
          <p:nvPr>
            <p:ph type="ftr" sz="quarter" idx="11"/>
          </p:nvPr>
        </p:nvSpPr>
        <p:spPr/>
        <p:txBody>
          <a:bodyPr/>
          <a:lstStyle/>
          <a:p>
            <a:endParaRPr lang="ar-SY"/>
          </a:p>
        </p:txBody>
      </p:sp>
      <p:sp>
        <p:nvSpPr>
          <p:cNvPr id="92" name="Slide Number Placeholder 91"/>
          <p:cNvSpPr>
            <a:spLocks noGrp="1"/>
          </p:cNvSpPr>
          <p:nvPr>
            <p:ph type="sldNum" sz="quarter" idx="12"/>
          </p:nvPr>
        </p:nvSpPr>
        <p:spPr/>
        <p:txBody>
          <a:bodyPr/>
          <a:lstStyle/>
          <a:p>
            <a:fld id="{615229F5-176C-467B-B596-C9B4BC87D8CC}" type="slidenum">
              <a:rPr lang="ar-SY" smtClean="0"/>
              <a:t>‹#›</a:t>
            </a:fld>
            <a:endParaRPr lang="ar-S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9A80695-8DE0-4D33-A1B1-86D763A0F71E}" type="datetimeFigureOut">
              <a:rPr lang="ar-SY" smtClean="0"/>
              <a:t>29/02/1440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9A80695-8DE0-4D33-A1B1-86D763A0F71E}" type="datetimeFigureOut">
              <a:rPr lang="ar-SY" smtClean="0"/>
              <a:t>29/02/1440</a:t>
            </a:fld>
            <a:endParaRPr lang="ar-SY"/>
          </a:p>
        </p:txBody>
      </p:sp>
      <p:sp>
        <p:nvSpPr>
          <p:cNvPr id="8" name="Footer Placeholder 7"/>
          <p:cNvSpPr>
            <a:spLocks noGrp="1"/>
          </p:cNvSpPr>
          <p:nvPr>
            <p:ph type="ftr" sz="quarter" idx="11"/>
          </p:nvPr>
        </p:nvSpPr>
        <p:spPr/>
        <p:txBody>
          <a:bodyPr/>
          <a:lstStyle/>
          <a:p>
            <a:endParaRPr lang="ar-SY"/>
          </a:p>
        </p:txBody>
      </p:sp>
      <p:sp>
        <p:nvSpPr>
          <p:cNvPr id="9" name="Slide Number Placeholder 8"/>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9A80695-8DE0-4D33-A1B1-86D763A0F71E}" type="datetimeFigureOut">
              <a:rPr lang="ar-SY" smtClean="0"/>
              <a:t>29/02/1440</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80695-8DE0-4D33-A1B1-86D763A0F71E}" type="datetimeFigureOut">
              <a:rPr lang="ar-SY" smtClean="0"/>
              <a:t>29/02/1440</a:t>
            </a:fld>
            <a:endParaRPr lang="ar-SY"/>
          </a:p>
        </p:txBody>
      </p:sp>
      <p:sp>
        <p:nvSpPr>
          <p:cNvPr id="3" name="Footer Placeholder 2"/>
          <p:cNvSpPr>
            <a:spLocks noGrp="1"/>
          </p:cNvSpPr>
          <p:nvPr>
            <p:ph type="ftr" sz="quarter" idx="11"/>
          </p:nvPr>
        </p:nvSpPr>
        <p:spPr/>
        <p:txBody>
          <a:bodyPr/>
          <a:lstStyle/>
          <a:p>
            <a:endParaRPr lang="ar-SY"/>
          </a:p>
        </p:txBody>
      </p:sp>
      <p:sp>
        <p:nvSpPr>
          <p:cNvPr id="4" name="Slide Number Placeholder 3"/>
          <p:cNvSpPr>
            <a:spLocks noGrp="1"/>
          </p:cNvSpPr>
          <p:nvPr>
            <p:ph type="sldNum" sz="quarter" idx="12"/>
          </p:nvPr>
        </p:nvSpPr>
        <p:spPr/>
        <p:txBody>
          <a:bodyPr/>
          <a:lstStyle/>
          <a:p>
            <a:fld id="{615229F5-176C-467B-B596-C9B4BC87D8CC}" type="slidenum">
              <a:rPr lang="ar-SY" smtClean="0"/>
              <a:t>‹#›</a:t>
            </a:fld>
            <a:endParaRPr lang="ar-S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9A80695-8DE0-4D33-A1B1-86D763A0F71E}" type="datetimeFigureOut">
              <a:rPr lang="ar-SY" smtClean="0"/>
              <a:t>29/02/1440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615229F5-176C-467B-B596-C9B4BC87D8CC}" type="slidenum">
              <a:rPr lang="ar-SY" smtClean="0"/>
              <a:t>‹#›</a:t>
            </a:fld>
            <a:endParaRPr lang="ar-SY"/>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9A80695-8DE0-4D33-A1B1-86D763A0F71E}" type="datetimeFigureOut">
              <a:rPr lang="ar-SY" smtClean="0"/>
              <a:t>29/02/1440</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615229F5-176C-467B-B596-C9B4BC87D8CC}" type="slidenum">
              <a:rPr lang="ar-SY" smtClean="0"/>
              <a:t>‹#›</a:t>
            </a:fld>
            <a:endParaRPr lang="ar-SY"/>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9A80695-8DE0-4D33-A1B1-86D763A0F71E}" type="datetimeFigureOut">
              <a:rPr lang="ar-SY" smtClean="0"/>
              <a:t>29/02/1440</a:t>
            </a:fld>
            <a:endParaRPr lang="ar-SY"/>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Y"/>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615229F5-176C-467B-B596-C9B4BC87D8CC}" type="slidenum">
              <a:rPr lang="ar-SY" smtClean="0"/>
              <a:t>‹#›</a:t>
            </a:fld>
            <a:endParaRPr lang="ar-SY"/>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652120" y="31484"/>
            <a:ext cx="3312368" cy="1597315"/>
          </a:xfrm>
        </p:spPr>
        <p:txBody>
          <a:bodyPr>
            <a:normAutofit/>
          </a:bodyPr>
          <a:lstStyle/>
          <a:p>
            <a:r>
              <a:rPr lang="ar-SY" sz="2400" dirty="0" smtClean="0"/>
              <a:t>الجمهورية العربية السورية  </a:t>
            </a:r>
            <a:br>
              <a:rPr lang="ar-SY" sz="2400" dirty="0" smtClean="0"/>
            </a:br>
            <a:r>
              <a:rPr lang="ar-SY" sz="2400" dirty="0" smtClean="0"/>
              <a:t>وزارة التعليم العالي </a:t>
            </a:r>
            <a:br>
              <a:rPr lang="ar-SY" sz="2400" dirty="0" smtClean="0"/>
            </a:br>
            <a:r>
              <a:rPr lang="ar-SY" sz="2400" dirty="0" smtClean="0"/>
              <a:t>جامعة طرطوس</a:t>
            </a:r>
            <a:br>
              <a:rPr lang="ar-SY" sz="2400" dirty="0" smtClean="0"/>
            </a:br>
            <a:r>
              <a:rPr lang="ar-SY" sz="2400" dirty="0" smtClean="0"/>
              <a:t>كلية العلوم</a:t>
            </a:r>
            <a:endParaRPr lang="ar-SY" sz="2400" dirty="0"/>
          </a:p>
        </p:txBody>
      </p:sp>
      <p:sp>
        <p:nvSpPr>
          <p:cNvPr id="3" name="عنوان فرعي 2"/>
          <p:cNvSpPr>
            <a:spLocks noGrp="1"/>
          </p:cNvSpPr>
          <p:nvPr>
            <p:ph type="subTitle" idx="1"/>
          </p:nvPr>
        </p:nvSpPr>
        <p:spPr>
          <a:xfrm>
            <a:off x="1611114" y="2924944"/>
            <a:ext cx="4419600" cy="1728192"/>
          </a:xfrm>
        </p:spPr>
        <p:txBody>
          <a:bodyPr>
            <a:noAutofit/>
          </a:bodyPr>
          <a:lstStyle/>
          <a:p>
            <a:r>
              <a:rPr lang="ar-SY" sz="3200" dirty="0" smtClean="0">
                <a:solidFill>
                  <a:schemeClr val="tx1">
                    <a:lumMod val="95000"/>
                    <a:lumOff val="5000"/>
                  </a:schemeClr>
                </a:solidFill>
              </a:rPr>
              <a:t>الفعل الكهرضوئي </a:t>
            </a:r>
          </a:p>
          <a:p>
            <a:r>
              <a:rPr lang="ar-SY" sz="3200" dirty="0" smtClean="0">
                <a:solidFill>
                  <a:schemeClr val="tx1">
                    <a:lumMod val="95000"/>
                    <a:lumOff val="5000"/>
                  </a:schemeClr>
                </a:solidFill>
              </a:rPr>
              <a:t>تأثير كمبتون </a:t>
            </a:r>
          </a:p>
          <a:p>
            <a:r>
              <a:rPr lang="ar-SY" sz="3200" dirty="0" smtClean="0">
                <a:solidFill>
                  <a:schemeClr val="tx1">
                    <a:lumMod val="95000"/>
                    <a:lumOff val="5000"/>
                  </a:schemeClr>
                </a:solidFill>
              </a:rPr>
              <a:t>انتاج الازواج </a:t>
            </a:r>
          </a:p>
          <a:p>
            <a:endParaRPr lang="ar-SY" sz="3200" dirty="0">
              <a:solidFill>
                <a:schemeClr val="tx1">
                  <a:lumMod val="95000"/>
                  <a:lumOff val="5000"/>
                </a:schemeClr>
              </a:solidFill>
            </a:endParaRPr>
          </a:p>
          <a:p>
            <a:endParaRPr lang="ar-SY" sz="3200" dirty="0" smtClean="0">
              <a:solidFill>
                <a:schemeClr val="tx1">
                  <a:lumMod val="95000"/>
                  <a:lumOff val="5000"/>
                </a:schemeClr>
              </a:solidFill>
            </a:endParaRPr>
          </a:p>
          <a:p>
            <a:endParaRPr lang="ar-SY" sz="3200" dirty="0">
              <a:solidFill>
                <a:schemeClr val="tx1">
                  <a:lumMod val="95000"/>
                  <a:lumOff val="5000"/>
                </a:schemeClr>
              </a:solidFill>
            </a:endParaRPr>
          </a:p>
          <a:p>
            <a:endParaRPr lang="ar-SY" sz="3200" dirty="0" smtClean="0">
              <a:solidFill>
                <a:schemeClr val="tx1">
                  <a:lumMod val="95000"/>
                  <a:lumOff val="5000"/>
                </a:schemeClr>
              </a:solidFill>
            </a:endParaRPr>
          </a:p>
          <a:p>
            <a:endParaRPr lang="ar-SY" sz="3200" dirty="0">
              <a:solidFill>
                <a:schemeClr val="tx1">
                  <a:lumMod val="95000"/>
                  <a:lumOff val="5000"/>
                </a:schemeClr>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9270"/>
            <a:ext cx="2143125" cy="2143125"/>
          </a:xfrm>
          <a:prstGeom prst="rect">
            <a:avLst/>
          </a:prstGeom>
        </p:spPr>
      </p:pic>
    </p:spTree>
    <p:extLst>
      <p:ext uri="{BB962C8B-B14F-4D97-AF65-F5344CB8AC3E}">
        <p14:creationId xmlns:p14="http://schemas.microsoft.com/office/powerpoint/2010/main" val="41531354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19998"/>
            <a:ext cx="8784976" cy="584775"/>
          </a:xfrm>
          <a:prstGeom prst="rect">
            <a:avLst/>
          </a:prstGeom>
        </p:spPr>
        <p:txBody>
          <a:bodyPr wrap="square">
            <a:spAutoFit/>
          </a:bodyPr>
          <a:lstStyle/>
          <a:p>
            <a:r>
              <a:rPr lang="ar-SY" sz="3200" dirty="0" smtClean="0"/>
              <a:t> </a:t>
            </a:r>
            <a:endParaRPr lang="ar-SY" sz="3200" dirty="0"/>
          </a:p>
        </p:txBody>
      </p:sp>
      <p:sp>
        <p:nvSpPr>
          <p:cNvPr id="3" name="مستطيل 2"/>
          <p:cNvSpPr/>
          <p:nvPr/>
        </p:nvSpPr>
        <p:spPr>
          <a:xfrm>
            <a:off x="179512" y="472896"/>
            <a:ext cx="8784976" cy="4031873"/>
          </a:xfrm>
          <a:prstGeom prst="rect">
            <a:avLst/>
          </a:prstGeom>
        </p:spPr>
        <p:txBody>
          <a:bodyPr wrap="square">
            <a:spAutoFit/>
          </a:bodyPr>
          <a:lstStyle/>
          <a:p>
            <a:r>
              <a:rPr lang="ar-SY" sz="3200" dirty="0" smtClean="0"/>
              <a:t>إذا كانت طاقة الفوتون صغيرة نسبياً و لكن ضمن الطاقة الكافية (بشكل عام بضعة</a:t>
            </a:r>
            <a:r>
              <a:rPr lang="en-US" sz="3200" dirty="0" smtClean="0"/>
              <a:t>ev  </a:t>
            </a:r>
            <a:r>
              <a:rPr lang="ar-SY" sz="3200" dirty="0" smtClean="0"/>
              <a:t> إلى بضعة </a:t>
            </a:r>
            <a:r>
              <a:rPr lang="en-US" sz="3200" dirty="0" smtClean="0"/>
              <a:t>Kev </a:t>
            </a:r>
            <a:r>
              <a:rPr lang="ar-SY" sz="3200" dirty="0" smtClean="0"/>
              <a:t> , المقابلة للضوء للمرئي حتى أشعة </a:t>
            </a:r>
            <a:r>
              <a:rPr lang="en-US" sz="3200" dirty="0" smtClean="0"/>
              <a:t>X</a:t>
            </a:r>
            <a:r>
              <a:rPr lang="ar-SY" sz="3200" dirty="0" smtClean="0"/>
              <a:t> الضعيفة .</a:t>
            </a:r>
          </a:p>
          <a:p>
            <a:r>
              <a:rPr lang="ar-SY" sz="3200" dirty="0" smtClean="0"/>
              <a:t>فإن الفوتون يمكنه ان يطرد الالكترون (يحرره) من الذرة بشكل كامل ( فيما يعرف بالظاهرة الكهرضوئية ) بدلاً من حدوث تأثير كومبتون و في بعض الأحيان يمكن أن تؤدي الفوتونات العالية الطاقة ( </a:t>
            </a:r>
            <a:r>
              <a:rPr lang="en-US" sz="3200" dirty="0" smtClean="0"/>
              <a:t> 1,022Mev</a:t>
            </a:r>
            <a:r>
              <a:rPr lang="ar-SY" sz="3200" dirty="0" smtClean="0"/>
              <a:t> ) فما فوق , إلى تفجير النواة و تكوين الكترون و بوزيترون فيما يعرف بظاهرة انتاج الأزواج. </a:t>
            </a:r>
            <a:endParaRPr lang="en-US" sz="3200" dirty="0" smtClean="0"/>
          </a:p>
        </p:txBody>
      </p:sp>
    </p:spTree>
    <p:extLst>
      <p:ext uri="{BB962C8B-B14F-4D97-AF65-F5344CB8AC3E}">
        <p14:creationId xmlns:p14="http://schemas.microsoft.com/office/powerpoint/2010/main" val="162021020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9771" y="260648"/>
            <a:ext cx="8075240" cy="1143000"/>
          </a:xfrm>
        </p:spPr>
        <p:txBody>
          <a:bodyPr>
            <a:normAutofit/>
          </a:bodyPr>
          <a:lstStyle/>
          <a:p>
            <a:r>
              <a:rPr lang="ar-SY" dirty="0" smtClean="0"/>
              <a:t>الفرق بين الفعل الكهرضوئي و فعل كومبتون</a:t>
            </a:r>
            <a:endParaRPr lang="ar-SY" dirty="0"/>
          </a:p>
        </p:txBody>
      </p:sp>
      <p:sp>
        <p:nvSpPr>
          <p:cNvPr id="3" name="مستطيل 2"/>
          <p:cNvSpPr/>
          <p:nvPr/>
        </p:nvSpPr>
        <p:spPr>
          <a:xfrm>
            <a:off x="132589" y="1556792"/>
            <a:ext cx="8784976" cy="4524315"/>
          </a:xfrm>
          <a:prstGeom prst="rect">
            <a:avLst/>
          </a:prstGeom>
        </p:spPr>
        <p:txBody>
          <a:bodyPr wrap="square">
            <a:spAutoFit/>
          </a:bodyPr>
          <a:lstStyle/>
          <a:p>
            <a:r>
              <a:rPr lang="ar-SY" sz="3200" dirty="0" smtClean="0"/>
              <a:t>أولاً: </a:t>
            </a:r>
          </a:p>
          <a:p>
            <a:r>
              <a:rPr lang="ar-SY" sz="3200" dirty="0" smtClean="0"/>
              <a:t>الفعل الكهرضوئي: هو فعل متبادل غير مرن أي أن طبيعة الجسيمات الناتجة ليست نفسها الجسيمات التي قامت بالتفاعل , لأن الفوتون في هذا الفعل يقوم بإعطاء طاقته كلها للإلكترون الذي يصطدم به و بالتالي لا يبقى لدينا بعد التفاعل سوى الإلكترون لأن الفوتون تخلى عن طاقته , و بالتالي كان لدينا في بداية الفعل إلكترون و فوتون  و في النهاية لم يبق لدينا سوى إلكترون.</a:t>
            </a:r>
          </a:p>
          <a:p>
            <a:r>
              <a:rPr lang="ar-SY" sz="3200" dirty="0" smtClean="0"/>
              <a:t>الفوتونات التي تقوم بعملية الفعل الكهرضوئي طاقتها مساوية أو أكبر بقليل من طاقة ارتباط الإلكترون الذي تصطدمه . </a:t>
            </a:r>
            <a:endParaRPr lang="ar-SY" sz="3200" dirty="0"/>
          </a:p>
        </p:txBody>
      </p:sp>
    </p:spTree>
    <p:extLst>
      <p:ext uri="{BB962C8B-B14F-4D97-AF65-F5344CB8AC3E}">
        <p14:creationId xmlns:p14="http://schemas.microsoft.com/office/powerpoint/2010/main" val="144995578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18096"/>
            <a:ext cx="8856983" cy="6494085"/>
          </a:xfrm>
          <a:prstGeom prst="rect">
            <a:avLst/>
          </a:prstGeom>
        </p:spPr>
        <p:txBody>
          <a:bodyPr wrap="square">
            <a:spAutoFit/>
          </a:bodyPr>
          <a:lstStyle/>
          <a:p>
            <a:r>
              <a:rPr lang="ar-SY" sz="3200" dirty="0" smtClean="0"/>
              <a:t>ثانياً:</a:t>
            </a:r>
          </a:p>
          <a:p>
            <a:r>
              <a:rPr lang="ar-SY" sz="3200" dirty="0" smtClean="0"/>
              <a:t>فعل كومبتون: هو عبارة عن فعل تبادل مرن , لأن الفوتون ( ذو طاقة العالية هنا ) في هذه الحالة يعطي جزء من طاقته فقط للإلكترون , و بالتالي يبقى لدينا بعد التفاعل فوتون و إلكترون معاً أي أن الجسيمات الناتجة قبل التفاعل هي نفسها بعد التفاعل مع اختلاف الطاقات .</a:t>
            </a:r>
          </a:p>
          <a:p>
            <a:r>
              <a:rPr lang="ar-SY" sz="3200" dirty="0" smtClean="0"/>
              <a:t>الفوتونات التي تقوم بفعل كومبتون يجب أن تكون ذا طاقة عالية (مثل الأشعة السينية ) و هي أكبر بكثير من طاقة ارتباط الإلكترون.</a:t>
            </a:r>
          </a:p>
          <a:p>
            <a:endParaRPr lang="ar-SY" sz="3200" dirty="0"/>
          </a:p>
          <a:p>
            <a:endParaRPr lang="ar-SY" sz="3200" dirty="0" smtClean="0"/>
          </a:p>
          <a:p>
            <a:endParaRPr lang="ar-SY" sz="3200" dirty="0"/>
          </a:p>
          <a:p>
            <a:r>
              <a:rPr lang="ar-SY" sz="3200" dirty="0" smtClean="0"/>
              <a:t>اعداد الطلاب:</a:t>
            </a:r>
          </a:p>
          <a:p>
            <a:r>
              <a:rPr lang="ar-SY" sz="3200" dirty="0" smtClean="0"/>
              <a:t>زينا عطيه....</a:t>
            </a:r>
            <a:r>
              <a:rPr lang="ar-SY" sz="3200" smtClean="0"/>
              <a:t>أميرة </a:t>
            </a:r>
            <a:r>
              <a:rPr lang="ar-SY" sz="3200" smtClean="0"/>
              <a:t>إبراهيم</a:t>
            </a:r>
            <a:endParaRPr lang="ar-SY" sz="3200" dirty="0" smtClean="0"/>
          </a:p>
        </p:txBody>
      </p:sp>
    </p:spTree>
    <p:extLst>
      <p:ext uri="{BB962C8B-B14F-4D97-AF65-F5344CB8AC3E}">
        <p14:creationId xmlns:p14="http://schemas.microsoft.com/office/powerpoint/2010/main" val="207453734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Y" dirty="0" smtClean="0"/>
              <a:t>الفعل الكهرضوئي</a:t>
            </a:r>
            <a:endParaRPr lang="ar-SY" dirty="0"/>
          </a:p>
        </p:txBody>
      </p:sp>
      <p:sp>
        <p:nvSpPr>
          <p:cNvPr id="3" name="عنصر نائب للمحتوى 2"/>
          <p:cNvSpPr>
            <a:spLocks noGrp="1"/>
          </p:cNvSpPr>
          <p:nvPr>
            <p:ph idx="1"/>
          </p:nvPr>
        </p:nvSpPr>
        <p:spPr/>
        <p:txBody>
          <a:bodyPr>
            <a:normAutofit/>
          </a:bodyPr>
          <a:lstStyle/>
          <a:p>
            <a:pPr marL="0" indent="0">
              <a:buNone/>
            </a:pPr>
            <a:r>
              <a:rPr lang="ar-SY" dirty="0" smtClean="0"/>
              <a:t>الظاهرة الكهرضوئية : هي إحدى الظواهر العديدة التي يمكن منها انبعاث الكترونات من سطح مادة  فمن هذه الظواهر : </a:t>
            </a:r>
          </a:p>
          <a:p>
            <a:pPr marL="514350" indent="-514350">
              <a:buFont typeface="+mj-lt"/>
              <a:buAutoNum type="arabicPeriod"/>
            </a:pPr>
            <a:r>
              <a:rPr lang="ar-SA" dirty="0" smtClean="0"/>
              <a:t>الانبعاث الحراري </a:t>
            </a:r>
          </a:p>
          <a:p>
            <a:pPr marL="514350" indent="-514350">
              <a:buFont typeface="+mj-lt"/>
              <a:buAutoNum type="arabicPeriod"/>
            </a:pPr>
            <a:r>
              <a:rPr lang="ar-SA" dirty="0" smtClean="0"/>
              <a:t>الانبعاث الثانوي</a:t>
            </a:r>
          </a:p>
          <a:p>
            <a:pPr marL="514350" indent="-514350">
              <a:buFont typeface="+mj-lt"/>
              <a:buAutoNum type="arabicPeriod"/>
            </a:pPr>
            <a:r>
              <a:rPr lang="ar-SA" dirty="0" smtClean="0"/>
              <a:t>الانبعاث الكهربائي </a:t>
            </a:r>
          </a:p>
          <a:p>
            <a:pPr marL="514350" indent="-514350">
              <a:buFont typeface="+mj-lt"/>
              <a:buAutoNum type="arabicPeriod"/>
            </a:pPr>
            <a:r>
              <a:rPr lang="ar-SA" dirty="0" smtClean="0"/>
              <a:t>الانبعاث الكهرضوئي   </a:t>
            </a:r>
          </a:p>
          <a:p>
            <a:pPr marL="0" indent="0">
              <a:buNone/>
            </a:pPr>
            <a:endParaRPr lang="ar-SA" dirty="0" smtClean="0"/>
          </a:p>
        </p:txBody>
      </p:sp>
    </p:spTree>
    <p:extLst>
      <p:ext uri="{BB962C8B-B14F-4D97-AF65-F5344CB8AC3E}">
        <p14:creationId xmlns:p14="http://schemas.microsoft.com/office/powerpoint/2010/main" val="3965682063"/>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16632"/>
            <a:ext cx="8244408" cy="6494085"/>
          </a:xfrm>
          <a:prstGeom prst="rect">
            <a:avLst/>
          </a:prstGeom>
        </p:spPr>
        <p:txBody>
          <a:bodyPr wrap="square">
            <a:spAutoFit/>
          </a:bodyPr>
          <a:lstStyle/>
          <a:p>
            <a:r>
              <a:rPr lang="ar-SY" sz="3200" dirty="0" smtClean="0"/>
              <a:t>الظاهرة الكهرضوئية : تحدث عند سقوط اشعاع كهرومغناطيسي على سطح معدن فينتج عنه تحرير الكترونات من سطح المعدن.</a:t>
            </a:r>
          </a:p>
          <a:p>
            <a:r>
              <a:rPr lang="ar-SY" sz="3200" dirty="0" smtClean="0"/>
              <a:t>و لتفسير ما يحدث هو ان جزء من  طاقة الشعاع الكهرومغناطيسي يمتصها الالكترون  المرتبط بالمعدن فيتحرر منه و يكتسب طاقة حركية و هذه العملية تعتمد على عدة متغيرات هي : </a:t>
            </a:r>
          </a:p>
          <a:p>
            <a:r>
              <a:rPr lang="ar-SY" sz="3200" dirty="0" smtClean="0"/>
              <a:t>- تردد الشعاع الكهرومغناطيسي</a:t>
            </a:r>
          </a:p>
          <a:p>
            <a:r>
              <a:rPr lang="ar-SY" sz="3200" dirty="0" smtClean="0"/>
              <a:t>- شدة الشعاع الكهرومغناطيسي </a:t>
            </a:r>
          </a:p>
          <a:p>
            <a:pPr marL="457200" indent="-457200">
              <a:buFontTx/>
              <a:buChar char="-"/>
            </a:pPr>
            <a:r>
              <a:rPr lang="ar-SY" sz="3200" dirty="0" smtClean="0"/>
              <a:t>التيار الكهرضوئي الناتج </a:t>
            </a:r>
          </a:p>
          <a:p>
            <a:pPr marL="457200" indent="-457200">
              <a:buFontTx/>
              <a:buChar char="-"/>
            </a:pPr>
            <a:r>
              <a:rPr lang="ar-SY" sz="3200" dirty="0" smtClean="0"/>
              <a:t>طاقة حركة الإلكترون المتحرر من سطح المعدن </a:t>
            </a:r>
          </a:p>
          <a:p>
            <a:pPr marL="457200" indent="-457200">
              <a:buFontTx/>
              <a:buChar char="-"/>
            </a:pPr>
            <a:r>
              <a:rPr lang="ar-SY" sz="3200" dirty="0" smtClean="0"/>
              <a:t>نوع المعدن </a:t>
            </a:r>
          </a:p>
          <a:p>
            <a:pPr marL="457200" indent="-457200">
              <a:buFontTx/>
              <a:buChar char="-"/>
            </a:pPr>
            <a:endParaRPr lang="ar-SY" sz="3200" dirty="0" smtClean="0"/>
          </a:p>
        </p:txBody>
      </p:sp>
    </p:spTree>
    <p:extLst>
      <p:ext uri="{BB962C8B-B14F-4D97-AF65-F5344CB8AC3E}">
        <p14:creationId xmlns:p14="http://schemas.microsoft.com/office/powerpoint/2010/main" val="112968234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0"/>
            <a:ext cx="9144000" cy="13665279"/>
          </a:xfrm>
          <a:prstGeom prst="rect">
            <a:avLst/>
          </a:prstGeom>
        </p:spPr>
        <p:txBody>
          <a:bodyPr wrap="square">
            <a:spAutoFit/>
          </a:bodyPr>
          <a:lstStyle/>
          <a:p>
            <a:r>
              <a:rPr lang="ar-SY" sz="3200" dirty="0" smtClean="0"/>
              <a:t>  </a:t>
            </a:r>
          </a:p>
          <a:p>
            <a:r>
              <a:rPr lang="ar-SY" sz="3200" dirty="0" smtClean="0"/>
              <a:t>وفقاً لنظرية التأثير الكهرضوئي عندما نقوم بتسليط الضوء من مصدر للضوء على لوح معدني </a:t>
            </a:r>
            <a:r>
              <a:rPr lang="en-US" sz="3200" dirty="0" smtClean="0"/>
              <a:t>A</a:t>
            </a:r>
            <a:r>
              <a:rPr lang="ar-SY" sz="3200" dirty="0" smtClean="0"/>
              <a:t> لديه شحنة موجبة و يوجد لوح  آخر معدني </a:t>
            </a:r>
            <a:r>
              <a:rPr lang="en-US" sz="3200" dirty="0" smtClean="0"/>
              <a:t>C</a:t>
            </a:r>
            <a:r>
              <a:rPr lang="ar-SY" sz="3200" dirty="0" smtClean="0"/>
              <a:t> موازي له سالب الشحنة , تقوم الفوتونات بإكساب الالكترونات طاقة حركية و تتحرر و يدفعها فرق الجهد للوح الآخر </a:t>
            </a:r>
            <a:r>
              <a:rPr lang="en-US" sz="3200" dirty="0" smtClean="0"/>
              <a:t>C</a:t>
            </a:r>
            <a:endParaRPr lang="ar-SY" sz="3200" dirty="0" smtClean="0"/>
          </a:p>
          <a:p>
            <a:r>
              <a:rPr lang="ar-SY" sz="3200" dirty="0" smtClean="0"/>
              <a:t>و عندما يكون اللوح الأول </a:t>
            </a:r>
            <a:r>
              <a:rPr lang="en-US" sz="3200" dirty="0" smtClean="0"/>
              <a:t>A</a:t>
            </a:r>
            <a:r>
              <a:rPr lang="ar-SY" sz="3200" dirty="0" smtClean="0"/>
              <a:t> سالب الشحنة و اللوح الثاني </a:t>
            </a:r>
            <a:r>
              <a:rPr lang="en-US" sz="3200" dirty="0" smtClean="0"/>
              <a:t>C</a:t>
            </a:r>
            <a:r>
              <a:rPr lang="ar-SY" sz="3200" dirty="0" smtClean="0"/>
              <a:t> موجب الشحنة فالإلكترونات سوف تتحرر و لكن سوف يعتمد عدد الالكترونات الواصلة للوح الآخر على فرق الجهد , حيث سوف ينخفض مع زيادته حتى يتوقف .</a:t>
            </a:r>
          </a:p>
          <a:p>
            <a:r>
              <a:rPr lang="ar-SY" sz="3200" dirty="0" smtClean="0"/>
              <a:t>اذا لم يكن هنالك أي فرق جهد فسوف يسري تيار أضعف من الأول و لكن أكبر من الثاني , حيث سوف تمتلك بعض الإلكترونات الطاقة الكافية للوصول للوح </a:t>
            </a:r>
            <a:r>
              <a:rPr lang="en-US" sz="3200" dirty="0" smtClean="0"/>
              <a:t>C</a:t>
            </a:r>
            <a:r>
              <a:rPr lang="ar-SY" sz="3200" dirty="0" smtClean="0"/>
              <a:t> و يمكن قياس التيار الناتج بمقياس أمبير .   </a:t>
            </a:r>
          </a:p>
          <a:p>
            <a:endParaRPr lang="ar-SY" sz="3200" dirty="0"/>
          </a:p>
          <a:p>
            <a:endParaRPr lang="ar-SY" sz="3200" dirty="0" smtClean="0"/>
          </a:p>
          <a:p>
            <a:endParaRPr lang="ar-SY" sz="3200" dirty="0"/>
          </a:p>
          <a:p>
            <a:endParaRPr lang="ar-SY" sz="3200" dirty="0" smtClean="0"/>
          </a:p>
          <a:p>
            <a:endParaRPr lang="ar-SY" sz="3200" dirty="0"/>
          </a:p>
          <a:p>
            <a:endParaRPr lang="ar-SY" sz="3200" dirty="0" smtClean="0"/>
          </a:p>
          <a:p>
            <a:endParaRPr lang="ar-SY" sz="3200" dirty="0"/>
          </a:p>
          <a:p>
            <a:endParaRPr lang="ar-SY" sz="3200" dirty="0" smtClean="0"/>
          </a:p>
          <a:p>
            <a:endParaRPr lang="ar-SY" sz="3200" dirty="0"/>
          </a:p>
          <a:p>
            <a:endParaRPr lang="ar-SY" sz="3200" dirty="0" smtClean="0"/>
          </a:p>
          <a:p>
            <a:endParaRPr lang="ar-SY" sz="3200" dirty="0"/>
          </a:p>
          <a:p>
            <a:endParaRPr lang="ar-SY" sz="3200" dirty="0" smtClean="0"/>
          </a:p>
          <a:p>
            <a:endParaRPr lang="ar-SY" sz="3200" dirty="0"/>
          </a:p>
          <a:p>
            <a:endParaRPr lang="ar-SY" sz="3200" dirty="0" smtClean="0"/>
          </a:p>
          <a:p>
            <a:endParaRPr lang="ar-SY" sz="3200" dirty="0"/>
          </a:p>
          <a:p>
            <a:r>
              <a:rPr lang="ar-SY" dirty="0" smtClean="0"/>
              <a:t> </a:t>
            </a:r>
            <a:endParaRPr lang="ar-SY" dirty="0"/>
          </a:p>
        </p:txBody>
      </p:sp>
    </p:spTree>
    <p:extLst>
      <p:ext uri="{BB962C8B-B14F-4D97-AF65-F5344CB8AC3E}">
        <p14:creationId xmlns:p14="http://schemas.microsoft.com/office/powerpoint/2010/main" val="2369826684"/>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188640"/>
            <a:ext cx="8316416" cy="1569660"/>
          </a:xfrm>
          <a:prstGeom prst="rect">
            <a:avLst/>
          </a:prstGeom>
        </p:spPr>
        <p:txBody>
          <a:bodyPr wrap="square">
            <a:spAutoFit/>
          </a:bodyPr>
          <a:lstStyle/>
          <a:p>
            <a:endParaRPr lang="ar-SY" sz="3200" b="1" dirty="0" smtClean="0"/>
          </a:p>
          <a:p>
            <a:endParaRPr lang="ar-SY" sz="3200" b="1" dirty="0" smtClean="0"/>
          </a:p>
          <a:p>
            <a:endParaRPr lang="ar-SY" sz="3200" dirty="0"/>
          </a:p>
        </p:txBody>
      </p:sp>
      <p:pic>
        <p:nvPicPr>
          <p:cNvPr id="5" name="صورة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78683"/>
            <a:ext cx="8496943" cy="3159234"/>
          </a:xfrm>
          <a:prstGeom prst="rect">
            <a:avLst/>
          </a:prstGeom>
        </p:spPr>
      </p:pic>
      <p:pic>
        <p:nvPicPr>
          <p:cNvPr id="8" name="صورة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2488" y="3501008"/>
            <a:ext cx="7150174" cy="3095396"/>
          </a:xfrm>
          <a:prstGeom prst="rect">
            <a:avLst/>
          </a:prstGeom>
        </p:spPr>
      </p:pic>
    </p:spTree>
    <p:extLst>
      <p:ext uri="{BB962C8B-B14F-4D97-AF65-F5344CB8AC3E}">
        <p14:creationId xmlns:p14="http://schemas.microsoft.com/office/powerpoint/2010/main" val="111571050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375026"/>
            <a:ext cx="9144000" cy="3539430"/>
          </a:xfrm>
          <a:prstGeom prst="rect">
            <a:avLst/>
          </a:prstGeom>
        </p:spPr>
        <p:txBody>
          <a:bodyPr wrap="square">
            <a:spAutoFit/>
          </a:bodyPr>
          <a:lstStyle/>
          <a:p>
            <a:r>
              <a:rPr lang="ar-SY" sz="3200" dirty="0" smtClean="0"/>
              <a:t>يحدث الفعل الكهرضوئي للفوتونات التي تمتلك بضع وحدات إلكترون فولت من الطاقة و حتى </a:t>
            </a:r>
            <a:r>
              <a:rPr lang="en-US" sz="3200" dirty="0" smtClean="0"/>
              <a:t>1Mev</a:t>
            </a:r>
            <a:r>
              <a:rPr lang="ar-SY" sz="3200" dirty="0" smtClean="0"/>
              <a:t> و أدت دراسة التأثير الكهرضوئي إلى التقدم في فهم الطبيعة الكمية للضوء و الإلكترونات كما كان لها الأهمية في تشكيل مفهوم ازدواجية الموجة – الجسيم , و فسرت كذلك ظاهرة أخرى و هي تغيير الضوء لمسار الشحنات . كما أنها ألقت الضوء على اكتشاف ماكس بلانك السابق للعلاقة التي تربط الطاقة و التردد الناشئ عن تكميم الطاقة .</a:t>
            </a:r>
            <a:endParaRPr lang="ar-SY" sz="3200" dirty="0"/>
          </a:p>
        </p:txBody>
      </p:sp>
    </p:spTree>
    <p:extLst>
      <p:ext uri="{BB962C8B-B14F-4D97-AF65-F5344CB8AC3E}">
        <p14:creationId xmlns:p14="http://schemas.microsoft.com/office/powerpoint/2010/main" val="1948900623"/>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347864" y="260648"/>
            <a:ext cx="5349280" cy="1080120"/>
          </a:xfrm>
        </p:spPr>
        <p:txBody>
          <a:bodyPr>
            <a:normAutofit/>
          </a:bodyPr>
          <a:lstStyle/>
          <a:p>
            <a:r>
              <a:rPr lang="ar-SY" dirty="0" smtClean="0"/>
              <a:t>       تأثير كمبتون   </a:t>
            </a:r>
            <a:endParaRPr lang="ar-SY" dirty="0"/>
          </a:p>
        </p:txBody>
      </p:sp>
      <p:sp>
        <p:nvSpPr>
          <p:cNvPr id="4" name="مستطيل 3"/>
          <p:cNvSpPr/>
          <p:nvPr/>
        </p:nvSpPr>
        <p:spPr>
          <a:xfrm>
            <a:off x="0" y="1841242"/>
            <a:ext cx="8964488" cy="5016758"/>
          </a:xfrm>
          <a:prstGeom prst="rect">
            <a:avLst/>
          </a:prstGeom>
        </p:spPr>
        <p:txBody>
          <a:bodyPr wrap="square">
            <a:spAutoFit/>
          </a:bodyPr>
          <a:lstStyle/>
          <a:p>
            <a:r>
              <a:rPr lang="ar-SY" sz="3200" dirty="0" smtClean="0"/>
              <a:t>تأثير كمبتون : هو مثال على التشتت غير المنتظم لأن طول موجة الضوء المتشتت يختلف عن طول موجة الضوء الساقط . </a:t>
            </a:r>
          </a:p>
          <a:p>
            <a:r>
              <a:rPr lang="ar-SY" sz="3200" dirty="0" smtClean="0"/>
              <a:t>و مع ذلك يعتبر هذا التأثير نتيجة لتصادم مرن بين الفوتون و الالكترون و تسمى قيمة اختلاف طول الموجة بانتقال كمبتون , و ينطبق تشتت كمبتون أو تأثير كمبتون على الاشعة الكهرومغناطيسية ذات الطاقة العالية مثل فوتونات اشعة غاما و فوتونات الاشعة السينية العالية الطاقة عند تشتتها على جسيمات مثل الإلكترونات و البروتونات و غيرها , و على الرغم من ان تشتت كمبتون يمكن ان يحصل في النواة إلا ان تشتت كمبتون يشير عادة إلى التفاعل الذي ينطوي فقط على الالكترون في الذرة</a:t>
            </a:r>
            <a:endParaRPr lang="ar-SY" sz="3200" dirty="0"/>
          </a:p>
        </p:txBody>
      </p:sp>
    </p:spTree>
    <p:extLst>
      <p:ext uri="{BB962C8B-B14F-4D97-AF65-F5344CB8AC3E}">
        <p14:creationId xmlns:p14="http://schemas.microsoft.com/office/powerpoint/2010/main" val="2164948569"/>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87" y="188640"/>
            <a:ext cx="8892480" cy="6494085"/>
          </a:xfrm>
          <a:prstGeom prst="rect">
            <a:avLst/>
          </a:prstGeom>
        </p:spPr>
        <p:txBody>
          <a:bodyPr wrap="square">
            <a:spAutoFit/>
          </a:bodyPr>
          <a:lstStyle/>
          <a:p>
            <a:r>
              <a:rPr lang="ar-SY" sz="3200" dirty="0" smtClean="0"/>
              <a:t>و لقد تم اكتشاف هذا التأثير من قبل العالم آرثر هولي كومبتون في عام 1923 في جامعة واشنطن و حصل كومبتون على جائزة نوبل في الفيزياء لعام 1927 لاكتشافه .</a:t>
            </a:r>
          </a:p>
          <a:p>
            <a:r>
              <a:rPr lang="ar-SY" sz="3200" dirty="0" smtClean="0"/>
              <a:t>تبرز أهمية كومبتون بأنه يبرهن على أنه لا يمكن تفسير سلوك الضوء كموجة بشكل كلي فتشتت تومسون و هو مبني على النظرية الكلاسيكية لتشتت الموجات الكهرومغناطيسية من الجسيمات المشحونة  لا يمكنه تفسير التغيرات الصغيرة في طول الموجه للضوء خفيف الشدة لذلك يجب ان يتصرف الضوء كما لو انه يتكون من جسيمات ليفسر تأثير كومبتون للضوء خفيف الشدة وقد اقنعت تجربة كومبتون الفيزيائيين ان الضوء يجب ان يتصرف كما لو انه تيار من الجسيمات (الكمات) التي تعتمد طاقتها على تردد الضوء دون ان يتعلق تأثير كومبتون بالعدد الذري للوسط لأنه يتفاعل مع الالكترونات ولأنه يشترط حفظ الكتلة والطاقة والزخم للنظام</a:t>
            </a:r>
            <a:endParaRPr lang="ar-SY" sz="3200" dirty="0"/>
          </a:p>
        </p:txBody>
      </p:sp>
    </p:spTree>
    <p:extLst>
      <p:ext uri="{BB962C8B-B14F-4D97-AF65-F5344CB8AC3E}">
        <p14:creationId xmlns:p14="http://schemas.microsoft.com/office/powerpoint/2010/main" val="369357503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20169"/>
            <a:ext cx="9036496" cy="4031873"/>
          </a:xfrm>
          <a:prstGeom prst="rect">
            <a:avLst/>
          </a:prstGeom>
        </p:spPr>
        <p:txBody>
          <a:bodyPr wrap="square">
            <a:spAutoFit/>
          </a:bodyPr>
          <a:lstStyle/>
          <a:p>
            <a:r>
              <a:rPr lang="ar-SY" sz="3200" dirty="0" smtClean="0"/>
              <a:t>فانه من غير الممكن للإلكترون ان يتحرك في نفس اتجاه الفوتون الساقط و يؤدي تصادم الالكترونات مع فوتونات ذات طاقة عالية (مقارنة مع الطاقة السكونية  للإلكترون وهي </a:t>
            </a:r>
            <a:r>
              <a:rPr lang="en-US" sz="3200" dirty="0" smtClean="0"/>
              <a:t>511Kev </a:t>
            </a:r>
            <a:r>
              <a:rPr lang="ar-SY" sz="3200" dirty="0" smtClean="0"/>
              <a:t> ) الى ان يمتص الالكترون بعضاً من طاقة الفوتون وينبعث الفوتون الذي يحمل الطاقة المتبقية في اتجاه مختلف عن الفوتون الساقط لذا فإن الزخم الكلي للنظام محفوظ واذا كان الفوتون متشتت يملك طاقة كافيه فإن العملية يمكن ان تتكرر .</a:t>
            </a:r>
          </a:p>
          <a:p>
            <a:endParaRPr lang="ar-SY" sz="3200"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586887"/>
            <a:ext cx="5328592" cy="2609850"/>
          </a:xfrm>
          <a:prstGeom prst="rect">
            <a:avLst/>
          </a:prstGeom>
        </p:spPr>
      </p:pic>
    </p:spTree>
    <p:extLst>
      <p:ext uri="{BB962C8B-B14F-4D97-AF65-F5344CB8AC3E}">
        <p14:creationId xmlns:p14="http://schemas.microsoft.com/office/powerpoint/2010/main" val="396017347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383</TotalTime>
  <Words>872</Words>
  <Application>Microsoft Office PowerPoint</Application>
  <PresentationFormat>عرض على الشاشة (4:3)</PresentationFormat>
  <Paragraphs>63</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Arial</vt:lpstr>
      <vt:lpstr>Calibri</vt:lpstr>
      <vt:lpstr>Tw Cen MT</vt:lpstr>
      <vt:lpstr>غماء</vt:lpstr>
      <vt:lpstr>الجمهورية العربية السورية   وزارة التعليم العالي  جامعة طرطوس كلية العلوم</vt:lpstr>
      <vt:lpstr>الفعل الكهرضوئي</vt:lpstr>
      <vt:lpstr>عرض تقديمي في PowerPoint</vt:lpstr>
      <vt:lpstr>عرض تقديمي في PowerPoint</vt:lpstr>
      <vt:lpstr>عرض تقديمي في PowerPoint</vt:lpstr>
      <vt:lpstr>عرض تقديمي في PowerPoint</vt:lpstr>
      <vt:lpstr>       تأثير كمبتون   </vt:lpstr>
      <vt:lpstr>عرض تقديمي في PowerPoint</vt:lpstr>
      <vt:lpstr>عرض تقديمي في PowerPoint</vt:lpstr>
      <vt:lpstr>عرض تقديمي في PowerPoint</vt:lpstr>
      <vt:lpstr>الفرق بين الفعل الكهرضوئي و فعل كومبتون</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العربية السورية   وزارة التعليم العالي  جامعة طرطوس كلية العلوم</dc:title>
  <dc:creator>pc</dc:creator>
  <cp:lastModifiedBy>ASUS</cp:lastModifiedBy>
  <cp:revision>33</cp:revision>
  <dcterms:created xsi:type="dcterms:W3CDTF">2018-11-05T13:25:39Z</dcterms:created>
  <dcterms:modified xsi:type="dcterms:W3CDTF">2018-11-08T08:46:37Z</dcterms:modified>
</cp:coreProperties>
</file>