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0" d="100"/>
          <a:sy n="70"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A0323623-D462-4474-B08D-5C494432BBF5}" type="datetimeFigureOut">
              <a:rPr lang="ar-SY" smtClean="0"/>
              <a:t>05/02/1440</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B3AA7F9D-EC67-4108-AA4A-809A979EE7A2}" type="slidenum">
              <a:rPr lang="ar-SY" smtClean="0"/>
              <a:t>‹#›</a:t>
            </a:fld>
            <a:endParaRPr lang="ar-SY"/>
          </a:p>
        </p:txBody>
      </p:sp>
    </p:spTree>
    <p:extLst>
      <p:ext uri="{BB962C8B-B14F-4D97-AF65-F5344CB8AC3E}">
        <p14:creationId xmlns:p14="http://schemas.microsoft.com/office/powerpoint/2010/main" val="3669884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0323623-D462-4474-B08D-5C494432BBF5}" type="datetimeFigureOut">
              <a:rPr lang="ar-SY" smtClean="0"/>
              <a:t>05/02/1440</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B3AA7F9D-EC67-4108-AA4A-809A979EE7A2}" type="slidenum">
              <a:rPr lang="ar-SY" smtClean="0"/>
              <a:t>‹#›</a:t>
            </a:fld>
            <a:endParaRPr lang="ar-SY"/>
          </a:p>
        </p:txBody>
      </p:sp>
    </p:spTree>
    <p:extLst>
      <p:ext uri="{BB962C8B-B14F-4D97-AF65-F5344CB8AC3E}">
        <p14:creationId xmlns:p14="http://schemas.microsoft.com/office/powerpoint/2010/main" val="3735237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0323623-D462-4474-B08D-5C494432BBF5}" type="datetimeFigureOut">
              <a:rPr lang="ar-SY" smtClean="0"/>
              <a:t>05/02/1440</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B3AA7F9D-EC67-4108-AA4A-809A979EE7A2}" type="slidenum">
              <a:rPr lang="ar-SY" smtClean="0"/>
              <a:t>‹#›</a:t>
            </a:fld>
            <a:endParaRPr lang="ar-SY"/>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55522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0323623-D462-4474-B08D-5C494432BBF5}" type="datetimeFigureOut">
              <a:rPr lang="ar-SY" smtClean="0"/>
              <a:t>05/02/1440</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B3AA7F9D-EC67-4108-AA4A-809A979EE7A2}" type="slidenum">
              <a:rPr lang="ar-SY" smtClean="0"/>
              <a:t>‹#›</a:t>
            </a:fld>
            <a:endParaRPr lang="ar-SY"/>
          </a:p>
        </p:txBody>
      </p:sp>
    </p:spTree>
    <p:extLst>
      <p:ext uri="{BB962C8B-B14F-4D97-AF65-F5344CB8AC3E}">
        <p14:creationId xmlns:p14="http://schemas.microsoft.com/office/powerpoint/2010/main" val="2692662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0323623-D462-4474-B08D-5C494432BBF5}" type="datetimeFigureOut">
              <a:rPr lang="ar-SY" smtClean="0"/>
              <a:t>05/02/1440</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B3AA7F9D-EC67-4108-AA4A-809A979EE7A2}" type="slidenum">
              <a:rPr lang="ar-SY" smtClean="0"/>
              <a:t>‹#›</a:t>
            </a:fld>
            <a:endParaRPr lang="ar-SY"/>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29057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0323623-D462-4474-B08D-5C494432BBF5}" type="datetimeFigureOut">
              <a:rPr lang="ar-SY" smtClean="0"/>
              <a:t>05/02/1440</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B3AA7F9D-EC67-4108-AA4A-809A979EE7A2}" type="slidenum">
              <a:rPr lang="ar-SY" smtClean="0"/>
              <a:t>‹#›</a:t>
            </a:fld>
            <a:endParaRPr lang="ar-SY"/>
          </a:p>
        </p:txBody>
      </p:sp>
    </p:spTree>
    <p:extLst>
      <p:ext uri="{BB962C8B-B14F-4D97-AF65-F5344CB8AC3E}">
        <p14:creationId xmlns:p14="http://schemas.microsoft.com/office/powerpoint/2010/main" val="2609387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A0323623-D462-4474-B08D-5C494432BBF5}" type="datetimeFigureOut">
              <a:rPr lang="ar-SY" smtClean="0"/>
              <a:t>05/02/1440</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B3AA7F9D-EC67-4108-AA4A-809A979EE7A2}" type="slidenum">
              <a:rPr lang="ar-SY" smtClean="0"/>
              <a:t>‹#›</a:t>
            </a:fld>
            <a:endParaRPr lang="ar-SY"/>
          </a:p>
        </p:txBody>
      </p:sp>
    </p:spTree>
    <p:extLst>
      <p:ext uri="{BB962C8B-B14F-4D97-AF65-F5344CB8AC3E}">
        <p14:creationId xmlns:p14="http://schemas.microsoft.com/office/powerpoint/2010/main" val="433625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A0323623-D462-4474-B08D-5C494432BBF5}" type="datetimeFigureOut">
              <a:rPr lang="ar-SY" smtClean="0"/>
              <a:t>05/02/1440</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B3AA7F9D-EC67-4108-AA4A-809A979EE7A2}" type="slidenum">
              <a:rPr lang="ar-SY" smtClean="0"/>
              <a:t>‹#›</a:t>
            </a:fld>
            <a:endParaRPr lang="ar-SY"/>
          </a:p>
        </p:txBody>
      </p:sp>
    </p:spTree>
    <p:extLst>
      <p:ext uri="{BB962C8B-B14F-4D97-AF65-F5344CB8AC3E}">
        <p14:creationId xmlns:p14="http://schemas.microsoft.com/office/powerpoint/2010/main" val="189435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A0323623-D462-4474-B08D-5C494432BBF5}" type="datetimeFigureOut">
              <a:rPr lang="ar-SY" smtClean="0"/>
              <a:t>05/02/1440</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B3AA7F9D-EC67-4108-AA4A-809A979EE7A2}" type="slidenum">
              <a:rPr lang="ar-SY" smtClean="0"/>
              <a:t>‹#›</a:t>
            </a:fld>
            <a:endParaRPr lang="ar-SY"/>
          </a:p>
        </p:txBody>
      </p:sp>
    </p:spTree>
    <p:extLst>
      <p:ext uri="{BB962C8B-B14F-4D97-AF65-F5344CB8AC3E}">
        <p14:creationId xmlns:p14="http://schemas.microsoft.com/office/powerpoint/2010/main" val="3102470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0323623-D462-4474-B08D-5C494432BBF5}" type="datetimeFigureOut">
              <a:rPr lang="ar-SY" smtClean="0"/>
              <a:t>05/02/1440</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B3AA7F9D-EC67-4108-AA4A-809A979EE7A2}" type="slidenum">
              <a:rPr lang="ar-SY" smtClean="0"/>
              <a:t>‹#›</a:t>
            </a:fld>
            <a:endParaRPr lang="ar-SY"/>
          </a:p>
        </p:txBody>
      </p:sp>
    </p:spTree>
    <p:extLst>
      <p:ext uri="{BB962C8B-B14F-4D97-AF65-F5344CB8AC3E}">
        <p14:creationId xmlns:p14="http://schemas.microsoft.com/office/powerpoint/2010/main" val="3143405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A0323623-D462-4474-B08D-5C494432BBF5}" type="datetimeFigureOut">
              <a:rPr lang="ar-SY" smtClean="0"/>
              <a:t>05/02/1440</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B3AA7F9D-EC67-4108-AA4A-809A979EE7A2}" type="slidenum">
              <a:rPr lang="ar-SY" smtClean="0"/>
              <a:t>‹#›</a:t>
            </a:fld>
            <a:endParaRPr lang="ar-SY"/>
          </a:p>
        </p:txBody>
      </p:sp>
    </p:spTree>
    <p:extLst>
      <p:ext uri="{BB962C8B-B14F-4D97-AF65-F5344CB8AC3E}">
        <p14:creationId xmlns:p14="http://schemas.microsoft.com/office/powerpoint/2010/main" val="2035364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A0323623-D462-4474-B08D-5C494432BBF5}" type="datetimeFigureOut">
              <a:rPr lang="ar-SY" smtClean="0"/>
              <a:t>05/02/1440</a:t>
            </a:fld>
            <a:endParaRPr lang="ar-SY"/>
          </a:p>
        </p:txBody>
      </p:sp>
      <p:sp>
        <p:nvSpPr>
          <p:cNvPr id="8" name="Footer Placeholder 7"/>
          <p:cNvSpPr>
            <a:spLocks noGrp="1"/>
          </p:cNvSpPr>
          <p:nvPr>
            <p:ph type="ftr" sz="quarter" idx="11"/>
          </p:nvPr>
        </p:nvSpPr>
        <p:spPr/>
        <p:txBody>
          <a:bodyPr/>
          <a:lstStyle/>
          <a:p>
            <a:endParaRPr lang="ar-SY"/>
          </a:p>
        </p:txBody>
      </p:sp>
      <p:sp>
        <p:nvSpPr>
          <p:cNvPr id="9" name="Slide Number Placeholder 8"/>
          <p:cNvSpPr>
            <a:spLocks noGrp="1"/>
          </p:cNvSpPr>
          <p:nvPr>
            <p:ph type="sldNum" sz="quarter" idx="12"/>
          </p:nvPr>
        </p:nvSpPr>
        <p:spPr/>
        <p:txBody>
          <a:bodyPr/>
          <a:lstStyle/>
          <a:p>
            <a:fld id="{B3AA7F9D-EC67-4108-AA4A-809A979EE7A2}" type="slidenum">
              <a:rPr lang="ar-SY" smtClean="0"/>
              <a:t>‹#›</a:t>
            </a:fld>
            <a:endParaRPr lang="ar-SY"/>
          </a:p>
        </p:txBody>
      </p:sp>
    </p:spTree>
    <p:extLst>
      <p:ext uri="{BB962C8B-B14F-4D97-AF65-F5344CB8AC3E}">
        <p14:creationId xmlns:p14="http://schemas.microsoft.com/office/powerpoint/2010/main" val="584874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A0323623-D462-4474-B08D-5C494432BBF5}" type="datetimeFigureOut">
              <a:rPr lang="ar-SY" smtClean="0"/>
              <a:t>05/02/1440</a:t>
            </a:fld>
            <a:endParaRPr lang="ar-SY"/>
          </a:p>
        </p:txBody>
      </p:sp>
      <p:sp>
        <p:nvSpPr>
          <p:cNvPr id="4" name="Footer Placeholder 3"/>
          <p:cNvSpPr>
            <a:spLocks noGrp="1"/>
          </p:cNvSpPr>
          <p:nvPr>
            <p:ph type="ftr" sz="quarter" idx="11"/>
          </p:nvPr>
        </p:nvSpPr>
        <p:spPr/>
        <p:txBody>
          <a:bodyPr/>
          <a:lstStyle/>
          <a:p>
            <a:endParaRPr lang="ar-SY"/>
          </a:p>
        </p:txBody>
      </p:sp>
      <p:sp>
        <p:nvSpPr>
          <p:cNvPr id="5" name="Slide Number Placeholder 4"/>
          <p:cNvSpPr>
            <a:spLocks noGrp="1"/>
          </p:cNvSpPr>
          <p:nvPr>
            <p:ph type="sldNum" sz="quarter" idx="12"/>
          </p:nvPr>
        </p:nvSpPr>
        <p:spPr/>
        <p:txBody>
          <a:bodyPr/>
          <a:lstStyle/>
          <a:p>
            <a:fld id="{B3AA7F9D-EC67-4108-AA4A-809A979EE7A2}" type="slidenum">
              <a:rPr lang="ar-SY" smtClean="0"/>
              <a:t>‹#›</a:t>
            </a:fld>
            <a:endParaRPr lang="ar-SY"/>
          </a:p>
        </p:txBody>
      </p:sp>
    </p:spTree>
    <p:extLst>
      <p:ext uri="{BB962C8B-B14F-4D97-AF65-F5344CB8AC3E}">
        <p14:creationId xmlns:p14="http://schemas.microsoft.com/office/powerpoint/2010/main" val="209200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23623-D462-4474-B08D-5C494432BBF5}" type="datetimeFigureOut">
              <a:rPr lang="ar-SY" smtClean="0"/>
              <a:t>05/02/1440</a:t>
            </a:fld>
            <a:endParaRPr lang="ar-SY"/>
          </a:p>
        </p:txBody>
      </p:sp>
      <p:sp>
        <p:nvSpPr>
          <p:cNvPr id="3" name="Footer Placeholder 2"/>
          <p:cNvSpPr>
            <a:spLocks noGrp="1"/>
          </p:cNvSpPr>
          <p:nvPr>
            <p:ph type="ftr" sz="quarter" idx="11"/>
          </p:nvPr>
        </p:nvSpPr>
        <p:spPr/>
        <p:txBody>
          <a:bodyPr/>
          <a:lstStyle/>
          <a:p>
            <a:endParaRPr lang="ar-SY"/>
          </a:p>
        </p:txBody>
      </p:sp>
      <p:sp>
        <p:nvSpPr>
          <p:cNvPr id="4" name="Slide Number Placeholder 3"/>
          <p:cNvSpPr>
            <a:spLocks noGrp="1"/>
          </p:cNvSpPr>
          <p:nvPr>
            <p:ph type="sldNum" sz="quarter" idx="12"/>
          </p:nvPr>
        </p:nvSpPr>
        <p:spPr/>
        <p:txBody>
          <a:bodyPr/>
          <a:lstStyle/>
          <a:p>
            <a:fld id="{B3AA7F9D-EC67-4108-AA4A-809A979EE7A2}" type="slidenum">
              <a:rPr lang="ar-SY" smtClean="0"/>
              <a:t>‹#›</a:t>
            </a:fld>
            <a:endParaRPr lang="ar-SY"/>
          </a:p>
        </p:txBody>
      </p:sp>
    </p:spTree>
    <p:extLst>
      <p:ext uri="{BB962C8B-B14F-4D97-AF65-F5344CB8AC3E}">
        <p14:creationId xmlns:p14="http://schemas.microsoft.com/office/powerpoint/2010/main" val="303266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0323623-D462-4474-B08D-5C494432BBF5}" type="datetimeFigureOut">
              <a:rPr lang="ar-SY" smtClean="0"/>
              <a:t>05/02/1440</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B3AA7F9D-EC67-4108-AA4A-809A979EE7A2}" type="slidenum">
              <a:rPr lang="ar-SY" smtClean="0"/>
              <a:t>‹#›</a:t>
            </a:fld>
            <a:endParaRPr lang="ar-SY"/>
          </a:p>
        </p:txBody>
      </p:sp>
    </p:spTree>
    <p:extLst>
      <p:ext uri="{BB962C8B-B14F-4D97-AF65-F5344CB8AC3E}">
        <p14:creationId xmlns:p14="http://schemas.microsoft.com/office/powerpoint/2010/main" val="96019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0323623-D462-4474-B08D-5C494432BBF5}" type="datetimeFigureOut">
              <a:rPr lang="ar-SY" smtClean="0"/>
              <a:t>05/02/1440</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B3AA7F9D-EC67-4108-AA4A-809A979EE7A2}" type="slidenum">
              <a:rPr lang="ar-SY" smtClean="0"/>
              <a:t>‹#›</a:t>
            </a:fld>
            <a:endParaRPr lang="ar-SY"/>
          </a:p>
        </p:txBody>
      </p:sp>
    </p:spTree>
    <p:extLst>
      <p:ext uri="{BB962C8B-B14F-4D97-AF65-F5344CB8AC3E}">
        <p14:creationId xmlns:p14="http://schemas.microsoft.com/office/powerpoint/2010/main" val="274139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323623-D462-4474-B08D-5C494432BBF5}" type="datetimeFigureOut">
              <a:rPr lang="ar-SY" smtClean="0"/>
              <a:t>05/02/1440</a:t>
            </a:fld>
            <a:endParaRPr lang="ar-SY"/>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SY"/>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3AA7F9D-EC67-4108-AA4A-809A979EE7A2}" type="slidenum">
              <a:rPr lang="ar-SY" smtClean="0"/>
              <a:t>‹#›</a:t>
            </a:fld>
            <a:endParaRPr lang="ar-SY"/>
          </a:p>
        </p:txBody>
      </p:sp>
    </p:spTree>
    <p:extLst>
      <p:ext uri="{BB962C8B-B14F-4D97-AF65-F5344CB8AC3E}">
        <p14:creationId xmlns:p14="http://schemas.microsoft.com/office/powerpoint/2010/main" val="26102887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ar-SA" sz="9600" dirty="0" smtClean="0">
                <a:cs typeface="PT Bold Heading" panose="02010400000000000000" pitchFamily="2" charset="-78"/>
              </a:rPr>
              <a:t>الأشعة السينية</a:t>
            </a:r>
            <a:endParaRPr lang="ar-SY" sz="9600" dirty="0">
              <a:cs typeface="PT Bold Heading" panose="02010400000000000000" pitchFamily="2" charset="-78"/>
            </a:endParaRPr>
          </a:p>
        </p:txBody>
      </p:sp>
      <p:sp>
        <p:nvSpPr>
          <p:cNvPr id="3" name="عنوان فرعي 2"/>
          <p:cNvSpPr>
            <a:spLocks noGrp="1"/>
          </p:cNvSpPr>
          <p:nvPr>
            <p:ph type="subTitle" idx="1"/>
          </p:nvPr>
        </p:nvSpPr>
        <p:spPr/>
        <p:txBody>
          <a:bodyPr>
            <a:noAutofit/>
          </a:bodyPr>
          <a:lstStyle/>
          <a:p>
            <a:pPr algn="ctr"/>
            <a:r>
              <a:rPr lang="en-US" sz="7200" dirty="0" smtClean="0">
                <a:latin typeface="Bell MT" panose="02020503060305020303" pitchFamily="18" charset="0"/>
              </a:rPr>
              <a:t>The X-rays</a:t>
            </a:r>
            <a:endParaRPr lang="ar-SY" sz="7200" dirty="0">
              <a:latin typeface="Bell MT" panose="02020503060305020303" pitchFamily="18" charset="0"/>
            </a:endParaRPr>
          </a:p>
        </p:txBody>
      </p:sp>
    </p:spTree>
    <p:extLst>
      <p:ext uri="{BB962C8B-B14F-4D97-AF65-F5344CB8AC3E}">
        <p14:creationId xmlns:p14="http://schemas.microsoft.com/office/powerpoint/2010/main" val="4190625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مربع نص 1"/>
              <p:cNvSpPr txBox="1"/>
              <p:nvPr/>
            </p:nvSpPr>
            <p:spPr>
              <a:xfrm>
                <a:off x="354842" y="409433"/>
                <a:ext cx="11518709" cy="5447645"/>
              </a:xfrm>
              <a:prstGeom prst="rect">
                <a:avLst/>
              </a:prstGeom>
              <a:noFill/>
            </p:spPr>
            <p:txBody>
              <a:bodyPr wrap="square" rtlCol="1">
                <a:spAutoFit/>
              </a:bodyPr>
              <a:lstStyle/>
              <a:p>
                <a:r>
                  <a:rPr lang="ar-SA" sz="3600" b="1" u="sng" dirty="0" smtClean="0">
                    <a:cs typeface="PT Bold Heading" panose="02010400000000000000" pitchFamily="2" charset="-78"/>
                  </a:rPr>
                  <a:t>الطيف المستمر :</a:t>
                </a:r>
              </a:p>
              <a:p>
                <a:r>
                  <a:rPr lang="ar-SA" sz="2400" dirty="0" smtClean="0">
                    <a:latin typeface="Calibri" panose="020F0502020204030204" pitchFamily="34" charset="0"/>
                    <a:cs typeface="Calibri" panose="020F0502020204030204" pitchFamily="34" charset="0"/>
                  </a:rPr>
                  <a:t>بفرض أن أحد الالكترونات الصادرة عن فتيل </a:t>
                </a:r>
                <a:r>
                  <a:rPr lang="ar-SA" sz="2400" dirty="0" err="1" smtClean="0">
                    <a:latin typeface="Calibri" panose="020F0502020204030204" pitchFamily="34" charset="0"/>
                    <a:cs typeface="Calibri" panose="020F0502020204030204" pitchFamily="34" charset="0"/>
                  </a:rPr>
                  <a:t>التنجستين</a:t>
                </a:r>
                <a:r>
                  <a:rPr lang="ar-SA" sz="2400" dirty="0" smtClean="0">
                    <a:latin typeface="Calibri" panose="020F0502020204030204" pitchFamily="34" charset="0"/>
                    <a:cs typeface="Calibri" panose="020F0502020204030204" pitchFamily="34" charset="0"/>
                  </a:rPr>
                  <a:t> يمتلك طاقة حركية قدرها </a:t>
                </a:r>
                <a:r>
                  <a:rPr lang="en-US" sz="2400" dirty="0" smtClean="0">
                    <a:latin typeface="Calibri" panose="020F0502020204030204" pitchFamily="34" charset="0"/>
                    <a:cs typeface="Calibri" panose="020F0502020204030204" pitchFamily="34" charset="0"/>
                  </a:rPr>
                  <a:t>E</a:t>
                </a:r>
                <a:r>
                  <a:rPr lang="ar-SA" sz="2400" dirty="0" smtClean="0">
                    <a:latin typeface="Calibri" panose="020F0502020204030204" pitchFamily="34" charset="0"/>
                    <a:cs typeface="Calibri" panose="020F0502020204030204" pitchFamily="34" charset="0"/>
                  </a:rPr>
                  <a:t> تمكنه من الوصول إلى جوار النواة </a:t>
                </a:r>
                <a:r>
                  <a:rPr lang="ar-SA" sz="2400" dirty="0" err="1" smtClean="0">
                    <a:latin typeface="Calibri" panose="020F0502020204030204" pitchFamily="34" charset="0"/>
                    <a:cs typeface="Calibri" panose="020F0502020204030204" pitchFamily="34" charset="0"/>
                  </a:rPr>
                  <a:t>عندذئ</a:t>
                </a:r>
                <a:r>
                  <a:rPr lang="ar-SA" sz="2400" dirty="0" smtClean="0">
                    <a:latin typeface="Calibri" panose="020F0502020204030204" pitchFamily="34" charset="0"/>
                    <a:cs typeface="Calibri" panose="020F0502020204030204" pitchFamily="34" charset="0"/>
                  </a:rPr>
                  <a:t> سوف ينجذب الالكترون إلى النواة تحت تأثير القوة </a:t>
                </a:r>
                <a:r>
                  <a:rPr lang="ar-SA" sz="2400" dirty="0" err="1" smtClean="0">
                    <a:latin typeface="Calibri" panose="020F0502020204030204" pitchFamily="34" charset="0"/>
                    <a:cs typeface="Calibri" panose="020F0502020204030204" pitchFamily="34" charset="0"/>
                  </a:rPr>
                  <a:t>الكولونية</a:t>
                </a:r>
                <a:r>
                  <a:rPr lang="ar-SA" sz="2400" dirty="0" smtClean="0">
                    <a:latin typeface="Calibri" panose="020F0502020204030204" pitchFamily="34" charset="0"/>
                    <a:cs typeface="Calibri" panose="020F0502020204030204" pitchFamily="34" charset="0"/>
                  </a:rPr>
                  <a:t> </a:t>
                </a:r>
                <a:r>
                  <a:rPr lang="ar-SA" sz="2400" dirty="0" err="1" smtClean="0">
                    <a:latin typeface="Calibri" panose="020F0502020204030204" pitchFamily="34" charset="0"/>
                    <a:cs typeface="Calibri" panose="020F0502020204030204" pitchFamily="34" charset="0"/>
                  </a:rPr>
                  <a:t>التجاذبية</a:t>
                </a:r>
                <a:r>
                  <a:rPr lang="ar-SA" sz="2400" dirty="0" smtClean="0">
                    <a:latin typeface="Calibri" panose="020F0502020204030204" pitchFamily="34" charset="0"/>
                    <a:cs typeface="Calibri" panose="020F0502020204030204" pitchFamily="34" charset="0"/>
                  </a:rPr>
                  <a:t> إلا أنه سوف ينحرف عن مساره عندما يقترب بشكل كافي من النواة مما يؤدي الى ابتعاده من جديد عن النواة بسبب تأثير القوى النووية بطاقة حركية أقل بكثير ولتكن </a:t>
                </a:r>
                <a:r>
                  <a:rPr lang="en-US" sz="2400" dirty="0" smtClean="0">
                    <a:latin typeface="Calibri" panose="020F0502020204030204" pitchFamily="34" charset="0"/>
                    <a:cs typeface="Calibri" panose="020F0502020204030204" pitchFamily="34" charset="0"/>
                  </a:rPr>
                  <a:t>E ̀</a:t>
                </a:r>
                <a:r>
                  <a:rPr lang="ar-SA" sz="2400" dirty="0" smtClean="0">
                    <a:latin typeface="Calibri" panose="020F0502020204030204" pitchFamily="34" charset="0"/>
                    <a:cs typeface="Calibri" panose="020F0502020204030204" pitchFamily="34" charset="0"/>
                  </a:rPr>
                  <a:t> .</a:t>
                </a:r>
              </a:p>
              <a:p>
                <a:r>
                  <a:rPr lang="ar-SA" sz="2400" dirty="0" smtClean="0">
                    <a:latin typeface="Calibri" panose="020F0502020204030204" pitchFamily="34" charset="0"/>
                    <a:cs typeface="Calibri" panose="020F0502020204030204" pitchFamily="34" charset="0"/>
                  </a:rPr>
                  <a:t>في هذه الحالة تصدر الطاقة الحركية التي تخلى عنها الالكترون أثناء مساره وبشكل مستمر على شكل أشعة سينية طاقتها </a:t>
                </a:r>
                <a:r>
                  <a:rPr lang="en-US" sz="2400" dirty="0" smtClean="0">
                    <a:latin typeface="Calibri" panose="020F0502020204030204" pitchFamily="34" charset="0"/>
                    <a:cs typeface="Calibri" panose="020F0502020204030204" pitchFamily="34" charset="0"/>
                  </a:rPr>
                  <a:t>h</a:t>
                </a:r>
                <a:r>
                  <a:rPr lang="el-GR" sz="2400" dirty="0" smtClean="0">
                    <a:latin typeface="Calibri" panose="020F0502020204030204" pitchFamily="34" charset="0"/>
                    <a:cs typeface="Calibri" panose="020F0502020204030204" pitchFamily="34" charset="0"/>
                  </a:rPr>
                  <a:t>υ</a:t>
                </a:r>
                <a:r>
                  <a:rPr lang="en-US" sz="2400" dirty="0" smtClean="0">
                    <a:latin typeface="Calibri" panose="020F0502020204030204" pitchFamily="34" charset="0"/>
                    <a:cs typeface="Calibri" panose="020F0502020204030204" pitchFamily="34" charset="0"/>
                  </a:rPr>
                  <a:t>=E-E ̀</a:t>
                </a:r>
                <a:r>
                  <a:rPr lang="ar-SA" sz="2400" dirty="0" smtClean="0">
                    <a:latin typeface="Calibri" panose="020F0502020204030204" pitchFamily="34" charset="0"/>
                    <a:cs typeface="Calibri" panose="020F0502020204030204" pitchFamily="34" charset="0"/>
                  </a:rPr>
                  <a:t>  وهي تمثل طاقة الإعاقة .</a:t>
                </a:r>
              </a:p>
              <a:p>
                <a:r>
                  <a:rPr lang="ar-SA" sz="2400" dirty="0" smtClean="0">
                    <a:latin typeface="Calibri" panose="020F0502020204030204" pitchFamily="34" charset="0"/>
                    <a:cs typeface="Calibri" panose="020F0502020204030204" pitchFamily="34" charset="0"/>
                  </a:rPr>
                  <a:t>باعتبار أن المسافات الفاصلة بين النواة ومسار الالكترون المار بجوارها كلها ممكنة فإن طاقة الأشعة</a:t>
                </a:r>
              </a:p>
              <a:p>
                <a:r>
                  <a:rPr lang="ar-SA" sz="2400" dirty="0" smtClean="0">
                    <a:latin typeface="Calibri" panose="020F0502020204030204" pitchFamily="34" charset="0"/>
                    <a:cs typeface="Calibri" panose="020F0502020204030204" pitchFamily="34" charset="0"/>
                  </a:rPr>
                  <a:t>السينية الصادرة تأخذ قيمها من الصفر وحتى قيمة عظمى </a:t>
                </a:r>
                <a14:m>
                  <m:oMath xmlns:m="http://schemas.openxmlformats.org/officeDocument/2006/math">
                    <m:sSub>
                      <m:sSubPr>
                        <m:ctrlPr>
                          <a:rPr lang="ar-SA" sz="2400" i="1" smtClean="0">
                            <a:latin typeface="Cambria Math" panose="02040503050406030204" pitchFamily="18" charset="0"/>
                            <a:cs typeface="Calibri" panose="020F0502020204030204" pitchFamily="34" charset="0"/>
                          </a:rPr>
                        </m:ctrlPr>
                      </m:sSubPr>
                      <m:e>
                        <m:r>
                          <a:rPr lang="en-US" sz="2400" b="0" i="1" smtClean="0">
                            <a:latin typeface="Cambria Math" panose="02040503050406030204" pitchFamily="18" charset="0"/>
                            <a:cs typeface="Calibri" panose="020F0502020204030204" pitchFamily="34" charset="0"/>
                          </a:rPr>
                          <m:t>𝐸</m:t>
                        </m:r>
                      </m:e>
                      <m:sub>
                        <m:r>
                          <a:rPr lang="en-US" sz="2400" b="0" i="1" smtClean="0">
                            <a:latin typeface="Cambria Math" panose="02040503050406030204" pitchFamily="18" charset="0"/>
                            <a:cs typeface="Calibri" panose="020F0502020204030204" pitchFamily="34" charset="0"/>
                          </a:rPr>
                          <m:t>𝑚𝑎𝑥</m:t>
                        </m:r>
                      </m:sub>
                    </m:sSub>
                  </m:oMath>
                </a14:m>
                <a:r>
                  <a:rPr lang="ar-SA" sz="2400" dirty="0" smtClean="0">
                    <a:latin typeface="Calibri" panose="020F0502020204030204" pitchFamily="34" charset="0"/>
                    <a:cs typeface="Calibri" panose="020F0502020204030204" pitchFamily="34" charset="0"/>
                  </a:rPr>
                  <a:t> وذلك عندما </a:t>
                </a:r>
              </a:p>
              <a:p>
                <a:r>
                  <a:rPr lang="ar-SA" sz="2400" dirty="0" smtClean="0">
                    <a:latin typeface="Calibri" panose="020F0502020204030204" pitchFamily="34" charset="0"/>
                    <a:cs typeface="Calibri" panose="020F0502020204030204" pitchFamily="34" charset="0"/>
                  </a:rPr>
                  <a:t>يتخلى الالكترون عن كامل طاقته الحركية لتصدر على شكل فوتون سيني</a:t>
                </a:r>
              </a:p>
              <a:p>
                <a:r>
                  <a:rPr lang="ar-SA" sz="2400" dirty="0" smtClean="0">
                    <a:latin typeface="Calibri" panose="020F0502020204030204" pitchFamily="34" charset="0"/>
                    <a:cs typeface="Calibri" panose="020F0502020204030204" pitchFamily="34" charset="0"/>
                  </a:rPr>
                  <a:t>ويدعى الطيف الصادر بهذه الطريقة (الطيف المستمر) .</a:t>
                </a:r>
              </a:p>
              <a:p>
                <a:r>
                  <a:rPr lang="ar-SA" sz="2400" dirty="0" smtClean="0">
                    <a:latin typeface="Calibri" panose="020F0502020204030204" pitchFamily="34" charset="0"/>
                    <a:cs typeface="Calibri" panose="020F0502020204030204" pitchFamily="34" charset="0"/>
                  </a:rPr>
                  <a:t>ويعتمد اتجاه انبعاث الفوتون على طاقة الالكترون أيضاً وكلما زادت طاقة الالكترون </a:t>
                </a:r>
              </a:p>
              <a:p>
                <a:r>
                  <a:rPr lang="ar-SA" sz="2400" dirty="0" smtClean="0">
                    <a:latin typeface="Calibri" panose="020F0502020204030204" pitchFamily="34" charset="0"/>
                    <a:cs typeface="Calibri" panose="020F0502020204030204" pitchFamily="34" charset="0"/>
                  </a:rPr>
                  <a:t>يصبح اتجاه انبعاث الفوتون أقرب إلى اتجاه الالكترون المعجل .</a:t>
                </a:r>
              </a:p>
              <a:p>
                <a:endParaRPr lang="ar-SY" sz="2400" dirty="0">
                  <a:latin typeface="Calibri" panose="020F0502020204030204" pitchFamily="34" charset="0"/>
                  <a:cs typeface="Calibri" panose="020F0502020204030204" pitchFamily="34" charset="0"/>
                </a:endParaRPr>
              </a:p>
            </p:txBody>
          </p:sp>
        </mc:Choice>
        <mc:Fallback xmlns="">
          <p:sp>
            <p:nvSpPr>
              <p:cNvPr id="2" name="مربع نص 1"/>
              <p:cNvSpPr txBox="1">
                <a:spLocks noRot="1" noChangeAspect="1" noMove="1" noResize="1" noEditPoints="1" noAdjustHandles="1" noChangeArrowheads="1" noChangeShapeType="1" noTextEdit="1"/>
              </p:cNvSpPr>
              <p:nvPr/>
            </p:nvSpPr>
            <p:spPr>
              <a:xfrm>
                <a:off x="354842" y="409433"/>
                <a:ext cx="11518709" cy="5447645"/>
              </a:xfrm>
              <a:prstGeom prst="rect">
                <a:avLst/>
              </a:prstGeom>
              <a:blipFill rotWithShape="0">
                <a:blip r:embed="rId2"/>
                <a:stretch>
                  <a:fillRect l="-899" t="-1678" r="-1587" b="-1566"/>
                </a:stretch>
              </a:blipFill>
            </p:spPr>
            <p:txBody>
              <a:bodyPr/>
              <a:lstStyle/>
              <a:p>
                <a:r>
                  <a:rPr lang="ar-SY">
                    <a:noFill/>
                  </a:rPr>
                  <a:t> </a:t>
                </a:r>
              </a:p>
            </p:txBody>
          </p:sp>
        </mc:Fallback>
      </mc:AlternateContent>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206" y="3271754"/>
            <a:ext cx="3603009" cy="3586245"/>
          </a:xfrm>
          <a:prstGeom prst="rect">
            <a:avLst/>
          </a:prstGeom>
        </p:spPr>
      </p:pic>
    </p:spTree>
    <p:extLst>
      <p:ext uri="{BB962C8B-B14F-4D97-AF65-F5344CB8AC3E}">
        <p14:creationId xmlns:p14="http://schemas.microsoft.com/office/powerpoint/2010/main" val="2111782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مربع نص 1"/>
              <p:cNvSpPr txBox="1"/>
              <p:nvPr/>
            </p:nvSpPr>
            <p:spPr>
              <a:xfrm>
                <a:off x="272954" y="450376"/>
                <a:ext cx="11614245" cy="2376292"/>
              </a:xfrm>
              <a:prstGeom prst="rect">
                <a:avLst/>
              </a:prstGeom>
              <a:noFill/>
            </p:spPr>
            <p:txBody>
              <a:bodyPr wrap="square" rtlCol="1">
                <a:spAutoFit/>
              </a:bodyPr>
              <a:lstStyle/>
              <a:p>
                <a:r>
                  <a:rPr lang="ar-SA" sz="2400" dirty="0" smtClean="0">
                    <a:latin typeface="Calibri" panose="020F0502020204030204" pitchFamily="34" charset="0"/>
                    <a:cs typeface="Calibri" panose="020F0502020204030204" pitchFamily="34" charset="0"/>
                  </a:rPr>
                  <a:t>بفرض أن كامل الطاقة الحركية </a:t>
                </a:r>
                <a:r>
                  <a:rPr lang="ar-SA" sz="2400" dirty="0" err="1" smtClean="0">
                    <a:latin typeface="Calibri" panose="020F0502020204030204" pitchFamily="34" charset="0"/>
                    <a:cs typeface="Calibri" panose="020F0502020204030204" pitchFamily="34" charset="0"/>
                  </a:rPr>
                  <a:t>للاكترون</a:t>
                </a:r>
                <a:r>
                  <a:rPr lang="ar-SA" sz="2400" dirty="0" smtClean="0">
                    <a:latin typeface="Calibri" panose="020F0502020204030204" pitchFamily="34" charset="0"/>
                    <a:cs typeface="Calibri" panose="020F0502020204030204" pitchFamily="34" charset="0"/>
                  </a:rPr>
                  <a:t> قد تحولت إلى أشعة سينية مستمرة في هذه الحالة يمكننا أن نحدد الطول الموجي </a:t>
                </a:r>
                <a:r>
                  <a:rPr lang="ar-SA" sz="2400" dirty="0" err="1" smtClean="0">
                    <a:latin typeface="Calibri" panose="020F0502020204030204" pitchFamily="34" charset="0"/>
                    <a:cs typeface="Calibri" panose="020F0502020204030204" pitchFamily="34" charset="0"/>
                  </a:rPr>
                  <a:t>الأصغري</a:t>
                </a:r>
                <a:r>
                  <a:rPr lang="ar-SA" sz="2400" dirty="0" smtClean="0">
                    <a:latin typeface="Calibri" panose="020F0502020204030204" pitchFamily="34" charset="0"/>
                    <a:cs typeface="Calibri" panose="020F0502020204030204" pitchFamily="34" charset="0"/>
                  </a:rPr>
                  <a:t> </a:t>
                </a:r>
                <a14:m>
                  <m:oMath xmlns:m="http://schemas.openxmlformats.org/officeDocument/2006/math">
                    <m:sSub>
                      <m:sSubPr>
                        <m:ctrlPr>
                          <a:rPr lang="ar-SA" sz="2400" i="1" smtClean="0">
                            <a:latin typeface="Cambria Math" panose="02040503050406030204" pitchFamily="18" charset="0"/>
                            <a:cs typeface="Calibri" panose="020F0502020204030204" pitchFamily="34" charset="0"/>
                          </a:rPr>
                        </m:ctrlPr>
                      </m:sSubPr>
                      <m:e>
                        <m:r>
                          <m:rPr>
                            <m:sty m:val="p"/>
                          </m:rPr>
                          <a:rPr lang="el-GR" sz="2400" i="1" smtClean="0">
                            <a:latin typeface="Cambria Math" panose="02040503050406030204" pitchFamily="18" charset="0"/>
                            <a:cs typeface="Calibri" panose="020F0502020204030204" pitchFamily="34" charset="0"/>
                          </a:rPr>
                          <m:t>λ</m:t>
                        </m:r>
                      </m:e>
                      <m:sub>
                        <m:r>
                          <a:rPr lang="en-US" sz="2400" b="0" i="1" smtClean="0">
                            <a:latin typeface="Cambria Math" panose="02040503050406030204" pitchFamily="18" charset="0"/>
                            <a:cs typeface="Calibri" panose="020F0502020204030204" pitchFamily="34" charset="0"/>
                          </a:rPr>
                          <m:t>𝑚𝑖𝑛</m:t>
                        </m:r>
                      </m:sub>
                    </m:sSub>
                  </m:oMath>
                </a14:m>
                <a:r>
                  <a:rPr lang="ar-SA" sz="2400" dirty="0" smtClean="0">
                    <a:latin typeface="Calibri" panose="020F0502020204030204" pitchFamily="34" charset="0"/>
                    <a:cs typeface="Calibri" panose="020F0502020204030204" pitchFamily="34" charset="0"/>
                  </a:rPr>
                  <a:t> للشعاع السيني الصادر عن الأنبوبة بالصيغة التالية :</a:t>
                </a:r>
              </a:p>
              <a:p>
                <a:pPr/>
                <a14:m>
                  <m:oMathPara xmlns:m="http://schemas.openxmlformats.org/officeDocument/2006/math">
                    <m:oMathParaPr>
                      <m:jc m:val="centerGroup"/>
                    </m:oMathParaPr>
                    <m:oMath xmlns:m="http://schemas.openxmlformats.org/officeDocument/2006/math">
                      <m:sSub>
                        <m:sSubPr>
                          <m:ctrlPr>
                            <a:rPr lang="ar-SY" sz="2400" i="1" smtClean="0">
                              <a:latin typeface="Cambria Math" panose="02040503050406030204" pitchFamily="18" charset="0"/>
                              <a:cs typeface="Calibri" panose="020F0502020204030204" pitchFamily="34" charset="0"/>
                            </a:rPr>
                          </m:ctrlPr>
                        </m:sSubPr>
                        <m:e>
                          <m:r>
                            <m:rPr>
                              <m:sty m:val="p"/>
                            </m:rPr>
                            <a:rPr lang="ar-SY" sz="2400" i="1" smtClean="0">
                              <a:latin typeface="Cambria Math" panose="02040503050406030204" pitchFamily="18" charset="0"/>
                              <a:cs typeface="Calibri" panose="020F0502020204030204" pitchFamily="34" charset="0"/>
                            </a:rPr>
                            <m:t>λ</m:t>
                          </m:r>
                        </m:e>
                        <m:sub>
                          <m:r>
                            <a:rPr lang="ar-SY" sz="2400" b="0" i="1" smtClean="0">
                              <a:latin typeface="Cambria Math" panose="02040503050406030204" pitchFamily="18" charset="0"/>
                              <a:cs typeface="Calibri" panose="020F0502020204030204" pitchFamily="34" charset="0"/>
                            </a:rPr>
                            <m:t>𝑚𝑖𝑛</m:t>
                          </m:r>
                        </m:sub>
                      </m:sSub>
                      <m:r>
                        <a:rPr lang="ar-SA" sz="2400" b="0" i="0" smtClean="0">
                          <a:latin typeface="Cambria Math" panose="02040503050406030204" pitchFamily="18" charset="0"/>
                          <a:cs typeface="Calibri" panose="020F0502020204030204" pitchFamily="34" charset="0"/>
                        </a:rPr>
                        <m:t>=</m:t>
                      </m:r>
                      <m:f>
                        <m:fPr>
                          <m:ctrlPr>
                            <a:rPr lang="ar-SA" sz="2400" b="0" i="1" smtClean="0">
                              <a:latin typeface="Cambria Math" panose="02040503050406030204" pitchFamily="18" charset="0"/>
                              <a:cs typeface="Calibri" panose="020F0502020204030204" pitchFamily="34" charset="0"/>
                            </a:rPr>
                          </m:ctrlPr>
                        </m:fPr>
                        <m:num>
                          <m:r>
                            <a:rPr lang="en-US" sz="2400" b="0" i="1" smtClean="0">
                              <a:latin typeface="Cambria Math" panose="02040503050406030204" pitchFamily="18" charset="0"/>
                              <a:cs typeface="Calibri" panose="020F0502020204030204" pitchFamily="34" charset="0"/>
                            </a:rPr>
                            <m:t>h</m:t>
                          </m:r>
                          <m:r>
                            <a:rPr lang="en-US" sz="2400" b="0" i="1" smtClean="0">
                              <a:latin typeface="Cambria Math" panose="02040503050406030204" pitchFamily="18" charset="0"/>
                              <a:cs typeface="Calibri" panose="020F0502020204030204" pitchFamily="34" charset="0"/>
                            </a:rPr>
                            <m:t>∗</m:t>
                          </m:r>
                          <m:r>
                            <a:rPr lang="en-US" sz="2400" b="0" i="1" smtClean="0">
                              <a:latin typeface="Cambria Math" panose="02040503050406030204" pitchFamily="18" charset="0"/>
                              <a:cs typeface="Calibri" panose="020F0502020204030204" pitchFamily="34" charset="0"/>
                            </a:rPr>
                            <m:t>𝑐</m:t>
                          </m:r>
                        </m:num>
                        <m:den>
                          <m:r>
                            <a:rPr lang="en-US" sz="2400" b="0" i="1" smtClean="0">
                              <a:latin typeface="Cambria Math" panose="02040503050406030204" pitchFamily="18" charset="0"/>
                              <a:cs typeface="Calibri" panose="020F0502020204030204" pitchFamily="34" charset="0"/>
                            </a:rPr>
                            <m:t>𝑒</m:t>
                          </m:r>
                          <m:r>
                            <a:rPr lang="en-US" sz="2400" b="0" i="1" smtClean="0">
                              <a:latin typeface="Cambria Math" panose="02040503050406030204" pitchFamily="18" charset="0"/>
                              <a:cs typeface="Calibri" panose="020F0502020204030204" pitchFamily="34" charset="0"/>
                            </a:rPr>
                            <m:t>∗</m:t>
                          </m:r>
                          <m:r>
                            <a:rPr lang="en-US" sz="2400" b="0" i="1" smtClean="0">
                              <a:latin typeface="Cambria Math" panose="02040503050406030204" pitchFamily="18" charset="0"/>
                              <a:cs typeface="Calibri" panose="020F0502020204030204" pitchFamily="34" charset="0"/>
                            </a:rPr>
                            <m:t>𝑣</m:t>
                          </m:r>
                        </m:den>
                      </m:f>
                      <m:r>
                        <a:rPr lang="en-US" sz="2400" b="0" i="0" smtClean="0">
                          <a:latin typeface="Cambria Math" panose="02040503050406030204" pitchFamily="18" charset="0"/>
                          <a:cs typeface="Calibri" panose="020F0502020204030204" pitchFamily="34" charset="0"/>
                        </a:rPr>
                        <m:t>=</m:t>
                      </m:r>
                      <m:f>
                        <m:fPr>
                          <m:ctrlPr>
                            <a:rPr lang="en-US" sz="2400" b="0" i="1" smtClean="0">
                              <a:latin typeface="Cambria Math" panose="02040503050406030204" pitchFamily="18" charset="0"/>
                              <a:cs typeface="Calibri" panose="020F0502020204030204" pitchFamily="34" charset="0"/>
                            </a:rPr>
                          </m:ctrlPr>
                        </m:fPr>
                        <m:num>
                          <m:r>
                            <a:rPr lang="en-US" sz="2400" b="0" i="1" smtClean="0">
                              <a:latin typeface="Cambria Math" panose="02040503050406030204" pitchFamily="18" charset="0"/>
                              <a:cs typeface="Calibri" panose="020F0502020204030204" pitchFamily="34" charset="0"/>
                            </a:rPr>
                            <m:t>6</m:t>
                          </m:r>
                          <m:r>
                            <a:rPr lang="en-US" sz="2400" b="0" i="1" smtClean="0">
                              <a:latin typeface="Cambria Math" panose="02040503050406030204" pitchFamily="18" charset="0"/>
                              <a:cs typeface="Calibri" panose="020F0502020204030204" pitchFamily="34" charset="0"/>
                            </a:rPr>
                            <m:t>.</m:t>
                          </m:r>
                          <m:r>
                            <a:rPr lang="en-US" sz="2400" b="0" i="1" smtClean="0">
                              <a:latin typeface="Cambria Math" panose="02040503050406030204" pitchFamily="18" charset="0"/>
                              <a:cs typeface="Calibri" panose="020F0502020204030204" pitchFamily="34" charset="0"/>
                            </a:rPr>
                            <m:t>62</m:t>
                          </m:r>
                          <m:r>
                            <a:rPr lang="en-US" sz="2400" b="0" i="1" smtClean="0">
                              <a:latin typeface="Cambria Math" panose="02040503050406030204" pitchFamily="18" charset="0"/>
                              <a:cs typeface="Calibri" panose="020F0502020204030204" pitchFamily="34" charset="0"/>
                            </a:rPr>
                            <m:t>∗</m:t>
                          </m:r>
                          <m:sSup>
                            <m:sSupPr>
                              <m:ctrlPr>
                                <a:rPr lang="en-US" sz="2400" b="0" i="1" smtClean="0">
                                  <a:latin typeface="Cambria Math" panose="02040503050406030204" pitchFamily="18" charset="0"/>
                                  <a:cs typeface="Calibri" panose="020F0502020204030204" pitchFamily="34" charset="0"/>
                                </a:rPr>
                              </m:ctrlPr>
                            </m:sSupPr>
                            <m:e>
                              <m:r>
                                <a:rPr lang="en-US" sz="2400" b="0" i="1" smtClean="0">
                                  <a:latin typeface="Cambria Math" panose="02040503050406030204" pitchFamily="18" charset="0"/>
                                  <a:cs typeface="Calibri" panose="020F0502020204030204" pitchFamily="34" charset="0"/>
                                </a:rPr>
                                <m:t>10</m:t>
                              </m:r>
                            </m:e>
                            <m:sup>
                              <m:r>
                                <a:rPr lang="en-US" sz="2400" b="0" i="1" smtClean="0">
                                  <a:latin typeface="Cambria Math" panose="02040503050406030204" pitchFamily="18" charset="0"/>
                                  <a:cs typeface="Calibri" panose="020F0502020204030204" pitchFamily="34" charset="0"/>
                                </a:rPr>
                                <m:t>−</m:t>
                              </m:r>
                              <m:r>
                                <a:rPr lang="en-US" sz="2400" b="0" i="1" smtClean="0">
                                  <a:latin typeface="Cambria Math" panose="02040503050406030204" pitchFamily="18" charset="0"/>
                                  <a:cs typeface="Calibri" panose="020F0502020204030204" pitchFamily="34" charset="0"/>
                                </a:rPr>
                                <m:t>34</m:t>
                              </m:r>
                            </m:sup>
                          </m:sSup>
                          <m:r>
                            <a:rPr lang="en-US" sz="2400" b="0" i="1" smtClean="0">
                              <a:latin typeface="Cambria Math" panose="02040503050406030204" pitchFamily="18" charset="0"/>
                              <a:cs typeface="Calibri" panose="020F0502020204030204" pitchFamily="34" charset="0"/>
                            </a:rPr>
                            <m:t>∗</m:t>
                          </m:r>
                          <m:r>
                            <a:rPr lang="en-US" sz="2400" b="0" i="1" smtClean="0">
                              <a:latin typeface="Cambria Math" panose="02040503050406030204" pitchFamily="18" charset="0"/>
                              <a:cs typeface="Calibri" panose="020F0502020204030204" pitchFamily="34" charset="0"/>
                            </a:rPr>
                            <m:t>3</m:t>
                          </m:r>
                          <m:r>
                            <a:rPr lang="en-US" sz="2400" b="0" i="1" smtClean="0">
                              <a:latin typeface="Cambria Math" panose="02040503050406030204" pitchFamily="18" charset="0"/>
                              <a:cs typeface="Calibri" panose="020F0502020204030204" pitchFamily="34" charset="0"/>
                            </a:rPr>
                            <m:t>∗</m:t>
                          </m:r>
                          <m:sSup>
                            <m:sSupPr>
                              <m:ctrlPr>
                                <a:rPr lang="en-US" sz="2400" b="0" i="1" smtClean="0">
                                  <a:latin typeface="Cambria Math" panose="02040503050406030204" pitchFamily="18" charset="0"/>
                                  <a:cs typeface="Calibri" panose="020F0502020204030204" pitchFamily="34" charset="0"/>
                                </a:rPr>
                              </m:ctrlPr>
                            </m:sSupPr>
                            <m:e>
                              <m:r>
                                <a:rPr lang="en-US" sz="2400" b="0" i="1" smtClean="0">
                                  <a:latin typeface="Cambria Math" panose="02040503050406030204" pitchFamily="18" charset="0"/>
                                  <a:cs typeface="Calibri" panose="020F0502020204030204" pitchFamily="34" charset="0"/>
                                </a:rPr>
                                <m:t>10</m:t>
                              </m:r>
                            </m:e>
                            <m:sup>
                              <m:r>
                                <a:rPr lang="en-US" sz="2400" b="0" i="1" smtClean="0">
                                  <a:latin typeface="Cambria Math" panose="02040503050406030204" pitchFamily="18" charset="0"/>
                                  <a:cs typeface="Calibri" panose="020F0502020204030204" pitchFamily="34" charset="0"/>
                                </a:rPr>
                                <m:t>8</m:t>
                              </m:r>
                            </m:sup>
                          </m:sSup>
                        </m:num>
                        <m:den>
                          <m:r>
                            <a:rPr lang="en-US" sz="2400" b="0" i="1" smtClean="0">
                              <a:latin typeface="Cambria Math" panose="02040503050406030204" pitchFamily="18" charset="0"/>
                              <a:cs typeface="Calibri" panose="020F0502020204030204" pitchFamily="34" charset="0"/>
                            </a:rPr>
                            <m:t>1</m:t>
                          </m:r>
                          <m:r>
                            <a:rPr lang="en-US" sz="2400" b="0" i="1" smtClean="0">
                              <a:latin typeface="Cambria Math" panose="02040503050406030204" pitchFamily="18" charset="0"/>
                              <a:cs typeface="Calibri" panose="020F0502020204030204" pitchFamily="34" charset="0"/>
                            </a:rPr>
                            <m:t>.</m:t>
                          </m:r>
                          <m:r>
                            <a:rPr lang="en-US" sz="2400" b="0" i="1" smtClean="0">
                              <a:latin typeface="Cambria Math" panose="02040503050406030204" pitchFamily="18" charset="0"/>
                              <a:cs typeface="Calibri" panose="020F0502020204030204" pitchFamily="34" charset="0"/>
                            </a:rPr>
                            <m:t>6</m:t>
                          </m:r>
                          <m:r>
                            <a:rPr lang="en-US" sz="2400" b="0" i="1" smtClean="0">
                              <a:latin typeface="Cambria Math" panose="02040503050406030204" pitchFamily="18" charset="0"/>
                              <a:cs typeface="Calibri" panose="020F0502020204030204" pitchFamily="34" charset="0"/>
                            </a:rPr>
                            <m:t>∗</m:t>
                          </m:r>
                          <m:sSup>
                            <m:sSupPr>
                              <m:ctrlPr>
                                <a:rPr lang="en-US" sz="2400" b="0" i="1" smtClean="0">
                                  <a:latin typeface="Cambria Math" panose="02040503050406030204" pitchFamily="18" charset="0"/>
                                  <a:cs typeface="Calibri" panose="020F0502020204030204" pitchFamily="34" charset="0"/>
                                </a:rPr>
                              </m:ctrlPr>
                            </m:sSupPr>
                            <m:e>
                              <m:r>
                                <a:rPr lang="en-US" sz="2400" b="0" i="1" smtClean="0">
                                  <a:latin typeface="Cambria Math" panose="02040503050406030204" pitchFamily="18" charset="0"/>
                                  <a:cs typeface="Calibri" panose="020F0502020204030204" pitchFamily="34" charset="0"/>
                                </a:rPr>
                                <m:t>10</m:t>
                              </m:r>
                            </m:e>
                            <m:sup>
                              <m:r>
                                <a:rPr lang="en-US" sz="2400" b="0" i="1" smtClean="0">
                                  <a:latin typeface="Cambria Math" panose="02040503050406030204" pitchFamily="18" charset="0"/>
                                  <a:cs typeface="Calibri" panose="020F0502020204030204" pitchFamily="34" charset="0"/>
                                </a:rPr>
                                <m:t>−</m:t>
                              </m:r>
                              <m:r>
                                <a:rPr lang="en-US" sz="2400" b="0" i="1" smtClean="0">
                                  <a:latin typeface="Cambria Math" panose="02040503050406030204" pitchFamily="18" charset="0"/>
                                  <a:cs typeface="Calibri" panose="020F0502020204030204" pitchFamily="34" charset="0"/>
                                </a:rPr>
                                <m:t>19</m:t>
                              </m:r>
                            </m:sup>
                          </m:sSup>
                          <m:r>
                            <a:rPr lang="ar-SA" sz="2400" b="0" i="1" smtClean="0">
                              <a:latin typeface="Cambria Math" panose="02040503050406030204" pitchFamily="18" charset="0"/>
                              <a:cs typeface="Calibri" panose="020F0502020204030204" pitchFamily="34" charset="0"/>
                            </a:rPr>
                            <m:t>∗</m:t>
                          </m:r>
                          <m:r>
                            <a:rPr lang="ar-SY" sz="2400" b="0" i="1" smtClean="0">
                              <a:latin typeface="Cambria Math" panose="02040503050406030204" pitchFamily="18" charset="0"/>
                              <a:cs typeface="Calibri" panose="020F0502020204030204" pitchFamily="34" charset="0"/>
                            </a:rPr>
                            <m:t>𝑣</m:t>
                          </m:r>
                          <m:r>
                            <a:rPr lang="en-US" sz="2400" b="0" i="1" smtClean="0">
                              <a:latin typeface="Cambria Math" panose="02040503050406030204" pitchFamily="18" charset="0"/>
                              <a:cs typeface="Calibri" panose="020F0502020204030204" pitchFamily="34" charset="0"/>
                            </a:rPr>
                            <m:t>(</m:t>
                          </m:r>
                          <m:r>
                            <a:rPr lang="en-US" sz="2400" b="0" i="1" smtClean="0">
                              <a:latin typeface="Cambria Math" panose="02040503050406030204" pitchFamily="18" charset="0"/>
                              <a:cs typeface="Calibri" panose="020F0502020204030204" pitchFamily="34" charset="0"/>
                            </a:rPr>
                            <m:t>𝑘𝑣</m:t>
                          </m:r>
                          <m:r>
                            <a:rPr lang="en-US" sz="2400" b="0" i="1" smtClean="0">
                              <a:latin typeface="Cambria Math" panose="02040503050406030204" pitchFamily="18" charset="0"/>
                              <a:cs typeface="Calibri" panose="020F0502020204030204" pitchFamily="34" charset="0"/>
                            </a:rPr>
                            <m:t>)</m:t>
                          </m:r>
                        </m:den>
                      </m:f>
                      <m:r>
                        <a:rPr lang="en-US" sz="2400" b="0" i="0" smtClean="0">
                          <a:latin typeface="Cambria Math" panose="02040503050406030204" pitchFamily="18" charset="0"/>
                          <a:cs typeface="Calibri" panose="020F0502020204030204" pitchFamily="34" charset="0"/>
                        </a:rPr>
                        <m:t>=</m:t>
                      </m:r>
                      <m:f>
                        <m:fPr>
                          <m:ctrlPr>
                            <a:rPr lang="en-US" sz="2400" b="0" i="1" smtClean="0">
                              <a:latin typeface="Cambria Math" panose="02040503050406030204" pitchFamily="18" charset="0"/>
                              <a:cs typeface="Calibri" panose="020F0502020204030204" pitchFamily="34" charset="0"/>
                            </a:rPr>
                          </m:ctrlPr>
                        </m:fPr>
                        <m:num>
                          <m:r>
                            <a:rPr lang="en-US" sz="2400" b="0" i="1" smtClean="0">
                              <a:latin typeface="Cambria Math" panose="02040503050406030204" pitchFamily="18" charset="0"/>
                              <a:cs typeface="Calibri" panose="020F0502020204030204" pitchFamily="34" charset="0"/>
                            </a:rPr>
                            <m:t>12</m:t>
                          </m:r>
                          <m:r>
                            <a:rPr lang="en-US" sz="2400" b="0" i="1" smtClean="0">
                              <a:latin typeface="Cambria Math" panose="02040503050406030204" pitchFamily="18" charset="0"/>
                              <a:cs typeface="Calibri" panose="020F0502020204030204" pitchFamily="34" charset="0"/>
                            </a:rPr>
                            <m:t>.</m:t>
                          </m:r>
                          <m:r>
                            <a:rPr lang="en-US" sz="2400" b="0" i="1" smtClean="0">
                              <a:latin typeface="Cambria Math" panose="02040503050406030204" pitchFamily="18" charset="0"/>
                              <a:cs typeface="Calibri" panose="020F0502020204030204" pitchFamily="34" charset="0"/>
                            </a:rPr>
                            <m:t>4</m:t>
                          </m:r>
                        </m:num>
                        <m:den>
                          <m:r>
                            <a:rPr lang="en-US" sz="2400" b="0" i="1" smtClean="0">
                              <a:latin typeface="Cambria Math" panose="02040503050406030204" pitchFamily="18" charset="0"/>
                              <a:cs typeface="Calibri" panose="020F0502020204030204" pitchFamily="34" charset="0"/>
                            </a:rPr>
                            <m:t>𝑣</m:t>
                          </m:r>
                          <m:r>
                            <a:rPr lang="en-US" sz="2400" b="0" i="1" smtClean="0">
                              <a:latin typeface="Cambria Math" panose="02040503050406030204" pitchFamily="18" charset="0"/>
                              <a:cs typeface="Calibri" panose="020F0502020204030204" pitchFamily="34" charset="0"/>
                            </a:rPr>
                            <m:t>(</m:t>
                          </m:r>
                          <m:r>
                            <a:rPr lang="en-US" sz="2400" b="0" i="1" smtClean="0">
                              <a:latin typeface="Cambria Math" panose="02040503050406030204" pitchFamily="18" charset="0"/>
                              <a:cs typeface="Calibri" panose="020F0502020204030204" pitchFamily="34" charset="0"/>
                            </a:rPr>
                            <m:t>𝑘𝑣</m:t>
                          </m:r>
                          <m:r>
                            <a:rPr lang="en-US" sz="2400" b="0" i="1" smtClean="0">
                              <a:latin typeface="Cambria Math" panose="02040503050406030204" pitchFamily="18" charset="0"/>
                              <a:cs typeface="Calibri" panose="020F0502020204030204" pitchFamily="34" charset="0"/>
                            </a:rPr>
                            <m:t>)</m:t>
                          </m:r>
                        </m:den>
                      </m:f>
                    </m:oMath>
                  </m:oMathPara>
                </a14:m>
                <a:endParaRPr lang="ar-SY" sz="2400" b="0" dirty="0" smtClean="0">
                  <a:latin typeface="Calibri" panose="020F0502020204030204" pitchFamily="34" charset="0"/>
                  <a:cs typeface="Calibri" panose="020F0502020204030204" pitchFamily="34" charset="0"/>
                </a:endParaRPr>
              </a:p>
              <a:p>
                <a:pPr algn="ctr"/>
                <a:r>
                  <a:rPr lang="ar-SA" sz="2400" b="1" u="sng" dirty="0" smtClean="0">
                    <a:latin typeface="Calibri" panose="020F0502020204030204" pitchFamily="34" charset="0"/>
                    <a:cs typeface="Calibri" panose="020F0502020204030204" pitchFamily="34" charset="0"/>
                  </a:rPr>
                  <a:t>(علاقة دوان وهانت)</a:t>
                </a:r>
              </a:p>
              <a:p>
                <a:pPr algn="ctr"/>
                <a:endParaRPr lang="ar-SY" sz="2400" b="1" u="sng" dirty="0" smtClean="0">
                  <a:latin typeface="Calibri" panose="020F0502020204030204" pitchFamily="34" charset="0"/>
                  <a:cs typeface="Calibri" panose="020F0502020204030204" pitchFamily="34" charset="0"/>
                </a:endParaRPr>
              </a:p>
            </p:txBody>
          </p:sp>
        </mc:Choice>
        <mc:Fallback xmlns="">
          <p:sp>
            <p:nvSpPr>
              <p:cNvPr id="2" name="مربع نص 1"/>
              <p:cNvSpPr txBox="1">
                <a:spLocks noRot="1" noChangeAspect="1" noMove="1" noResize="1" noEditPoints="1" noAdjustHandles="1" noChangeArrowheads="1" noChangeShapeType="1" noTextEdit="1"/>
              </p:cNvSpPr>
              <p:nvPr/>
            </p:nvSpPr>
            <p:spPr>
              <a:xfrm>
                <a:off x="272954" y="450376"/>
                <a:ext cx="11614245" cy="2376292"/>
              </a:xfrm>
              <a:prstGeom prst="rect">
                <a:avLst/>
              </a:prstGeom>
              <a:blipFill rotWithShape="0">
                <a:blip r:embed="rId2"/>
                <a:stretch>
                  <a:fillRect t="-2051" r="-787" b="-4872"/>
                </a:stretch>
              </a:blipFill>
            </p:spPr>
            <p:txBody>
              <a:bodyPr/>
              <a:lstStyle/>
              <a:p>
                <a:r>
                  <a:rPr lang="ar-SY">
                    <a:noFill/>
                  </a:rPr>
                  <a:t> </a:t>
                </a:r>
              </a:p>
            </p:txBody>
          </p:sp>
        </mc:Fallback>
      </mc:AlternateContent>
      <p:pic>
        <p:nvPicPr>
          <p:cNvPr id="3" name="صورة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5904" y="2831591"/>
            <a:ext cx="6974006" cy="3391787"/>
          </a:xfrm>
          <a:prstGeom prst="rect">
            <a:avLst/>
          </a:prstGeom>
        </p:spPr>
      </p:pic>
    </p:spTree>
    <p:extLst>
      <p:ext uri="{BB962C8B-B14F-4D97-AF65-F5344CB8AC3E}">
        <p14:creationId xmlns:p14="http://schemas.microsoft.com/office/powerpoint/2010/main" val="528741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مربع نص 2"/>
              <p:cNvSpPr txBox="1"/>
              <p:nvPr/>
            </p:nvSpPr>
            <p:spPr>
              <a:xfrm>
                <a:off x="368491" y="218364"/>
                <a:ext cx="11505061" cy="6403869"/>
              </a:xfrm>
              <a:prstGeom prst="rect">
                <a:avLst/>
              </a:prstGeom>
              <a:noFill/>
            </p:spPr>
            <p:txBody>
              <a:bodyPr wrap="square" rtlCol="1">
                <a:spAutoFit/>
              </a:bodyPr>
              <a:lstStyle/>
              <a:p>
                <a:r>
                  <a:rPr lang="ar-SA" sz="3600" b="1" u="sng" dirty="0" smtClean="0">
                    <a:cs typeface="PT Bold Heading" panose="02010400000000000000" pitchFamily="2" charset="-78"/>
                  </a:rPr>
                  <a:t>الطيف المميز :</a:t>
                </a:r>
              </a:p>
              <a:p>
                <a:endParaRPr lang="ar-SA" sz="3600" b="1" u="sng" dirty="0" smtClean="0">
                  <a:cs typeface="PT Bold Heading" panose="02010400000000000000" pitchFamily="2" charset="-78"/>
                </a:endParaRPr>
              </a:p>
              <a:p>
                <a:r>
                  <a:rPr lang="ar-SA" sz="2400" dirty="0" smtClean="0">
                    <a:latin typeface="Calibri" panose="020F0502020204030204" pitchFamily="34" charset="0"/>
                    <a:cs typeface="Calibri" panose="020F0502020204030204" pitchFamily="34" charset="0"/>
                  </a:rPr>
                  <a:t>عندما يصبح الجهد العالي المطبق كافياً نلاحظ ظهور خطوط </a:t>
                </a:r>
                <a:r>
                  <a:rPr lang="ar-SA" sz="2400" dirty="0" err="1" smtClean="0">
                    <a:latin typeface="Calibri" panose="020F0502020204030204" pitchFamily="34" charset="0"/>
                    <a:cs typeface="Calibri" panose="020F0502020204030204" pitchFamily="34" charset="0"/>
                  </a:rPr>
                  <a:t>تتموضع</a:t>
                </a:r>
                <a:r>
                  <a:rPr lang="ar-SA" sz="2400" dirty="0" smtClean="0">
                    <a:latin typeface="Calibri" panose="020F0502020204030204" pitchFamily="34" charset="0"/>
                    <a:cs typeface="Calibri" panose="020F0502020204030204" pitchFamily="34" charset="0"/>
                  </a:rPr>
                  <a:t> على الطيف المستمر وهذه الخطوط تكون مميزة لذرات المصعد ويمكن تفسيرها </a:t>
                </a:r>
                <a:r>
                  <a:rPr lang="ar-SA" sz="2400" dirty="0" err="1" smtClean="0">
                    <a:latin typeface="Calibri" panose="020F0502020204030204" pitchFamily="34" charset="0"/>
                    <a:cs typeface="Calibri" panose="020F0502020204030204" pitchFamily="34" charset="0"/>
                  </a:rPr>
                  <a:t>كمايلي</a:t>
                </a:r>
                <a:r>
                  <a:rPr lang="ar-SA" sz="2400" dirty="0" smtClean="0">
                    <a:latin typeface="Calibri" panose="020F0502020204030204" pitchFamily="34" charset="0"/>
                    <a:cs typeface="Calibri" panose="020F0502020204030204" pitchFamily="34" charset="0"/>
                  </a:rPr>
                  <a:t>:</a:t>
                </a:r>
              </a:p>
              <a:p>
                <a:r>
                  <a:rPr lang="ar-SA" sz="2400" dirty="0" smtClean="0">
                    <a:latin typeface="Calibri" panose="020F0502020204030204" pitchFamily="34" charset="0"/>
                    <a:cs typeface="Calibri" panose="020F0502020204030204" pitchFamily="34" charset="0"/>
                  </a:rPr>
                  <a:t>عندما تصل الالكترونات المسرعة إلى ذرات المصعد فإنها تعمل على اقتلاع الكترون أو أكثر من الطبقات الداخلية للذرة وذلك تبعاً لطاقتها الحركية المستمرة وبعد ذلك تصبح الذرة مثارة وكي تعود إلى استقرارها يحصل إعادة ترتيب الكتروني وذلك </a:t>
                </a:r>
                <a:r>
                  <a:rPr lang="ar-SA" sz="2400" dirty="0" err="1" smtClean="0">
                    <a:latin typeface="Calibri" panose="020F0502020204030204" pitchFamily="34" charset="0"/>
                    <a:cs typeface="Calibri" panose="020F0502020204030204" pitchFamily="34" charset="0"/>
                  </a:rPr>
                  <a:t>بملئ</a:t>
                </a:r>
                <a:r>
                  <a:rPr lang="ar-SA" sz="2400" dirty="0" smtClean="0">
                    <a:latin typeface="Calibri" panose="020F0502020204030204" pitchFamily="34" charset="0"/>
                    <a:cs typeface="Calibri" panose="020F0502020204030204" pitchFamily="34" charset="0"/>
                  </a:rPr>
                  <a:t> الفراغ الحاصل </a:t>
                </a:r>
                <a:r>
                  <a:rPr lang="ar-SA" sz="2400" dirty="0" err="1" smtClean="0">
                    <a:latin typeface="Calibri" panose="020F0502020204030204" pitchFamily="34" charset="0"/>
                    <a:cs typeface="Calibri" panose="020F0502020204030204" pitchFamily="34" charset="0"/>
                  </a:rPr>
                  <a:t>بالكترون</a:t>
                </a:r>
                <a:r>
                  <a:rPr lang="ar-SA" sz="2400" dirty="0" smtClean="0">
                    <a:latin typeface="Calibri" panose="020F0502020204030204" pitchFamily="34" charset="0"/>
                    <a:cs typeface="Calibri" panose="020F0502020204030204" pitchFamily="34" charset="0"/>
                  </a:rPr>
                  <a:t> يهبط من الطبقات الأعلى أو بواسطة الكترون حر.</a:t>
                </a:r>
              </a:p>
              <a:p>
                <a:r>
                  <a:rPr lang="ar-SA" sz="2400" dirty="0" smtClean="0">
                    <a:latin typeface="Calibri" panose="020F0502020204030204" pitchFamily="34" charset="0"/>
                    <a:cs typeface="Calibri" panose="020F0502020204030204" pitchFamily="34" charset="0"/>
                  </a:rPr>
                  <a:t>إن اختلاف في طاقة الرابطة لهذا الأخير يظهر على شكل شعاع (خط) سيني وإن الطاقة التي يفقدها هذا الالكترون تختلف من عنصر لآخر لذلك تدعى ((الأشعة المميزة)).</a:t>
                </a:r>
              </a:p>
              <a:p>
                <a:r>
                  <a:rPr lang="ar-SA" sz="2400" dirty="0" smtClean="0">
                    <a:latin typeface="Calibri" panose="020F0502020204030204" pitchFamily="34" charset="0"/>
                    <a:cs typeface="Calibri" panose="020F0502020204030204" pitchFamily="34" charset="0"/>
                  </a:rPr>
                  <a:t>عندما يتم نزع الكترون من الطبقة (</a:t>
                </a:r>
                <a:r>
                  <a:rPr lang="en-US" sz="2400" dirty="0" smtClean="0">
                    <a:latin typeface="Calibri" panose="020F0502020204030204" pitchFamily="34" charset="0"/>
                    <a:cs typeface="Calibri" panose="020F0502020204030204" pitchFamily="34" charset="0"/>
                  </a:rPr>
                  <a:t>n=1</a:t>
                </a:r>
                <a:r>
                  <a:rPr lang="ar-SY" sz="2400" dirty="0" smtClean="0">
                    <a:latin typeface="Calibri" panose="020F0502020204030204" pitchFamily="34" charset="0"/>
                    <a:cs typeface="Calibri" panose="020F0502020204030204" pitchFamily="34" charset="0"/>
                  </a:rPr>
                  <a:t>) </a:t>
                </a:r>
                <a:r>
                  <a:rPr lang="ar-SA" sz="2400" dirty="0" smtClean="0">
                    <a:latin typeface="Calibri" panose="020F0502020204030204" pitchFamily="34" charset="0"/>
                    <a:cs typeface="Calibri" panose="020F0502020204030204" pitchFamily="34" charset="0"/>
                  </a:rPr>
                  <a:t>فإننا نحصل على سلسلة من خطوط الأشعة السينية تمثل الفروق في الطاقة بين هذه  الطبقة والطبقات التي تعلوها ,ويسمى الخط الناتج عن الانتقال من الطبقة(</a:t>
                </a:r>
                <a:r>
                  <a:rPr lang="en-US" sz="2400" dirty="0" smtClean="0">
                    <a:latin typeface="Calibri" panose="020F0502020204030204" pitchFamily="34" charset="0"/>
                    <a:cs typeface="Calibri" panose="020F0502020204030204" pitchFamily="34" charset="0"/>
                  </a:rPr>
                  <a:t>n=2</a:t>
                </a:r>
                <a:r>
                  <a:rPr lang="ar-SA" sz="2400" dirty="0" smtClean="0">
                    <a:latin typeface="Calibri" panose="020F0502020204030204" pitchFamily="34" charset="0"/>
                    <a:cs typeface="Calibri" panose="020F0502020204030204" pitchFamily="34" charset="0"/>
                  </a:rPr>
                  <a:t>) إلى الطبقة </a:t>
                </a:r>
                <a:r>
                  <a:rPr lang="en-US" sz="2400" dirty="0" smtClean="0">
                    <a:latin typeface="Calibri" panose="020F0502020204030204" pitchFamily="34" charset="0"/>
                    <a:cs typeface="Calibri" panose="020F0502020204030204" pitchFamily="34" charset="0"/>
                  </a:rPr>
                  <a:t>K </a:t>
                </a:r>
                <a:r>
                  <a:rPr lang="ar-SY" sz="2400" dirty="0" smtClean="0">
                    <a:latin typeface="Calibri" panose="020F0502020204030204" pitchFamily="34" charset="0"/>
                    <a:cs typeface="Calibri" panose="020F0502020204030204" pitchFamily="34" charset="0"/>
                  </a:rPr>
                  <a:t> </a:t>
                </a:r>
                <a:r>
                  <a:rPr lang="ar-SA" sz="2400" dirty="0" smtClean="0">
                    <a:latin typeface="Calibri" panose="020F0502020204030204" pitchFamily="34" charset="0"/>
                    <a:cs typeface="Calibri" panose="020F0502020204030204" pitchFamily="34" charset="0"/>
                  </a:rPr>
                  <a:t>ب</a:t>
                </a:r>
                <a14:m>
                  <m:oMath xmlns:m="http://schemas.openxmlformats.org/officeDocument/2006/math">
                    <m:sSub>
                      <m:sSubPr>
                        <m:ctrlPr>
                          <a:rPr lang="ar-SA" sz="2400" i="1" smtClean="0">
                            <a:latin typeface="Cambria Math" panose="02040503050406030204" pitchFamily="18" charset="0"/>
                            <a:cs typeface="Calibri" panose="020F0502020204030204" pitchFamily="34" charset="0"/>
                          </a:rPr>
                        </m:ctrlPr>
                      </m:sSubPr>
                      <m:e>
                        <m:r>
                          <a:rPr lang="en-US" sz="2400" b="0" i="1" smtClean="0">
                            <a:latin typeface="Cambria Math" panose="02040503050406030204" pitchFamily="18" charset="0"/>
                            <a:cs typeface="Calibri" panose="020F0502020204030204" pitchFamily="34" charset="0"/>
                          </a:rPr>
                          <m:t>𝐾</m:t>
                        </m:r>
                      </m:e>
                      <m:sub>
                        <m:r>
                          <a:rPr lang="ar-SA" sz="2400" i="1" smtClean="0">
                            <a:latin typeface="Cambria Math" panose="02040503050406030204" pitchFamily="18" charset="0"/>
                            <a:ea typeface="Cambria Math" panose="02040503050406030204" pitchFamily="18" charset="0"/>
                            <a:cs typeface="Calibri" panose="020F0502020204030204" pitchFamily="34" charset="0"/>
                          </a:rPr>
                          <m:t>𝛼</m:t>
                        </m:r>
                      </m:sub>
                    </m:sSub>
                  </m:oMath>
                </a14:m>
                <a:r>
                  <a:rPr lang="ar-SA" sz="2400" dirty="0" smtClean="0">
                    <a:latin typeface="Calibri" panose="020F0502020204030204" pitchFamily="34" charset="0"/>
                    <a:cs typeface="Calibri" panose="020F0502020204030204" pitchFamily="34" charset="0"/>
                  </a:rPr>
                  <a:t> والخط الناتج عن الانتقال من الطبقة </a:t>
                </a:r>
                <a:r>
                  <a:rPr lang="en-US" sz="2400" dirty="0" smtClean="0">
                    <a:latin typeface="Calibri" panose="020F0502020204030204" pitchFamily="34" charset="0"/>
                    <a:cs typeface="Calibri" panose="020F0502020204030204" pitchFamily="34" charset="0"/>
                  </a:rPr>
                  <a:t>M (n=3)</a:t>
                </a:r>
                <a:r>
                  <a:rPr lang="ar-SY" sz="2400" dirty="0" smtClean="0">
                    <a:latin typeface="Calibri" panose="020F0502020204030204" pitchFamily="34" charset="0"/>
                    <a:cs typeface="Calibri" panose="020F0502020204030204" pitchFamily="34" charset="0"/>
                  </a:rPr>
                  <a:t> </a:t>
                </a:r>
                <a:r>
                  <a:rPr lang="ar-SA" sz="2400" dirty="0" smtClean="0">
                    <a:latin typeface="Calibri" panose="020F0502020204030204" pitchFamily="34" charset="0"/>
                    <a:cs typeface="Calibri" panose="020F0502020204030204" pitchFamily="34" charset="0"/>
                  </a:rPr>
                  <a:t>إلى الطبقة </a:t>
                </a:r>
                <a:r>
                  <a:rPr lang="en-US" sz="2400" dirty="0" smtClean="0">
                    <a:latin typeface="Calibri" panose="020F0502020204030204" pitchFamily="34" charset="0"/>
                    <a:cs typeface="Calibri" panose="020F0502020204030204" pitchFamily="34" charset="0"/>
                  </a:rPr>
                  <a:t>K </a:t>
                </a:r>
                <a:r>
                  <a:rPr lang="ar-SY" sz="2400" dirty="0" smtClean="0">
                    <a:latin typeface="Calibri" panose="020F0502020204030204" pitchFamily="34" charset="0"/>
                    <a:cs typeface="Calibri" panose="020F0502020204030204" pitchFamily="34" charset="0"/>
                  </a:rPr>
                  <a:t> </a:t>
                </a:r>
                <a:r>
                  <a:rPr lang="ar-SA" sz="2400" dirty="0" smtClean="0">
                    <a:latin typeface="Calibri" panose="020F0502020204030204" pitchFamily="34" charset="0"/>
                    <a:cs typeface="Calibri" panose="020F0502020204030204" pitchFamily="34" charset="0"/>
                  </a:rPr>
                  <a:t>ب</a:t>
                </a:r>
                <a14:m>
                  <m:oMath xmlns:m="http://schemas.openxmlformats.org/officeDocument/2006/math">
                    <m:sSub>
                      <m:sSubPr>
                        <m:ctrlPr>
                          <a:rPr lang="ar-SA" sz="2400" i="1" smtClean="0">
                            <a:latin typeface="Cambria Math" panose="02040503050406030204" pitchFamily="18" charset="0"/>
                            <a:cs typeface="Calibri" panose="020F0502020204030204" pitchFamily="34" charset="0"/>
                          </a:rPr>
                        </m:ctrlPr>
                      </m:sSubPr>
                      <m:e>
                        <m:r>
                          <a:rPr lang="en-US" sz="2400" b="0" i="1" smtClean="0">
                            <a:latin typeface="Cambria Math" panose="02040503050406030204" pitchFamily="18" charset="0"/>
                            <a:cs typeface="Calibri" panose="020F0502020204030204" pitchFamily="34" charset="0"/>
                          </a:rPr>
                          <m:t>𝐾</m:t>
                        </m:r>
                      </m:e>
                      <m:sub>
                        <m:r>
                          <a:rPr lang="ar-SA" sz="2400" i="1" smtClean="0">
                            <a:latin typeface="Cambria Math" panose="02040503050406030204" pitchFamily="18" charset="0"/>
                            <a:ea typeface="Cambria Math" panose="02040503050406030204" pitchFamily="18" charset="0"/>
                            <a:cs typeface="Calibri" panose="020F0502020204030204" pitchFamily="34" charset="0"/>
                          </a:rPr>
                          <m:t>𝛽</m:t>
                        </m:r>
                      </m:sub>
                    </m:sSub>
                  </m:oMath>
                </a14:m>
                <a:r>
                  <a:rPr lang="ar-SA" sz="2400" dirty="0" smtClean="0">
                    <a:latin typeface="Calibri" panose="020F0502020204030204" pitchFamily="34" charset="0"/>
                    <a:cs typeface="Calibri" panose="020F0502020204030204" pitchFamily="34" charset="0"/>
                  </a:rPr>
                  <a:t> وهكذا.</a:t>
                </a:r>
              </a:p>
              <a:p>
                <a:r>
                  <a:rPr lang="ar-SA" sz="2400" dirty="0" smtClean="0">
                    <a:latin typeface="Calibri" panose="020F0502020204030204" pitchFamily="34" charset="0"/>
                    <a:cs typeface="Calibri" panose="020F0502020204030204" pitchFamily="34" charset="0"/>
                  </a:rPr>
                  <a:t>عندما يتم نزع الكترون من الطبقة </a:t>
                </a:r>
                <a:r>
                  <a:rPr lang="en-US" sz="2400" dirty="0" smtClean="0">
                    <a:latin typeface="Calibri" panose="020F0502020204030204" pitchFamily="34" charset="0"/>
                    <a:cs typeface="Calibri" panose="020F0502020204030204" pitchFamily="34" charset="0"/>
                  </a:rPr>
                  <a:t>L </a:t>
                </a:r>
                <a:r>
                  <a:rPr lang="ar-SA" sz="2400" dirty="0" smtClean="0">
                    <a:latin typeface="Calibri" panose="020F0502020204030204" pitchFamily="34" charset="0"/>
                    <a:cs typeface="Calibri" panose="020F0502020204030204" pitchFamily="34" charset="0"/>
                  </a:rPr>
                  <a:t> فإننا نحصل على سلسلة من الخطوط تمثل فرق الطاقة بين الطبقة </a:t>
                </a:r>
                <a:r>
                  <a:rPr lang="en-US" sz="2400" dirty="0" smtClean="0">
                    <a:latin typeface="Calibri" panose="020F0502020204030204" pitchFamily="34" charset="0"/>
                    <a:cs typeface="Calibri" panose="020F0502020204030204" pitchFamily="34" charset="0"/>
                  </a:rPr>
                  <a:t>L </a:t>
                </a:r>
                <a:r>
                  <a:rPr lang="ar-SA" sz="2400" dirty="0" smtClean="0">
                    <a:latin typeface="Calibri" panose="020F0502020204030204" pitchFamily="34" charset="0"/>
                    <a:cs typeface="Calibri" panose="020F0502020204030204" pitchFamily="34" charset="0"/>
                  </a:rPr>
                  <a:t> والطبقات التي </a:t>
                </a:r>
                <a:r>
                  <a:rPr lang="ar-SA" sz="2400" dirty="0" err="1" smtClean="0">
                    <a:latin typeface="Calibri" panose="020F0502020204030204" pitchFamily="34" charset="0"/>
                    <a:cs typeface="Calibri" panose="020F0502020204030204" pitchFamily="34" charset="0"/>
                  </a:rPr>
                  <a:t>تعلوها,ويسمى</a:t>
                </a:r>
                <a:r>
                  <a:rPr lang="ar-SA" sz="2400" dirty="0" smtClean="0">
                    <a:latin typeface="Calibri" panose="020F0502020204030204" pitchFamily="34" charset="0"/>
                    <a:cs typeface="Calibri" panose="020F0502020204030204" pitchFamily="34" charset="0"/>
                  </a:rPr>
                  <a:t> الخط الطيفي الناتج عن الانتقال من الطبقة </a:t>
                </a:r>
                <a:r>
                  <a:rPr lang="en-US" sz="2400" dirty="0" smtClean="0">
                    <a:latin typeface="Calibri" panose="020F0502020204030204" pitchFamily="34" charset="0"/>
                    <a:cs typeface="Calibri" panose="020F0502020204030204" pitchFamily="34" charset="0"/>
                  </a:rPr>
                  <a:t>M</a:t>
                </a:r>
                <a:r>
                  <a:rPr lang="ar-SA" sz="2400" dirty="0" smtClean="0">
                    <a:latin typeface="Calibri" panose="020F0502020204030204" pitchFamily="34" charset="0"/>
                    <a:cs typeface="Calibri" panose="020F0502020204030204" pitchFamily="34" charset="0"/>
                  </a:rPr>
                  <a:t> إلى الطبقة </a:t>
                </a:r>
                <a:r>
                  <a:rPr lang="en-US" sz="2400" dirty="0" smtClean="0">
                    <a:latin typeface="Calibri" panose="020F0502020204030204" pitchFamily="34" charset="0"/>
                    <a:cs typeface="Calibri" panose="020F0502020204030204" pitchFamily="34" charset="0"/>
                  </a:rPr>
                  <a:t>L</a:t>
                </a:r>
                <a:r>
                  <a:rPr lang="ar-SA" sz="2400" dirty="0" smtClean="0">
                    <a:latin typeface="Calibri" panose="020F0502020204030204" pitchFamily="34" charset="0"/>
                    <a:cs typeface="Calibri" panose="020F0502020204030204" pitchFamily="34" charset="0"/>
                  </a:rPr>
                  <a:t> ب </a:t>
                </a:r>
                <a14:m>
                  <m:oMath xmlns:m="http://schemas.openxmlformats.org/officeDocument/2006/math">
                    <m:sSub>
                      <m:sSubPr>
                        <m:ctrlPr>
                          <a:rPr lang="ar-SA" sz="2400" i="1" smtClean="0">
                            <a:latin typeface="Cambria Math" panose="02040503050406030204" pitchFamily="18" charset="0"/>
                            <a:cs typeface="Calibri" panose="020F0502020204030204" pitchFamily="34" charset="0"/>
                          </a:rPr>
                        </m:ctrlPr>
                      </m:sSubPr>
                      <m:e>
                        <m:r>
                          <a:rPr lang="en-US" sz="2400" b="0" i="1" smtClean="0">
                            <a:latin typeface="Cambria Math" panose="02040503050406030204" pitchFamily="18" charset="0"/>
                            <a:cs typeface="Calibri" panose="020F0502020204030204" pitchFamily="34" charset="0"/>
                          </a:rPr>
                          <m:t>𝐿</m:t>
                        </m:r>
                      </m:e>
                      <m:sub>
                        <m:r>
                          <a:rPr lang="ar-SA" sz="2400" i="1" smtClean="0">
                            <a:latin typeface="Cambria Math" panose="02040503050406030204" pitchFamily="18" charset="0"/>
                            <a:ea typeface="Cambria Math" panose="02040503050406030204" pitchFamily="18" charset="0"/>
                            <a:cs typeface="Calibri" panose="020F0502020204030204" pitchFamily="34" charset="0"/>
                          </a:rPr>
                          <m:t>𝛼</m:t>
                        </m:r>
                      </m:sub>
                    </m:sSub>
                  </m:oMath>
                </a14:m>
                <a:r>
                  <a:rPr lang="ar-SA" sz="2400" dirty="0" smtClean="0">
                    <a:latin typeface="Calibri" panose="020F0502020204030204" pitchFamily="34" charset="0"/>
                    <a:cs typeface="Calibri" panose="020F0502020204030204" pitchFamily="34" charset="0"/>
                  </a:rPr>
                  <a:t> وهكذا.</a:t>
                </a:r>
              </a:p>
              <a:p>
                <a:r>
                  <a:rPr lang="ar-SA" sz="2400" dirty="0" smtClean="0">
                    <a:latin typeface="Calibri" panose="020F0502020204030204" pitchFamily="34" charset="0"/>
                    <a:cs typeface="Calibri" panose="020F0502020204030204" pitchFamily="34" charset="0"/>
                  </a:rPr>
                  <a:t>وتطلق تسميات مشابهة عند نزع الكترونات من الطبقات التي تلي الطبقة </a:t>
                </a:r>
                <a:r>
                  <a:rPr lang="en-US" sz="2400" dirty="0" smtClean="0">
                    <a:latin typeface="Calibri" panose="020F0502020204030204" pitchFamily="34" charset="0"/>
                    <a:cs typeface="Calibri" panose="020F0502020204030204" pitchFamily="34" charset="0"/>
                  </a:rPr>
                  <a:t>L</a:t>
                </a:r>
                <a:r>
                  <a:rPr lang="ar-SA" sz="2400" dirty="0" smtClean="0">
                    <a:latin typeface="Calibri" panose="020F0502020204030204" pitchFamily="34" charset="0"/>
                    <a:cs typeface="Calibri" panose="020F0502020204030204" pitchFamily="34" charset="0"/>
                  </a:rPr>
                  <a:t> والطبقة </a:t>
                </a:r>
                <a:r>
                  <a:rPr lang="en-US" sz="2400" dirty="0" smtClean="0">
                    <a:latin typeface="Calibri" panose="020F0502020204030204" pitchFamily="34" charset="0"/>
                    <a:cs typeface="Calibri" panose="020F0502020204030204" pitchFamily="34" charset="0"/>
                  </a:rPr>
                  <a:t>M</a:t>
                </a:r>
                <a:r>
                  <a:rPr lang="ar-SA" sz="2400" dirty="0" smtClean="0">
                    <a:latin typeface="Calibri" panose="020F0502020204030204" pitchFamily="34" charset="0"/>
                    <a:cs typeface="Calibri" panose="020F0502020204030204" pitchFamily="34" charset="0"/>
                  </a:rPr>
                  <a:t> وغيرها .</a:t>
                </a:r>
              </a:p>
              <a:p>
                <a:endParaRPr lang="ar-SA" sz="2400" dirty="0" smtClean="0">
                  <a:latin typeface="Calibri" panose="020F0502020204030204" pitchFamily="34" charset="0"/>
                  <a:cs typeface="Calibri" panose="020F0502020204030204" pitchFamily="34" charset="0"/>
                </a:endParaRPr>
              </a:p>
            </p:txBody>
          </p:sp>
        </mc:Choice>
        <mc:Fallback>
          <p:sp>
            <p:nvSpPr>
              <p:cNvPr id="3" name="مربع نص 2"/>
              <p:cNvSpPr txBox="1">
                <a:spLocks noRot="1" noChangeAspect="1" noMove="1" noResize="1" noEditPoints="1" noAdjustHandles="1" noChangeArrowheads="1" noChangeShapeType="1" noTextEdit="1"/>
              </p:cNvSpPr>
              <p:nvPr/>
            </p:nvSpPr>
            <p:spPr>
              <a:xfrm>
                <a:off x="368491" y="218364"/>
                <a:ext cx="11505061" cy="6403869"/>
              </a:xfrm>
              <a:prstGeom prst="rect">
                <a:avLst/>
              </a:prstGeom>
              <a:blipFill rotWithShape="0">
                <a:blip r:embed="rId2"/>
                <a:stretch>
                  <a:fillRect l="-1377" t="-1524" r="-1589" b="-1238"/>
                </a:stretch>
              </a:blipFill>
            </p:spPr>
            <p:txBody>
              <a:bodyPr/>
              <a:lstStyle/>
              <a:p>
                <a:r>
                  <a:rPr lang="ar-SY">
                    <a:noFill/>
                  </a:rPr>
                  <a:t> </a:t>
                </a:r>
              </a:p>
            </p:txBody>
          </p:sp>
        </mc:Fallback>
      </mc:AlternateContent>
    </p:spTree>
    <p:extLst>
      <p:ext uri="{BB962C8B-B14F-4D97-AF65-F5344CB8AC3E}">
        <p14:creationId xmlns:p14="http://schemas.microsoft.com/office/powerpoint/2010/main" val="2374106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614" y="0"/>
            <a:ext cx="4408454" cy="6589339"/>
          </a:xfrm>
          <a:prstGeom prst="rect">
            <a:avLst/>
          </a:prstGeom>
        </p:spPr>
      </p:pic>
      <p:sp>
        <p:nvSpPr>
          <p:cNvPr id="3" name="مربع نص 2"/>
          <p:cNvSpPr txBox="1"/>
          <p:nvPr/>
        </p:nvSpPr>
        <p:spPr>
          <a:xfrm>
            <a:off x="4763069" y="218364"/>
            <a:ext cx="7096836" cy="6370975"/>
          </a:xfrm>
          <a:prstGeom prst="rect">
            <a:avLst/>
          </a:prstGeom>
          <a:noFill/>
        </p:spPr>
        <p:txBody>
          <a:bodyPr wrap="square" rtlCol="1">
            <a:spAutoFit/>
          </a:bodyPr>
          <a:lstStyle/>
          <a:p>
            <a:r>
              <a:rPr lang="ar-SA" sz="2400" dirty="0" smtClean="0">
                <a:latin typeface="Calibri" panose="020F0502020204030204" pitchFamily="34" charset="0"/>
                <a:cs typeface="Calibri" panose="020F0502020204030204" pitchFamily="34" charset="0"/>
              </a:rPr>
              <a:t>عندما تكون مادة الهدف ذات عدد ذري كبير مثل </a:t>
            </a:r>
            <a:r>
              <a:rPr lang="ar-SA" sz="2400" dirty="0" err="1" smtClean="0">
                <a:latin typeface="Calibri" panose="020F0502020204030204" pitchFamily="34" charset="0"/>
                <a:cs typeface="Calibri" panose="020F0502020204030204" pitchFamily="34" charset="0"/>
              </a:rPr>
              <a:t>التنجستين</a:t>
            </a:r>
            <a:r>
              <a:rPr lang="ar-SA" sz="2400" dirty="0" smtClean="0">
                <a:latin typeface="Calibri" panose="020F0502020204030204" pitchFamily="34" charset="0"/>
                <a:cs typeface="Calibri" panose="020F0502020204030204" pitchFamily="34" charset="0"/>
              </a:rPr>
              <a:t> وتتم الانتقالات بين المدارات الداخلية فإن الأشعة المميزة تملك طاقة كافية في نطاق الأشعة السينية من الطيف الكهرومغناطيسي ولذلك تسمى ((الأشعة السينية المميزة)).</a:t>
            </a:r>
          </a:p>
          <a:p>
            <a:r>
              <a:rPr lang="ar-SA" sz="2400" dirty="0" smtClean="0">
                <a:latin typeface="Calibri" panose="020F0502020204030204" pitchFamily="34" charset="0"/>
                <a:cs typeface="Calibri" panose="020F0502020204030204" pitchFamily="34" charset="0"/>
              </a:rPr>
              <a:t>وإن استخدام الأشعة السينية المميزة في الغالب في المجال العلمي (علم البلورات ) .</a:t>
            </a:r>
          </a:p>
          <a:p>
            <a:endParaRPr lang="ar-SA" sz="2400" dirty="0">
              <a:latin typeface="Calibri" panose="020F0502020204030204" pitchFamily="34" charset="0"/>
              <a:cs typeface="Calibri" panose="020F0502020204030204" pitchFamily="34" charset="0"/>
            </a:endParaRPr>
          </a:p>
          <a:p>
            <a:endParaRPr lang="ar-SA" sz="2400" dirty="0" smtClean="0">
              <a:latin typeface="Calibri" panose="020F0502020204030204" pitchFamily="34" charset="0"/>
              <a:cs typeface="Calibri" panose="020F0502020204030204" pitchFamily="34" charset="0"/>
            </a:endParaRPr>
          </a:p>
          <a:p>
            <a:endParaRPr lang="ar-SA" sz="2400" dirty="0">
              <a:latin typeface="Calibri" panose="020F0502020204030204" pitchFamily="34" charset="0"/>
              <a:cs typeface="Calibri" panose="020F0502020204030204" pitchFamily="34" charset="0"/>
            </a:endParaRPr>
          </a:p>
          <a:p>
            <a:endParaRPr lang="ar-SA" sz="2400" dirty="0" smtClean="0">
              <a:latin typeface="Calibri" panose="020F0502020204030204" pitchFamily="34" charset="0"/>
              <a:cs typeface="Calibri" panose="020F0502020204030204" pitchFamily="34" charset="0"/>
            </a:endParaRPr>
          </a:p>
          <a:p>
            <a:endParaRPr lang="ar-SA" sz="2400" dirty="0">
              <a:latin typeface="Calibri" panose="020F0502020204030204" pitchFamily="34" charset="0"/>
              <a:cs typeface="Calibri" panose="020F0502020204030204" pitchFamily="34" charset="0"/>
            </a:endParaRPr>
          </a:p>
          <a:p>
            <a:endParaRPr lang="ar-SA" sz="2400" dirty="0" smtClean="0">
              <a:latin typeface="Calibri" panose="020F0502020204030204" pitchFamily="34" charset="0"/>
              <a:cs typeface="Calibri" panose="020F0502020204030204" pitchFamily="34" charset="0"/>
            </a:endParaRPr>
          </a:p>
          <a:p>
            <a:endParaRPr lang="ar-SA" sz="2400" dirty="0">
              <a:latin typeface="Calibri" panose="020F0502020204030204" pitchFamily="34" charset="0"/>
              <a:cs typeface="Calibri" panose="020F0502020204030204" pitchFamily="34" charset="0"/>
            </a:endParaRPr>
          </a:p>
          <a:p>
            <a:endParaRPr lang="ar-SA" sz="2400" dirty="0" smtClean="0">
              <a:latin typeface="Calibri" panose="020F0502020204030204" pitchFamily="34" charset="0"/>
              <a:cs typeface="Calibri" panose="020F0502020204030204" pitchFamily="34" charset="0"/>
            </a:endParaRPr>
          </a:p>
          <a:p>
            <a:r>
              <a:rPr lang="ar-SA" sz="3600" b="1" dirty="0" smtClean="0">
                <a:latin typeface="Calibri" panose="020F0502020204030204" pitchFamily="34" charset="0"/>
                <a:cs typeface="PT Bold Heading" panose="02010400000000000000" pitchFamily="2" charset="-78"/>
              </a:rPr>
              <a:t>تقدمة الطلاب:</a:t>
            </a:r>
          </a:p>
          <a:p>
            <a:r>
              <a:rPr lang="ar-SA" sz="3600" b="1" dirty="0" smtClean="0">
                <a:latin typeface="Calibri" panose="020F0502020204030204" pitchFamily="34" charset="0"/>
                <a:cs typeface="PT Bold Heading" panose="02010400000000000000" pitchFamily="2" charset="-78"/>
              </a:rPr>
              <a:t>علي محمد إبراهيم _أحمد محمود خضر</a:t>
            </a:r>
          </a:p>
        </p:txBody>
      </p:sp>
    </p:spTree>
    <p:extLst>
      <p:ext uri="{BB962C8B-B14F-4D97-AF65-F5344CB8AC3E}">
        <p14:creationId xmlns:p14="http://schemas.microsoft.com/office/powerpoint/2010/main" val="1248876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مربع نص 3"/>
              <p:cNvSpPr txBox="1"/>
              <p:nvPr/>
            </p:nvSpPr>
            <p:spPr>
              <a:xfrm>
                <a:off x="1146412" y="177421"/>
                <a:ext cx="10740788" cy="4836260"/>
              </a:xfrm>
              <a:prstGeom prst="rect">
                <a:avLst/>
              </a:prstGeom>
              <a:noFill/>
            </p:spPr>
            <p:txBody>
              <a:bodyPr wrap="square" rtlCol="1">
                <a:spAutoFit/>
              </a:bodyPr>
              <a:lstStyle/>
              <a:p>
                <a:r>
                  <a:rPr lang="ar-SA" sz="2400" dirty="0" smtClean="0">
                    <a:latin typeface="Calibri" panose="020F0502020204030204" pitchFamily="34" charset="0"/>
                    <a:cs typeface="Calibri" panose="020F0502020204030204" pitchFamily="34" charset="0"/>
                  </a:rPr>
                  <a:t>تعد الأشعة السينية جزءاً من الأشعة الكهرومغناطيسية اكتشفت بواسطة الفيزيائي </a:t>
                </a:r>
                <a:r>
                  <a:rPr lang="ar-SA" sz="2800" dirty="0" smtClean="0">
                    <a:latin typeface="Calibri" panose="020F0502020204030204" pitchFamily="34" charset="0"/>
                    <a:cs typeface="PT Bold Heading" panose="02010400000000000000" pitchFamily="2" charset="-78"/>
                  </a:rPr>
                  <a:t>رونتجن .</a:t>
                </a:r>
              </a:p>
              <a:p>
                <a:r>
                  <a:rPr lang="ar-SA" sz="2400" dirty="0" smtClean="0">
                    <a:latin typeface="Calibri" panose="020F0502020204030204" pitchFamily="34" charset="0"/>
                    <a:cs typeface="Calibri" panose="020F0502020204030204" pitchFamily="34" charset="0"/>
                  </a:rPr>
                  <a:t>تنطلق هذه الأشعة في الفراغ بسرعة تقترب كثيراً من ثلاثمئة ألف كيلومتر في الثانية بصرف النظر عن طاقتها .</a:t>
                </a:r>
              </a:p>
              <a:p>
                <a:r>
                  <a:rPr lang="ar-SA" sz="2400" dirty="0" smtClean="0">
                    <a:latin typeface="Calibri" panose="020F0502020204030204" pitchFamily="34" charset="0"/>
                    <a:cs typeface="Calibri" panose="020F0502020204030204" pitchFamily="34" charset="0"/>
                  </a:rPr>
                  <a:t>وتقدر طاقة الأشعة السينية بوحدات ((</a:t>
                </a:r>
                <a:r>
                  <a:rPr lang="en-US" sz="2400" dirty="0" smtClean="0">
                    <a:latin typeface="Calibri" panose="020F0502020204030204" pitchFamily="34" charset="0"/>
                    <a:cs typeface="Calibri" panose="020F0502020204030204" pitchFamily="34" charset="0"/>
                  </a:rPr>
                  <a:t> </a:t>
                </a:r>
                <a:r>
                  <a:rPr lang="en-US" sz="2800" b="1" dirty="0" err="1" smtClean="0">
                    <a:latin typeface="Calibri" panose="020F0502020204030204" pitchFamily="34" charset="0"/>
                    <a:cs typeface="PT Bold Heading" panose="02010400000000000000" pitchFamily="2" charset="-78"/>
                  </a:rPr>
                  <a:t>ev</a:t>
                </a:r>
                <a:r>
                  <a:rPr lang="en-US" sz="2400" dirty="0" smtClean="0">
                    <a:latin typeface="Calibri" panose="020F0502020204030204" pitchFamily="34" charset="0"/>
                    <a:cs typeface="Calibri" panose="020F0502020204030204" pitchFamily="34" charset="0"/>
                  </a:rPr>
                  <a:t> </a:t>
                </a:r>
                <a:r>
                  <a:rPr lang="ar-SA" sz="2400" dirty="0" smtClean="0">
                    <a:latin typeface="Calibri" panose="020F0502020204030204" pitchFamily="34" charset="0"/>
                    <a:cs typeface="Calibri" panose="020F0502020204030204" pitchFamily="34" charset="0"/>
                  </a:rPr>
                  <a:t>)).</a:t>
                </a:r>
                <a:endParaRPr lang="ar-SA" sz="2400" dirty="0">
                  <a:latin typeface="Calibri" panose="020F0502020204030204" pitchFamily="34" charset="0"/>
                  <a:cs typeface="Calibri" panose="020F0502020204030204" pitchFamily="34" charset="0"/>
                </a:endParaRPr>
              </a:p>
              <a:p>
                <a:r>
                  <a:rPr lang="ar-SA" sz="3600" b="1" u="sng" dirty="0" smtClean="0">
                    <a:latin typeface="Calibri" panose="020F0502020204030204" pitchFamily="34" charset="0"/>
                    <a:cs typeface="PT Bold Heading" panose="02010400000000000000" pitchFamily="2" charset="-78"/>
                  </a:rPr>
                  <a:t>خواص الأشعة السينية :</a:t>
                </a:r>
                <a:endParaRPr lang="ar-SA" sz="3600" b="1" u="sng" dirty="0">
                  <a:latin typeface="Calibri" panose="020F0502020204030204" pitchFamily="34" charset="0"/>
                  <a:cs typeface="PT Bold Heading" panose="02010400000000000000" pitchFamily="2" charset="-78"/>
                </a:endParaRPr>
              </a:p>
              <a:p>
                <a:pPr marL="457200" indent="-457200">
                  <a:buFont typeface="+mj-lt"/>
                  <a:buAutoNum type="arabicPeriod"/>
                </a:pPr>
                <a:r>
                  <a:rPr lang="ar-SA" sz="2400" dirty="0" smtClean="0">
                    <a:latin typeface="Calibri" panose="020F0502020204030204" pitchFamily="34" charset="0"/>
                    <a:cs typeface="Calibri" panose="020F0502020204030204" pitchFamily="34" charset="0"/>
                  </a:rPr>
                  <a:t>ذات طبيعة </a:t>
                </a:r>
                <a:r>
                  <a:rPr lang="ar-SA" sz="2400" dirty="0" err="1" smtClean="0">
                    <a:latin typeface="Calibri" panose="020F0502020204030204" pitchFamily="34" charset="0"/>
                    <a:cs typeface="Calibri" panose="020F0502020204030204" pitchFamily="34" charset="0"/>
                  </a:rPr>
                  <a:t>كهرطيسية</a:t>
                </a:r>
                <a:r>
                  <a:rPr lang="ar-SA" sz="2400" dirty="0" smtClean="0">
                    <a:latin typeface="Calibri" panose="020F0502020204030204" pitchFamily="34" charset="0"/>
                    <a:cs typeface="Calibri" panose="020F0502020204030204" pitchFamily="34" charset="0"/>
                  </a:rPr>
                  <a:t> .</a:t>
                </a:r>
              </a:p>
              <a:p>
                <a:pPr marL="457200" indent="-457200">
                  <a:buFont typeface="+mj-lt"/>
                  <a:buAutoNum type="arabicPeriod"/>
                </a:pPr>
                <a:r>
                  <a:rPr lang="ar-SA" sz="2400" dirty="0" smtClean="0">
                    <a:latin typeface="Calibri" panose="020F0502020204030204" pitchFamily="34" charset="0"/>
                    <a:cs typeface="Calibri" panose="020F0502020204030204" pitchFamily="34" charset="0"/>
                  </a:rPr>
                  <a:t>طاقتها محصورة بين</a:t>
                </a:r>
                <a:r>
                  <a:rPr lang="en-US" sz="2400" dirty="0" err="1" smtClean="0">
                    <a:latin typeface="Calibri" panose="020F0502020204030204" pitchFamily="34" charset="0"/>
                    <a:cs typeface="Calibri" panose="020F0502020204030204" pitchFamily="34" charset="0"/>
                  </a:rPr>
                  <a:t>ev</a:t>
                </a:r>
                <a:r>
                  <a:rPr lang="en-US" sz="2400" dirty="0" smtClean="0">
                    <a:latin typeface="Calibri" panose="020F0502020204030204" pitchFamily="34" charset="0"/>
                    <a:cs typeface="Calibri" panose="020F0502020204030204" pitchFamily="34" charset="0"/>
                  </a:rPr>
                  <a:t>)</a:t>
                </a:r>
                <a:r>
                  <a:rPr lang="ar-SA" sz="2400" dirty="0" smtClean="0">
                    <a:latin typeface="Calibri" panose="020F0502020204030204" pitchFamily="34" charset="0"/>
                    <a:cs typeface="Calibri" panose="020F0502020204030204" pitchFamily="34" charset="0"/>
                  </a:rPr>
                  <a:t> </a:t>
                </a:r>
                <a14:m>
                  <m:oMath xmlns:m="http://schemas.openxmlformats.org/officeDocument/2006/math">
                    <m:sSup>
                      <m:sSupPr>
                        <m:ctrlPr>
                          <a:rPr lang="ar-SA" sz="2400" i="1" smtClean="0">
                            <a:latin typeface="Cambria Math" panose="02040503050406030204" pitchFamily="18" charset="0"/>
                            <a:cs typeface="Calibri" panose="020F0502020204030204" pitchFamily="34" charset="0"/>
                          </a:rPr>
                        </m:ctrlPr>
                      </m:sSupPr>
                      <m:e>
                        <m:r>
                          <a:rPr lang="ar-SA" sz="2400" b="0" i="1" smtClean="0">
                            <a:latin typeface="Cambria Math" panose="02040503050406030204" pitchFamily="18" charset="0"/>
                            <a:cs typeface="Calibri" panose="020F0502020204030204" pitchFamily="34" charset="0"/>
                          </a:rPr>
                          <m:t>10</m:t>
                        </m:r>
                      </m:e>
                      <m:sup>
                        <m:r>
                          <a:rPr lang="ar-SA" sz="2400" b="0" i="1" smtClean="0">
                            <a:latin typeface="Cambria Math" panose="02040503050406030204" pitchFamily="18" charset="0"/>
                            <a:cs typeface="Calibri" panose="020F0502020204030204" pitchFamily="34" charset="0"/>
                          </a:rPr>
                          <m:t>5</m:t>
                        </m:r>
                      </m:sup>
                    </m:sSup>
                    <m:r>
                      <a:rPr lang="ar-SA" sz="2400" b="0" i="0" smtClean="0">
                        <a:latin typeface="Cambria Math" panose="02040503050406030204" pitchFamily="18" charset="0"/>
                        <a:cs typeface="Calibri" panose="020F0502020204030204" pitchFamily="34" charset="0"/>
                      </a:rPr>
                      <m:t>−</m:t>
                    </m:r>
                    <m:sSup>
                      <m:sSupPr>
                        <m:ctrlPr>
                          <a:rPr lang="ar-SA" sz="2400" b="0" i="1" smtClean="0">
                            <a:latin typeface="Cambria Math" panose="02040503050406030204" pitchFamily="18" charset="0"/>
                            <a:cs typeface="Calibri" panose="020F0502020204030204" pitchFamily="34" charset="0"/>
                          </a:rPr>
                        </m:ctrlPr>
                      </m:sSupPr>
                      <m:e>
                        <m:r>
                          <a:rPr lang="ar-SA" sz="2400" b="0" i="1" smtClean="0">
                            <a:latin typeface="Cambria Math" panose="02040503050406030204" pitchFamily="18" charset="0"/>
                            <a:cs typeface="Calibri" panose="020F0502020204030204" pitchFamily="34" charset="0"/>
                          </a:rPr>
                          <m:t>10</m:t>
                        </m:r>
                      </m:e>
                      <m:sup>
                        <m:r>
                          <a:rPr lang="ar-SA" sz="2400" b="0" i="1" smtClean="0">
                            <a:latin typeface="Cambria Math" panose="02040503050406030204" pitchFamily="18" charset="0"/>
                            <a:cs typeface="Calibri" panose="020F0502020204030204" pitchFamily="34" charset="0"/>
                          </a:rPr>
                          <m:t>2</m:t>
                        </m:r>
                      </m:sup>
                    </m:sSup>
                  </m:oMath>
                </a14:m>
                <a:r>
                  <a:rPr lang="ar-SA" sz="2400" dirty="0" smtClean="0">
                    <a:latin typeface="Calibri" panose="020F0502020204030204" pitchFamily="34" charset="0"/>
                    <a:cs typeface="Calibri" panose="020F0502020204030204" pitchFamily="34" charset="0"/>
                  </a:rPr>
                  <a:t>) وأطوالها الموجية محصورة بين</a:t>
                </a:r>
                <a:r>
                  <a:rPr lang="en-US" sz="2400" dirty="0" smtClean="0">
                    <a:latin typeface="Calibri" panose="020F0502020204030204" pitchFamily="34" charset="0"/>
                    <a:cs typeface="Calibri" panose="020F0502020204030204" pitchFamily="34" charset="0"/>
                  </a:rPr>
                  <a:t>M)</a:t>
                </a:r>
                <a:r>
                  <a:rPr lang="ar-SA" sz="2400" dirty="0" smtClean="0">
                    <a:latin typeface="Calibri" panose="020F0502020204030204" pitchFamily="34" charset="0"/>
                    <a:cs typeface="Calibri" panose="020F0502020204030204" pitchFamily="34" charset="0"/>
                  </a:rPr>
                  <a:t> </a:t>
                </a:r>
                <a14:m>
                  <m:oMath xmlns:m="http://schemas.openxmlformats.org/officeDocument/2006/math">
                    <m:sSup>
                      <m:sSupPr>
                        <m:ctrlPr>
                          <a:rPr lang="ar-SA" sz="2400" i="1" smtClean="0">
                            <a:latin typeface="Cambria Math" panose="02040503050406030204" pitchFamily="18" charset="0"/>
                            <a:cs typeface="Calibri" panose="020F0502020204030204" pitchFamily="34" charset="0"/>
                          </a:rPr>
                        </m:ctrlPr>
                      </m:sSupPr>
                      <m:e>
                        <m:r>
                          <a:rPr lang="ar-SA" sz="2400" b="0" i="1" smtClean="0">
                            <a:latin typeface="Cambria Math" panose="02040503050406030204" pitchFamily="18" charset="0"/>
                            <a:cs typeface="Calibri" panose="020F0502020204030204" pitchFamily="34" charset="0"/>
                          </a:rPr>
                          <m:t> </m:t>
                        </m:r>
                        <m:r>
                          <a:rPr lang="ar-SA" sz="2400" b="0" i="1" smtClean="0">
                            <a:latin typeface="Cambria Math" panose="02040503050406030204" pitchFamily="18" charset="0"/>
                            <a:cs typeface="Calibri" panose="020F0502020204030204" pitchFamily="34" charset="0"/>
                          </a:rPr>
                          <m:t>10</m:t>
                        </m:r>
                      </m:e>
                      <m:sup>
                        <m:r>
                          <a:rPr lang="ar-SA" sz="2400" b="0" i="1" smtClean="0">
                            <a:latin typeface="Cambria Math" panose="02040503050406030204" pitchFamily="18" charset="0"/>
                            <a:cs typeface="Calibri" panose="020F0502020204030204" pitchFamily="34" charset="0"/>
                          </a:rPr>
                          <m:t>−</m:t>
                        </m:r>
                        <m:r>
                          <a:rPr lang="ar-SA" sz="2400" b="0" i="1" smtClean="0">
                            <a:latin typeface="Cambria Math" panose="02040503050406030204" pitchFamily="18" charset="0"/>
                            <a:cs typeface="Calibri" panose="020F0502020204030204" pitchFamily="34" charset="0"/>
                          </a:rPr>
                          <m:t>9</m:t>
                        </m:r>
                      </m:sup>
                    </m:sSup>
                    <m:r>
                      <a:rPr lang="ar-SA" sz="2400" b="0" i="0" smtClean="0">
                        <a:latin typeface="Cambria Math" panose="02040503050406030204" pitchFamily="18" charset="0"/>
                        <a:cs typeface="Calibri" panose="020F0502020204030204" pitchFamily="34" charset="0"/>
                      </a:rPr>
                      <m:t>−</m:t>
                    </m:r>
                    <m:sSup>
                      <m:sSupPr>
                        <m:ctrlPr>
                          <a:rPr lang="ar-SA" sz="2400" i="1" dirty="0" smtClean="0">
                            <a:latin typeface="Cambria Math" panose="02040503050406030204" pitchFamily="18" charset="0"/>
                            <a:cs typeface="Calibri" panose="020F0502020204030204" pitchFamily="34" charset="0"/>
                          </a:rPr>
                        </m:ctrlPr>
                      </m:sSupPr>
                      <m:e>
                        <m:r>
                          <a:rPr lang="ar-SA" sz="2400" b="0" i="1" dirty="0" smtClean="0">
                            <a:latin typeface="Cambria Math" panose="02040503050406030204" pitchFamily="18" charset="0"/>
                            <a:cs typeface="Calibri" panose="020F0502020204030204" pitchFamily="34" charset="0"/>
                          </a:rPr>
                          <m:t> </m:t>
                        </m:r>
                        <m:r>
                          <a:rPr lang="ar-SA" sz="2400" b="0" i="1" dirty="0" smtClean="0">
                            <a:latin typeface="Cambria Math" panose="02040503050406030204" pitchFamily="18" charset="0"/>
                            <a:cs typeface="Calibri" panose="020F0502020204030204" pitchFamily="34" charset="0"/>
                          </a:rPr>
                          <m:t>10</m:t>
                        </m:r>
                      </m:e>
                      <m:sup>
                        <m:r>
                          <a:rPr lang="ar-SA" sz="2400" b="0" i="1" dirty="0" smtClean="0">
                            <a:latin typeface="Cambria Math" panose="02040503050406030204" pitchFamily="18" charset="0"/>
                            <a:cs typeface="Calibri" panose="020F0502020204030204" pitchFamily="34" charset="0"/>
                          </a:rPr>
                          <m:t>−</m:t>
                        </m:r>
                        <m:r>
                          <a:rPr lang="ar-SA" sz="2400" b="0" i="1" dirty="0" smtClean="0">
                            <a:latin typeface="Cambria Math" panose="02040503050406030204" pitchFamily="18" charset="0"/>
                            <a:cs typeface="Calibri" panose="020F0502020204030204" pitchFamily="34" charset="0"/>
                          </a:rPr>
                          <m:t>12</m:t>
                        </m:r>
                      </m:sup>
                    </m:sSup>
                  </m:oMath>
                </a14:m>
                <a:r>
                  <a:rPr lang="ar-SA" sz="2400" dirty="0" smtClean="0">
                    <a:latin typeface="Calibri" panose="020F0502020204030204" pitchFamily="34" charset="0"/>
                    <a:cs typeface="Calibri" panose="020F0502020204030204" pitchFamily="34" charset="0"/>
                  </a:rPr>
                  <a:t>) .</a:t>
                </a:r>
              </a:p>
              <a:p>
                <a:pPr marL="457200" indent="-457200">
                  <a:buFont typeface="+mj-lt"/>
                  <a:buAutoNum type="arabicPeriod"/>
                </a:pPr>
                <a:r>
                  <a:rPr lang="ar-SA" sz="2400" dirty="0" smtClean="0">
                    <a:latin typeface="Calibri" panose="020F0502020204030204" pitchFamily="34" charset="0"/>
                    <a:cs typeface="Calibri" panose="020F0502020204030204" pitchFamily="34" charset="0"/>
                  </a:rPr>
                  <a:t>تنتشر في الفراغ بسرعة الضوء وفق خطوط مستقيمة وفي سائر </a:t>
                </a:r>
                <a:r>
                  <a:rPr lang="ar-SA" sz="2400" dirty="0" err="1" smtClean="0">
                    <a:latin typeface="Calibri" panose="020F0502020204030204" pitchFamily="34" charset="0"/>
                    <a:cs typeface="Calibri" panose="020F0502020204030204" pitchFamily="34" charset="0"/>
                  </a:rPr>
                  <a:t>المناحي</a:t>
                </a:r>
                <a:r>
                  <a:rPr lang="ar-SA" sz="2400" dirty="0" smtClean="0">
                    <a:latin typeface="Calibri" panose="020F0502020204030204" pitchFamily="34" charset="0"/>
                    <a:cs typeface="Calibri" panose="020F0502020204030204" pitchFamily="34" charset="0"/>
                  </a:rPr>
                  <a:t> .</a:t>
                </a:r>
              </a:p>
              <a:p>
                <a:pPr marL="457200" indent="-457200">
                  <a:buFont typeface="+mj-lt"/>
                  <a:buAutoNum type="arabicPeriod"/>
                </a:pPr>
                <a:r>
                  <a:rPr lang="ar-SA" sz="2400" dirty="0" err="1" smtClean="0">
                    <a:latin typeface="Calibri" panose="020F0502020204030204" pitchFamily="34" charset="0"/>
                    <a:cs typeface="Calibri" panose="020F0502020204030204" pitchFamily="34" charset="0"/>
                  </a:rPr>
                  <a:t>لاتنحرف</a:t>
                </a:r>
                <a:r>
                  <a:rPr lang="ar-SA" sz="2400" dirty="0" smtClean="0">
                    <a:latin typeface="Calibri" panose="020F0502020204030204" pitchFamily="34" charset="0"/>
                    <a:cs typeface="Calibri" panose="020F0502020204030204" pitchFamily="34" charset="0"/>
                  </a:rPr>
                  <a:t> تحت تأثير الحقلين الكهربائي والمغناطيسي .</a:t>
                </a:r>
              </a:p>
              <a:p>
                <a:pPr marL="457200" indent="-457200">
                  <a:buFont typeface="+mj-lt"/>
                  <a:buAutoNum type="arabicPeriod"/>
                </a:pPr>
                <a:r>
                  <a:rPr lang="ar-SA" sz="2400" dirty="0" smtClean="0">
                    <a:latin typeface="Calibri" panose="020F0502020204030204" pitchFamily="34" charset="0"/>
                    <a:cs typeface="Calibri" panose="020F0502020204030204" pitchFamily="34" charset="0"/>
                  </a:rPr>
                  <a:t>تؤدي إلى تأين الغازات التي تعبرها .</a:t>
                </a:r>
              </a:p>
              <a:p>
                <a:pPr marL="457200" indent="-457200">
                  <a:buFont typeface="+mj-lt"/>
                  <a:buAutoNum type="arabicPeriod"/>
                </a:pPr>
                <a:r>
                  <a:rPr lang="ar-SA" sz="2400" dirty="0" smtClean="0">
                    <a:latin typeface="Calibri" panose="020F0502020204030204" pitchFamily="34" charset="0"/>
                    <a:cs typeface="Calibri" panose="020F0502020204030204" pitchFamily="34" charset="0"/>
                  </a:rPr>
                  <a:t>قادرة على اختراق جسم الإنسان ويكون ذلك أسهل بقد </a:t>
                </a:r>
                <a:r>
                  <a:rPr lang="ar-SA" sz="2400" dirty="0" err="1" smtClean="0">
                    <a:latin typeface="Calibri" panose="020F0502020204030204" pitchFamily="34" charset="0"/>
                    <a:cs typeface="Calibri" panose="020F0502020204030204" pitchFamily="34" charset="0"/>
                  </a:rPr>
                  <a:t>ماتكون</a:t>
                </a:r>
                <a:r>
                  <a:rPr lang="ar-SA" sz="2400" dirty="0" smtClean="0">
                    <a:latin typeface="Calibri" panose="020F0502020204030204" pitchFamily="34" charset="0"/>
                    <a:cs typeface="Calibri" panose="020F0502020204030204" pitchFamily="34" charset="0"/>
                  </a:rPr>
                  <a:t> نفوذيتها أكبر .</a:t>
                </a:r>
              </a:p>
              <a:p>
                <a:pPr marL="457200" indent="-457200">
                  <a:buFont typeface="+mj-lt"/>
                  <a:buAutoNum type="arabicPeriod"/>
                </a:pPr>
                <a:r>
                  <a:rPr lang="ar-SA" sz="2400" dirty="0" err="1" smtClean="0">
                    <a:latin typeface="Calibri" panose="020F0502020204030204" pitchFamily="34" charset="0"/>
                    <a:cs typeface="Calibri" panose="020F0502020204030204" pitchFamily="34" charset="0"/>
                  </a:rPr>
                  <a:t>تتخامد</a:t>
                </a:r>
                <a:r>
                  <a:rPr lang="ar-SA" sz="2400" dirty="0" smtClean="0">
                    <a:latin typeface="Calibri" panose="020F0502020204030204" pitchFamily="34" charset="0"/>
                    <a:cs typeface="Calibri" panose="020F0502020204030204" pitchFamily="34" charset="0"/>
                  </a:rPr>
                  <a:t> ذاتياً بشكل طردي مع مقلوب مربع البعد عن المنبع .</a:t>
                </a:r>
              </a:p>
              <a:p>
                <a:pPr marL="457200" indent="-457200">
                  <a:buFont typeface="+mj-lt"/>
                  <a:buAutoNum type="arabicPeriod"/>
                </a:pPr>
                <a:r>
                  <a:rPr lang="ar-SA" sz="2400" dirty="0" err="1" smtClean="0">
                    <a:latin typeface="Calibri" panose="020F0502020204030204" pitchFamily="34" charset="0"/>
                    <a:cs typeface="Calibri" panose="020F0502020204030204" pitchFamily="34" charset="0"/>
                  </a:rPr>
                  <a:t>تتخامد</a:t>
                </a:r>
                <a:r>
                  <a:rPr lang="ar-SA" sz="2400" dirty="0" smtClean="0">
                    <a:latin typeface="Calibri" panose="020F0502020204030204" pitchFamily="34" charset="0"/>
                    <a:cs typeface="Calibri" panose="020F0502020204030204" pitchFamily="34" charset="0"/>
                  </a:rPr>
                  <a:t> لدى اختراقها </a:t>
                </a:r>
                <a:r>
                  <a:rPr lang="ar-SA" sz="2400" dirty="0" err="1" smtClean="0">
                    <a:latin typeface="Calibri" panose="020F0502020204030204" pitchFamily="34" charset="0"/>
                    <a:cs typeface="Calibri" panose="020F0502020204030204" pitchFamily="34" charset="0"/>
                  </a:rPr>
                  <a:t>المادة,ويزداد</a:t>
                </a:r>
                <a:r>
                  <a:rPr lang="ar-SA" sz="2400" dirty="0" smtClean="0">
                    <a:latin typeface="Calibri" panose="020F0502020204030204" pitchFamily="34" charset="0"/>
                    <a:cs typeface="Calibri" panose="020F0502020204030204" pitchFamily="34" charset="0"/>
                  </a:rPr>
                  <a:t> </a:t>
                </a:r>
                <a:r>
                  <a:rPr lang="ar-SA" sz="2400" dirty="0" err="1" smtClean="0">
                    <a:latin typeface="Calibri" panose="020F0502020204030204" pitchFamily="34" charset="0"/>
                    <a:cs typeface="Calibri" panose="020F0502020204030204" pitchFamily="34" charset="0"/>
                  </a:rPr>
                  <a:t>التخامد</a:t>
                </a:r>
                <a:r>
                  <a:rPr lang="ar-SA" sz="2400" dirty="0" smtClean="0">
                    <a:latin typeface="Calibri" panose="020F0502020204030204" pitchFamily="34" charset="0"/>
                    <a:cs typeface="Calibri" panose="020F0502020204030204" pitchFamily="34" charset="0"/>
                  </a:rPr>
                  <a:t> بقدر ما تكون كل من ثخانة المادة وكثافتها كبيراً .</a:t>
                </a:r>
              </a:p>
            </p:txBody>
          </p:sp>
        </mc:Choice>
        <mc:Fallback xmlns="">
          <p:sp>
            <p:nvSpPr>
              <p:cNvPr id="4" name="مربع نص 3"/>
              <p:cNvSpPr txBox="1">
                <a:spLocks noRot="1" noChangeAspect="1" noMove="1" noResize="1" noEditPoints="1" noAdjustHandles="1" noChangeArrowheads="1" noChangeShapeType="1" noTextEdit="1"/>
              </p:cNvSpPr>
              <p:nvPr/>
            </p:nvSpPr>
            <p:spPr>
              <a:xfrm>
                <a:off x="1146412" y="177421"/>
                <a:ext cx="10740788" cy="4836260"/>
              </a:xfrm>
              <a:prstGeom prst="rect">
                <a:avLst/>
              </a:prstGeom>
              <a:blipFill rotWithShape="0">
                <a:blip r:embed="rId2"/>
                <a:stretch>
                  <a:fillRect t="-1387" r="-1759" b="-2018"/>
                </a:stretch>
              </a:blipFill>
            </p:spPr>
            <p:txBody>
              <a:bodyPr/>
              <a:lstStyle/>
              <a:p>
                <a:r>
                  <a:rPr lang="ar-SY">
                    <a:noFill/>
                  </a:rPr>
                  <a:t> </a:t>
                </a:r>
              </a:p>
            </p:txBody>
          </p:sp>
        </mc:Fallback>
      </mc:AlternateContent>
      <p:pic>
        <p:nvPicPr>
          <p:cNvPr id="5" name="صورة 4"/>
          <p:cNvPicPr>
            <a:picLocks noChangeAspect="1"/>
          </p:cNvPicPr>
          <p:nvPr/>
        </p:nvPicPr>
        <p:blipFill>
          <a:blip r:embed="rId3"/>
          <a:stretch>
            <a:fillRect/>
          </a:stretch>
        </p:blipFill>
        <p:spPr>
          <a:xfrm>
            <a:off x="1908451" y="5013681"/>
            <a:ext cx="9216709" cy="1844319"/>
          </a:xfrm>
          <a:prstGeom prst="rect">
            <a:avLst/>
          </a:prstGeom>
        </p:spPr>
      </p:pic>
    </p:spTree>
    <p:extLst>
      <p:ext uri="{BB962C8B-B14F-4D97-AF65-F5344CB8AC3E}">
        <p14:creationId xmlns:p14="http://schemas.microsoft.com/office/powerpoint/2010/main" val="3108381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04717" y="109182"/>
            <a:ext cx="11682483" cy="6370975"/>
          </a:xfrm>
          <a:prstGeom prst="rect">
            <a:avLst/>
          </a:prstGeom>
          <a:noFill/>
        </p:spPr>
        <p:txBody>
          <a:bodyPr wrap="square" rtlCol="1">
            <a:spAutoFit/>
          </a:bodyPr>
          <a:lstStyle/>
          <a:p>
            <a:r>
              <a:rPr lang="ar-SA" sz="3600" b="1" u="sng" dirty="0" smtClean="0">
                <a:cs typeface="PT Bold Heading" panose="02010400000000000000" pitchFamily="2" charset="-78"/>
              </a:rPr>
              <a:t>الأشعة السينية وأشعة جاما :</a:t>
            </a:r>
          </a:p>
          <a:p>
            <a:endParaRPr lang="ar-SA" sz="3600" b="1" u="sng" dirty="0" smtClean="0">
              <a:cs typeface="PT Bold Heading" panose="02010400000000000000" pitchFamily="2" charset="-78"/>
            </a:endParaRPr>
          </a:p>
          <a:p>
            <a:r>
              <a:rPr lang="ar-SA" sz="2400" dirty="0" smtClean="0">
                <a:latin typeface="Calibri" panose="020F0502020204030204" pitchFamily="34" charset="0"/>
                <a:cs typeface="Calibri" panose="020F0502020204030204" pitchFamily="34" charset="0"/>
              </a:rPr>
              <a:t>نحصل على الأشعة السينية في حياتنا اليومية من أجهزة مخصصة لإنتاجها في حين نحصل على أشعة جاما من المصادر المشعة , معظم أشعة جاما المنطلقة من المصادر المشعة المختلفة ذات طاقة أعلى من الأشعة السينية لذلك فإنها تمتلك قدرة أكبر مما تمتلكه الأشعة السينية للمرور عبر المواد ذات الكثافة العالية .</a:t>
            </a:r>
          </a:p>
          <a:p>
            <a:r>
              <a:rPr lang="ar-SA" sz="2400" dirty="0" smtClean="0">
                <a:latin typeface="Calibri" panose="020F0502020204030204" pitchFamily="34" charset="0"/>
                <a:cs typeface="Calibri" panose="020F0502020204030204" pitchFamily="34" charset="0"/>
              </a:rPr>
              <a:t>والأشعة السينية شأنها من شأن أشعة جاما :</a:t>
            </a:r>
          </a:p>
          <a:p>
            <a:pPr marL="457200" indent="-457200">
              <a:buFont typeface="+mj-lt"/>
              <a:buAutoNum type="arabicPeriod"/>
            </a:pPr>
            <a:r>
              <a:rPr lang="ar-SA" sz="2400" dirty="0" err="1" smtClean="0">
                <a:latin typeface="Calibri" panose="020F0502020204030204" pitchFamily="34" charset="0"/>
                <a:cs typeface="Calibri" panose="020F0502020204030204" pitchFamily="34" charset="0"/>
              </a:rPr>
              <a:t>لايمكن</a:t>
            </a:r>
            <a:r>
              <a:rPr lang="ar-SA" sz="2400" dirty="0" smtClean="0">
                <a:latin typeface="Calibri" panose="020F0502020204030204" pitchFamily="34" charset="0"/>
                <a:cs typeface="Calibri" panose="020F0502020204030204" pitchFamily="34" charset="0"/>
              </a:rPr>
              <a:t> استشعارهما بواسطة حواس الإنسان .</a:t>
            </a:r>
          </a:p>
          <a:p>
            <a:pPr marL="457200" indent="-457200">
              <a:buFont typeface="+mj-lt"/>
              <a:buAutoNum type="arabicPeriod"/>
            </a:pPr>
            <a:r>
              <a:rPr lang="ar-SA" sz="2400" dirty="0" err="1" smtClean="0">
                <a:latin typeface="Calibri" panose="020F0502020204030204" pitchFamily="34" charset="0"/>
                <a:cs typeface="Calibri" panose="020F0502020204030204" pitchFamily="34" charset="0"/>
              </a:rPr>
              <a:t>لايمكن</a:t>
            </a:r>
            <a:r>
              <a:rPr lang="ar-SA" sz="2400" dirty="0" smtClean="0">
                <a:latin typeface="Calibri" panose="020F0502020204030204" pitchFamily="34" charset="0"/>
                <a:cs typeface="Calibri" panose="020F0502020204030204" pitchFamily="34" charset="0"/>
              </a:rPr>
              <a:t> التغير في مسارهما المستقيم في الفراغ بواسطة المجالات الكهربائية والمغناطيسية المعتادة .</a:t>
            </a:r>
          </a:p>
          <a:p>
            <a:pPr marL="457200" indent="-457200">
              <a:buFont typeface="+mj-lt"/>
              <a:buAutoNum type="arabicPeriod"/>
            </a:pPr>
            <a:r>
              <a:rPr lang="ar-SA" sz="2400" dirty="0" smtClean="0">
                <a:latin typeface="Calibri" panose="020F0502020204030204" pitchFamily="34" charset="0"/>
                <a:cs typeface="Calibri" panose="020F0502020204030204" pitchFamily="34" charset="0"/>
              </a:rPr>
              <a:t>من الممكن أن تحيدا عن مسارهما عند السطح الفاصل بين مادتين مختلفتين أو عند التصادم مع جسيمات أولية مثل الكترونات .</a:t>
            </a:r>
          </a:p>
          <a:p>
            <a:pPr marL="457200" indent="-457200">
              <a:buFont typeface="+mj-lt"/>
              <a:buAutoNum type="arabicPeriod"/>
            </a:pPr>
            <a:r>
              <a:rPr lang="ar-SA" sz="2400" dirty="0" smtClean="0">
                <a:latin typeface="Calibri" panose="020F0502020204030204" pitchFamily="34" charset="0"/>
                <a:cs typeface="Calibri" panose="020F0502020204030204" pitchFamily="34" charset="0"/>
              </a:rPr>
              <a:t>تمثل أشعة جاما والأشعة السينية والشريحة العليا من طاقة الأشعة فوق البنفسجية فصيلة الجزء المؤين من طيف الموجات الكهرومغناطيسية في حين الجزء المتبقي (الضوء المرئي والأشعة تحت الحمراء..)تمثل فصيلة </a:t>
            </a:r>
            <a:r>
              <a:rPr lang="ar-SA" sz="2400" dirty="0" err="1" smtClean="0">
                <a:latin typeface="Calibri" panose="020F0502020204030204" pitchFamily="34" charset="0"/>
                <a:cs typeface="Calibri" panose="020F0502020204030204" pitchFamily="34" charset="0"/>
              </a:rPr>
              <a:t>غيرالمؤينة</a:t>
            </a:r>
            <a:r>
              <a:rPr lang="ar-SA" sz="2400" dirty="0" smtClean="0">
                <a:latin typeface="Calibri" panose="020F0502020204030204" pitchFamily="34" charset="0"/>
                <a:cs typeface="Calibri" panose="020F0502020204030204" pitchFamily="34" charset="0"/>
              </a:rPr>
              <a:t>.</a:t>
            </a:r>
          </a:p>
          <a:p>
            <a:endParaRPr lang="ar-SA" sz="2400" dirty="0">
              <a:latin typeface="Calibri" panose="020F0502020204030204" pitchFamily="34" charset="0"/>
              <a:cs typeface="Calibri" panose="020F0502020204030204" pitchFamily="34" charset="0"/>
            </a:endParaRPr>
          </a:p>
          <a:p>
            <a:r>
              <a:rPr lang="ar-SA" sz="2400" dirty="0" smtClean="0">
                <a:latin typeface="Calibri" panose="020F0502020204030204" pitchFamily="34" charset="0"/>
                <a:cs typeface="Calibri" panose="020F0502020204030204" pitchFamily="34" charset="0"/>
              </a:rPr>
              <a:t>أما الاختلاف الجوهري بينهما يتمثل بالمنشأ حيث أن الأشعة السينية تنشأ خارج نواة الذرة ولذلك تسمى أشعة ذرية, وأما أشعة جاما تنشأ داخل نواة الذرة لذلك تسمى أشعة نووية .</a:t>
            </a:r>
          </a:p>
          <a:p>
            <a:endParaRPr lang="ar-SA"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4585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45660" y="436728"/>
            <a:ext cx="11600597" cy="5693866"/>
          </a:xfrm>
          <a:prstGeom prst="rect">
            <a:avLst/>
          </a:prstGeom>
          <a:noFill/>
        </p:spPr>
        <p:txBody>
          <a:bodyPr wrap="square" rtlCol="1">
            <a:spAutoFit/>
          </a:bodyPr>
          <a:lstStyle/>
          <a:p>
            <a:r>
              <a:rPr lang="ar-SA" sz="3600" b="1" u="sng" dirty="0" smtClean="0">
                <a:cs typeface="PT Bold Heading" panose="02010400000000000000" pitchFamily="2" charset="-78"/>
              </a:rPr>
              <a:t>مصادر الأشعة السينية :</a:t>
            </a:r>
          </a:p>
          <a:p>
            <a:endParaRPr lang="ar-SA" sz="3600" b="1" u="sng" dirty="0" smtClean="0">
              <a:cs typeface="PT Bold Heading" panose="02010400000000000000" pitchFamily="2" charset="-78"/>
            </a:endParaRPr>
          </a:p>
          <a:p>
            <a:r>
              <a:rPr lang="ar-SA" sz="2400" dirty="0" smtClean="0">
                <a:latin typeface="Calibri" panose="020F0502020204030204" pitchFamily="34" charset="0"/>
                <a:cs typeface="Calibri" panose="020F0502020204030204" pitchFamily="34" charset="0"/>
              </a:rPr>
              <a:t>تنحصر مصادر الأشعة السينية في مجموعتين : مصادر طبيعية ومصادر صناعية .</a:t>
            </a:r>
          </a:p>
          <a:p>
            <a:r>
              <a:rPr lang="ar-SA" sz="2400" dirty="0" smtClean="0">
                <a:latin typeface="Calibri" panose="020F0502020204030204" pitchFamily="34" charset="0"/>
                <a:cs typeface="Calibri" panose="020F0502020204030204" pitchFamily="34" charset="0"/>
              </a:rPr>
              <a:t>وأما المصادر الطبيعية فتتمثل في النجوم الملتهبة الموجودة في أنحاء متفرقة من الكون , في حين تتمثل المصادر الصناعية في أجهزة خاصة صنعها الإنسان لتتوافق مع الأغراض الحياتية اليومية المختلفة , ولكن مهما اختلف تصميم الأجهزة فإن مقومات الحصول على الأشعة السينية ثلاثة :</a:t>
            </a:r>
          </a:p>
          <a:p>
            <a:endParaRPr lang="ar-SA" sz="2400" dirty="0" smtClean="0">
              <a:latin typeface="Calibri" panose="020F0502020204030204" pitchFamily="34" charset="0"/>
              <a:cs typeface="Calibri" panose="020F0502020204030204" pitchFamily="34" charset="0"/>
            </a:endParaRPr>
          </a:p>
          <a:p>
            <a:pPr marL="457200" indent="-457200">
              <a:buFont typeface="+mj-lt"/>
              <a:buAutoNum type="arabicPeriod"/>
            </a:pPr>
            <a:r>
              <a:rPr lang="ar-SA" sz="2400" dirty="0" smtClean="0">
                <a:latin typeface="Calibri" panose="020F0502020204030204" pitchFamily="34" charset="0"/>
                <a:cs typeface="Calibri" panose="020F0502020204030204" pitchFamily="34" charset="0"/>
              </a:rPr>
              <a:t>مصدر الالكترونات .</a:t>
            </a:r>
          </a:p>
          <a:p>
            <a:pPr marL="457200" indent="-457200">
              <a:buFont typeface="+mj-lt"/>
              <a:buAutoNum type="arabicPeriod"/>
            </a:pPr>
            <a:r>
              <a:rPr lang="ar-SA" sz="2400" dirty="0" smtClean="0">
                <a:latin typeface="Calibri" panose="020F0502020204030204" pitchFamily="34" charset="0"/>
                <a:cs typeface="Calibri" panose="020F0502020204030204" pitchFamily="34" charset="0"/>
              </a:rPr>
              <a:t>وسيلة لزيادة الطاقة الحركية لتلك الالكترونات .</a:t>
            </a:r>
          </a:p>
          <a:p>
            <a:pPr marL="457200" indent="-457200">
              <a:buFont typeface="+mj-lt"/>
              <a:buAutoNum type="arabicPeriod"/>
            </a:pPr>
            <a:r>
              <a:rPr lang="ar-SA" sz="2400" dirty="0" smtClean="0">
                <a:latin typeface="Calibri" panose="020F0502020204030204" pitchFamily="34" charset="0"/>
                <a:cs typeface="Calibri" panose="020F0502020204030204" pitchFamily="34" charset="0"/>
              </a:rPr>
              <a:t>جسم مادي صلب تصطدم به الالكترونات بعد تعجيلها ويسمى </a:t>
            </a:r>
            <a:r>
              <a:rPr lang="ar-SA" sz="2800" b="1" dirty="0" smtClean="0">
                <a:latin typeface="Calibri" panose="020F0502020204030204" pitchFamily="34" charset="0"/>
                <a:cs typeface="Calibri" panose="020F0502020204030204" pitchFamily="34" charset="0"/>
              </a:rPr>
              <a:t>(الهدف) </a:t>
            </a:r>
            <a:r>
              <a:rPr lang="ar-SA" sz="2400" dirty="0" smtClean="0">
                <a:latin typeface="Calibri" panose="020F0502020204030204" pitchFamily="34" charset="0"/>
                <a:cs typeface="Calibri" panose="020F0502020204030204" pitchFamily="34" charset="0"/>
              </a:rPr>
              <a:t>.</a:t>
            </a:r>
          </a:p>
          <a:p>
            <a:endParaRPr lang="ar-SA" sz="2400" dirty="0" smtClean="0">
              <a:latin typeface="Calibri" panose="020F0502020204030204" pitchFamily="34" charset="0"/>
              <a:cs typeface="Calibri" panose="020F0502020204030204" pitchFamily="34" charset="0"/>
            </a:endParaRPr>
          </a:p>
          <a:p>
            <a:r>
              <a:rPr lang="ar-SA" sz="2400" dirty="0" smtClean="0">
                <a:latin typeface="Calibri" panose="020F0502020204030204" pitchFamily="34" charset="0"/>
                <a:cs typeface="Calibri" panose="020F0502020204030204" pitchFamily="34" charset="0"/>
              </a:rPr>
              <a:t>هذه المكونات الثلاث تتواجد في أبسط صورها داخل أنابيب مفرغة من الهواء إلى أقصى حد ممكن لذلك فإن هذه الأنابيب تمثل الجزء الرئيسي في أجهزة إنتاج الأشعة السينية </a:t>
            </a:r>
            <a:r>
              <a:rPr lang="ar-SA" sz="2400" dirty="0" err="1" smtClean="0">
                <a:latin typeface="Calibri" panose="020F0502020204030204" pitchFamily="34" charset="0"/>
                <a:cs typeface="Calibri" panose="020F0502020204030204" pitchFamily="34" charset="0"/>
              </a:rPr>
              <a:t>العادية,وتختلف</a:t>
            </a:r>
            <a:r>
              <a:rPr lang="ar-SA" sz="2400" dirty="0" smtClean="0">
                <a:latin typeface="Calibri" panose="020F0502020204030204" pitchFamily="34" charset="0"/>
                <a:cs typeface="Calibri" panose="020F0502020204030204" pitchFamily="34" charset="0"/>
              </a:rPr>
              <a:t> الأنابيب التي تنتج الأشعة في الشكل وريما في التفاصيل الداخلية طبقاً لنوع التطبيق ولكنها تتفق في أساس العمل .</a:t>
            </a:r>
            <a:endParaRPr lang="ar-SY"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0694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00252" y="559558"/>
            <a:ext cx="11559653" cy="5755422"/>
          </a:xfrm>
          <a:prstGeom prst="rect">
            <a:avLst/>
          </a:prstGeom>
          <a:noFill/>
        </p:spPr>
        <p:txBody>
          <a:bodyPr wrap="square" rtlCol="1">
            <a:spAutoFit/>
          </a:bodyPr>
          <a:lstStyle/>
          <a:p>
            <a:r>
              <a:rPr lang="ar-SA" sz="3600" b="1" u="sng" dirty="0" smtClean="0">
                <a:cs typeface="PT Bold Heading" panose="02010400000000000000" pitchFamily="2" charset="-78"/>
              </a:rPr>
              <a:t>توليد الأشعة السينية :</a:t>
            </a:r>
          </a:p>
          <a:p>
            <a:r>
              <a:rPr lang="ar-SA" sz="3600" b="1" u="sng" dirty="0" smtClean="0">
                <a:latin typeface="Calibri" panose="020F0502020204030204" pitchFamily="34" charset="0"/>
                <a:cs typeface="PT Bold Heading" panose="02010400000000000000" pitchFamily="2" charset="-78"/>
              </a:rPr>
              <a:t>أنابيب الأشعة السينية :</a:t>
            </a:r>
          </a:p>
          <a:p>
            <a:r>
              <a:rPr lang="ar-SA" sz="2400" dirty="0" smtClean="0">
                <a:latin typeface="Calibri" panose="020F0502020204030204" pitchFamily="34" charset="0"/>
                <a:cs typeface="Calibri" panose="020F0502020204030204" pitchFamily="34" charset="0"/>
              </a:rPr>
              <a:t>إما أن تكون محكمة الغلق وإما أن تكون متصلة بمضخة على</a:t>
            </a:r>
          </a:p>
          <a:p>
            <a:r>
              <a:rPr lang="ar-SA" sz="2400" dirty="0" smtClean="0">
                <a:latin typeface="Calibri" panose="020F0502020204030204" pitchFamily="34" charset="0"/>
                <a:cs typeface="Calibri" panose="020F0502020204030204" pitchFamily="34" charset="0"/>
              </a:rPr>
              <a:t>نحو متسمر لحفظ الضغط الداخلي عند قيمة معينة.</a:t>
            </a:r>
          </a:p>
          <a:p>
            <a:r>
              <a:rPr lang="ar-SA" sz="2400" dirty="0" smtClean="0">
                <a:latin typeface="Calibri" panose="020F0502020204030204" pitchFamily="34" charset="0"/>
                <a:cs typeface="Calibri" panose="020F0502020204030204" pitchFamily="34" charset="0"/>
              </a:rPr>
              <a:t>إن الجزء الرئيسي من أنابيب الأشعة السينية تتمثل بغلاف</a:t>
            </a:r>
          </a:p>
          <a:p>
            <a:r>
              <a:rPr lang="ar-SA" sz="2400" dirty="0" smtClean="0">
                <a:latin typeface="Calibri" panose="020F0502020204030204" pitchFamily="34" charset="0"/>
                <a:cs typeface="Calibri" panose="020F0502020204030204" pitchFamily="34" charset="0"/>
              </a:rPr>
              <a:t>زجاجي محكم الإغلاق مصنوع عادة من زجاج خاص يحتوي</a:t>
            </a:r>
          </a:p>
          <a:p>
            <a:r>
              <a:rPr lang="ar-SA" sz="2400" dirty="0" smtClean="0">
                <a:latin typeface="Calibri" panose="020F0502020204030204" pitchFamily="34" charset="0"/>
                <a:cs typeface="Calibri" panose="020F0502020204030204" pitchFamily="34" charset="0"/>
              </a:rPr>
              <a:t>دائرة المصعد و المهبط وذلك تحت ضغط منخفض جداً .</a:t>
            </a:r>
          </a:p>
          <a:p>
            <a:endParaRPr lang="ar-SA" sz="2400" dirty="0" smtClean="0">
              <a:latin typeface="Calibri" panose="020F0502020204030204" pitchFamily="34" charset="0"/>
              <a:cs typeface="Calibri" panose="020F0502020204030204" pitchFamily="34" charset="0"/>
            </a:endParaRPr>
          </a:p>
          <a:p>
            <a:r>
              <a:rPr lang="ar-SA" sz="2800" b="1" dirty="0" smtClean="0">
                <a:latin typeface="Calibri" panose="020F0502020204030204" pitchFamily="34" charset="0"/>
                <a:cs typeface="Calibri" panose="020F0502020204030204" pitchFamily="34" charset="0"/>
              </a:rPr>
              <a:t>المهبط</a:t>
            </a:r>
            <a:r>
              <a:rPr lang="ar-SA" sz="2400" dirty="0" smtClean="0">
                <a:latin typeface="Calibri" panose="020F0502020204030204" pitchFamily="34" charset="0"/>
                <a:cs typeface="Calibri" panose="020F0502020204030204" pitchFamily="34" charset="0"/>
              </a:rPr>
              <a:t> :يتألف من فتيلة وهي عبارة عن سلك رفيع جداً من </a:t>
            </a:r>
          </a:p>
          <a:p>
            <a:r>
              <a:rPr lang="ar-SA" sz="2400" dirty="0" smtClean="0">
                <a:latin typeface="Calibri" panose="020F0502020204030204" pitchFamily="34" charset="0"/>
                <a:cs typeface="Calibri" panose="020F0502020204030204" pitchFamily="34" charset="0"/>
              </a:rPr>
              <a:t>مادة تتمتع بدرجة انصهار عالية حتى </a:t>
            </a:r>
            <a:r>
              <a:rPr lang="ar-SA" sz="2400" dirty="0" err="1" smtClean="0">
                <a:latin typeface="Calibri" panose="020F0502020204030204" pitchFamily="34" charset="0"/>
                <a:cs typeface="Calibri" panose="020F0502020204030204" pitchFamily="34" charset="0"/>
              </a:rPr>
              <a:t>لاتتلف</a:t>
            </a:r>
            <a:r>
              <a:rPr lang="ar-SA" sz="2400" dirty="0" smtClean="0">
                <a:latin typeface="Calibri" panose="020F0502020204030204" pitchFamily="34" charset="0"/>
                <a:cs typeface="Calibri" panose="020F0502020204030204" pitchFamily="34" charset="0"/>
              </a:rPr>
              <a:t> بسرعة مع ارتفاع</a:t>
            </a:r>
          </a:p>
          <a:p>
            <a:r>
              <a:rPr lang="ar-SA" sz="2400" dirty="0" smtClean="0">
                <a:latin typeface="Calibri" panose="020F0502020204030204" pitchFamily="34" charset="0"/>
                <a:cs typeface="Calibri" panose="020F0502020204030204" pitchFamily="34" charset="0"/>
              </a:rPr>
              <a:t>درجة حرارتها .</a:t>
            </a:r>
          </a:p>
          <a:p>
            <a:endParaRPr lang="ar-SA" sz="2400" dirty="0" smtClean="0">
              <a:latin typeface="Calibri" panose="020F0502020204030204" pitchFamily="34" charset="0"/>
              <a:cs typeface="Calibri" panose="020F0502020204030204" pitchFamily="34" charset="0"/>
            </a:endParaRPr>
          </a:p>
          <a:p>
            <a:r>
              <a:rPr lang="ar-SA" sz="2800" b="1" dirty="0" smtClean="0">
                <a:latin typeface="Calibri" panose="020F0502020204030204" pitchFamily="34" charset="0"/>
                <a:cs typeface="Calibri" panose="020F0502020204030204" pitchFamily="34" charset="0"/>
              </a:rPr>
              <a:t>المصعد</a:t>
            </a:r>
            <a:r>
              <a:rPr lang="ar-SA" sz="2400" dirty="0" smtClean="0">
                <a:latin typeface="Calibri" panose="020F0502020204030204" pitchFamily="34" charset="0"/>
                <a:cs typeface="Calibri" panose="020F0502020204030204" pitchFamily="34" charset="0"/>
              </a:rPr>
              <a:t> :يتضمن مادة الهدف في مواجهة المهبط .</a:t>
            </a:r>
          </a:p>
          <a:p>
            <a:endParaRPr lang="ar-SY" sz="2400" dirty="0">
              <a:latin typeface="Calibri" panose="020F0502020204030204" pitchFamily="34" charset="0"/>
              <a:cs typeface="Calibri" panose="020F0502020204030204" pitchFamily="34" charset="0"/>
            </a:endParaRPr>
          </a:p>
        </p:txBody>
      </p:sp>
      <p:pic>
        <p:nvPicPr>
          <p:cNvPr id="3" name="صورة 2"/>
          <p:cNvPicPr>
            <a:picLocks noChangeAspect="1"/>
          </p:cNvPicPr>
          <p:nvPr/>
        </p:nvPicPr>
        <p:blipFill>
          <a:blip r:embed="rId2"/>
          <a:stretch>
            <a:fillRect/>
          </a:stretch>
        </p:blipFill>
        <p:spPr>
          <a:xfrm>
            <a:off x="300252" y="559558"/>
            <a:ext cx="5554638" cy="5800299"/>
          </a:xfrm>
          <a:prstGeom prst="rect">
            <a:avLst/>
          </a:prstGeom>
        </p:spPr>
      </p:pic>
    </p:spTree>
    <p:extLst>
      <p:ext uri="{BB962C8B-B14F-4D97-AF65-F5344CB8AC3E}">
        <p14:creationId xmlns:p14="http://schemas.microsoft.com/office/powerpoint/2010/main" val="995255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27547" y="395785"/>
            <a:ext cx="11532358" cy="4801314"/>
          </a:xfrm>
          <a:prstGeom prst="rect">
            <a:avLst/>
          </a:prstGeom>
          <a:noFill/>
        </p:spPr>
        <p:txBody>
          <a:bodyPr wrap="square" rtlCol="1">
            <a:spAutoFit/>
          </a:bodyPr>
          <a:lstStyle/>
          <a:p>
            <a:r>
              <a:rPr lang="ar-SA" sz="2400" dirty="0" smtClean="0">
                <a:latin typeface="Calibri" panose="020F0502020204030204" pitchFamily="34" charset="0"/>
                <a:cs typeface="Calibri" panose="020F0502020204030204" pitchFamily="34" charset="0"/>
              </a:rPr>
              <a:t>يضاف إلى ذلك ضرورة وجود مصدر مستمر للطاقة الكهربائية يسبب فرق جهد كبير بين طرفي الأنبوب أثناء التشغيل بشرط أن يكون المصعد موجباً بالنسبة للمهبط وفرق الجهد الكهربائي يصل إلى عشرات آلاف من الفولت .</a:t>
            </a:r>
          </a:p>
          <a:p>
            <a:endParaRPr lang="ar-SA" sz="2400" dirty="0" smtClean="0">
              <a:latin typeface="Calibri" panose="020F0502020204030204" pitchFamily="34" charset="0"/>
              <a:cs typeface="Calibri" panose="020F0502020204030204" pitchFamily="34" charset="0"/>
            </a:endParaRPr>
          </a:p>
          <a:p>
            <a:r>
              <a:rPr lang="ar-SA" sz="2400" dirty="0" smtClean="0">
                <a:latin typeface="Calibri" panose="020F0502020204030204" pitchFamily="34" charset="0"/>
                <a:cs typeface="Calibri" panose="020F0502020204030204" pitchFamily="34" charset="0"/>
              </a:rPr>
              <a:t>الغلاف الزجاجي لأنبوب الأشعة السينية يستطيع امتصاص بعض الأشعة السينية منخفضة الطاقة لاحتوائه على عنصر السيليكون </a:t>
            </a:r>
            <a:r>
              <a:rPr lang="ar-SA" sz="2400" dirty="0" err="1" smtClean="0">
                <a:latin typeface="Calibri" panose="020F0502020204030204" pitchFamily="34" charset="0"/>
                <a:cs typeface="Calibri" panose="020F0502020204030204" pitchFamily="34" charset="0"/>
              </a:rPr>
              <a:t>وقدصنعت</a:t>
            </a:r>
            <a:r>
              <a:rPr lang="ar-SA" sz="2400" dirty="0" smtClean="0">
                <a:latin typeface="Calibri" panose="020F0502020204030204" pitchFamily="34" charset="0"/>
                <a:cs typeface="Calibri" panose="020F0502020204030204" pitchFamily="34" charset="0"/>
              </a:rPr>
              <a:t> نافذة من عنصر البيريليوم في بعض أنابيب الأشعة السينية للتغلب على هذه المشكلة.</a:t>
            </a:r>
          </a:p>
          <a:p>
            <a:endParaRPr lang="ar-SA" sz="2400" dirty="0">
              <a:latin typeface="Calibri" panose="020F0502020204030204" pitchFamily="34" charset="0"/>
              <a:cs typeface="Calibri" panose="020F0502020204030204" pitchFamily="34" charset="0"/>
            </a:endParaRPr>
          </a:p>
          <a:p>
            <a:r>
              <a:rPr lang="ar-SA" sz="2400" dirty="0" smtClean="0">
                <a:latin typeface="Calibri" panose="020F0502020204030204" pitchFamily="34" charset="0"/>
                <a:cs typeface="Calibri" panose="020F0502020204030204" pitchFamily="34" charset="0"/>
              </a:rPr>
              <a:t>والغرض من صنع هذه النافذة السماح لأكبر نسبة من الأشعة السينية منخفضة الطاقة بالمرور خلال الغلاف إلى خارج الأنبوب.</a:t>
            </a:r>
          </a:p>
          <a:p>
            <a:endParaRPr lang="ar-SA" sz="2400" dirty="0">
              <a:latin typeface="Calibri" panose="020F0502020204030204" pitchFamily="34" charset="0"/>
              <a:cs typeface="Calibri" panose="020F0502020204030204" pitchFamily="34" charset="0"/>
            </a:endParaRPr>
          </a:p>
          <a:p>
            <a:r>
              <a:rPr lang="ar-SA" sz="2400" dirty="0" smtClean="0">
                <a:latin typeface="Calibri" panose="020F0502020204030204" pitchFamily="34" charset="0"/>
                <a:cs typeface="Calibri" panose="020F0502020204030204" pitchFamily="34" charset="0"/>
              </a:rPr>
              <a:t> والسبب في اختيار البريليوم يرجع إلى كون السيليكون أعلى كثافة من البيريليوم بالإضافة الى احتواء ذرة السيليكون على أربعة عشر الكتروناً في حين أن ذرة البريليوم تحتوي على أربعة الكترونات فقط .</a:t>
            </a:r>
          </a:p>
          <a:p>
            <a:r>
              <a:rPr lang="ar-SA" sz="2400" dirty="0" smtClean="0">
                <a:latin typeface="Calibri" panose="020F0502020204030204" pitchFamily="34" charset="0"/>
                <a:cs typeface="Calibri" panose="020F0502020204030204" pitchFamily="34" charset="0"/>
              </a:rPr>
              <a:t>ولذلك يمتص البيريليوم مقداراً أقل بكثير مما يمتصه السيليكون من الأشعة السينية منخفضة الطاقة .</a:t>
            </a:r>
          </a:p>
          <a:p>
            <a:r>
              <a:rPr lang="ar-SA" dirty="0" smtClean="0"/>
              <a:t> </a:t>
            </a:r>
            <a:endParaRPr lang="ar-SY" dirty="0"/>
          </a:p>
        </p:txBody>
      </p:sp>
    </p:spTree>
    <p:extLst>
      <p:ext uri="{BB962C8B-B14F-4D97-AF65-F5344CB8AC3E}">
        <p14:creationId xmlns:p14="http://schemas.microsoft.com/office/powerpoint/2010/main" val="1742276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45661" y="300251"/>
            <a:ext cx="11627892" cy="5078313"/>
          </a:xfrm>
          <a:prstGeom prst="rect">
            <a:avLst/>
          </a:prstGeom>
          <a:noFill/>
        </p:spPr>
        <p:txBody>
          <a:bodyPr wrap="square" rtlCol="1">
            <a:spAutoFit/>
          </a:bodyPr>
          <a:lstStyle/>
          <a:p>
            <a:r>
              <a:rPr lang="ar-SA" sz="3600" b="1" u="sng" dirty="0" smtClean="0">
                <a:cs typeface="PT Bold Heading" panose="02010400000000000000" pitchFamily="2" charset="-78"/>
              </a:rPr>
              <a:t>الفتيلة (مصدر الالكترونات) :</a:t>
            </a:r>
          </a:p>
          <a:p>
            <a:r>
              <a:rPr lang="ar-SA" sz="2400" dirty="0" smtClean="0">
                <a:latin typeface="Calibri" panose="020F0502020204030204" pitchFamily="34" charset="0"/>
                <a:cs typeface="Calibri" panose="020F0502020204030204" pitchFamily="34" charset="0"/>
              </a:rPr>
              <a:t>تستخدم فتيلة مصنوعة من سلك رفيع من </a:t>
            </a:r>
            <a:r>
              <a:rPr lang="ar-SA" sz="2400" dirty="0" err="1" smtClean="0">
                <a:latin typeface="Calibri" panose="020F0502020204030204" pitchFamily="34" charset="0"/>
                <a:cs typeface="Calibri" panose="020F0502020204030204" pitchFamily="34" charset="0"/>
              </a:rPr>
              <a:t>التنجستين</a:t>
            </a:r>
            <a:r>
              <a:rPr lang="ar-SA" sz="2400" dirty="0" smtClean="0">
                <a:latin typeface="Calibri" panose="020F0502020204030204" pitchFamily="34" charset="0"/>
                <a:cs typeface="Calibri" panose="020F0502020204030204" pitchFamily="34" charset="0"/>
              </a:rPr>
              <a:t> في معظم أنابيب الأشعة السينية حيث تبلغ درجة انصهاره </a:t>
            </a:r>
            <a:r>
              <a:rPr lang="en-US" sz="2400" dirty="0" smtClean="0">
                <a:latin typeface="Calibri" panose="020F0502020204030204" pitchFamily="34" charset="0"/>
                <a:cs typeface="Calibri" panose="020F0502020204030204" pitchFamily="34" charset="0"/>
              </a:rPr>
              <a:t>   3422 ̊c </a:t>
            </a:r>
            <a:r>
              <a:rPr lang="ar-SA" sz="2400" dirty="0" smtClean="0">
                <a:latin typeface="Calibri" panose="020F0502020204030204" pitchFamily="34" charset="0"/>
                <a:cs typeface="Calibri" panose="020F0502020204030204" pitchFamily="34" charset="0"/>
              </a:rPr>
              <a:t> والسلك الرفيع يعمل على مقاومة مرور التيار الكهربائي خلاله لذلك ترتفع درجة حرارة السلك مع زيادة شدة التيار الكهربائي .</a:t>
            </a:r>
          </a:p>
          <a:p>
            <a:endParaRPr lang="ar-SA" sz="2400" dirty="0" smtClean="0">
              <a:latin typeface="Calibri" panose="020F0502020204030204" pitchFamily="34" charset="0"/>
              <a:cs typeface="Calibri" panose="020F0502020204030204" pitchFamily="34" charset="0"/>
            </a:endParaRPr>
          </a:p>
          <a:p>
            <a:r>
              <a:rPr lang="ar-SA" sz="2400" dirty="0" smtClean="0">
                <a:latin typeface="Calibri" panose="020F0502020204030204" pitchFamily="34" charset="0"/>
                <a:cs typeface="Calibri" panose="020F0502020204030204" pitchFamily="34" charset="0"/>
              </a:rPr>
              <a:t>تتحرر الالكترونات من سطح الفتيلة بمعدل يتزايد مع شدة التيار الكهربائي وتنطلق الكترونات مسرعة نحو المصعد تحت تأثير فرق جهد كبير حتى تصطدم ببقعة صغيرة في مادة الهدف التي تسمى بقعة التجميع وتنطلق منها الأشعة السينية .</a:t>
            </a:r>
          </a:p>
          <a:p>
            <a:endParaRPr lang="ar-SA" sz="2400" dirty="0" smtClean="0">
              <a:latin typeface="Calibri" panose="020F0502020204030204" pitchFamily="34" charset="0"/>
              <a:cs typeface="Calibri" panose="020F0502020204030204" pitchFamily="34" charset="0"/>
            </a:endParaRPr>
          </a:p>
          <a:p>
            <a:r>
              <a:rPr lang="ar-SA" sz="2400" dirty="0" smtClean="0">
                <a:latin typeface="Calibri" panose="020F0502020204030204" pitchFamily="34" charset="0"/>
                <a:cs typeface="Calibri" panose="020F0502020204030204" pitchFamily="34" charset="0"/>
              </a:rPr>
              <a:t>تثبت الفتيلة داخل غلاف معدني سالب الشحنة وهذا الغلاف يعمل على تنظيم حركة الالكترونات في شكل شعاع بواسطة قوة التنافر </a:t>
            </a:r>
            <a:r>
              <a:rPr lang="ar-SA" sz="2400" dirty="0" err="1" smtClean="0">
                <a:latin typeface="Calibri" panose="020F0502020204030204" pitchFamily="34" charset="0"/>
                <a:cs typeface="Calibri" panose="020F0502020204030204" pitchFamily="34" charset="0"/>
              </a:rPr>
              <a:t>الكهروستاتيكية</a:t>
            </a:r>
            <a:r>
              <a:rPr lang="ar-SA" sz="2400" dirty="0" smtClean="0">
                <a:latin typeface="Calibri" panose="020F0502020204030204" pitchFamily="34" charset="0"/>
                <a:cs typeface="Calibri" panose="020F0502020204030204" pitchFamily="34" charset="0"/>
              </a:rPr>
              <a:t> بين الغلاف المعدني و الالكترونات سالبة الشحنة وذلك من أجل حصر اصطدام الالكترونات المعجلة في بقعة صغيرة من الهدف فيكون أداء الأشعة الصادرة أفضل عند الاستخدام .</a:t>
            </a:r>
          </a:p>
          <a:p>
            <a:endParaRPr lang="ar-SA"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877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286604" y="218364"/>
            <a:ext cx="11586948" cy="6001643"/>
          </a:xfrm>
          <a:prstGeom prst="rect">
            <a:avLst/>
          </a:prstGeom>
          <a:noFill/>
        </p:spPr>
        <p:txBody>
          <a:bodyPr wrap="square" rtlCol="1">
            <a:spAutoFit/>
          </a:bodyPr>
          <a:lstStyle/>
          <a:p>
            <a:r>
              <a:rPr lang="ar-SA" sz="3600" b="1" u="sng" dirty="0" smtClean="0">
                <a:cs typeface="PT Bold Heading" panose="02010400000000000000" pitchFamily="2" charset="-78"/>
              </a:rPr>
              <a:t>المصعد ( مجمع الالكترونات ) :</a:t>
            </a:r>
          </a:p>
          <a:p>
            <a:r>
              <a:rPr lang="ar-SA" sz="2400" dirty="0" smtClean="0">
                <a:latin typeface="Calibri" panose="020F0502020204030204" pitchFamily="34" charset="0"/>
                <a:cs typeface="Calibri" panose="020F0502020204030204" pitchFamily="34" charset="0"/>
              </a:rPr>
              <a:t>قضيب اسطواني من النحاس تحتوي نهايته الموجهة للقطب السالب (المهبط) على شريحة مادة الهدف و اصطدام الالكترونات المعجلة بمادة الهدف في بقعة صغيرة نسبياً يؤدي إلى ارتفاع درجة حرارة الهدف ولذلك يعد التخلص من هذه الحرارة أحد المتطلبات المهمة عند تصميم مادة الهدف .</a:t>
            </a:r>
          </a:p>
          <a:p>
            <a:r>
              <a:rPr lang="ar-SA" sz="2400" dirty="0" smtClean="0">
                <a:latin typeface="Calibri" panose="020F0502020204030204" pitchFamily="34" charset="0"/>
                <a:cs typeface="Calibri" panose="020F0502020204030204" pitchFamily="34" charset="0"/>
              </a:rPr>
              <a:t>تكون المصاعد الثابتة لدى بعض أنابيب الأشعة السينية محاطة بطبقات متداخلة في الشكل أقنعة من النحاس </a:t>
            </a:r>
            <a:r>
              <a:rPr lang="ar-SA" sz="2400" dirty="0" err="1" smtClean="0">
                <a:latin typeface="Calibri" panose="020F0502020204030204" pitchFamily="34" charset="0"/>
                <a:cs typeface="Calibri" panose="020F0502020204030204" pitchFamily="34" charset="0"/>
              </a:rPr>
              <a:t>والتنجستين</a:t>
            </a:r>
            <a:r>
              <a:rPr lang="ar-SA" sz="2400" dirty="0" smtClean="0">
                <a:latin typeface="Calibri" panose="020F0502020204030204" pitchFamily="34" charset="0"/>
                <a:cs typeface="Calibri" panose="020F0502020204030204" pitchFamily="34" charset="0"/>
              </a:rPr>
              <a:t> لمنع الالكترونات الشاردة من الاصطدام بالغلاف الزجاجي أو مكونات الأنبوب (وهي الكترونات ثانوية التي نتجت عن مادة الهدف عند </a:t>
            </a:r>
            <a:r>
              <a:rPr lang="ar-SA" sz="2400" dirty="0" err="1" smtClean="0">
                <a:latin typeface="Calibri" panose="020F0502020204030204" pitchFamily="34" charset="0"/>
                <a:cs typeface="Calibri" panose="020F0502020204030204" pitchFamily="34" charset="0"/>
              </a:rPr>
              <a:t>اصطادم</a:t>
            </a:r>
            <a:r>
              <a:rPr lang="ar-SA" sz="2400" dirty="0" smtClean="0">
                <a:latin typeface="Calibri" panose="020F0502020204030204" pitchFamily="34" charset="0"/>
                <a:cs typeface="Calibri" panose="020F0502020204030204" pitchFamily="34" charset="0"/>
              </a:rPr>
              <a:t> الالكترونات السريعة القادمة من الفتيلة ) .</a:t>
            </a:r>
          </a:p>
          <a:p>
            <a:r>
              <a:rPr lang="ar-SA" sz="2400" dirty="0" smtClean="0">
                <a:latin typeface="Calibri" panose="020F0502020204030204" pitchFamily="34" charset="0"/>
                <a:cs typeface="Calibri" panose="020F0502020204030204" pitchFamily="34" charset="0"/>
              </a:rPr>
              <a:t>وفي الوقت نفسه تقلل من فرصة ارتداد الالكترونات الى الخلف تجاه القطب السالب عندما تصبح مادة الهدف ساخنة جداً .</a:t>
            </a:r>
          </a:p>
          <a:p>
            <a:r>
              <a:rPr lang="ar-SA" sz="2400" dirty="0" smtClean="0">
                <a:latin typeface="Calibri" panose="020F0502020204030204" pitchFamily="34" charset="0"/>
                <a:cs typeface="Calibri" panose="020F0502020204030204" pitchFamily="34" charset="0"/>
              </a:rPr>
              <a:t>في حين أن قناع </a:t>
            </a:r>
            <a:r>
              <a:rPr lang="ar-SA" sz="2400" dirty="0" err="1" smtClean="0">
                <a:latin typeface="Calibri" panose="020F0502020204030204" pitchFamily="34" charset="0"/>
                <a:cs typeface="Calibri" panose="020F0502020204030204" pitchFamily="34" charset="0"/>
              </a:rPr>
              <a:t>التنجستين</a:t>
            </a:r>
            <a:r>
              <a:rPr lang="ar-SA" sz="2400" dirty="0" smtClean="0">
                <a:latin typeface="Calibri" panose="020F0502020204030204" pitchFamily="34" charset="0"/>
                <a:cs typeface="Calibri" panose="020F0502020204030204" pitchFamily="34" charset="0"/>
              </a:rPr>
              <a:t> المحيط بالنحاس يمتص الأشعة السينية المتولدة في قناع النحاس .</a:t>
            </a:r>
          </a:p>
          <a:p>
            <a:endParaRPr lang="ar-SA" sz="2400" dirty="0" smtClean="0">
              <a:latin typeface="Calibri" panose="020F0502020204030204" pitchFamily="34" charset="0"/>
              <a:cs typeface="Calibri" panose="020F0502020204030204" pitchFamily="34" charset="0"/>
            </a:endParaRPr>
          </a:p>
          <a:p>
            <a:r>
              <a:rPr lang="ar-SA" sz="3600" b="1" u="sng" dirty="0" smtClean="0">
                <a:latin typeface="Calibri" panose="020F0502020204030204" pitchFamily="34" charset="0"/>
                <a:cs typeface="PT Bold Heading" panose="02010400000000000000" pitchFamily="2" charset="-78"/>
              </a:rPr>
              <a:t>الهدف:</a:t>
            </a:r>
          </a:p>
          <a:p>
            <a:r>
              <a:rPr lang="ar-SA" sz="2400" dirty="0" smtClean="0">
                <a:latin typeface="Calibri" panose="020F0502020204030204" pitchFamily="34" charset="0"/>
                <a:cs typeface="Calibri" panose="020F0502020204030204" pitchFamily="34" charset="0"/>
              </a:rPr>
              <a:t>شريحة معدنية توضع ضمن المصعد في مسار الالكترونات المعجلة القادمة من المهبط وتستخدم في العادة شريحة من الرينيوم و </a:t>
            </a:r>
            <a:r>
              <a:rPr lang="ar-SA" sz="2400" dirty="0" err="1" smtClean="0">
                <a:latin typeface="Calibri" panose="020F0502020204030204" pitchFamily="34" charset="0"/>
                <a:cs typeface="Calibri" panose="020F0502020204030204" pitchFamily="34" charset="0"/>
              </a:rPr>
              <a:t>التنجستين</a:t>
            </a:r>
            <a:r>
              <a:rPr lang="ar-SA" sz="2400" dirty="0" smtClean="0">
                <a:latin typeface="Calibri" panose="020F0502020204030204" pitchFamily="34" charset="0"/>
                <a:cs typeface="Calibri" panose="020F0502020204030204" pitchFamily="34" charset="0"/>
              </a:rPr>
              <a:t> التي تتميز بمقاومة عالية لحدوث التشققات .</a:t>
            </a:r>
          </a:p>
          <a:p>
            <a:endParaRPr lang="ar-SY"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8564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91069" y="177421"/>
            <a:ext cx="11696131" cy="1384995"/>
          </a:xfrm>
          <a:prstGeom prst="rect">
            <a:avLst/>
          </a:prstGeom>
          <a:noFill/>
        </p:spPr>
        <p:txBody>
          <a:bodyPr wrap="square" rtlCol="1">
            <a:spAutoFit/>
          </a:bodyPr>
          <a:lstStyle/>
          <a:p>
            <a:r>
              <a:rPr lang="ar-SA" sz="3600" b="1" u="sng" dirty="0" smtClean="0">
                <a:cs typeface="PT Bold Heading" panose="02010400000000000000" pitchFamily="2" charset="-78"/>
              </a:rPr>
              <a:t>آليات انبعاث الأشعة السينية من المادة :</a:t>
            </a:r>
          </a:p>
          <a:p>
            <a:r>
              <a:rPr lang="ar-SA" sz="2400" dirty="0" smtClean="0">
                <a:latin typeface="Calibri" panose="020F0502020204030204" pitchFamily="34" charset="0"/>
                <a:cs typeface="Calibri" panose="020F0502020204030204" pitchFamily="34" charset="0"/>
              </a:rPr>
              <a:t>توجد آليتان مختلفتان لإنتاج الأشعة السينية من المادة حيث تسمى الأولى : آلية الفرملة وتنتج عنها أشعة سينية مستمرة وأما الآلية الثانية : فتنتج عنها أشعة سينية مميزة .</a:t>
            </a: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141" y="1562416"/>
            <a:ext cx="9758150" cy="5070396"/>
          </a:xfrm>
          <a:prstGeom prst="rect">
            <a:avLst/>
          </a:prstGeom>
        </p:spPr>
      </p:pic>
    </p:spTree>
    <p:extLst>
      <p:ext uri="{BB962C8B-B14F-4D97-AF65-F5344CB8AC3E}">
        <p14:creationId xmlns:p14="http://schemas.microsoft.com/office/powerpoint/2010/main" val="4288102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واجهة">
  <a:themeElements>
    <a:clrScheme name="واجهة">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واجهة">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اجهة">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185</TotalTime>
  <Words>1255</Words>
  <Application>Microsoft Office PowerPoint</Application>
  <PresentationFormat>ملء الشاشة</PresentationFormat>
  <Paragraphs>104</Paragraphs>
  <Slides>13</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13</vt:i4>
      </vt:variant>
    </vt:vector>
  </HeadingPairs>
  <TitlesOfParts>
    <vt:vector size="22" baseType="lpstr">
      <vt:lpstr>Arial</vt:lpstr>
      <vt:lpstr>Bell MT</vt:lpstr>
      <vt:lpstr>Calibri</vt:lpstr>
      <vt:lpstr>Cambria Math</vt:lpstr>
      <vt:lpstr>PT Bold Heading</vt:lpstr>
      <vt:lpstr>Tahoma</vt:lpstr>
      <vt:lpstr>Trebuchet MS</vt:lpstr>
      <vt:lpstr>Wingdings 3</vt:lpstr>
      <vt:lpstr>واجهة</vt:lpstr>
      <vt:lpstr>الأشعة السينية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الأشعة السينية</dc:title>
  <dc:creator>Windows User</dc:creator>
  <cp:lastModifiedBy>Windows User</cp:lastModifiedBy>
  <cp:revision>21</cp:revision>
  <dcterms:created xsi:type="dcterms:W3CDTF">2018-10-12T16:25:33Z</dcterms:created>
  <dcterms:modified xsi:type="dcterms:W3CDTF">2018-10-15T19:40:09Z</dcterms:modified>
</cp:coreProperties>
</file>