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57" r:id="rId4"/>
    <p:sldId id="258" r:id="rId5"/>
    <p:sldId id="259" r:id="rId6"/>
    <p:sldId id="260"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156079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119708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171888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15501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263969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10327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220136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92550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293937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694625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AFD5CC5-36C3-42C7-A4B4-FA53324B2088}" type="datetimeFigureOut">
              <a:rPr lang="ar-SA" smtClean="0"/>
              <a:t>28/08/1439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F4D8BEC7-B265-4D7D-8A0E-42837256D00E}" type="slidenum">
              <a:rPr lang="ar-SA" smtClean="0"/>
              <a:t>‹#›</a:t>
            </a:fld>
            <a:endParaRPr lang="ar-SA" dirty="0"/>
          </a:p>
        </p:txBody>
      </p:sp>
    </p:spTree>
    <p:extLst>
      <p:ext uri="{BB962C8B-B14F-4D97-AF65-F5344CB8AC3E}">
        <p14:creationId xmlns:p14="http://schemas.microsoft.com/office/powerpoint/2010/main" val="3039323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AFD5CC5-36C3-42C7-A4B4-FA53324B2088}" type="datetimeFigureOut">
              <a:rPr lang="ar-SA" smtClean="0"/>
              <a:t>28/08/1439</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D8BEC7-B265-4D7D-8A0E-42837256D00E}" type="slidenum">
              <a:rPr lang="ar-SA" smtClean="0"/>
              <a:t>‹#›</a:t>
            </a:fld>
            <a:endParaRPr lang="ar-SA" dirty="0"/>
          </a:p>
        </p:txBody>
      </p:sp>
    </p:spTree>
    <p:extLst>
      <p:ext uri="{BB962C8B-B14F-4D97-AF65-F5344CB8AC3E}">
        <p14:creationId xmlns:p14="http://schemas.microsoft.com/office/powerpoint/2010/main" val="3054744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dirty="0" smtClean="0"/>
              <a:t>المفاعلات النووية </a:t>
            </a:r>
            <a:endParaRPr lang="ar-SA" b="1" dirty="0"/>
          </a:p>
        </p:txBody>
      </p:sp>
      <p:sp>
        <p:nvSpPr>
          <p:cNvPr id="3" name="عنوان فرعي 2"/>
          <p:cNvSpPr>
            <a:spLocks noGrp="1"/>
          </p:cNvSpPr>
          <p:nvPr>
            <p:ph type="subTitle" idx="1"/>
          </p:nvPr>
        </p:nvSpPr>
        <p:spPr>
          <a:xfrm>
            <a:off x="1619672" y="3861048"/>
            <a:ext cx="6480720" cy="2736304"/>
          </a:xfrm>
        </p:spPr>
        <p:txBody>
          <a:bodyPr>
            <a:normAutofit fontScale="77500" lnSpcReduction="20000"/>
          </a:bodyPr>
          <a:lstStyle/>
          <a:p>
            <a:r>
              <a:rPr lang="ar-SA" sz="4400" b="1" dirty="0" smtClean="0">
                <a:solidFill>
                  <a:srgbClr val="FF0000"/>
                </a:solidFill>
              </a:rPr>
              <a:t>لمحة</a:t>
            </a:r>
            <a:r>
              <a:rPr lang="ar-SA" sz="4400" dirty="0" smtClean="0">
                <a:solidFill>
                  <a:srgbClr val="FF0000"/>
                </a:solidFill>
              </a:rPr>
              <a:t> </a:t>
            </a:r>
            <a:r>
              <a:rPr lang="ar-SA" sz="4400" b="1" dirty="0" smtClean="0">
                <a:solidFill>
                  <a:srgbClr val="FF0000"/>
                </a:solidFill>
              </a:rPr>
              <a:t>تاريخية</a:t>
            </a:r>
            <a:r>
              <a:rPr lang="ar-SA" sz="4400" dirty="0" smtClean="0">
                <a:solidFill>
                  <a:srgbClr val="FF0000"/>
                </a:solidFill>
              </a:rPr>
              <a:t> </a:t>
            </a:r>
            <a:endParaRPr lang="ar-SA" sz="3600" dirty="0">
              <a:solidFill>
                <a:srgbClr val="FF0000"/>
              </a:solidFill>
            </a:endParaRPr>
          </a:p>
          <a:p>
            <a:pPr algn="r"/>
            <a:r>
              <a:rPr lang="ar-SA" sz="2800" dirty="0" smtClean="0">
                <a:solidFill>
                  <a:schemeClr val="tx1"/>
                </a:solidFill>
              </a:rPr>
              <a:t>كان انزيكو فيرمي وليو شيلارد اول من بنى مفاعلا نوويا في جامعة شيكاغو عام 1942 واستخدمت المفاعلات النووية الاولى في اربعينيات القرن العشرين لتوليد البلوتونيوم للاسلحة النووية ثم استخدمت مفاعلات اخرى في البحرية لتسيير الغواصات وفي منتصف الخمسينيات من القرن العشرين اجريت في الاتحاد السوفييتي وفي دول غربية اخرى ابحاث حول استخدام المفاعلات النووية لاغراض غير عسكرية وفي عام 1951 انتجت طاقة كهربائية لاول مرة من مولدات تعمل بالطاقة النووية </a:t>
            </a:r>
          </a:p>
          <a:p>
            <a:endParaRPr lang="ar-SA" sz="3600" dirty="0">
              <a:solidFill>
                <a:srgbClr val="FF0000"/>
              </a:solidFill>
            </a:endParaRPr>
          </a:p>
        </p:txBody>
      </p:sp>
    </p:spTree>
    <p:extLst>
      <p:ext uri="{BB962C8B-B14F-4D97-AF65-F5344CB8AC3E}">
        <p14:creationId xmlns:p14="http://schemas.microsoft.com/office/powerpoint/2010/main" val="3742568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p:txBody>
          <a:bodyPr>
            <a:normAutofit fontScale="92500" lnSpcReduction="20000"/>
          </a:bodyPr>
          <a:lstStyle/>
          <a:p>
            <a:r>
              <a:rPr lang="ar-SY" dirty="0" smtClean="0"/>
              <a:t>تقدمة الطلاب:</a:t>
            </a:r>
          </a:p>
          <a:p>
            <a:r>
              <a:rPr lang="ar-SY" dirty="0" smtClean="0"/>
              <a:t>راما دلا</a:t>
            </a:r>
          </a:p>
          <a:p>
            <a:r>
              <a:rPr lang="ar-SY" dirty="0" smtClean="0"/>
              <a:t>فداء أحمد</a:t>
            </a:r>
          </a:p>
          <a:p>
            <a:r>
              <a:rPr lang="ar-SY" dirty="0" smtClean="0"/>
              <a:t>حنين إبراهيم</a:t>
            </a:r>
          </a:p>
          <a:p>
            <a:r>
              <a:rPr lang="ar-SY" dirty="0" smtClean="0"/>
              <a:t>آلاء معلا</a:t>
            </a:r>
          </a:p>
          <a:p>
            <a:r>
              <a:rPr lang="ar-SY" dirty="0" smtClean="0"/>
              <a:t>ديالا حسن</a:t>
            </a:r>
          </a:p>
          <a:p>
            <a:r>
              <a:rPr lang="ar-SY" dirty="0" smtClean="0"/>
              <a:t>وئام كناج</a:t>
            </a:r>
          </a:p>
          <a:p>
            <a:r>
              <a:rPr lang="ar-SY" dirty="0" smtClean="0"/>
              <a:t>رهف محمد</a:t>
            </a:r>
          </a:p>
          <a:p>
            <a:r>
              <a:rPr lang="ar-SY" smtClean="0"/>
              <a:t>صفاء أيوب</a:t>
            </a:r>
            <a:endParaRPr lang="ar-SY"/>
          </a:p>
        </p:txBody>
      </p:sp>
    </p:spTree>
    <p:extLst>
      <p:ext uri="{BB962C8B-B14F-4D97-AF65-F5344CB8AC3E}">
        <p14:creationId xmlns:p14="http://schemas.microsoft.com/office/powerpoint/2010/main" val="214236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noFill/>
        </p:spPr>
        <p:txBody>
          <a:bodyPr/>
          <a:lstStyle/>
          <a:p>
            <a:r>
              <a:rPr lang="ar-SA" b="1" dirty="0" smtClean="0">
                <a:solidFill>
                  <a:srgbClr val="FF0000"/>
                </a:solidFill>
              </a:rPr>
              <a:t>المفاعل</a:t>
            </a:r>
            <a:r>
              <a:rPr lang="ar-SA" dirty="0" smtClean="0">
                <a:solidFill>
                  <a:srgbClr val="FF0000"/>
                </a:solidFill>
              </a:rPr>
              <a:t> </a:t>
            </a:r>
            <a:r>
              <a:rPr lang="ar-SA" b="1" dirty="0" smtClean="0">
                <a:solidFill>
                  <a:srgbClr val="FF0000"/>
                </a:solidFill>
              </a:rPr>
              <a:t>النووي</a:t>
            </a:r>
            <a:endParaRPr lang="ar-SA" b="1" dirty="0">
              <a:solidFill>
                <a:srgbClr val="FF0000"/>
              </a:solidFill>
            </a:endParaRPr>
          </a:p>
        </p:txBody>
      </p:sp>
      <p:sp>
        <p:nvSpPr>
          <p:cNvPr id="3" name="عنصر نائب للمحتوى 2"/>
          <p:cNvSpPr>
            <a:spLocks noGrp="1"/>
          </p:cNvSpPr>
          <p:nvPr>
            <p:ph idx="1"/>
          </p:nvPr>
        </p:nvSpPr>
        <p:spPr/>
        <p:txBody>
          <a:bodyPr>
            <a:normAutofit fontScale="62500" lnSpcReduction="20000"/>
          </a:bodyPr>
          <a:lstStyle/>
          <a:p>
            <a:r>
              <a:rPr lang="ar-SA" b="1" dirty="0" smtClean="0"/>
              <a:t/>
            </a:r>
            <a:br>
              <a:rPr lang="ar-SA" b="1" dirty="0" smtClean="0"/>
            </a:br>
            <a:r>
              <a:rPr lang="ar-SA" b="1" dirty="0"/>
              <a:t>عبارة عن منشآت يتم فيها السيطرة على عملية الأنشطار النووي حيث يتم الأحتفاظ بالأجواء المناسبة لأستمرار عملية الأنشطار النووي دون وقوع انفجارات اثناء الأنشطارات المتسلسلة. تستخدم المفاعلات النووية لأغراض خلق الطاقة الكهربائية و تصنيع الأسلحة النووية و ازالة الأملاح والمعادن الأخرى من الماء للحصول على الماء النقي و تحويل عناصر كيميائية معينة إلى عناصر اخرى و خلق نظائر عناصر كيميائية ذات فعالية اشعاعية ويمكنها امداد سفن وحاملات الطائرات والغواصات النووية بالطاقة واغراض اخرى.</a:t>
            </a:r>
            <a:endParaRPr lang="ar-SA" dirty="0"/>
          </a:p>
          <a:p>
            <a:r>
              <a:rPr lang="ar-SA" b="1" dirty="0"/>
              <a:t>ولفهم المفاعلات يجب اولآ ان نفهم ما هو التفاعل النووى ؟</a:t>
            </a:r>
            <a:endParaRPr lang="ar-SA" dirty="0"/>
          </a:p>
          <a:p>
            <a:r>
              <a:rPr lang="ar-SA" dirty="0"/>
              <a:t>التفاعل النووي هو تفاعل يحدث عندما تصطدم نواتي ذرتين ببعضهما أو عندما يصطدم جسيم أولي مثل البروتون أو النيوترون بنواة ذرة ، وينشأ عن هذا الإصطدام مكونات جديدة تختلف عن المكونات الداخلة في التفاعل .من خلال اصطدام الجسيم الأولي بالنواة تتكون أولا ما يسمي النواة المركبة ، التي تتحلل في وقت قصير جدا ، وينتج عن ذلك نواة جديدة مصحوبة بانطلاق جسيم أو جسيمات أخرى وربما حرارة .</a:t>
            </a:r>
          </a:p>
          <a:p>
            <a:r>
              <a:rPr lang="ar-SA" b="1" dirty="0"/>
              <a:t>و فى المفاعلات يتم قذف ذرات العنصر المستخدم كوقود نووي مثل نظير اليورانيوم (235 </a:t>
            </a:r>
            <a:r>
              <a:rPr lang="en-US" b="1" dirty="0"/>
              <a:t>U) </a:t>
            </a:r>
            <a:r>
              <a:rPr lang="ar-SA" b="1" dirty="0"/>
              <a:t>بقذائف من النيوترونات فتنشطر النواة إلى نواتين أو أكثر ويرافق هذا الانشطار قدراً كبيراً من الطاقة إضافة لعدد من النيوترونات الحرة والتي بدورها تصطدم بذرات أخرى من الوقود النووي فتنشطر مرة أخرى ليستمر التفاعل ( الانشطار ) بشكل متزايد.</a:t>
            </a:r>
            <a:endParaRPr lang="ar-SA" dirty="0"/>
          </a:p>
          <a:p>
            <a:endParaRPr lang="ar-SA" dirty="0"/>
          </a:p>
          <a:p>
            <a:endParaRPr lang="ar-SA" dirty="0"/>
          </a:p>
        </p:txBody>
      </p:sp>
    </p:spTree>
    <p:extLst>
      <p:ext uri="{BB962C8B-B14F-4D97-AF65-F5344CB8AC3E}">
        <p14:creationId xmlns:p14="http://schemas.microsoft.com/office/powerpoint/2010/main" val="72310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تركيب</a:t>
            </a:r>
            <a:r>
              <a:rPr lang="ar-SA" dirty="0" smtClean="0">
                <a:solidFill>
                  <a:srgbClr val="FF0000"/>
                </a:solidFill>
              </a:rPr>
              <a:t> </a:t>
            </a:r>
            <a:r>
              <a:rPr lang="ar-SA" b="1" dirty="0" smtClean="0">
                <a:solidFill>
                  <a:srgbClr val="FF0000"/>
                </a:solidFill>
              </a:rPr>
              <a:t>المفاعل</a:t>
            </a:r>
            <a:r>
              <a:rPr lang="ar-SA" dirty="0" smtClean="0">
                <a:solidFill>
                  <a:srgbClr val="FF0000"/>
                </a:solidFill>
              </a:rPr>
              <a:t> </a:t>
            </a:r>
            <a:r>
              <a:rPr lang="ar-SA" b="1" dirty="0" smtClean="0">
                <a:solidFill>
                  <a:srgbClr val="FF0000"/>
                </a:solidFill>
              </a:rPr>
              <a:t>النووي</a:t>
            </a:r>
            <a:endParaRPr lang="ar-SA" b="1" dirty="0">
              <a:solidFill>
                <a:srgbClr val="FF0000"/>
              </a:solidFill>
            </a:endParaRPr>
          </a:p>
        </p:txBody>
      </p:sp>
      <p:sp>
        <p:nvSpPr>
          <p:cNvPr id="3" name="عنصر نائب للمحتوى 2"/>
          <p:cNvSpPr>
            <a:spLocks noGrp="1"/>
          </p:cNvSpPr>
          <p:nvPr>
            <p:ph idx="1"/>
          </p:nvPr>
        </p:nvSpPr>
        <p:spPr/>
        <p:txBody>
          <a:bodyPr>
            <a:normAutofit fontScale="62500" lnSpcReduction="20000"/>
          </a:bodyPr>
          <a:lstStyle/>
          <a:p>
            <a:r>
              <a:rPr lang="ar-SA" b="1" dirty="0"/>
              <a:t>يتكون المفاعل النووي من الأجزاء التالية:</a:t>
            </a:r>
            <a:endParaRPr lang="ar-SA" dirty="0"/>
          </a:p>
          <a:p>
            <a:r>
              <a:rPr lang="ar-SA" b="1" dirty="0"/>
              <a:t>1- مركز المفاعل وهو الجزء الذي يتم فيه سلسلة الأنشطار النووي.</a:t>
            </a:r>
            <a:r>
              <a:rPr lang="ar-SA" dirty="0"/>
              <a:t/>
            </a:r>
            <a:br>
              <a:rPr lang="ar-SA" dirty="0"/>
            </a:br>
            <a:r>
              <a:rPr lang="ar-SA" b="1" dirty="0"/>
              <a:t>2- السائل المتحكم في حرارة المركز ويستعمل الماء عادة للتحكم في سرعة النيوترونات وبالتالي معدل الانشطار النووي كما أنه ناقل للحرارة الناتجة من التفاعل النووي ويتحول جزء منه إلى بخار عال الضغط .</a:t>
            </a:r>
            <a:br>
              <a:rPr lang="ar-SA" b="1" dirty="0"/>
            </a:br>
            <a:r>
              <a:rPr lang="ar-SA" b="1" dirty="0"/>
              <a:t>3- حاويات تحيط بمركز المفاعل و الماء ، مصنوعة من الحديد الصلب ذات جدران سميكة (نحو 25 سم) ، للاحتفاظ بضغط البخار عاليا ، ولمنع تسرب الأشعاعات الناتجة من الأنشطار النووي إلى الخارج والوقاية منها. يخرج بخار الماء بضغط يبلغ 400 ضغط جوي وتكون درجة حرارته نحو 450 درجة مئوية بواسطة أنابيب متينة من حاوية المفاعل .</a:t>
            </a:r>
            <a:br>
              <a:rPr lang="ar-SA" b="1" dirty="0"/>
            </a:br>
            <a:r>
              <a:rPr lang="ar-SA" b="1" dirty="0"/>
              <a:t>4- محولات حرارية يأتي البخار عالى الضغط من المفاعل إلى المحولات لفصل دائرتي الماء ، الدائرة الأولية التي تلف في المفاعل وهذه تكون عالية الإشعاع. لذلك تُفصل عن الدائرة الثانوية للماء الساخن المضغوط ، ويتحول هذا الماء في الدائرة الثانوية عند مغادرته للمحول الحراري إلى بخار ماء عالي الضغط والحرارة ويوجه إلى توربين لتوليد الكهرباء .</a:t>
            </a:r>
            <a:br>
              <a:rPr lang="ar-SA" b="1" dirty="0"/>
            </a:br>
            <a:r>
              <a:rPr lang="ar-SA" b="1" dirty="0"/>
              <a:t>5- مولد كهربائي عملاق يديره التوربين وبالتالى يتم توليد التيار الكهربائي .</a:t>
            </a:r>
            <a:br>
              <a:rPr lang="ar-SA" b="1" dirty="0"/>
            </a:br>
            <a:r>
              <a:rPr lang="ar-SA" b="1" dirty="0"/>
              <a:t>وبذلك تتحول الطاقة النووية إلى طاقة حرارية ثم إلى طاقة حركة للتوربين والمولد الكهربائي إلى طاقة كهربائية لشغيل المصانع وإنارة المنازل</a:t>
            </a:r>
            <a:br>
              <a:rPr lang="ar-SA" b="1" dirty="0"/>
            </a:br>
            <a:endParaRPr lang="ar-SA" dirty="0"/>
          </a:p>
          <a:p>
            <a:endParaRPr lang="ar-SA" dirty="0"/>
          </a:p>
        </p:txBody>
      </p:sp>
    </p:spTree>
    <p:extLst>
      <p:ext uri="{BB962C8B-B14F-4D97-AF65-F5344CB8AC3E}">
        <p14:creationId xmlns:p14="http://schemas.microsoft.com/office/powerpoint/2010/main" val="130762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4867" y="1600200"/>
            <a:ext cx="8154266" cy="4525963"/>
          </a:xfrm>
        </p:spPr>
      </p:pic>
    </p:spTree>
    <p:extLst>
      <p:ext uri="{BB962C8B-B14F-4D97-AF65-F5344CB8AC3E}">
        <p14:creationId xmlns:p14="http://schemas.microsoft.com/office/powerpoint/2010/main" val="438629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كيف</a:t>
            </a:r>
            <a:r>
              <a:rPr lang="ar-SA" dirty="0" smtClean="0">
                <a:solidFill>
                  <a:srgbClr val="FF0000"/>
                </a:solidFill>
              </a:rPr>
              <a:t> </a:t>
            </a:r>
            <a:r>
              <a:rPr lang="ar-SA" b="1" dirty="0" smtClean="0">
                <a:solidFill>
                  <a:srgbClr val="FF0000"/>
                </a:solidFill>
              </a:rPr>
              <a:t>يعمل</a:t>
            </a:r>
            <a:r>
              <a:rPr lang="ar-SA" dirty="0" smtClean="0">
                <a:solidFill>
                  <a:srgbClr val="FF0000"/>
                </a:solidFill>
              </a:rPr>
              <a:t> </a:t>
            </a:r>
            <a:r>
              <a:rPr lang="ar-SA" b="1" dirty="0" smtClean="0">
                <a:solidFill>
                  <a:srgbClr val="FF0000"/>
                </a:solidFill>
              </a:rPr>
              <a:t>المفاعل</a:t>
            </a:r>
            <a:r>
              <a:rPr lang="ar-SA" dirty="0" smtClean="0">
                <a:solidFill>
                  <a:srgbClr val="FF0000"/>
                </a:solidFill>
              </a:rPr>
              <a:t> </a:t>
            </a:r>
            <a:r>
              <a:rPr lang="ar-SA" b="1" dirty="0" smtClean="0">
                <a:solidFill>
                  <a:srgbClr val="FF0000"/>
                </a:solidFill>
              </a:rPr>
              <a:t>النووي</a:t>
            </a:r>
            <a:endParaRPr lang="ar-SA" b="1" dirty="0">
              <a:solidFill>
                <a:srgbClr val="FF0000"/>
              </a:solidFill>
            </a:endParaRPr>
          </a:p>
        </p:txBody>
      </p:sp>
      <p:sp>
        <p:nvSpPr>
          <p:cNvPr id="3" name="عنصر نائب للمحتوى 2"/>
          <p:cNvSpPr>
            <a:spLocks noGrp="1"/>
          </p:cNvSpPr>
          <p:nvPr>
            <p:ph idx="1"/>
          </p:nvPr>
        </p:nvSpPr>
        <p:spPr/>
        <p:txBody>
          <a:bodyPr>
            <a:normAutofit fontScale="70000" lnSpcReduction="20000"/>
          </a:bodyPr>
          <a:lstStyle/>
          <a:p>
            <a:r>
              <a:rPr lang="ar-SA" b="1" dirty="0"/>
              <a:t/>
            </a:r>
            <a:br>
              <a:rPr lang="ar-SA" b="1" dirty="0"/>
            </a:br>
            <a:r>
              <a:rPr lang="ar-SA" b="1" dirty="0"/>
              <a:t>يتم التفاعل النووي في قلب المفاعل..والذي ينتج حرارة عالية.يتم نقلها عبرالمبادلات الحرارية والتي تعمل عادة بالماء الثقيل..الذي يتركب من ذرتي ديتيريوم وذرة أكسجين..</a:t>
            </a:r>
            <a:r>
              <a:rPr lang="ar-SA" sz="2300" b="1" dirty="0"/>
              <a:t>وللتحكم</a:t>
            </a:r>
            <a:r>
              <a:rPr lang="ar-SA" b="1" dirty="0"/>
              <a:t> في التفاعل..توجد قضبان التحكم..التي يتم عن طريقها تخفيض سرعة التفاعل..بدفعها داخل قلب المفاعل..ولهذه القضبان القدرة على امتصاص النيوترونات..وبحسب ما يراد للمفاعل أن تكون درجة حرارته..يتم تحديد معدل دفع القضبان إلى قلب المفاعل..كذا يمكن في حالة الخطر أو عند الرغبة في تغيير الوقود اليورانيوم دفع القضبان بكاملها إلى قلب المفاعل لاخماد التفاعل..</a:t>
            </a:r>
            <a:r>
              <a:rPr lang="ar-SA" dirty="0"/>
              <a:t/>
            </a:r>
            <a:br>
              <a:rPr lang="ar-SA" dirty="0"/>
            </a:br>
            <a:endParaRPr lang="ar-SA" dirty="0"/>
          </a:p>
          <a:p>
            <a:r>
              <a:rPr lang="ar-SA" b="1" dirty="0"/>
              <a:t>يقوم المبادل الحراري بامتصاص الحرارة من قلب المفاعل..وبها يتم تبخير الماء..واستخدام البخار في إدارة التوربين..ويعمل المبادل الحراري بإمرار مواد مسالة كالصوديوم المسال أو مواد غازية ودفع هذه المواد إلى قلب المفاعل..وعن طريق بعض التوربينات يتم تمرير الغاز أو السائل في دائرة بين قلب المفاعل والماء..حيث يتم نقل الحرارة إلى الماء لتبخيره..لاستخدام البخار في إدارة التوربين...والذي يقوم بتوليد الكهرباء..</a:t>
            </a:r>
            <a:endParaRPr lang="ar-SA" dirty="0"/>
          </a:p>
          <a:p>
            <a:r>
              <a:rPr lang="ar-SA" b="1" dirty="0" smtClean="0"/>
              <a:t>الش</a:t>
            </a:r>
            <a:endParaRPr lang="ar-SA" dirty="0" smtClean="0"/>
          </a:p>
          <a:p>
            <a:endParaRPr lang="ar-SA" dirty="0"/>
          </a:p>
        </p:txBody>
      </p:sp>
    </p:spTree>
    <p:extLst>
      <p:ext uri="{BB962C8B-B14F-4D97-AF65-F5344CB8AC3E}">
        <p14:creationId xmlns:p14="http://schemas.microsoft.com/office/powerpoint/2010/main" val="80062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انواع</a:t>
            </a:r>
            <a:r>
              <a:rPr lang="ar-SA" dirty="0" smtClean="0">
                <a:solidFill>
                  <a:srgbClr val="FF0000"/>
                </a:solidFill>
              </a:rPr>
              <a:t> </a:t>
            </a:r>
            <a:r>
              <a:rPr lang="ar-SA" b="1" dirty="0" smtClean="0">
                <a:solidFill>
                  <a:srgbClr val="FF0000"/>
                </a:solidFill>
              </a:rPr>
              <a:t>المفاعلات</a:t>
            </a:r>
            <a:r>
              <a:rPr lang="ar-SA" dirty="0" smtClean="0">
                <a:solidFill>
                  <a:srgbClr val="FF0000"/>
                </a:solidFill>
              </a:rPr>
              <a:t> </a:t>
            </a:r>
            <a:r>
              <a:rPr lang="ar-SA" b="1" dirty="0" smtClean="0">
                <a:solidFill>
                  <a:srgbClr val="FF0000"/>
                </a:solidFill>
              </a:rPr>
              <a:t>النووية</a:t>
            </a:r>
            <a:endParaRPr lang="ar-SA" b="1" dirty="0">
              <a:solidFill>
                <a:srgbClr val="FF0000"/>
              </a:solidFill>
            </a:endParaRPr>
          </a:p>
        </p:txBody>
      </p:sp>
      <p:sp>
        <p:nvSpPr>
          <p:cNvPr id="3" name="عنصر نائب للمحتوى 2"/>
          <p:cNvSpPr>
            <a:spLocks noGrp="1"/>
          </p:cNvSpPr>
          <p:nvPr>
            <p:ph idx="1"/>
          </p:nvPr>
        </p:nvSpPr>
        <p:spPr/>
        <p:txBody>
          <a:bodyPr/>
          <a:lstStyle/>
          <a:p>
            <a:r>
              <a:rPr lang="ar-SA" sz="2800" b="1" dirty="0" smtClean="0"/>
              <a:t>1- مفاعلات الانشطار النووي</a:t>
            </a:r>
          </a:p>
          <a:p>
            <a:r>
              <a:rPr lang="ar-SA" b="1" dirty="0" smtClean="0"/>
              <a:t>2-مفاعل الماء المغلي</a:t>
            </a:r>
          </a:p>
          <a:p>
            <a:r>
              <a:rPr lang="ar-SA" sz="2800" b="1" dirty="0" smtClean="0"/>
              <a:t>3-مفاعل الماء المضغوط</a:t>
            </a:r>
          </a:p>
          <a:p>
            <a:r>
              <a:rPr lang="ar-SA" sz="2800" b="1" dirty="0" smtClean="0"/>
              <a:t>4-مفاعلات الماء الثقيل</a:t>
            </a:r>
          </a:p>
          <a:p>
            <a:r>
              <a:rPr lang="ar-SA" sz="2800" b="1" dirty="0" smtClean="0"/>
              <a:t>5-مفاعلات</a:t>
            </a:r>
            <a:r>
              <a:rPr lang="ar-SA" b="1" dirty="0" smtClean="0"/>
              <a:t> </a:t>
            </a:r>
            <a:r>
              <a:rPr lang="ar-SA" sz="2800" b="1" dirty="0" smtClean="0"/>
              <a:t>الماء الخفيف</a:t>
            </a:r>
            <a:endParaRPr lang="ar-SA" sz="2800" b="1" dirty="0"/>
          </a:p>
        </p:txBody>
      </p:sp>
    </p:spTree>
    <p:extLst>
      <p:ext uri="{BB962C8B-B14F-4D97-AF65-F5344CB8AC3E}">
        <p14:creationId xmlns:p14="http://schemas.microsoft.com/office/powerpoint/2010/main" val="56497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نص 2"/>
          <p:cNvSpPr>
            <a:spLocks noGrp="1"/>
          </p:cNvSpPr>
          <p:nvPr>
            <p:ph type="body" idx="1"/>
          </p:nvPr>
        </p:nvSpPr>
        <p:spPr/>
        <p:txBody>
          <a:bodyPr/>
          <a:lstStyle/>
          <a:p>
            <a:r>
              <a:rPr lang="ar-SA" dirty="0" smtClean="0">
                <a:solidFill>
                  <a:srgbClr val="FF0000"/>
                </a:solidFill>
              </a:rPr>
              <a:t>سلبيات الطاقة النووية </a:t>
            </a:r>
            <a:endParaRPr lang="ar-SA" dirty="0">
              <a:solidFill>
                <a:srgbClr val="FF0000"/>
              </a:solidFill>
            </a:endParaRPr>
          </a:p>
        </p:txBody>
      </p:sp>
      <p:sp>
        <p:nvSpPr>
          <p:cNvPr id="4" name="عنصر نائب للمحتوى 3"/>
          <p:cNvSpPr>
            <a:spLocks noGrp="1"/>
          </p:cNvSpPr>
          <p:nvPr>
            <p:ph sz="half" idx="2"/>
          </p:nvPr>
        </p:nvSpPr>
        <p:spPr/>
        <p:txBody>
          <a:bodyPr/>
          <a:lstStyle/>
          <a:p>
            <a:pPr marL="0" indent="0">
              <a:buNone/>
            </a:pPr>
            <a:r>
              <a:rPr lang="ar-SA" b="1" dirty="0" smtClean="0"/>
              <a:t>1-التكلفة باهظة الثمن لتلك المحطات طويلة الامد</a:t>
            </a:r>
          </a:p>
          <a:p>
            <a:pPr marL="0" indent="0">
              <a:buNone/>
            </a:pPr>
            <a:r>
              <a:rPr lang="ar-SA" b="1" dirty="0" smtClean="0"/>
              <a:t>2-الحاجة الماسة الى كميات ضخمة من الماء لتشغيل المفاعلات النووية </a:t>
            </a:r>
          </a:p>
          <a:p>
            <a:pPr marL="0" indent="0">
              <a:buNone/>
            </a:pPr>
            <a:r>
              <a:rPr lang="ar-SA" b="1" dirty="0" smtClean="0"/>
              <a:t>3-تخزين النفايات المشعة في المناطق الخالية من الاخطار الزلزالية </a:t>
            </a:r>
          </a:p>
          <a:p>
            <a:pPr marL="0" indent="0">
              <a:buNone/>
            </a:pPr>
            <a:r>
              <a:rPr lang="ar-SA" b="1" dirty="0" smtClean="0"/>
              <a:t>4-صعوبة التخلص من النفايات المشعة </a:t>
            </a:r>
          </a:p>
          <a:p>
            <a:pPr marL="0" indent="0">
              <a:buNone/>
            </a:pPr>
            <a:r>
              <a:rPr lang="ar-SA" b="1" dirty="0" smtClean="0"/>
              <a:t>5-وجود مخاوف كبيرة تتمحور حول السلامة العامة لسكان الارض </a:t>
            </a:r>
            <a:endParaRPr lang="ar-SA" b="1" dirty="0"/>
          </a:p>
        </p:txBody>
      </p:sp>
      <p:sp>
        <p:nvSpPr>
          <p:cNvPr id="5" name="عنصر نائب للنص 4"/>
          <p:cNvSpPr>
            <a:spLocks noGrp="1"/>
          </p:cNvSpPr>
          <p:nvPr>
            <p:ph type="body" sz="quarter" idx="3"/>
          </p:nvPr>
        </p:nvSpPr>
        <p:spPr/>
        <p:txBody>
          <a:bodyPr/>
          <a:lstStyle/>
          <a:p>
            <a:r>
              <a:rPr lang="ar-SA" dirty="0" smtClean="0">
                <a:solidFill>
                  <a:srgbClr val="FF0000"/>
                </a:solidFill>
              </a:rPr>
              <a:t>ايجابيات الطاقة النووية</a:t>
            </a:r>
            <a:endParaRPr lang="ar-SA" dirty="0">
              <a:solidFill>
                <a:srgbClr val="FF0000"/>
              </a:solidFill>
            </a:endParaRPr>
          </a:p>
        </p:txBody>
      </p:sp>
      <p:sp>
        <p:nvSpPr>
          <p:cNvPr id="6" name="عنصر نائب للمحتوى 5"/>
          <p:cNvSpPr>
            <a:spLocks noGrp="1"/>
          </p:cNvSpPr>
          <p:nvPr>
            <p:ph sz="quarter" idx="4"/>
          </p:nvPr>
        </p:nvSpPr>
        <p:spPr/>
        <p:txBody>
          <a:bodyPr>
            <a:normAutofit fontScale="92500" lnSpcReduction="20000"/>
          </a:bodyPr>
          <a:lstStyle/>
          <a:p>
            <a:r>
              <a:rPr lang="ar-SA" b="1" dirty="0" smtClean="0"/>
              <a:t>1-تمتاز باستهلاكها المنخفض للوقود بالمقارنة مع محطات الوقود الاحفوري </a:t>
            </a:r>
          </a:p>
          <a:p>
            <a:r>
              <a:rPr lang="ar-SA" b="1" dirty="0" smtClean="0"/>
              <a:t>2-يعتبر المفاعل النووي مصدرا نظيفا لعدم اطلاقه مواد كيميائية وملوثة خلال استخدامه</a:t>
            </a:r>
          </a:p>
          <a:p>
            <a:r>
              <a:rPr lang="ar-SA" b="1" dirty="0" smtClean="0"/>
              <a:t>3-تنتج كميات ضخمة من الطاقة </a:t>
            </a:r>
          </a:p>
          <a:p>
            <a:r>
              <a:rPr lang="ar-SA" b="1" dirty="0" smtClean="0"/>
              <a:t>4-تعتبر نسبة الانبعاث الاشعاعي التي تطلقها محطات الطاقة النووية منخفضة نسبيا </a:t>
            </a:r>
          </a:p>
          <a:p>
            <a:r>
              <a:rPr lang="ar-SA" b="1" dirty="0" smtClean="0"/>
              <a:t>5-يعتبر طول امد تشغيل المحطات الى فترة زمنية تصل الى 40 سنة ميزة ايجابية بالطاقة النووية </a:t>
            </a:r>
            <a:endParaRPr lang="ar-SA" b="1" dirty="0"/>
          </a:p>
        </p:txBody>
      </p:sp>
    </p:spTree>
    <p:extLst>
      <p:ext uri="{BB962C8B-B14F-4D97-AF65-F5344CB8AC3E}">
        <p14:creationId xmlns:p14="http://schemas.microsoft.com/office/powerpoint/2010/main" val="279562143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239</Words>
  <Application>Microsoft Office PowerPoint</Application>
  <PresentationFormat>عرض على الشاشة (4:3)</PresentationFormat>
  <Paragraphs>42</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Arial</vt:lpstr>
      <vt:lpstr>Calibri</vt:lpstr>
      <vt:lpstr>Times New Roman</vt:lpstr>
      <vt:lpstr>نسق Office</vt:lpstr>
      <vt:lpstr>المفاعلات النووية </vt:lpstr>
      <vt:lpstr>عرض تقديمي في PowerPoint</vt:lpstr>
      <vt:lpstr>المفاعل النووي</vt:lpstr>
      <vt:lpstr>تركيب المفاعل النووي</vt:lpstr>
      <vt:lpstr>عرض تقديمي في PowerPoint</vt:lpstr>
      <vt:lpstr>كيف يعمل المفاعل النووي</vt:lpstr>
      <vt:lpstr>انواع المفاعلات النووية</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المفاعلات النووية</dc:title>
  <dc:creator>RAMA</dc:creator>
  <cp:lastModifiedBy>Areej</cp:lastModifiedBy>
  <cp:revision>14</cp:revision>
  <dcterms:created xsi:type="dcterms:W3CDTF">2018-04-29T08:53:38Z</dcterms:created>
  <dcterms:modified xsi:type="dcterms:W3CDTF">2018-05-13T19:48:30Z</dcterms:modified>
</cp:coreProperties>
</file>