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6F9A9647-C5B3-4BA8-9A80-318FA54730AA}">
          <p14:sldIdLst>
            <p14:sldId id="256"/>
            <p14:sldId id="27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9624" autoAdjust="0"/>
  </p:normalViewPr>
  <p:slideViewPr>
    <p:cSldViewPr snapToGrid="0">
      <p:cViewPr varScale="1">
        <p:scale>
          <a:sx n="66" d="100"/>
          <a:sy n="66" d="100"/>
        </p:scale>
        <p:origin x="8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03CB6D8-6395-4A77-BD71-EFBB12A52475}" type="datetimeFigureOut">
              <a:rPr lang="ar-SY" smtClean="0"/>
              <a:t>28/08/1439</a:t>
            </a:fld>
            <a:endParaRPr lang="ar-SY"/>
          </a:p>
        </p:txBody>
      </p:sp>
      <p:sp>
        <p:nvSpPr>
          <p:cNvPr id="5" name="Footer Placeholder 4"/>
          <p:cNvSpPr>
            <a:spLocks noGrp="1"/>
          </p:cNvSpPr>
          <p:nvPr>
            <p:ph type="ftr" sz="quarter" idx="11"/>
          </p:nvPr>
        </p:nvSpPr>
        <p:spPr/>
        <p:txBody>
          <a:bodyPr/>
          <a:lstStyle/>
          <a:p>
            <a:endParaRPr lang="ar-SY"/>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414810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03CB6D8-6395-4A77-BD71-EFBB12A52475}" type="datetimeFigureOut">
              <a:rPr lang="ar-SY" smtClean="0"/>
              <a:t>28/08/1439</a:t>
            </a:fld>
            <a:endParaRPr lang="ar-SY"/>
          </a:p>
        </p:txBody>
      </p:sp>
      <p:sp>
        <p:nvSpPr>
          <p:cNvPr id="5" name="Footer Placeholder 4"/>
          <p:cNvSpPr>
            <a:spLocks noGrp="1"/>
          </p:cNvSpPr>
          <p:nvPr>
            <p:ph type="ftr" sz="quarter" idx="11"/>
          </p:nvPr>
        </p:nvSpPr>
        <p:spPr/>
        <p:txBody>
          <a:bodyPr/>
          <a:lstStyle/>
          <a:p>
            <a:endParaRPr lang="ar-SY"/>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3269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03CB6D8-6395-4A77-BD71-EFBB12A52475}" type="datetimeFigureOut">
              <a:rPr lang="ar-SY" smtClean="0"/>
              <a:t>28/08/1439</a:t>
            </a:fld>
            <a:endParaRPr lang="ar-SY"/>
          </a:p>
        </p:txBody>
      </p:sp>
      <p:sp>
        <p:nvSpPr>
          <p:cNvPr id="5" name="Footer Placeholder 4"/>
          <p:cNvSpPr>
            <a:spLocks noGrp="1"/>
          </p:cNvSpPr>
          <p:nvPr>
            <p:ph type="ftr" sz="quarter" idx="11"/>
          </p:nvPr>
        </p:nvSpPr>
        <p:spPr/>
        <p:txBody>
          <a:bodyPr/>
          <a:lstStyle/>
          <a:p>
            <a:endParaRPr lang="ar-SY"/>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80E07E-4AA4-47B6-A97B-6D0A0BFFF783}" type="slidenum">
              <a:rPr lang="ar-SY" smtClean="0"/>
              <a:t>‹#›</a:t>
            </a:fld>
            <a:endParaRPr lang="ar-SY"/>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071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F03CB6D8-6395-4A77-BD71-EFBB12A52475}" type="datetimeFigureOut">
              <a:rPr lang="ar-SY" smtClean="0"/>
              <a:t>28/08/1439</a:t>
            </a:fld>
            <a:endParaRPr lang="ar-SY"/>
          </a:p>
        </p:txBody>
      </p:sp>
      <p:sp>
        <p:nvSpPr>
          <p:cNvPr id="6" name="Footer Placeholder 5"/>
          <p:cNvSpPr>
            <a:spLocks noGrp="1"/>
          </p:cNvSpPr>
          <p:nvPr>
            <p:ph type="ftr" sz="quarter" idx="11"/>
          </p:nvPr>
        </p:nvSpPr>
        <p:spPr/>
        <p:txBody>
          <a:bodyPr/>
          <a:lstStyle/>
          <a:p>
            <a:endParaRPr lang="ar-SY"/>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3078538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F03CB6D8-6395-4A77-BD71-EFBB12A52475}" type="datetimeFigureOut">
              <a:rPr lang="ar-SY" smtClean="0"/>
              <a:t>28/08/1439</a:t>
            </a:fld>
            <a:endParaRPr lang="ar-SY"/>
          </a:p>
        </p:txBody>
      </p:sp>
      <p:sp>
        <p:nvSpPr>
          <p:cNvPr id="6" name="Footer Placeholder 5"/>
          <p:cNvSpPr>
            <a:spLocks noGrp="1"/>
          </p:cNvSpPr>
          <p:nvPr>
            <p:ph type="ftr" sz="quarter" idx="11"/>
          </p:nvPr>
        </p:nvSpPr>
        <p:spPr/>
        <p:txBody>
          <a:bodyPr/>
          <a:lstStyle/>
          <a:p>
            <a:endParaRPr lang="ar-SY"/>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80E07E-4AA4-47B6-A97B-6D0A0BFFF783}" type="slidenum">
              <a:rPr lang="ar-SY" smtClean="0"/>
              <a:t>‹#›</a:t>
            </a:fld>
            <a:endParaRPr lang="ar-SY"/>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1078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F03CB6D8-6395-4A77-BD71-EFBB12A52475}" type="datetimeFigureOut">
              <a:rPr lang="ar-SY" smtClean="0"/>
              <a:t>28/08/1439</a:t>
            </a:fld>
            <a:endParaRPr lang="ar-SY"/>
          </a:p>
        </p:txBody>
      </p:sp>
      <p:sp>
        <p:nvSpPr>
          <p:cNvPr id="6" name="Footer Placeholder 5"/>
          <p:cNvSpPr>
            <a:spLocks noGrp="1"/>
          </p:cNvSpPr>
          <p:nvPr>
            <p:ph type="ftr" sz="quarter" idx="11"/>
          </p:nvPr>
        </p:nvSpPr>
        <p:spPr/>
        <p:txBody>
          <a:bodyPr/>
          <a:lstStyle/>
          <a:p>
            <a:endParaRPr lang="ar-SY"/>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522230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03CB6D8-6395-4A77-BD71-EFBB12A52475}" type="datetimeFigureOut">
              <a:rPr lang="ar-SY" smtClean="0"/>
              <a:t>28/08/1439</a:t>
            </a:fld>
            <a:endParaRPr lang="ar-SY"/>
          </a:p>
        </p:txBody>
      </p:sp>
      <p:sp>
        <p:nvSpPr>
          <p:cNvPr id="5" name="Footer Placeholder 4"/>
          <p:cNvSpPr>
            <a:spLocks noGrp="1"/>
          </p:cNvSpPr>
          <p:nvPr>
            <p:ph type="ftr" sz="quarter" idx="11"/>
          </p:nvPr>
        </p:nvSpPr>
        <p:spPr/>
        <p:txBody>
          <a:bodyPr/>
          <a:lstStyle/>
          <a:p>
            <a:endParaRPr lang="ar-SY"/>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410725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03CB6D8-6395-4A77-BD71-EFBB12A52475}" type="datetimeFigureOut">
              <a:rPr lang="ar-SY" smtClean="0"/>
              <a:t>28/08/1439</a:t>
            </a:fld>
            <a:endParaRPr lang="ar-SY"/>
          </a:p>
        </p:txBody>
      </p:sp>
      <p:sp>
        <p:nvSpPr>
          <p:cNvPr id="5" name="Footer Placeholder 4"/>
          <p:cNvSpPr>
            <a:spLocks noGrp="1"/>
          </p:cNvSpPr>
          <p:nvPr>
            <p:ph type="ftr" sz="quarter" idx="11"/>
          </p:nvPr>
        </p:nvSpPr>
        <p:spPr/>
        <p:txBody>
          <a:bodyPr/>
          <a:lstStyle/>
          <a:p>
            <a:endParaRPr lang="ar-SY"/>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385206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03CB6D8-6395-4A77-BD71-EFBB12A52475}" type="datetimeFigureOut">
              <a:rPr lang="ar-SY" smtClean="0"/>
              <a:t>28/08/1439</a:t>
            </a:fld>
            <a:endParaRPr lang="ar-SY"/>
          </a:p>
        </p:txBody>
      </p:sp>
      <p:sp>
        <p:nvSpPr>
          <p:cNvPr id="5" name="Footer Placeholder 4"/>
          <p:cNvSpPr>
            <a:spLocks noGrp="1"/>
          </p:cNvSpPr>
          <p:nvPr>
            <p:ph type="ftr" sz="quarter" idx="11"/>
          </p:nvPr>
        </p:nvSpPr>
        <p:spPr/>
        <p:txBody>
          <a:bodyPr/>
          <a:lstStyle/>
          <a:p>
            <a:endParaRPr lang="ar-SY"/>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106937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03CB6D8-6395-4A77-BD71-EFBB12A52475}" type="datetimeFigureOut">
              <a:rPr lang="ar-SY" smtClean="0"/>
              <a:t>28/08/1439</a:t>
            </a:fld>
            <a:endParaRPr lang="ar-SY"/>
          </a:p>
        </p:txBody>
      </p:sp>
      <p:sp>
        <p:nvSpPr>
          <p:cNvPr id="5" name="Footer Placeholder 4"/>
          <p:cNvSpPr>
            <a:spLocks noGrp="1"/>
          </p:cNvSpPr>
          <p:nvPr>
            <p:ph type="ftr" sz="quarter" idx="11"/>
          </p:nvPr>
        </p:nvSpPr>
        <p:spPr/>
        <p:txBody>
          <a:bodyPr/>
          <a:lstStyle/>
          <a:p>
            <a:endParaRPr lang="ar-SY"/>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84681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03CB6D8-6395-4A77-BD71-EFBB12A52475}" type="datetimeFigureOut">
              <a:rPr lang="ar-SY" smtClean="0"/>
              <a:t>28/08/1439</a:t>
            </a:fld>
            <a:endParaRPr lang="ar-SY"/>
          </a:p>
        </p:txBody>
      </p:sp>
      <p:sp>
        <p:nvSpPr>
          <p:cNvPr id="6" name="Footer Placeholder 5"/>
          <p:cNvSpPr>
            <a:spLocks noGrp="1"/>
          </p:cNvSpPr>
          <p:nvPr>
            <p:ph type="ftr" sz="quarter" idx="11"/>
          </p:nvPr>
        </p:nvSpPr>
        <p:spPr/>
        <p:txBody>
          <a:bodyPr/>
          <a:lstStyle/>
          <a:p>
            <a:endParaRPr lang="ar-SY"/>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57234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03CB6D8-6395-4A77-BD71-EFBB12A52475}" type="datetimeFigureOut">
              <a:rPr lang="ar-SY" smtClean="0"/>
              <a:t>28/08/1439</a:t>
            </a:fld>
            <a:endParaRPr lang="ar-SY"/>
          </a:p>
        </p:txBody>
      </p:sp>
      <p:sp>
        <p:nvSpPr>
          <p:cNvPr id="8" name="Footer Placeholder 7"/>
          <p:cNvSpPr>
            <a:spLocks noGrp="1"/>
          </p:cNvSpPr>
          <p:nvPr>
            <p:ph type="ftr" sz="quarter" idx="11"/>
          </p:nvPr>
        </p:nvSpPr>
        <p:spPr/>
        <p:txBody>
          <a:bodyPr/>
          <a:lstStyle/>
          <a:p>
            <a:endParaRPr lang="ar-SY"/>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125244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03CB6D8-6395-4A77-BD71-EFBB12A52475}" type="datetimeFigureOut">
              <a:rPr lang="ar-SY" smtClean="0"/>
              <a:t>28/08/1439</a:t>
            </a:fld>
            <a:endParaRPr lang="ar-SY"/>
          </a:p>
        </p:txBody>
      </p:sp>
      <p:sp>
        <p:nvSpPr>
          <p:cNvPr id="4" name="Footer Placeholder 3"/>
          <p:cNvSpPr>
            <a:spLocks noGrp="1"/>
          </p:cNvSpPr>
          <p:nvPr>
            <p:ph type="ftr" sz="quarter" idx="11"/>
          </p:nvPr>
        </p:nvSpPr>
        <p:spPr/>
        <p:txBody>
          <a:bodyPr/>
          <a:lstStyle/>
          <a:p>
            <a:endParaRPr lang="ar-SY"/>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345159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CB6D8-6395-4A77-BD71-EFBB12A52475}" type="datetimeFigureOut">
              <a:rPr lang="ar-SY" smtClean="0"/>
              <a:t>28/08/1439</a:t>
            </a:fld>
            <a:endParaRPr lang="ar-SY"/>
          </a:p>
        </p:txBody>
      </p:sp>
      <p:sp>
        <p:nvSpPr>
          <p:cNvPr id="3" name="Footer Placeholder 2"/>
          <p:cNvSpPr>
            <a:spLocks noGrp="1"/>
          </p:cNvSpPr>
          <p:nvPr>
            <p:ph type="ftr" sz="quarter" idx="11"/>
          </p:nvPr>
        </p:nvSpPr>
        <p:spPr/>
        <p:txBody>
          <a:bodyPr/>
          <a:lstStyle/>
          <a:p>
            <a:endParaRPr lang="ar-SY"/>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371472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03CB6D8-6395-4A77-BD71-EFBB12A52475}" type="datetimeFigureOut">
              <a:rPr lang="ar-SY" smtClean="0"/>
              <a:t>28/08/1439</a:t>
            </a:fld>
            <a:endParaRPr lang="ar-SY"/>
          </a:p>
        </p:txBody>
      </p:sp>
      <p:sp>
        <p:nvSpPr>
          <p:cNvPr id="6" name="Footer Placeholder 5"/>
          <p:cNvSpPr>
            <a:spLocks noGrp="1"/>
          </p:cNvSpPr>
          <p:nvPr>
            <p:ph type="ftr" sz="quarter" idx="11"/>
          </p:nvPr>
        </p:nvSpPr>
        <p:spPr/>
        <p:txBody>
          <a:bodyPr/>
          <a:lstStyle/>
          <a:p>
            <a:endParaRPr lang="ar-SY"/>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150885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03CB6D8-6395-4A77-BD71-EFBB12A52475}" type="datetimeFigureOut">
              <a:rPr lang="ar-SY" smtClean="0"/>
              <a:t>28/08/1439</a:t>
            </a:fld>
            <a:endParaRPr lang="ar-SY"/>
          </a:p>
        </p:txBody>
      </p:sp>
      <p:sp>
        <p:nvSpPr>
          <p:cNvPr id="6" name="Footer Placeholder 5"/>
          <p:cNvSpPr>
            <a:spLocks noGrp="1"/>
          </p:cNvSpPr>
          <p:nvPr>
            <p:ph type="ftr" sz="quarter" idx="11"/>
          </p:nvPr>
        </p:nvSpPr>
        <p:spPr/>
        <p:txBody>
          <a:bodyPr/>
          <a:lstStyle/>
          <a:p>
            <a:endParaRPr lang="ar-SY"/>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80E07E-4AA4-47B6-A97B-6D0A0BFFF783}" type="slidenum">
              <a:rPr lang="ar-SY" smtClean="0"/>
              <a:t>‹#›</a:t>
            </a:fld>
            <a:endParaRPr lang="ar-SY"/>
          </a:p>
        </p:txBody>
      </p:sp>
    </p:spTree>
    <p:extLst>
      <p:ext uri="{BB962C8B-B14F-4D97-AF65-F5344CB8AC3E}">
        <p14:creationId xmlns:p14="http://schemas.microsoft.com/office/powerpoint/2010/main" val="278277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03CB6D8-6395-4A77-BD71-EFBB12A52475}" type="datetimeFigureOut">
              <a:rPr lang="ar-SY" smtClean="0"/>
              <a:t>28/08/1439</a:t>
            </a:fld>
            <a:endParaRPr lang="ar-SY"/>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Y"/>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380E07E-4AA4-47B6-A97B-6D0A0BFFF783}" type="slidenum">
              <a:rPr lang="ar-SY" smtClean="0"/>
              <a:t>‹#›</a:t>
            </a:fld>
            <a:endParaRPr lang="ar-SY"/>
          </a:p>
        </p:txBody>
      </p:sp>
    </p:spTree>
    <p:extLst>
      <p:ext uri="{BB962C8B-B14F-4D97-AF65-F5344CB8AC3E}">
        <p14:creationId xmlns:p14="http://schemas.microsoft.com/office/powerpoint/2010/main" val="14878723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ar-SA" b="1" u="sng" dirty="0" smtClean="0">
                <a:cs typeface="DecoType Naskh Extensions" panose="02010400000000000000" pitchFamily="2" charset="-78"/>
              </a:rPr>
              <a:t>الرنين المغناطيسي النووي</a:t>
            </a:r>
            <a:br>
              <a:rPr lang="ar-SA" b="1" u="sng" dirty="0" smtClean="0">
                <a:cs typeface="DecoType Naskh Extensions" panose="02010400000000000000" pitchFamily="2" charset="-78"/>
              </a:rPr>
            </a:br>
            <a:r>
              <a:rPr lang="ar-SA" dirty="0" smtClean="0"/>
              <a:t/>
            </a:r>
            <a:br>
              <a:rPr lang="ar-SA" dirty="0" smtClean="0"/>
            </a:br>
            <a:r>
              <a:rPr lang="en-US" b="1" dirty="0" smtClean="0">
                <a:latin typeface="Baskerville Old Face" panose="02020602080505020303" pitchFamily="18" charset="0"/>
              </a:rPr>
              <a:t>Nuclear Magnetic Resonance</a:t>
            </a:r>
            <a:endParaRPr lang="ar-SY" b="1" dirty="0">
              <a:latin typeface="Baskerville Old Face" panose="02020602080505020303" pitchFamily="18" charset="0"/>
            </a:endParaRPr>
          </a:p>
        </p:txBody>
      </p:sp>
      <p:sp>
        <p:nvSpPr>
          <p:cNvPr id="3" name="عنوان فرعي 2"/>
          <p:cNvSpPr>
            <a:spLocks noGrp="1"/>
          </p:cNvSpPr>
          <p:nvPr>
            <p:ph type="subTitle" idx="1"/>
          </p:nvPr>
        </p:nvSpPr>
        <p:spPr/>
        <p:txBody>
          <a:bodyPr>
            <a:normAutofit lnSpcReduction="10000"/>
          </a:bodyPr>
          <a:lstStyle/>
          <a:p>
            <a:r>
              <a:rPr lang="en-US" sz="7200" b="1" dirty="0" smtClean="0">
                <a:solidFill>
                  <a:schemeClr val="tx1">
                    <a:lumMod val="75000"/>
                    <a:lumOff val="25000"/>
                  </a:schemeClr>
                </a:solidFill>
                <a:latin typeface="Century" panose="02040604050505020304" pitchFamily="18" charset="0"/>
              </a:rPr>
              <a:t>NMR</a:t>
            </a:r>
          </a:p>
          <a:p>
            <a:endParaRPr lang="ar-SY" sz="7200" b="1" dirty="0"/>
          </a:p>
        </p:txBody>
      </p:sp>
    </p:spTree>
    <p:extLst>
      <p:ext uri="{BB962C8B-B14F-4D97-AF65-F5344CB8AC3E}">
        <p14:creationId xmlns:p14="http://schemas.microsoft.com/office/powerpoint/2010/main" val="3235318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56096" y="204716"/>
            <a:ext cx="10167581" cy="4555093"/>
          </a:xfrm>
          <a:prstGeom prst="rect">
            <a:avLst/>
          </a:prstGeom>
          <a:noFill/>
        </p:spPr>
        <p:txBody>
          <a:bodyPr wrap="square" rtlCol="1">
            <a:spAutoFit/>
          </a:bodyPr>
          <a:lstStyle/>
          <a:p>
            <a:r>
              <a:rPr lang="ar-SA" dirty="0" smtClean="0"/>
              <a:t>اتجاهات المجالات المغناطيسية في العينة المدروسة تكون مبعثرة لكن عند وضعها داخل جهاز الرنين المغناطيسي تغيير اتجاهاتها حيث تصبح لها محصلة مغناطيسية في اتجاه المجال المغناطيسي الخارجي.</a:t>
            </a:r>
          </a:p>
          <a:p>
            <a:r>
              <a:rPr lang="ar-SA" dirty="0" smtClean="0"/>
              <a:t>كل </a:t>
            </a:r>
            <a:r>
              <a:rPr lang="ar-SA" dirty="0" err="1" smtClean="0"/>
              <a:t>مايجب</a:t>
            </a:r>
            <a:r>
              <a:rPr lang="ar-SA" dirty="0" smtClean="0"/>
              <a:t> أن نعرفه هو أن المجال المغناطيسي الخارجي يكون في اتجاه </a:t>
            </a:r>
            <a:r>
              <a:rPr lang="en-US" sz="2000" b="1" dirty="0" smtClean="0">
                <a:effectLst>
                  <a:outerShdw blurRad="38100" dist="38100" dir="2700000" algn="tl">
                    <a:srgbClr val="000000">
                      <a:alpha val="43137"/>
                    </a:srgbClr>
                  </a:outerShdw>
                </a:effectLst>
              </a:rPr>
              <a:t>Z</a:t>
            </a:r>
            <a:r>
              <a:rPr lang="ar-SY" dirty="0" smtClean="0"/>
              <a:t> .</a:t>
            </a:r>
          </a:p>
          <a:p>
            <a:endParaRPr lang="ar-SY" dirty="0"/>
          </a:p>
          <a:p>
            <a:endParaRPr lang="ar-SY" dirty="0" smtClean="0"/>
          </a:p>
          <a:p>
            <a:endParaRPr lang="ar-SY" dirty="0"/>
          </a:p>
          <a:p>
            <a:endParaRPr lang="ar-SY" dirty="0" smtClean="0"/>
          </a:p>
          <a:p>
            <a:endParaRPr lang="ar-SY" dirty="0"/>
          </a:p>
          <a:p>
            <a:endParaRPr lang="ar-SY" dirty="0" smtClean="0"/>
          </a:p>
          <a:p>
            <a:endParaRPr lang="ar-SY" dirty="0"/>
          </a:p>
          <a:p>
            <a:endParaRPr lang="ar-SY" dirty="0" smtClean="0"/>
          </a:p>
          <a:p>
            <a:endParaRPr lang="ar-SY" dirty="0"/>
          </a:p>
          <a:p>
            <a:endParaRPr lang="ar-SY" dirty="0" smtClean="0"/>
          </a:p>
          <a:p>
            <a:r>
              <a:rPr lang="ar-SA" dirty="0" smtClean="0"/>
              <a:t>إضافة إلى الحركة </a:t>
            </a:r>
            <a:r>
              <a:rPr lang="ar-SA" dirty="0" err="1" smtClean="0"/>
              <a:t>المغزلية</a:t>
            </a:r>
            <a:r>
              <a:rPr lang="ar-SA" dirty="0" smtClean="0"/>
              <a:t> حول المحور للبروتون عند وضعه في مجال مغناطيسي فإنه يتحرك حركة دائرية حول خطوط المجال المغناطيسي(حركة </a:t>
            </a:r>
            <a:r>
              <a:rPr lang="ar-SA" dirty="0" err="1" smtClean="0"/>
              <a:t>لارمور</a:t>
            </a:r>
            <a:r>
              <a:rPr lang="ar-SA" dirty="0" smtClean="0"/>
              <a:t> الدورانية).</a:t>
            </a:r>
            <a:endParaRPr lang="ar-SY" dirty="0" smtClean="0"/>
          </a:p>
          <a:p>
            <a:endParaRPr lang="ar-SY"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0401" y="1435822"/>
            <a:ext cx="3238500" cy="1695450"/>
          </a:xfrm>
          <a:prstGeom prst="rect">
            <a:avLst/>
          </a:prstGeom>
        </p:spPr>
      </p:pic>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992" y="1435822"/>
            <a:ext cx="3152633" cy="2423261"/>
          </a:xfrm>
          <a:prstGeom prst="rect">
            <a:avLst/>
          </a:prstGeom>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752" y="4503566"/>
            <a:ext cx="1978925" cy="2224780"/>
          </a:xfrm>
          <a:prstGeom prst="rect">
            <a:avLst/>
          </a:prstGeom>
        </p:spPr>
      </p:pic>
      <p:pic>
        <p:nvPicPr>
          <p:cNvPr id="6" name="صورة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0962" y="4503566"/>
            <a:ext cx="2343789" cy="2224780"/>
          </a:xfrm>
          <a:prstGeom prst="rect">
            <a:avLst/>
          </a:prstGeom>
        </p:spPr>
      </p:pic>
      <p:pic>
        <p:nvPicPr>
          <p:cNvPr id="7" name="صورة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8188" y="4503566"/>
            <a:ext cx="2462213" cy="2354434"/>
          </a:xfrm>
          <a:prstGeom prst="rect">
            <a:avLst/>
          </a:prstGeom>
        </p:spPr>
      </p:pic>
      <p:pic>
        <p:nvPicPr>
          <p:cNvPr id="8" name="صورة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7708" y="4759809"/>
            <a:ext cx="1600200" cy="2098191"/>
          </a:xfrm>
          <a:prstGeom prst="rect">
            <a:avLst/>
          </a:prstGeom>
        </p:spPr>
      </p:pic>
    </p:spTree>
    <p:extLst>
      <p:ext uri="{BB962C8B-B14F-4D97-AF65-F5344CB8AC3E}">
        <p14:creationId xmlns:p14="http://schemas.microsoft.com/office/powerpoint/2010/main" val="110213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ربع نص 1"/>
              <p:cNvSpPr txBox="1"/>
              <p:nvPr/>
            </p:nvSpPr>
            <p:spPr>
              <a:xfrm>
                <a:off x="1757364" y="185738"/>
                <a:ext cx="10287000" cy="4099327"/>
              </a:xfrm>
              <a:prstGeom prst="rect">
                <a:avLst/>
              </a:prstGeom>
              <a:noFill/>
            </p:spPr>
            <p:txBody>
              <a:bodyPr wrap="square" rtlCol="1">
                <a:spAutoFit/>
              </a:bodyPr>
              <a:lstStyle/>
              <a:p>
                <a:r>
                  <a:rPr lang="ar-SA" dirty="0" smtClean="0"/>
                  <a:t>إن سرعة حركة </a:t>
                </a:r>
                <a:r>
                  <a:rPr lang="ar-SA" dirty="0" err="1" smtClean="0"/>
                  <a:t>لارمور</a:t>
                </a:r>
                <a:r>
                  <a:rPr lang="ar-SA" dirty="0" smtClean="0"/>
                  <a:t> الدورانية للبروتون تتغير باختلاف قوة المجال </a:t>
                </a:r>
                <a:r>
                  <a:rPr lang="ar-SA" dirty="0" err="1" smtClean="0"/>
                  <a:t>المغناطيسي,إن</a:t>
                </a:r>
                <a:r>
                  <a:rPr lang="ar-SA" dirty="0" smtClean="0"/>
                  <a:t> الحركة الدورانية يزيد ترددها بزيادة قوة المجال المغناطيسي (تردد </a:t>
                </a:r>
                <a:r>
                  <a:rPr lang="ar-SA" dirty="0" err="1" smtClean="0"/>
                  <a:t>لارمور</a:t>
                </a:r>
                <a:r>
                  <a:rPr lang="ar-SA" dirty="0" smtClean="0"/>
                  <a:t>) ويمكن حسابه من العلاقة التالية :</a:t>
                </a:r>
              </a:p>
              <a:p>
                <a:pPr/>
                <a14:m>
                  <m:oMathPara xmlns:m="http://schemas.openxmlformats.org/officeDocument/2006/math">
                    <m:oMathParaPr>
                      <m:jc m:val="centerGroup"/>
                    </m:oMathParaPr>
                    <m:oMath xmlns:m="http://schemas.openxmlformats.org/officeDocument/2006/math">
                      <m:r>
                        <a:rPr lang="pt-BR" sz="3200" i="1" smtClean="0">
                          <a:latin typeface="Cambria Math" panose="02040503050406030204" pitchFamily="18" charset="0"/>
                        </a:rPr>
                        <m:t>𝑓</m:t>
                      </m:r>
                      <m:r>
                        <a:rPr lang="ar-SA" sz="3200" b="0" i="0" smtClean="0">
                          <a:latin typeface="Cambria Math" panose="02040503050406030204" pitchFamily="18" charset="0"/>
                        </a:rPr>
                        <m:t>=</m:t>
                      </m:r>
                      <m:r>
                        <a:rPr lang="en-US" sz="3200" b="0" i="1" smtClean="0">
                          <a:latin typeface="Cambria Math" panose="02040503050406030204" pitchFamily="18" charset="0"/>
                        </a:rPr>
                        <m:t>ɏ</m:t>
                      </m:r>
                      <m:sSubSup>
                        <m:sSubSupPr>
                          <m:ctrlPr>
                            <a:rPr lang="ar-SY" sz="4000" i="1">
                              <a:solidFill>
                                <a:prstClr val="black">
                                  <a:lumMod val="95000"/>
                                  <a:lumOff val="5000"/>
                                </a:prstClr>
                              </a:solidFill>
                              <a:latin typeface="Cambria Math" panose="02040503050406030204" pitchFamily="18" charset="0"/>
                            </a:rPr>
                          </m:ctrlPr>
                        </m:sSubSupPr>
                        <m:e>
                          <m:r>
                            <a:rPr lang="ar-SY" sz="4000" i="1">
                              <a:solidFill>
                                <a:prstClr val="black">
                                  <a:lumMod val="95000"/>
                                  <a:lumOff val="5000"/>
                                </a:prstClr>
                              </a:solidFill>
                              <a:latin typeface="Cambria Math" panose="02040503050406030204" pitchFamily="18" charset="0"/>
                            </a:rPr>
                            <m:t>𝐵</m:t>
                          </m:r>
                        </m:e>
                        <m:sub>
                          <m:r>
                            <a:rPr lang="ar-SY" sz="4000" i="1">
                              <a:solidFill>
                                <a:prstClr val="black">
                                  <a:lumMod val="95000"/>
                                  <a:lumOff val="5000"/>
                                </a:prstClr>
                              </a:solidFill>
                              <a:latin typeface="Cambria Math" panose="02040503050406030204" pitchFamily="18" charset="0"/>
                            </a:rPr>
                            <m:t>0</m:t>
                          </m:r>
                        </m:sub>
                        <m:sup/>
                      </m:sSubSup>
                    </m:oMath>
                  </m:oMathPara>
                </a14:m>
                <a:endParaRPr lang="ar-SY" dirty="0" smtClean="0"/>
              </a:p>
              <a:p>
                <a:r>
                  <a:rPr lang="en-US" sz="2800" dirty="0">
                    <a:solidFill>
                      <a:prstClr val="black"/>
                    </a:solidFill>
                  </a:rPr>
                  <a:t>:</a:t>
                </a:r>
                <a14:m>
                  <m:oMath xmlns:m="http://schemas.openxmlformats.org/officeDocument/2006/math">
                    <m:r>
                      <a:rPr lang="en-US" sz="2800" i="1">
                        <a:solidFill>
                          <a:prstClr val="black"/>
                        </a:solidFill>
                        <a:latin typeface="Cambria Math" panose="02040503050406030204" pitchFamily="18" charset="0"/>
                      </a:rPr>
                      <m:t>ɏ</m:t>
                    </m:r>
                    <m:r>
                      <a:rPr lang="en-US" sz="2800" b="0" i="0" smtClean="0">
                        <a:solidFill>
                          <a:prstClr val="black"/>
                        </a:solidFill>
                        <a:latin typeface="Cambria Math" panose="02040503050406030204" pitchFamily="18" charset="0"/>
                      </a:rPr>
                      <m:t> </m:t>
                    </m:r>
                  </m:oMath>
                </a14:m>
                <a:r>
                  <a:rPr lang="ar-SA" sz="1600" dirty="0" smtClean="0"/>
                  <a:t>(جيرو </a:t>
                </a:r>
                <a:r>
                  <a:rPr lang="ar-SA" sz="1600" dirty="0" err="1" smtClean="0"/>
                  <a:t>ماغناتك</a:t>
                </a:r>
                <a:r>
                  <a:rPr lang="ar-SA" sz="1600" dirty="0" smtClean="0"/>
                  <a:t>)معدل المغناطيسية الدورانية للبروتون .</a:t>
                </a:r>
              </a:p>
              <a:p>
                <a:r>
                  <a:rPr lang="ar-SA" sz="2800" dirty="0" smtClean="0">
                    <a:solidFill>
                      <a:prstClr val="black"/>
                    </a:solidFill>
                  </a:rPr>
                  <a:t> </a:t>
                </a:r>
                <a:r>
                  <a:rPr lang="en-US" sz="2800" dirty="0" smtClean="0">
                    <a:solidFill>
                      <a:prstClr val="black"/>
                    </a:solidFill>
                  </a:rPr>
                  <a:t>:</a:t>
                </a:r>
                <a14:m>
                  <m:oMath xmlns:m="http://schemas.openxmlformats.org/officeDocument/2006/math">
                    <m:r>
                      <a:rPr lang="pt-BR" sz="2800" i="1">
                        <a:solidFill>
                          <a:prstClr val="black"/>
                        </a:solidFill>
                        <a:latin typeface="Cambria Math" panose="02040503050406030204" pitchFamily="18" charset="0"/>
                      </a:rPr>
                      <m:t>𝑓</m:t>
                    </m:r>
                  </m:oMath>
                </a14:m>
                <a:r>
                  <a:rPr lang="ar-SA" sz="1400" dirty="0" smtClean="0"/>
                  <a:t> تردد حركة </a:t>
                </a:r>
                <a:r>
                  <a:rPr lang="ar-SA" sz="1400" dirty="0" err="1" smtClean="0"/>
                  <a:t>لارمور</a:t>
                </a:r>
                <a:r>
                  <a:rPr lang="ar-SA" sz="1400" dirty="0" smtClean="0"/>
                  <a:t> الدورانية .</a:t>
                </a:r>
              </a:p>
              <a:p>
                <a:endParaRPr lang="ar-SA" dirty="0" smtClean="0"/>
              </a:p>
              <a:p>
                <a:endParaRPr lang="ar-SA" dirty="0"/>
              </a:p>
              <a:p>
                <a:endParaRPr lang="ar-SA" dirty="0" smtClean="0"/>
              </a:p>
              <a:p>
                <a:endParaRPr lang="ar-SA" dirty="0" smtClean="0"/>
              </a:p>
              <a:p>
                <a:endParaRPr lang="ar-SA" dirty="0"/>
              </a:p>
              <a:p>
                <a:endParaRPr lang="ar-SA" dirty="0" smtClean="0"/>
              </a:p>
              <a:p>
                <a:r>
                  <a:rPr lang="ar-SA" dirty="0" smtClean="0"/>
                  <a:t>حيث أن كل بروتون له معدل مغناطيسية دورانية ثابتة .</a:t>
                </a:r>
                <a:endParaRPr lang="ar-SA" dirty="0"/>
              </a:p>
            </p:txBody>
          </p:sp>
        </mc:Choice>
        <mc:Fallback xmlns="">
          <p:sp>
            <p:nvSpPr>
              <p:cNvPr id="2" name="مربع نص 1"/>
              <p:cNvSpPr txBox="1">
                <a:spLocks noRot="1" noChangeAspect="1" noMove="1" noResize="1" noEditPoints="1" noAdjustHandles="1" noChangeArrowheads="1" noChangeShapeType="1" noTextEdit="1"/>
              </p:cNvSpPr>
              <p:nvPr/>
            </p:nvSpPr>
            <p:spPr>
              <a:xfrm>
                <a:off x="1757364" y="185738"/>
                <a:ext cx="10287000" cy="4099327"/>
              </a:xfrm>
              <a:prstGeom prst="rect">
                <a:avLst/>
              </a:prstGeom>
              <a:blipFill rotWithShape="0">
                <a:blip r:embed="rId2"/>
                <a:stretch>
                  <a:fillRect t="-743" r="-1185" b="-1337"/>
                </a:stretch>
              </a:blipFill>
            </p:spPr>
            <p:txBody>
              <a:bodyPr/>
              <a:lstStyle/>
              <a:p>
                <a:r>
                  <a:rPr lang="ar-SY">
                    <a:noFill/>
                  </a:rPr>
                  <a:t> </a:t>
                </a:r>
              </a:p>
            </p:txBody>
          </p:sp>
        </mc:Fallback>
      </mc:AlternateContent>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057" y="2390905"/>
            <a:ext cx="3757614" cy="1409570"/>
          </a:xfrm>
          <a:prstGeom prst="rect">
            <a:avLst/>
          </a:prstGeom>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336" y="3800475"/>
            <a:ext cx="3433763" cy="3057525"/>
          </a:xfrm>
          <a:prstGeom prst="rect">
            <a:avLst/>
          </a:prstGeom>
        </p:spPr>
      </p:pic>
    </p:spTree>
    <p:extLst>
      <p:ext uri="{BB962C8B-B14F-4D97-AF65-F5344CB8AC3E}">
        <p14:creationId xmlns:p14="http://schemas.microsoft.com/office/powerpoint/2010/main" val="3401798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57364" y="257176"/>
            <a:ext cx="10229850" cy="1261884"/>
          </a:xfrm>
          <a:prstGeom prst="rect">
            <a:avLst/>
          </a:prstGeom>
          <a:noFill/>
        </p:spPr>
        <p:txBody>
          <a:bodyPr wrap="square" rtlCol="1">
            <a:spAutoFit/>
          </a:bodyPr>
          <a:lstStyle/>
          <a:p>
            <a:r>
              <a:rPr lang="ar-SA" sz="2000" b="1" dirty="0" smtClean="0">
                <a:solidFill>
                  <a:schemeClr val="accent1">
                    <a:lumMod val="50000"/>
                  </a:schemeClr>
                </a:solidFill>
                <a:effectLst>
                  <a:outerShdw blurRad="38100" dist="38100" dir="2700000" algn="tl">
                    <a:srgbClr val="000000">
                      <a:alpha val="43137"/>
                    </a:srgbClr>
                  </a:outerShdw>
                </a:effectLst>
              </a:rPr>
              <a:t>كيف يتم أخذ إشارة الرنين المغناطيسي:</a:t>
            </a:r>
          </a:p>
          <a:p>
            <a:pPr marL="457200" indent="-457200">
              <a:buFont typeface="+mj-lt"/>
              <a:buAutoNum type="arabicPeriod"/>
            </a:pPr>
            <a:r>
              <a:rPr lang="ar-SA" sz="2000" b="1" dirty="0" smtClean="0">
                <a:solidFill>
                  <a:schemeClr val="accent1">
                    <a:lumMod val="50000"/>
                  </a:schemeClr>
                </a:solidFill>
                <a:effectLst>
                  <a:outerShdw blurRad="38100" dist="38100" dir="2700000" algn="tl">
                    <a:srgbClr val="000000">
                      <a:alpha val="43137"/>
                    </a:srgbClr>
                  </a:outerShdw>
                </a:effectLst>
              </a:rPr>
              <a:t>حالة الاتزان : </a:t>
            </a:r>
            <a:r>
              <a:rPr lang="ar-SA" dirty="0" err="1" smtClean="0">
                <a:solidFill>
                  <a:schemeClr val="tx1">
                    <a:lumMod val="95000"/>
                    <a:lumOff val="5000"/>
                  </a:schemeClr>
                </a:solidFill>
              </a:rPr>
              <a:t>لايمكن</a:t>
            </a:r>
            <a:r>
              <a:rPr lang="ar-SA" dirty="0" smtClean="0">
                <a:solidFill>
                  <a:schemeClr val="tx1">
                    <a:lumMod val="95000"/>
                    <a:lumOff val="5000"/>
                  </a:schemeClr>
                </a:solidFill>
              </a:rPr>
              <a:t> أخذ منها أي إشارة لأن الإشارة المغناطيسية التي نريد تصويرها تكون مغمورة في اتجاه المجال المغناطيسي الخارجي ولكي نسجل إشارة لابد من استثارتها بحيث تبتعد عن اتجاه المجال الخارجي .</a:t>
            </a:r>
            <a:endParaRPr lang="ar-SY" sz="2000" b="1" dirty="0">
              <a:solidFill>
                <a:schemeClr val="accent1">
                  <a:lumMod val="50000"/>
                </a:schemeClr>
              </a:solidFill>
              <a:effectLst>
                <a:outerShdw blurRad="38100" dist="38100" dir="2700000" algn="tl">
                  <a:srgbClr val="000000">
                    <a:alpha val="43137"/>
                  </a:srgbClr>
                </a:outerShdw>
              </a:effectLst>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313" y="1519060"/>
            <a:ext cx="4572000" cy="4424540"/>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25" y="2066384"/>
            <a:ext cx="5957888" cy="3877216"/>
          </a:xfrm>
          <a:prstGeom prst="rect">
            <a:avLst/>
          </a:prstGeom>
        </p:spPr>
      </p:pic>
    </p:spTree>
    <p:extLst>
      <p:ext uri="{BB962C8B-B14F-4D97-AF65-F5344CB8AC3E}">
        <p14:creationId xmlns:p14="http://schemas.microsoft.com/office/powerpoint/2010/main" val="1661344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71664" y="314325"/>
            <a:ext cx="9944100" cy="2431435"/>
          </a:xfrm>
          <a:prstGeom prst="rect">
            <a:avLst/>
          </a:prstGeom>
          <a:noFill/>
        </p:spPr>
        <p:txBody>
          <a:bodyPr wrap="square" rtlCol="1">
            <a:spAutoFit/>
          </a:bodyPr>
          <a:lstStyle/>
          <a:p>
            <a:r>
              <a:rPr lang="ar-SA" sz="2000" b="1" dirty="0" smtClean="0">
                <a:solidFill>
                  <a:schemeClr val="accent1">
                    <a:lumMod val="50000"/>
                  </a:schemeClr>
                </a:solidFill>
                <a:effectLst>
                  <a:outerShdw blurRad="38100" dist="38100" dir="2700000" algn="tl">
                    <a:srgbClr val="000000">
                      <a:alpha val="43137"/>
                    </a:srgbClr>
                  </a:outerShdw>
                </a:effectLst>
              </a:rPr>
              <a:t>2. حالة الاستثارة :</a:t>
            </a:r>
            <a:r>
              <a:rPr lang="ar-SA" dirty="0" smtClean="0"/>
              <a:t> </a:t>
            </a:r>
          </a:p>
          <a:p>
            <a:r>
              <a:rPr lang="ar-SA" dirty="0" smtClean="0"/>
              <a:t>يمكن</a:t>
            </a:r>
            <a:r>
              <a:rPr lang="ar-SA" sz="2000" dirty="0" smtClean="0">
                <a:solidFill>
                  <a:schemeClr val="accent1">
                    <a:lumMod val="50000"/>
                  </a:schemeClr>
                </a:solidFill>
              </a:rPr>
              <a:t> </a:t>
            </a:r>
            <a:r>
              <a:rPr lang="ar-SA" dirty="0" smtClean="0">
                <a:solidFill>
                  <a:schemeClr val="tx1">
                    <a:lumMod val="95000"/>
                    <a:lumOff val="5000"/>
                  </a:schemeClr>
                </a:solidFill>
              </a:rPr>
              <a:t>استثارة البروتونات</a:t>
            </a:r>
            <a:r>
              <a:rPr lang="ar-SY" dirty="0" smtClean="0">
                <a:solidFill>
                  <a:schemeClr val="tx1">
                    <a:lumMod val="95000"/>
                    <a:lumOff val="5000"/>
                  </a:schemeClr>
                </a:solidFill>
              </a:rPr>
              <a:t> </a:t>
            </a:r>
            <a:r>
              <a:rPr lang="ar-SA" dirty="0" smtClean="0">
                <a:solidFill>
                  <a:schemeClr val="tx1">
                    <a:lumMod val="95000"/>
                    <a:lumOff val="5000"/>
                  </a:schemeClr>
                </a:solidFill>
              </a:rPr>
              <a:t>بواسطة موجات الراديو </a:t>
            </a:r>
            <a:r>
              <a:rPr lang="en-US" dirty="0" smtClean="0">
                <a:solidFill>
                  <a:schemeClr val="tx1">
                    <a:lumMod val="95000"/>
                    <a:lumOff val="5000"/>
                  </a:schemeClr>
                </a:solidFill>
              </a:rPr>
              <a:t>RF </a:t>
            </a:r>
            <a:r>
              <a:rPr lang="ar-SY" dirty="0" smtClean="0">
                <a:solidFill>
                  <a:schemeClr val="tx1">
                    <a:lumMod val="95000"/>
                    <a:lumOff val="5000"/>
                  </a:schemeClr>
                </a:solidFill>
              </a:rPr>
              <a:t> , </a:t>
            </a:r>
            <a:r>
              <a:rPr lang="ar-SA" dirty="0" smtClean="0">
                <a:solidFill>
                  <a:schemeClr val="tx1">
                    <a:lumMod val="95000"/>
                    <a:lumOff val="5000"/>
                  </a:schemeClr>
                </a:solidFill>
              </a:rPr>
              <a:t>وهي عبارة عن طاقة يتم إعطائها لهذه البروتونات بحيث تكون قادرة على تغير اتجاه محصلتها المغناطيسية من طولية إلى </a:t>
            </a:r>
            <a:r>
              <a:rPr lang="ar-SA" dirty="0" err="1" smtClean="0">
                <a:solidFill>
                  <a:schemeClr val="tx1">
                    <a:lumMod val="95000"/>
                    <a:lumOff val="5000"/>
                  </a:schemeClr>
                </a:solidFill>
              </a:rPr>
              <a:t>عرضية,موجات</a:t>
            </a:r>
            <a:r>
              <a:rPr lang="ar-SA" dirty="0" smtClean="0">
                <a:solidFill>
                  <a:schemeClr val="tx1">
                    <a:lumMod val="95000"/>
                    <a:lumOff val="5000"/>
                  </a:schemeClr>
                </a:solidFill>
              </a:rPr>
              <a:t> الراديو يتم إرسالها بتردد محدد بحيث تستثير البروتونات التي تمتلك نفس التردد فقط في ظاهرة تسمى (الرنين ),البروتونات التي ليس لها نفس تردد موجات الراديو </a:t>
            </a:r>
            <a:r>
              <a:rPr lang="ar-SA" dirty="0" err="1" smtClean="0">
                <a:solidFill>
                  <a:schemeClr val="tx1">
                    <a:lumMod val="95000"/>
                    <a:lumOff val="5000"/>
                  </a:schemeClr>
                </a:solidFill>
              </a:rPr>
              <a:t>لايحدث</a:t>
            </a:r>
            <a:r>
              <a:rPr lang="ar-SA" dirty="0" smtClean="0">
                <a:solidFill>
                  <a:schemeClr val="tx1">
                    <a:lumMod val="95000"/>
                    <a:lumOff val="5000"/>
                  </a:schemeClr>
                </a:solidFill>
              </a:rPr>
              <a:t> لها أي استثارة بهذا يمكننا استثارة البروتونات المرغوبة وذلك بمعرفة ترددها.</a:t>
            </a:r>
          </a:p>
          <a:p>
            <a:r>
              <a:rPr lang="ar-SA" sz="2000" dirty="0" smtClean="0">
                <a:solidFill>
                  <a:schemeClr val="tx1">
                    <a:lumMod val="95000"/>
                    <a:lumOff val="5000"/>
                  </a:schemeClr>
                </a:solidFill>
              </a:rPr>
              <a:t>((يمكن حساب تردد البروتونات بواسطة قانون </a:t>
            </a:r>
            <a:r>
              <a:rPr lang="ar-SA" sz="2000" dirty="0" err="1" smtClean="0">
                <a:solidFill>
                  <a:schemeClr val="tx1">
                    <a:lumMod val="95000"/>
                    <a:lumOff val="5000"/>
                  </a:schemeClr>
                </a:solidFill>
              </a:rPr>
              <a:t>لارمور</a:t>
            </a:r>
            <a:r>
              <a:rPr lang="ar-SA" sz="2000" dirty="0" smtClean="0">
                <a:solidFill>
                  <a:schemeClr val="tx1">
                    <a:lumMod val="95000"/>
                    <a:lumOff val="5000"/>
                  </a:schemeClr>
                </a:solidFill>
              </a:rPr>
              <a:t> ومن ثم إرسال موجات راديو مساوية لهذا التردد )).</a:t>
            </a:r>
            <a:endParaRPr lang="ar-SA" sz="2400" dirty="0" smtClean="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664" y="3071812"/>
            <a:ext cx="3957636" cy="3543299"/>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071811"/>
            <a:ext cx="5986464" cy="3595941"/>
          </a:xfrm>
          <a:prstGeom prst="rect">
            <a:avLst/>
          </a:prstGeom>
        </p:spPr>
      </p:pic>
    </p:spTree>
    <p:extLst>
      <p:ext uri="{BB962C8B-B14F-4D97-AF65-F5344CB8AC3E}">
        <p14:creationId xmlns:p14="http://schemas.microsoft.com/office/powerpoint/2010/main" val="2120184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57364" y="257175"/>
            <a:ext cx="10229850" cy="1508105"/>
          </a:xfrm>
          <a:prstGeom prst="rect">
            <a:avLst/>
          </a:prstGeom>
          <a:noFill/>
        </p:spPr>
        <p:txBody>
          <a:bodyPr wrap="square" rtlCol="1">
            <a:spAutoFit/>
          </a:bodyPr>
          <a:lstStyle/>
          <a:p>
            <a:r>
              <a:rPr lang="ar-SA" sz="2000" b="1" dirty="0" smtClean="0">
                <a:solidFill>
                  <a:schemeClr val="accent1">
                    <a:lumMod val="50000"/>
                  </a:schemeClr>
                </a:solidFill>
                <a:effectLst>
                  <a:outerShdw blurRad="38100" dist="38100" dir="2700000" algn="tl">
                    <a:srgbClr val="000000">
                      <a:alpha val="43137"/>
                    </a:srgbClr>
                  </a:outerShdw>
                </a:effectLst>
              </a:rPr>
              <a:t>3. الاسترخاء :</a:t>
            </a:r>
            <a:endParaRPr lang="ar-SA" sz="2000" dirty="0">
              <a:solidFill>
                <a:schemeClr val="accent1">
                  <a:lumMod val="50000"/>
                </a:schemeClr>
              </a:solidFill>
            </a:endParaRPr>
          </a:p>
          <a:p>
            <a:r>
              <a:rPr lang="ar-SA" dirty="0" smtClean="0">
                <a:solidFill>
                  <a:schemeClr val="tx1">
                    <a:lumMod val="95000"/>
                    <a:lumOff val="5000"/>
                  </a:schemeClr>
                </a:solidFill>
              </a:rPr>
              <a:t>في هذه المرحلة نحصل على إشارة الرنين </a:t>
            </a:r>
            <a:r>
              <a:rPr lang="ar-SA" dirty="0" err="1" smtClean="0">
                <a:solidFill>
                  <a:schemeClr val="tx1">
                    <a:lumMod val="95000"/>
                    <a:lumOff val="5000"/>
                  </a:schemeClr>
                </a:solidFill>
              </a:rPr>
              <a:t>المغناطيسي,يتم</a:t>
            </a:r>
            <a:r>
              <a:rPr lang="ar-SA" dirty="0" smtClean="0">
                <a:solidFill>
                  <a:schemeClr val="tx1">
                    <a:lumMod val="95000"/>
                    <a:lumOff val="5000"/>
                  </a:schemeClr>
                </a:solidFill>
              </a:rPr>
              <a:t> الاسترخاء بعد إيقاف موجات الراديو وذلك بعودة البروتونات إلى حالة الاتزان.</a:t>
            </a:r>
          </a:p>
          <a:p>
            <a:r>
              <a:rPr lang="ar-SA" dirty="0" smtClean="0">
                <a:solidFill>
                  <a:schemeClr val="tx1">
                    <a:lumMod val="95000"/>
                    <a:lumOff val="5000"/>
                  </a:schemeClr>
                </a:solidFill>
              </a:rPr>
              <a:t>هنا يتم خسارة المغنطة العرضية بسبب خسارة البروتونات للطاقة التي اكتسبتها من موجات الراديو فتعود لحالتها الطبيعية وهذه الخسارة في الطاقة </a:t>
            </a:r>
            <a:r>
              <a:rPr lang="ar-SA" dirty="0" err="1" smtClean="0">
                <a:solidFill>
                  <a:schemeClr val="tx1">
                    <a:lumMod val="95000"/>
                    <a:lumOff val="5000"/>
                  </a:schemeClr>
                </a:solidFill>
              </a:rPr>
              <a:t>هيي</a:t>
            </a:r>
            <a:r>
              <a:rPr lang="ar-SA" dirty="0" smtClean="0">
                <a:solidFill>
                  <a:schemeClr val="tx1">
                    <a:lumMod val="95000"/>
                    <a:lumOff val="5000"/>
                  </a:schemeClr>
                </a:solidFill>
              </a:rPr>
              <a:t> إشارة الرنين المغناطيسي.</a:t>
            </a:r>
            <a:endParaRPr lang="ar-SA" dirty="0">
              <a:solidFill>
                <a:schemeClr val="tx1">
                  <a:lumMod val="95000"/>
                  <a:lumOff val="5000"/>
                </a:schemeClr>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364" y="1957387"/>
            <a:ext cx="10229849" cy="4557713"/>
          </a:xfrm>
          <a:prstGeom prst="rect">
            <a:avLst/>
          </a:prstGeom>
        </p:spPr>
      </p:pic>
    </p:spTree>
    <p:extLst>
      <p:ext uri="{BB962C8B-B14F-4D97-AF65-F5344CB8AC3E}">
        <p14:creationId xmlns:p14="http://schemas.microsoft.com/office/powerpoint/2010/main" val="1061691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00214" y="171450"/>
            <a:ext cx="10287000" cy="5970865"/>
          </a:xfrm>
          <a:prstGeom prst="rect">
            <a:avLst/>
          </a:prstGeom>
          <a:noFill/>
        </p:spPr>
        <p:txBody>
          <a:bodyPr wrap="square" rtlCol="1">
            <a:spAutoFit/>
          </a:bodyPr>
          <a:lstStyle/>
          <a:p>
            <a:r>
              <a:rPr lang="ar-SA" sz="2000" b="1" dirty="0" smtClean="0">
                <a:solidFill>
                  <a:schemeClr val="accent1">
                    <a:lumMod val="50000"/>
                  </a:schemeClr>
                </a:solidFill>
                <a:effectLst>
                  <a:outerShdw blurRad="38100" dist="38100" dir="2700000" algn="tl">
                    <a:srgbClr val="000000">
                      <a:alpha val="43137"/>
                    </a:srgbClr>
                  </a:outerShdw>
                </a:effectLst>
              </a:rPr>
              <a:t>الرنين : </a:t>
            </a:r>
            <a:endParaRPr lang="ar-SA" dirty="0" smtClean="0">
              <a:solidFill>
                <a:schemeClr val="tx1">
                  <a:lumMod val="95000"/>
                  <a:lumOff val="5000"/>
                </a:schemeClr>
              </a:solidFill>
            </a:endParaRPr>
          </a:p>
          <a:p>
            <a:r>
              <a:rPr lang="ar-SA" dirty="0" smtClean="0">
                <a:solidFill>
                  <a:schemeClr val="tx1">
                    <a:lumMod val="95000"/>
                    <a:lumOff val="5000"/>
                  </a:schemeClr>
                </a:solidFill>
              </a:rPr>
              <a:t>موجات الراديو هي عبارة عن طاقة مرسلة نحو البروتونات , البروتونات التي لها نفس تردد هذه الموجات سوف تكتسب الطاقة وتكون قادرة على توجيه طاقتها في اتجاه مخالف للمجال المغناطيسي الرئيسي وسوف تتحرك المحصلة المغناطيسية للبروتونات من المغنطة الطولية إلى المغنطة العرضية.</a:t>
            </a:r>
          </a:p>
          <a:p>
            <a:r>
              <a:rPr lang="ar-SA" dirty="0" smtClean="0">
                <a:solidFill>
                  <a:schemeClr val="tx1">
                    <a:lumMod val="95000"/>
                    <a:lumOff val="5000"/>
                  </a:schemeClr>
                </a:solidFill>
              </a:rPr>
              <a:t>بعد إيقاف موجات الراديو سوف تخسر البروتونات الطاقة التي اكتسبتها وتعود لوضعها الطبيعي من حالة استثارة إلى حالة اتزان.</a:t>
            </a:r>
          </a:p>
          <a:p>
            <a:r>
              <a:rPr lang="ar-SA" dirty="0" smtClean="0">
                <a:solidFill>
                  <a:schemeClr val="tx1">
                    <a:lumMod val="95000"/>
                    <a:lumOff val="5000"/>
                  </a:schemeClr>
                </a:solidFill>
              </a:rPr>
              <a:t>إشارة الرنين المغناطيسي هي هذه الطاقة التي خسرتها البروتونات وهي تعود لوضعها الطبيعي .</a:t>
            </a:r>
          </a:p>
          <a:p>
            <a:endParaRPr lang="ar-SA" dirty="0">
              <a:solidFill>
                <a:schemeClr val="tx1">
                  <a:lumMod val="95000"/>
                  <a:lumOff val="5000"/>
                </a:schemeClr>
              </a:solidFill>
            </a:endParaRPr>
          </a:p>
          <a:p>
            <a:r>
              <a:rPr lang="ar-SA" sz="2000" b="1" dirty="0" smtClean="0">
                <a:solidFill>
                  <a:schemeClr val="accent1">
                    <a:lumMod val="50000"/>
                  </a:schemeClr>
                </a:solidFill>
                <a:effectLst>
                  <a:outerShdw blurRad="38100" dist="38100" dir="2700000" algn="tl">
                    <a:srgbClr val="000000">
                      <a:alpha val="43137"/>
                    </a:srgbClr>
                  </a:outerShdw>
                </a:effectLst>
              </a:rPr>
              <a:t>استخدام الرنين المغناطيسي النووي في الفحوص الطبية : </a:t>
            </a:r>
            <a:endParaRPr lang="ar-SA" sz="2000" dirty="0">
              <a:solidFill>
                <a:schemeClr val="accent1">
                  <a:lumMod val="50000"/>
                </a:schemeClr>
              </a:solidFill>
            </a:endParaRPr>
          </a:p>
          <a:p>
            <a:r>
              <a:rPr lang="ar-SA" dirty="0" smtClean="0">
                <a:solidFill>
                  <a:schemeClr val="tx1">
                    <a:lumMod val="95000"/>
                    <a:lumOff val="5000"/>
                  </a:schemeClr>
                </a:solidFill>
              </a:rPr>
              <a:t>إن هذه التقنية تستغل الخواص المغناطيسية الموجودة أصلاً في جسم الإنسان.</a:t>
            </a:r>
          </a:p>
          <a:p>
            <a:r>
              <a:rPr lang="ar-SA" dirty="0" smtClean="0">
                <a:solidFill>
                  <a:schemeClr val="tx1">
                    <a:lumMod val="95000"/>
                    <a:lumOff val="5000"/>
                  </a:schemeClr>
                </a:solidFill>
              </a:rPr>
              <a:t>بما أن جسم الإنسان يتكون من </a:t>
            </a:r>
            <a:r>
              <a:rPr lang="en-US" dirty="0" smtClean="0">
                <a:solidFill>
                  <a:schemeClr val="tx1">
                    <a:lumMod val="95000"/>
                    <a:lumOff val="5000"/>
                  </a:schemeClr>
                </a:solidFill>
              </a:rPr>
              <a:t>70%</a:t>
            </a:r>
            <a:r>
              <a:rPr lang="ar-SY" dirty="0" smtClean="0">
                <a:solidFill>
                  <a:schemeClr val="tx1">
                    <a:lumMod val="95000"/>
                    <a:lumOff val="5000"/>
                  </a:schemeClr>
                </a:solidFill>
              </a:rPr>
              <a:t> </a:t>
            </a:r>
            <a:r>
              <a:rPr lang="ar-SA" dirty="0" smtClean="0">
                <a:solidFill>
                  <a:schemeClr val="tx1">
                    <a:lumMod val="95000"/>
                    <a:lumOff val="5000"/>
                  </a:schemeClr>
                </a:solidFill>
              </a:rPr>
              <a:t>من الماء فإننا نختار بروتونات ذرة الهيدروجين في التصوير يمكن استخدام بروتونات ذرات </a:t>
            </a:r>
            <a:r>
              <a:rPr lang="ar-SA" dirty="0" err="1" smtClean="0">
                <a:solidFill>
                  <a:schemeClr val="tx1">
                    <a:lumMod val="95000"/>
                    <a:lumOff val="5000"/>
                  </a:schemeClr>
                </a:solidFill>
              </a:rPr>
              <a:t>آخرى</a:t>
            </a:r>
            <a:r>
              <a:rPr lang="ar-SA" dirty="0" smtClean="0">
                <a:solidFill>
                  <a:schemeClr val="tx1">
                    <a:lumMod val="95000"/>
                    <a:lumOff val="5000"/>
                  </a:schemeClr>
                </a:solidFill>
              </a:rPr>
              <a:t> كالكربون والصوديوم وهي متواجدة في جسم الإنسان لكن الهيدروجين يتواجد بعدد أكبر بكثير ولذلك يستخدم في الرنين المغناطيسي.</a:t>
            </a:r>
          </a:p>
          <a:p>
            <a:r>
              <a:rPr lang="ar-SA" dirty="0" smtClean="0">
                <a:solidFill>
                  <a:schemeClr val="tx1">
                    <a:lumMod val="95000"/>
                    <a:lumOff val="5000"/>
                  </a:schemeClr>
                </a:solidFill>
              </a:rPr>
              <a:t>إن هذه البروتونات تكون في جسم الإنسان كمغناطيسات صغيرة في الوضع الطبيعي تكون اتجاهات المحصلة المغناطيسية لبروتونات الهيدروجين مبعثرة في جميع الاتجاهات مما يلغي خواصها المغناطيسية لكن عند وضع المريض داخل الجهاز تكون هذه البروتونات على إحدى الحالتين إما موازية لاتجاه المجال المغناطيسي الخارجي أو معاكسة له.</a:t>
            </a:r>
          </a:p>
          <a:p>
            <a:r>
              <a:rPr lang="ar-SA" dirty="0" smtClean="0">
                <a:solidFill>
                  <a:schemeClr val="tx1">
                    <a:lumMod val="95000"/>
                    <a:lumOff val="5000"/>
                  </a:schemeClr>
                </a:solidFill>
              </a:rPr>
              <a:t>البروتونات التي لديها طاقة عالية تتوجه عكس اتجاه المجال المغناطيسي الخارجي وذلك لأن لديها طاقة كافية لمقاومة اتجاه المجال.</a:t>
            </a:r>
          </a:p>
          <a:p>
            <a:r>
              <a:rPr lang="ar-SA" dirty="0" smtClean="0">
                <a:solidFill>
                  <a:schemeClr val="tx1">
                    <a:lumMod val="95000"/>
                    <a:lumOff val="5000"/>
                  </a:schemeClr>
                </a:solidFill>
              </a:rPr>
              <a:t>أما البروتونات التي لديها طاقة منخفضة تصبح في اتجاه المجال المغناطيسي الخارجي .</a:t>
            </a:r>
          </a:p>
          <a:p>
            <a:endParaRPr lang="ar-SA" dirty="0" smtClean="0">
              <a:solidFill>
                <a:schemeClr val="tx1">
                  <a:lumMod val="95000"/>
                  <a:lumOff val="5000"/>
                </a:schemeClr>
              </a:solidFill>
            </a:endParaRPr>
          </a:p>
        </p:txBody>
      </p:sp>
    </p:spTree>
    <p:extLst>
      <p:ext uri="{BB962C8B-B14F-4D97-AF65-F5344CB8AC3E}">
        <p14:creationId xmlns:p14="http://schemas.microsoft.com/office/powerpoint/2010/main" val="4118910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71650" y="157163"/>
            <a:ext cx="10258425" cy="1477328"/>
          </a:xfrm>
          <a:prstGeom prst="rect">
            <a:avLst/>
          </a:prstGeom>
          <a:noFill/>
        </p:spPr>
        <p:txBody>
          <a:bodyPr wrap="square" rtlCol="1">
            <a:spAutoFit/>
          </a:bodyPr>
          <a:lstStyle/>
          <a:p>
            <a:r>
              <a:rPr lang="ar-SA" dirty="0" smtClean="0"/>
              <a:t>في جسم الإنسان عدد البروتونات التي لديها طاقة ضعيفة أكثر من عدد البروتونات التي لديها طاقة عالية فتكون لدينا مغنطة طولية عند وضع المريض داخل الجهاز وتحدث حالة الاتزان وتبقى هذه الحالة حتى تتم استثارتها بواسطة موجات الراديو </a:t>
            </a:r>
            <a:r>
              <a:rPr lang="en-US" dirty="0" smtClean="0"/>
              <a:t>RF</a:t>
            </a:r>
            <a:r>
              <a:rPr lang="ar-SY" dirty="0" smtClean="0"/>
              <a:t> </a:t>
            </a:r>
            <a:r>
              <a:rPr lang="ar-SA" dirty="0" smtClean="0"/>
              <a:t>وتنتقل من المغنطة الطولية إلى المغنطة العرضية.</a:t>
            </a:r>
          </a:p>
          <a:p>
            <a:r>
              <a:rPr lang="ar-SA" dirty="0" smtClean="0"/>
              <a:t>وتسمى موجات التردد باسم </a:t>
            </a:r>
            <a:r>
              <a:rPr lang="en-US" dirty="0" smtClean="0"/>
              <a:t> </a:t>
            </a:r>
            <a:r>
              <a:rPr lang="en-US" dirty="0" err="1" smtClean="0"/>
              <a:t>DegreeRF</a:t>
            </a:r>
            <a:r>
              <a:rPr lang="en-US" dirty="0" smtClean="0"/>
              <a:t> </a:t>
            </a:r>
            <a:r>
              <a:rPr lang="en-US" dirty="0" err="1" smtClean="0"/>
              <a:t>pluse</a:t>
            </a:r>
            <a:r>
              <a:rPr lang="en-US" dirty="0" smtClean="0"/>
              <a:t> 90</a:t>
            </a:r>
            <a:r>
              <a:rPr lang="ar-SA" dirty="0" smtClean="0"/>
              <a:t>وذلك لأنها تجعل المغنطة الطولية تتحرك بزاوية 90 درجة لكي تصبح مغنطة عرضية .</a:t>
            </a:r>
            <a:endParaRPr lang="ar-SY"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650" y="1971674"/>
            <a:ext cx="6329362" cy="4572001"/>
          </a:xfrm>
          <a:prstGeom prst="rect">
            <a:avLst/>
          </a:prstGeom>
        </p:spPr>
      </p:pic>
    </p:spTree>
    <p:extLst>
      <p:ext uri="{BB962C8B-B14F-4D97-AF65-F5344CB8AC3E}">
        <p14:creationId xmlns:p14="http://schemas.microsoft.com/office/powerpoint/2010/main" val="2970209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14513" y="257176"/>
            <a:ext cx="10144125" cy="646331"/>
          </a:xfrm>
          <a:prstGeom prst="rect">
            <a:avLst/>
          </a:prstGeom>
          <a:noFill/>
        </p:spPr>
        <p:txBody>
          <a:bodyPr wrap="square" rtlCol="1">
            <a:spAutoFit/>
          </a:bodyPr>
          <a:lstStyle/>
          <a:p>
            <a:r>
              <a:rPr lang="ar-SA" dirty="0" smtClean="0"/>
              <a:t>نلاحظ أن البروتونات لم تغير اتجاه مجالاتها المغناطيسية بشكل منفرد نحو المغنطة العرضية وإنما الذي تغير هو مجموع المحصلة المغناطيسية مما أنشأ مغنطة عرضية.</a:t>
            </a:r>
            <a:endParaRPr lang="ar-SY"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526" y="903507"/>
            <a:ext cx="6996112" cy="5954493"/>
          </a:xfrm>
          <a:prstGeom prst="rect">
            <a:avLst/>
          </a:prstGeom>
        </p:spPr>
      </p:pic>
    </p:spTree>
    <p:extLst>
      <p:ext uri="{BB962C8B-B14F-4D97-AF65-F5344CB8AC3E}">
        <p14:creationId xmlns:p14="http://schemas.microsoft.com/office/powerpoint/2010/main" val="567529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43088" y="214312"/>
            <a:ext cx="10144125" cy="1477328"/>
          </a:xfrm>
          <a:prstGeom prst="rect">
            <a:avLst/>
          </a:prstGeom>
          <a:noFill/>
        </p:spPr>
        <p:txBody>
          <a:bodyPr wrap="square" rtlCol="1">
            <a:spAutoFit/>
          </a:bodyPr>
          <a:lstStyle/>
          <a:p>
            <a:r>
              <a:rPr lang="ar-SA" dirty="0" smtClean="0"/>
              <a:t>عندما يتم إيقاف موجات تردد </a:t>
            </a:r>
            <a:r>
              <a:rPr lang="ar-SA" dirty="0" err="1" smtClean="0"/>
              <a:t>الردايو</a:t>
            </a:r>
            <a:r>
              <a:rPr lang="ar-SA" dirty="0" smtClean="0"/>
              <a:t> </a:t>
            </a:r>
            <a:r>
              <a:rPr lang="en-US" dirty="0" smtClean="0"/>
              <a:t>RF </a:t>
            </a:r>
            <a:r>
              <a:rPr lang="ar-SY" dirty="0" smtClean="0"/>
              <a:t> </a:t>
            </a:r>
            <a:r>
              <a:rPr lang="ar-SA" dirty="0" smtClean="0"/>
              <a:t>تخسر البروتونات الطاقة التي اكتسبتها وتعود إلى وضعها الطبيعي في حالة الاتزان ويحدث ذلك على مرحلتين :</a:t>
            </a:r>
          </a:p>
          <a:p>
            <a:pPr marL="342900" indent="-342900">
              <a:buFont typeface="+mj-lt"/>
              <a:buAutoNum type="arabicPeriod"/>
            </a:pPr>
            <a:r>
              <a:rPr lang="ar-SA" dirty="0" smtClean="0"/>
              <a:t>تخرج البروتونات عن مرحلة الدوران في نفس الطور لتكون خارج الطور ومن ثم يعود اتجاه البروتونات (مجالها المغناطيسي)للدوران مرة </a:t>
            </a:r>
            <a:r>
              <a:rPr lang="ar-SA" dirty="0" err="1" smtClean="0"/>
              <a:t>آخرى</a:t>
            </a:r>
            <a:r>
              <a:rPr lang="ar-SA" dirty="0" smtClean="0"/>
              <a:t> في اتجاه المجال المغناطيسي الرئيسي.</a:t>
            </a:r>
          </a:p>
          <a:p>
            <a:r>
              <a:rPr lang="ar-SA" dirty="0" smtClean="0"/>
              <a:t>أي أن </a:t>
            </a:r>
            <a:r>
              <a:rPr lang="ar-SA" dirty="0" err="1" smtClean="0"/>
              <a:t>مايحدث</a:t>
            </a:r>
            <a:r>
              <a:rPr lang="ar-SA" dirty="0" smtClean="0"/>
              <a:t> للبروتونات هو عكس </a:t>
            </a:r>
            <a:r>
              <a:rPr lang="ar-SA" dirty="0" err="1" smtClean="0"/>
              <a:t>مايحدث</a:t>
            </a:r>
            <a:r>
              <a:rPr lang="ar-SA" dirty="0" smtClean="0"/>
              <a:t> لها بعد تعرضها لموجات الراديو </a:t>
            </a:r>
            <a:r>
              <a:rPr lang="en-US" dirty="0" smtClean="0"/>
              <a:t>RF</a:t>
            </a:r>
            <a:r>
              <a:rPr lang="ar-SY" dirty="0" smtClean="0"/>
              <a:t>.</a:t>
            </a:r>
            <a:endParaRPr lang="ar-SY"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088" y="2085975"/>
            <a:ext cx="9701211" cy="2314575"/>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088" y="4400550"/>
            <a:ext cx="9701211" cy="2457450"/>
          </a:xfrm>
          <a:prstGeom prst="rect">
            <a:avLst/>
          </a:prstGeom>
        </p:spPr>
      </p:pic>
    </p:spTree>
    <p:extLst>
      <p:ext uri="{BB962C8B-B14F-4D97-AF65-F5344CB8AC3E}">
        <p14:creationId xmlns:p14="http://schemas.microsoft.com/office/powerpoint/2010/main" val="2745176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43076" y="171450"/>
            <a:ext cx="10287000" cy="1508105"/>
          </a:xfrm>
          <a:prstGeom prst="rect">
            <a:avLst/>
          </a:prstGeom>
          <a:noFill/>
        </p:spPr>
        <p:txBody>
          <a:bodyPr wrap="square" rtlCol="1">
            <a:spAutoFit/>
          </a:bodyPr>
          <a:lstStyle/>
          <a:p>
            <a:r>
              <a:rPr lang="ar-SA" sz="2000" b="1" dirty="0" smtClean="0">
                <a:solidFill>
                  <a:schemeClr val="accent1">
                    <a:lumMod val="50000"/>
                  </a:schemeClr>
                </a:solidFill>
                <a:effectLst>
                  <a:outerShdw blurRad="38100" dist="38100" dir="2700000" algn="tl">
                    <a:srgbClr val="000000">
                      <a:alpha val="43137"/>
                    </a:srgbClr>
                  </a:outerShdw>
                </a:effectLst>
              </a:rPr>
              <a:t>إشارة الرنين المغناطيسي : </a:t>
            </a:r>
            <a:endParaRPr lang="ar-SA" dirty="0" smtClean="0">
              <a:solidFill>
                <a:schemeClr val="tx1">
                  <a:lumMod val="95000"/>
                  <a:lumOff val="5000"/>
                </a:schemeClr>
              </a:solidFill>
            </a:endParaRPr>
          </a:p>
          <a:p>
            <a:r>
              <a:rPr lang="ar-SA" dirty="0" smtClean="0">
                <a:solidFill>
                  <a:schemeClr val="tx1">
                    <a:lumMod val="95000"/>
                    <a:lumOff val="5000"/>
                  </a:schemeClr>
                </a:solidFill>
              </a:rPr>
              <a:t>نستطيع تصوير أو التقاط المغنطة العرضية فقط أيضاً لابد أن تكون البروتونات في نفس الطور لكي نأخذ إشارة الرنين .</a:t>
            </a:r>
          </a:p>
          <a:p>
            <a:r>
              <a:rPr lang="ar-SA" dirty="0" smtClean="0">
                <a:solidFill>
                  <a:schemeClr val="tx1">
                    <a:lumMod val="95000"/>
                    <a:lumOff val="5000"/>
                  </a:schemeClr>
                </a:solidFill>
              </a:rPr>
              <a:t>إن مستقبل إشارة الرنين (ملف التردد) يستقبل الإشارة فقط من المغنطة العرضية وصورة الرنين تدرج بين لونين الأبيض و الأسود . اللون الأبيض يعني أن الإشارة قوية واللون الأسود أي </a:t>
            </a:r>
            <a:r>
              <a:rPr lang="ar-SA" dirty="0" err="1" smtClean="0">
                <a:solidFill>
                  <a:schemeClr val="tx1">
                    <a:lumMod val="95000"/>
                    <a:lumOff val="5000"/>
                  </a:schemeClr>
                </a:solidFill>
              </a:rPr>
              <a:t>لاتوجد</a:t>
            </a:r>
            <a:r>
              <a:rPr lang="ar-SA" dirty="0" smtClean="0">
                <a:solidFill>
                  <a:schemeClr val="tx1">
                    <a:lumMod val="95000"/>
                    <a:lumOff val="5000"/>
                  </a:schemeClr>
                </a:solidFill>
              </a:rPr>
              <a:t> إشارة .</a:t>
            </a:r>
            <a:endParaRPr lang="ar-SY" dirty="0">
              <a:solidFill>
                <a:schemeClr val="accent1">
                  <a:lumMod val="50000"/>
                </a:schemeClr>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576" y="1679555"/>
            <a:ext cx="6667500" cy="2238375"/>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151" y="3917930"/>
            <a:ext cx="6638925" cy="2789217"/>
          </a:xfrm>
          <a:prstGeom prst="rect">
            <a:avLst/>
          </a:prstGeom>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9555"/>
            <a:ext cx="5262563" cy="5027592"/>
          </a:xfrm>
          <a:prstGeom prst="rect">
            <a:avLst/>
          </a:prstGeom>
        </p:spPr>
      </p:pic>
    </p:spTree>
    <p:extLst>
      <p:ext uri="{BB962C8B-B14F-4D97-AF65-F5344CB8AC3E}">
        <p14:creationId xmlns:p14="http://schemas.microsoft.com/office/powerpoint/2010/main" val="616881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r>
              <a:rPr lang="ar-SY" dirty="0" smtClean="0"/>
              <a:t>تقدمة الطلاب:</a:t>
            </a:r>
          </a:p>
          <a:p>
            <a:r>
              <a:rPr lang="ar-SY" dirty="0" smtClean="0"/>
              <a:t>علي محمد إبراهيم</a:t>
            </a:r>
          </a:p>
          <a:p>
            <a:r>
              <a:rPr lang="ar-SY" dirty="0" smtClean="0"/>
              <a:t>حنين علي قاسم</a:t>
            </a:r>
          </a:p>
          <a:p>
            <a:r>
              <a:rPr lang="ar-SY" dirty="0" smtClean="0"/>
              <a:t>علا عقل ناصيف</a:t>
            </a:r>
          </a:p>
          <a:p>
            <a:r>
              <a:rPr lang="ar-SY" dirty="0" smtClean="0"/>
              <a:t>أحمد خضر</a:t>
            </a:r>
          </a:p>
          <a:p>
            <a:r>
              <a:rPr lang="ar-SY" dirty="0" smtClean="0"/>
              <a:t>زينه نزار عطيه</a:t>
            </a:r>
          </a:p>
          <a:p>
            <a:r>
              <a:rPr lang="ar-SY" dirty="0" smtClean="0"/>
              <a:t>أميرة </a:t>
            </a:r>
            <a:r>
              <a:rPr lang="ar-SY" smtClean="0"/>
              <a:t>بديع ابراهيم</a:t>
            </a:r>
            <a:endParaRPr lang="ar-SY"/>
          </a:p>
        </p:txBody>
      </p:sp>
    </p:spTree>
    <p:extLst>
      <p:ext uri="{BB962C8B-B14F-4D97-AF65-F5344CB8AC3E}">
        <p14:creationId xmlns:p14="http://schemas.microsoft.com/office/powerpoint/2010/main" val="3780714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71664" y="242887"/>
            <a:ext cx="10101262" cy="3724096"/>
          </a:xfrm>
          <a:prstGeom prst="rect">
            <a:avLst/>
          </a:prstGeom>
          <a:noFill/>
        </p:spPr>
        <p:txBody>
          <a:bodyPr wrap="square" rtlCol="1">
            <a:spAutoFit/>
          </a:bodyPr>
          <a:lstStyle/>
          <a:p>
            <a:r>
              <a:rPr lang="ar-SA" sz="2000" b="1" dirty="0" smtClean="0">
                <a:solidFill>
                  <a:schemeClr val="accent1">
                    <a:lumMod val="50000"/>
                  </a:schemeClr>
                </a:solidFill>
                <a:effectLst>
                  <a:outerShdw blurRad="38100" dist="38100" dir="2700000" algn="tl">
                    <a:srgbClr val="000000">
                      <a:alpha val="43137"/>
                    </a:srgbClr>
                  </a:outerShdw>
                </a:effectLst>
              </a:rPr>
              <a:t>أنواع أجهزة الرنين المغناطيسي : </a:t>
            </a:r>
            <a:endParaRPr lang="ar-SA" sz="2000" dirty="0" smtClean="0">
              <a:solidFill>
                <a:schemeClr val="tx1">
                  <a:lumMod val="95000"/>
                  <a:lumOff val="5000"/>
                </a:schemeClr>
              </a:solidFill>
            </a:endParaRPr>
          </a:p>
          <a:p>
            <a:pPr marL="342900" indent="-342900">
              <a:buFont typeface="+mj-lt"/>
              <a:buAutoNum type="arabicPeriod"/>
            </a:pPr>
            <a:r>
              <a:rPr lang="ar-SA" dirty="0" smtClean="0">
                <a:solidFill>
                  <a:schemeClr val="tx1">
                    <a:lumMod val="95000"/>
                    <a:lumOff val="5000"/>
                  </a:schemeClr>
                </a:solidFill>
              </a:rPr>
              <a:t>الرنين المغناطيسي المغلق                             3.الرنين المغناطيسي للأطراف</a:t>
            </a:r>
          </a:p>
          <a:p>
            <a:pPr marL="342900" indent="-342900">
              <a:buFont typeface="+mj-lt"/>
              <a:buAutoNum type="arabicPeriod"/>
            </a:pPr>
            <a:endParaRPr lang="ar-SA" dirty="0">
              <a:solidFill>
                <a:schemeClr val="tx1">
                  <a:lumMod val="95000"/>
                  <a:lumOff val="5000"/>
                </a:schemeClr>
              </a:solidFill>
            </a:endParaRPr>
          </a:p>
          <a:p>
            <a:pPr marL="342900" indent="-342900">
              <a:buFont typeface="+mj-lt"/>
              <a:buAutoNum type="arabicPeriod"/>
            </a:pPr>
            <a:endParaRPr lang="ar-SA" dirty="0" smtClean="0">
              <a:solidFill>
                <a:schemeClr val="tx1">
                  <a:lumMod val="95000"/>
                  <a:lumOff val="5000"/>
                </a:schemeClr>
              </a:solidFill>
            </a:endParaRPr>
          </a:p>
          <a:p>
            <a:pPr marL="342900" indent="-342900">
              <a:buFont typeface="+mj-lt"/>
              <a:buAutoNum type="arabicPeriod"/>
            </a:pPr>
            <a:endParaRPr lang="ar-SA" dirty="0">
              <a:solidFill>
                <a:schemeClr val="tx1">
                  <a:lumMod val="95000"/>
                  <a:lumOff val="5000"/>
                </a:schemeClr>
              </a:solidFill>
            </a:endParaRPr>
          </a:p>
          <a:p>
            <a:pPr marL="342900" indent="-342900">
              <a:buFont typeface="+mj-lt"/>
              <a:buAutoNum type="arabicPeriod"/>
            </a:pPr>
            <a:endParaRPr lang="ar-SA" dirty="0" smtClean="0">
              <a:solidFill>
                <a:schemeClr val="tx1">
                  <a:lumMod val="95000"/>
                  <a:lumOff val="5000"/>
                </a:schemeClr>
              </a:solidFill>
            </a:endParaRPr>
          </a:p>
          <a:p>
            <a:pPr marL="342900" indent="-342900">
              <a:buFont typeface="+mj-lt"/>
              <a:buAutoNum type="arabicPeriod"/>
            </a:pPr>
            <a:endParaRPr lang="ar-SA" dirty="0">
              <a:solidFill>
                <a:schemeClr val="tx1">
                  <a:lumMod val="95000"/>
                  <a:lumOff val="5000"/>
                </a:schemeClr>
              </a:solidFill>
            </a:endParaRPr>
          </a:p>
          <a:p>
            <a:pPr marL="342900" indent="-342900">
              <a:buFont typeface="+mj-lt"/>
              <a:buAutoNum type="arabicPeriod"/>
            </a:pPr>
            <a:endParaRPr lang="ar-SA" dirty="0" smtClean="0">
              <a:solidFill>
                <a:schemeClr val="tx1">
                  <a:lumMod val="95000"/>
                  <a:lumOff val="5000"/>
                </a:schemeClr>
              </a:solidFill>
            </a:endParaRPr>
          </a:p>
          <a:p>
            <a:pPr marL="342900" indent="-342900">
              <a:buFont typeface="+mj-lt"/>
              <a:buAutoNum type="arabicPeriod"/>
            </a:pPr>
            <a:endParaRPr lang="ar-SA" dirty="0">
              <a:solidFill>
                <a:schemeClr val="tx1">
                  <a:lumMod val="95000"/>
                  <a:lumOff val="5000"/>
                </a:schemeClr>
              </a:solidFill>
            </a:endParaRPr>
          </a:p>
          <a:p>
            <a:pPr marL="342900" indent="-342900">
              <a:buFont typeface="+mj-lt"/>
              <a:buAutoNum type="arabicPeriod"/>
            </a:pPr>
            <a:endParaRPr lang="ar-SA" dirty="0" smtClean="0">
              <a:solidFill>
                <a:schemeClr val="tx1">
                  <a:lumMod val="95000"/>
                  <a:lumOff val="5000"/>
                </a:schemeClr>
              </a:solidFill>
            </a:endParaRPr>
          </a:p>
          <a:p>
            <a:pPr marL="342900" indent="-342900">
              <a:buFont typeface="+mj-lt"/>
              <a:buAutoNum type="arabicPeriod"/>
            </a:pPr>
            <a:endParaRPr lang="ar-SA" dirty="0">
              <a:solidFill>
                <a:schemeClr val="tx1">
                  <a:lumMod val="95000"/>
                  <a:lumOff val="5000"/>
                </a:schemeClr>
              </a:solidFill>
            </a:endParaRPr>
          </a:p>
          <a:p>
            <a:pPr marL="342900" indent="-342900">
              <a:buFont typeface="+mj-lt"/>
              <a:buAutoNum type="arabicPeriod"/>
            </a:pPr>
            <a:endParaRPr lang="ar-SA" dirty="0" smtClean="0">
              <a:solidFill>
                <a:schemeClr val="tx1">
                  <a:lumMod val="95000"/>
                  <a:lumOff val="5000"/>
                </a:schemeClr>
              </a:solidFill>
            </a:endParaRPr>
          </a:p>
          <a:p>
            <a:pPr marL="342900" indent="-342900">
              <a:buFont typeface="+mj-lt"/>
              <a:buAutoNum type="arabicPeriod"/>
            </a:pPr>
            <a:r>
              <a:rPr lang="ar-SA" dirty="0" smtClean="0">
                <a:solidFill>
                  <a:schemeClr val="tx1">
                    <a:lumMod val="95000"/>
                    <a:lumOff val="5000"/>
                  </a:schemeClr>
                </a:solidFill>
              </a:rPr>
              <a:t>الرنين المغناطيسي المفتوح                            4.جهاز الرنين المغناطيسي الديناميكي(المتحرك)</a:t>
            </a:r>
            <a:endParaRPr lang="ar-SY" dirty="0">
              <a:solidFill>
                <a:schemeClr val="accent1">
                  <a:lumMod val="50000"/>
                </a:schemeClr>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926" y="919995"/>
            <a:ext cx="3810000" cy="2533650"/>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926" y="4130752"/>
            <a:ext cx="3810000" cy="2727248"/>
          </a:xfrm>
          <a:prstGeom prst="rect">
            <a:avLst/>
          </a:prstGeom>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588" y="919995"/>
            <a:ext cx="2074354" cy="2533650"/>
          </a:xfrm>
          <a:prstGeom prst="rect">
            <a:avLst/>
          </a:prstGeom>
        </p:spPr>
      </p:pic>
      <p:pic>
        <p:nvPicPr>
          <p:cNvPr id="6" name="صورة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162" y="919995"/>
            <a:ext cx="2257425" cy="2533650"/>
          </a:xfrm>
          <a:prstGeom prst="rect">
            <a:avLst/>
          </a:prstGeom>
        </p:spPr>
      </p:pic>
      <p:pic>
        <p:nvPicPr>
          <p:cNvPr id="7" name="صورة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3966982"/>
            <a:ext cx="3117342" cy="2891017"/>
          </a:xfrm>
          <a:prstGeom prst="rect">
            <a:avLst/>
          </a:prstGeom>
        </p:spPr>
      </p:pic>
    </p:spTree>
    <p:extLst>
      <p:ext uri="{BB962C8B-B14F-4D97-AF65-F5344CB8AC3E}">
        <p14:creationId xmlns:p14="http://schemas.microsoft.com/office/powerpoint/2010/main" val="1725587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57363" y="128588"/>
            <a:ext cx="10244137" cy="5355312"/>
          </a:xfrm>
          <a:prstGeom prst="rect">
            <a:avLst/>
          </a:prstGeom>
          <a:noFill/>
        </p:spPr>
        <p:txBody>
          <a:bodyPr wrap="square" rtlCol="1">
            <a:spAutoFit/>
          </a:bodyPr>
          <a:lstStyle/>
          <a:p>
            <a:r>
              <a:rPr lang="ar-SA" sz="2000" b="1" dirty="0" smtClean="0">
                <a:solidFill>
                  <a:schemeClr val="accent1">
                    <a:lumMod val="50000"/>
                  </a:schemeClr>
                </a:solidFill>
                <a:effectLst>
                  <a:outerShdw blurRad="38100" dist="38100" dir="2700000" algn="tl">
                    <a:srgbClr val="000000">
                      <a:alpha val="43137"/>
                    </a:srgbClr>
                  </a:outerShdw>
                </a:effectLst>
              </a:rPr>
              <a:t>استخدامات الرنين النووي المغناطيسي : </a:t>
            </a:r>
            <a:endParaRPr lang="ar-SA" sz="2000" dirty="0" smtClean="0"/>
          </a:p>
          <a:p>
            <a:pPr marL="457200" indent="-457200">
              <a:buFont typeface="+mj-lt"/>
              <a:buAutoNum type="arabicPeriod"/>
            </a:pPr>
            <a:r>
              <a:rPr lang="ar-SA" dirty="0" smtClean="0"/>
              <a:t>تعيين المواد الداخلة في التركيب الكيمائية وذلك بدون إفساد المادة .</a:t>
            </a:r>
          </a:p>
          <a:p>
            <a:pPr marL="457200" indent="-457200">
              <a:buFont typeface="+mj-lt"/>
              <a:buAutoNum type="arabicPeriod"/>
            </a:pPr>
            <a:endParaRPr lang="ar-SA" dirty="0" smtClean="0"/>
          </a:p>
          <a:p>
            <a:pPr marL="457200" indent="-457200">
              <a:buFont typeface="+mj-lt"/>
              <a:buAutoNum type="arabicPeriod"/>
            </a:pPr>
            <a:r>
              <a:rPr lang="ar-SA" dirty="0" smtClean="0"/>
              <a:t>تعيين البنية البلورية للجزيئات .</a:t>
            </a:r>
          </a:p>
          <a:p>
            <a:pPr marL="457200" indent="-457200">
              <a:buFont typeface="+mj-lt"/>
              <a:buAutoNum type="arabicPeriod"/>
            </a:pPr>
            <a:endParaRPr lang="ar-SA" dirty="0" smtClean="0"/>
          </a:p>
          <a:p>
            <a:pPr marL="457200" indent="-457200">
              <a:buFont typeface="+mj-lt"/>
              <a:buAutoNum type="arabicPeriod"/>
            </a:pPr>
            <a:r>
              <a:rPr lang="ar-SA" dirty="0" smtClean="0"/>
              <a:t>دراسة التفاعلات الجزيئات مع بعضها البعض .</a:t>
            </a:r>
          </a:p>
          <a:p>
            <a:pPr marL="457200" indent="-457200">
              <a:buFont typeface="+mj-lt"/>
              <a:buAutoNum type="arabicPeriod"/>
            </a:pPr>
            <a:endParaRPr lang="ar-SA" dirty="0" smtClean="0"/>
          </a:p>
          <a:p>
            <a:pPr marL="457200" indent="-457200">
              <a:buFont typeface="+mj-lt"/>
              <a:buAutoNum type="arabicPeriod"/>
            </a:pPr>
            <a:r>
              <a:rPr lang="ar-SA" dirty="0" smtClean="0"/>
              <a:t>الفحوص الطبية المتعلقة بالتشخيص التصويري في مجال تشخيص الأورام .</a:t>
            </a:r>
          </a:p>
          <a:p>
            <a:endParaRPr lang="ar-SA" dirty="0"/>
          </a:p>
          <a:p>
            <a:endParaRPr lang="ar-SA" dirty="0" smtClean="0"/>
          </a:p>
          <a:p>
            <a:endParaRPr lang="ar-SA" dirty="0"/>
          </a:p>
          <a:p>
            <a:endParaRPr lang="ar-SA" dirty="0" smtClean="0"/>
          </a:p>
          <a:p>
            <a:endParaRPr lang="ar-SA" dirty="0"/>
          </a:p>
          <a:p>
            <a:pPr algn="ctr"/>
            <a:r>
              <a:rPr lang="ar-SA" sz="8800" dirty="0" smtClean="0">
                <a:solidFill>
                  <a:srgbClr val="C00000"/>
                </a:solidFill>
                <a:latin typeface="Arial" panose="020B0604020202020204" pitchFamily="34" charset="0"/>
                <a:cs typeface="Arial" panose="020B0604020202020204" pitchFamily="34" charset="0"/>
              </a:rPr>
              <a:t>النهاية</a:t>
            </a:r>
          </a:p>
          <a:p>
            <a:pPr marL="457200" indent="-457200">
              <a:buFont typeface="+mj-lt"/>
              <a:buAutoNum type="arabicPeriod"/>
            </a:pPr>
            <a:endParaRPr lang="ar-SY" dirty="0"/>
          </a:p>
        </p:txBody>
      </p:sp>
    </p:spTree>
    <p:extLst>
      <p:ext uri="{BB962C8B-B14F-4D97-AF65-F5344CB8AC3E}">
        <p14:creationId xmlns:p14="http://schemas.microsoft.com/office/powerpoint/2010/main" val="1791757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مربع نص 2"/>
              <p:cNvSpPr txBox="1"/>
              <p:nvPr/>
            </p:nvSpPr>
            <p:spPr>
              <a:xfrm>
                <a:off x="2210937" y="436728"/>
                <a:ext cx="9758150" cy="6664325"/>
              </a:xfrm>
              <a:prstGeom prst="rect">
                <a:avLst/>
              </a:prstGeom>
              <a:noFill/>
            </p:spPr>
            <p:txBody>
              <a:bodyPr wrap="square" rtlCol="1">
                <a:spAutoFit/>
              </a:bodyPr>
              <a:lstStyle/>
              <a:p>
                <a:pPr marL="285750" indent="-285750">
                  <a:buFont typeface="Wingdings" panose="05000000000000000000" pitchFamily="2" charset="2"/>
                  <a:buChar char="q"/>
                </a:pPr>
                <a:r>
                  <a:rPr lang="ar-SA" dirty="0" smtClean="0"/>
                  <a:t>هي إحدى الظواهر الفيزيائية التي تعتمد على الخواص المغناطيسية الميكانيكية الكمومية لنواة الذرة, كما يستخدم ايضاً لتعيين خواص الجزيئات ودراسة بنية الجزيئات.</a:t>
                </a:r>
              </a:p>
              <a:p>
                <a:pPr marL="285750" indent="-285750">
                  <a:buFont typeface="Wingdings" panose="05000000000000000000" pitchFamily="2" charset="2"/>
                  <a:buChar char="q"/>
                </a:pPr>
                <a:r>
                  <a:rPr lang="ar-SA" dirty="0" smtClean="0"/>
                  <a:t>عرف هذا الطيف في العام (</a:t>
                </a:r>
                <a:r>
                  <a:rPr lang="ar-SA" b="1" u="sng" dirty="0" smtClean="0">
                    <a:solidFill>
                      <a:schemeClr val="accent1">
                        <a:lumMod val="50000"/>
                      </a:schemeClr>
                    </a:solidFill>
                  </a:rPr>
                  <a:t>1946م</a:t>
                </a:r>
                <a:r>
                  <a:rPr lang="ar-SA" dirty="0" smtClean="0"/>
                  <a:t>) عندما استطاع </a:t>
                </a:r>
                <a:r>
                  <a:rPr lang="ar-SA" b="1" u="sng" dirty="0" smtClean="0">
                    <a:solidFill>
                      <a:schemeClr val="accent1">
                        <a:lumMod val="50000"/>
                      </a:schemeClr>
                    </a:solidFill>
                  </a:rPr>
                  <a:t>بريسل</a:t>
                </a:r>
                <a:r>
                  <a:rPr lang="ar-SA" dirty="0" smtClean="0"/>
                  <a:t> الحصول على طيف الطنين النووي لشمع ال</a:t>
                </a:r>
                <a:r>
                  <a:rPr lang="ar-SY" dirty="0"/>
                  <a:t>ب</a:t>
                </a:r>
                <a:r>
                  <a:rPr lang="ar-SA" dirty="0" smtClean="0"/>
                  <a:t>رافين,</a:t>
                </a:r>
                <a:r>
                  <a:rPr lang="en-US" dirty="0" smtClean="0"/>
                  <a:t> </a:t>
                </a:r>
                <a:r>
                  <a:rPr lang="ar-SA" dirty="0" smtClean="0"/>
                  <a:t>كما تمكن العالم </a:t>
                </a:r>
                <a:r>
                  <a:rPr lang="ar-SA" b="1" u="sng" dirty="0" smtClean="0">
                    <a:solidFill>
                      <a:schemeClr val="accent1">
                        <a:lumMod val="50000"/>
                      </a:schemeClr>
                    </a:solidFill>
                  </a:rPr>
                  <a:t>بلوك</a:t>
                </a:r>
                <a:r>
                  <a:rPr lang="ar-SA" dirty="0" smtClean="0"/>
                  <a:t> في نفس السنة من الحصول على طيف بروتونات الماء.</a:t>
                </a:r>
              </a:p>
              <a:p>
                <a:endParaRPr lang="ar-SA" dirty="0" smtClean="0"/>
              </a:p>
              <a:p>
                <a:pPr marL="285750" indent="-285750">
                  <a:buFont typeface="Wingdings" panose="05000000000000000000" pitchFamily="2" charset="2"/>
                  <a:buChar char="q"/>
                </a:pPr>
                <a:r>
                  <a:rPr lang="ar-SA" dirty="0" smtClean="0"/>
                  <a:t>تمتلك كل نواة ذرية عزماً مغزلياً حيث انها تتكون من بروتونات ونيترونات التي هي منبع العزم المغزلي للنواة.</a:t>
                </a:r>
              </a:p>
              <a:p>
                <a:pPr marL="285750" indent="-285750">
                  <a:buFont typeface="Wingdings" panose="05000000000000000000" pitchFamily="2" charset="2"/>
                  <a:buChar char="q"/>
                </a:pPr>
                <a:r>
                  <a:rPr lang="ar-SA" dirty="0" smtClean="0"/>
                  <a:t>ويتعين العزم ال</a:t>
                </a:r>
                <a:r>
                  <a:rPr lang="ar-SY" dirty="0" smtClean="0"/>
                  <a:t>م</a:t>
                </a:r>
                <a:r>
                  <a:rPr lang="ar-SA" dirty="0" smtClean="0"/>
                  <a:t>غزلي(</a:t>
                </a:r>
                <a:r>
                  <a:rPr lang="ar-SA" b="1" dirty="0" smtClean="0"/>
                  <a:t>السبيني</a:t>
                </a:r>
                <a:r>
                  <a:rPr lang="ar-SA" dirty="0" smtClean="0"/>
                  <a:t>)للنواة بالعدد الكمي </a:t>
                </a:r>
                <a:r>
                  <a:rPr lang="en-US" b="1" dirty="0" smtClean="0">
                    <a:effectLst>
                      <a:outerShdw blurRad="38100" dist="38100" dir="2700000" algn="tl">
                        <a:srgbClr val="000000">
                          <a:alpha val="43137"/>
                        </a:srgbClr>
                      </a:outerShdw>
                    </a:effectLst>
                  </a:rPr>
                  <a:t>S</a:t>
                </a:r>
                <a:r>
                  <a:rPr lang="ar-SA" b="1" dirty="0" smtClean="0">
                    <a:effectLst>
                      <a:outerShdw blurRad="38100" dist="38100" dir="2700000" algn="tl">
                        <a:srgbClr val="000000">
                          <a:alpha val="43137"/>
                        </a:srgbClr>
                      </a:outerShdw>
                    </a:effectLst>
                  </a:rPr>
                  <a:t> </a:t>
                </a:r>
                <a:r>
                  <a:rPr lang="ar-SA" dirty="0" smtClean="0"/>
                  <a:t>فإذا كان عدد البروتونات والنترونات زوجياً تكون للنواة عزم مغزلي </a:t>
                </a:r>
                <a:r>
                  <a:rPr lang="en-US" b="1" dirty="0" smtClean="0">
                    <a:effectLst>
                      <a:outerShdw blurRad="38100" dist="38100" dir="2700000" algn="tl">
                        <a:srgbClr val="000000">
                          <a:alpha val="43137"/>
                        </a:srgbClr>
                      </a:outerShdw>
                    </a:effectLst>
                  </a:rPr>
                  <a:t>S = 0</a:t>
                </a:r>
                <a:r>
                  <a:rPr lang="ar-SA" b="1" dirty="0" smtClean="0">
                    <a:effectLst>
                      <a:outerShdw blurRad="38100" dist="38100" dir="2700000" algn="tl">
                        <a:srgbClr val="000000">
                          <a:alpha val="43137"/>
                        </a:srgbClr>
                      </a:outerShdw>
                    </a:effectLst>
                  </a:rPr>
                  <a:t> </a:t>
                </a:r>
                <a:r>
                  <a:rPr lang="ar-SA" dirty="0" smtClean="0"/>
                  <a:t>.</a:t>
                </a:r>
                <a:r>
                  <a:rPr lang="ar-SA" dirty="0"/>
                  <a:t> </a:t>
                </a:r>
                <a:endParaRPr lang="ar-SA" dirty="0" smtClean="0"/>
              </a:p>
              <a:p>
                <a:pPr marL="285750" indent="-285750">
                  <a:buFont typeface="Wingdings" panose="05000000000000000000" pitchFamily="2" charset="2"/>
                  <a:buChar char="q"/>
                </a:pPr>
                <a:r>
                  <a:rPr lang="ar-SA" dirty="0" smtClean="0"/>
                  <a:t>إن أكثر </a:t>
                </a:r>
                <a:r>
                  <a:rPr lang="ar-SA" dirty="0" err="1" smtClean="0"/>
                  <a:t>الأنوية</a:t>
                </a:r>
                <a:r>
                  <a:rPr lang="ar-SA" dirty="0" smtClean="0"/>
                  <a:t> التي تستخدم في هذه التقنية هي: نواة ذرة الهيدروجين </a:t>
                </a:r>
                <a14:m>
                  <m:oMath xmlns:m="http://schemas.openxmlformats.org/officeDocument/2006/math">
                    <m:sPre>
                      <m:sPrePr>
                        <m:ctrlPr>
                          <a:rPr lang="ar-SA" sz="2400" b="1" i="1" smtClean="0">
                            <a:solidFill>
                              <a:schemeClr val="accent1">
                                <a:lumMod val="50000"/>
                              </a:schemeClr>
                            </a:solidFill>
                            <a:latin typeface="Cambria Math" panose="02040503050406030204" pitchFamily="18" charset="0"/>
                          </a:rPr>
                        </m:ctrlPr>
                      </m:sPrePr>
                      <m:sub/>
                      <m:sup>
                        <m:r>
                          <a:rPr lang="ar-SY" sz="2400" b="1" i="1" smtClean="0">
                            <a:solidFill>
                              <a:schemeClr val="accent1">
                                <a:lumMod val="50000"/>
                              </a:schemeClr>
                            </a:solidFill>
                            <a:latin typeface="Cambria Math" panose="02040503050406030204" pitchFamily="18" charset="0"/>
                          </a:rPr>
                          <m:t>𝟏</m:t>
                        </m:r>
                      </m:sup>
                      <m:e>
                        <m:r>
                          <a:rPr lang="en-US" sz="2400" b="1" i="1" smtClean="0">
                            <a:solidFill>
                              <a:schemeClr val="accent1">
                                <a:lumMod val="50000"/>
                              </a:schemeClr>
                            </a:solidFill>
                            <a:latin typeface="Cambria Math" panose="02040503050406030204" pitchFamily="18" charset="0"/>
                          </a:rPr>
                          <m:t>𝑯</m:t>
                        </m:r>
                      </m:e>
                    </m:sPre>
                  </m:oMath>
                </a14:m>
                <a:r>
                  <a:rPr lang="ar-SY" dirty="0" smtClean="0"/>
                  <a:t> </a:t>
                </a:r>
                <a:r>
                  <a:rPr lang="ar-SA" dirty="0" smtClean="0"/>
                  <a:t>و الكربون </a:t>
                </a:r>
                <a14:m>
                  <m:oMath xmlns:m="http://schemas.openxmlformats.org/officeDocument/2006/math">
                    <m:sPre>
                      <m:sPrePr>
                        <m:ctrlPr>
                          <a:rPr lang="ar-SA" sz="2000" b="1" i="1" smtClean="0">
                            <a:solidFill>
                              <a:schemeClr val="accent1">
                                <a:lumMod val="50000"/>
                              </a:schemeClr>
                            </a:solidFill>
                            <a:latin typeface="Cambria Math" panose="02040503050406030204" pitchFamily="18" charset="0"/>
                          </a:rPr>
                        </m:ctrlPr>
                      </m:sPrePr>
                      <m:sub/>
                      <m:sup>
                        <m:r>
                          <a:rPr lang="ar-SY" sz="2000" b="1" i="1" smtClean="0">
                            <a:solidFill>
                              <a:schemeClr val="accent1">
                                <a:lumMod val="50000"/>
                              </a:schemeClr>
                            </a:solidFill>
                            <a:latin typeface="Cambria Math" panose="02040503050406030204" pitchFamily="18" charset="0"/>
                          </a:rPr>
                          <m:t>𝟏𝟑</m:t>
                        </m:r>
                      </m:sup>
                      <m:e>
                        <m:r>
                          <a:rPr lang="ar-SY" sz="2000" b="1" i="1" smtClean="0">
                            <a:solidFill>
                              <a:schemeClr val="accent1">
                                <a:lumMod val="50000"/>
                              </a:schemeClr>
                            </a:solidFill>
                            <a:latin typeface="Cambria Math" panose="02040503050406030204" pitchFamily="18" charset="0"/>
                          </a:rPr>
                          <m:t>𝑪</m:t>
                        </m:r>
                      </m:e>
                    </m:sPre>
                  </m:oMath>
                </a14:m>
                <a:r>
                  <a:rPr lang="ar-SY" sz="2000" b="1" dirty="0" smtClean="0"/>
                  <a:t> </a:t>
                </a:r>
                <a:r>
                  <a:rPr lang="ar-SY" b="1" dirty="0" smtClean="0"/>
                  <a:t>.</a:t>
                </a:r>
              </a:p>
              <a:p>
                <a:pPr marL="285750" indent="-285750">
                  <a:buFont typeface="Wingdings" panose="05000000000000000000" pitchFamily="2" charset="2"/>
                  <a:buChar char="q"/>
                </a:pPr>
                <a:endParaRPr lang="ar-SA" dirty="0"/>
              </a:p>
              <a:p>
                <a:pPr marL="285750" indent="-285750">
                  <a:buFont typeface="Wingdings" panose="05000000000000000000" pitchFamily="2" charset="2"/>
                  <a:buChar char="q"/>
                </a:pPr>
                <a:r>
                  <a:rPr lang="ar-SA" dirty="0" smtClean="0"/>
                  <a:t>ينتج عن الدوران المغزلي </a:t>
                </a:r>
                <a:r>
                  <a:rPr lang="ar-SA" dirty="0" err="1" smtClean="0"/>
                  <a:t>لأنوية</a:t>
                </a:r>
                <a:r>
                  <a:rPr lang="ar-SA" dirty="0" smtClean="0"/>
                  <a:t> هذه العناصر حول محورها عزم مغناطيسي(</a:t>
                </a:r>
                <a:r>
                  <a:rPr lang="ar-SA" sz="2000" b="1" i="1" dirty="0" smtClean="0">
                    <a:solidFill>
                      <a:schemeClr val="accent1">
                        <a:lumMod val="50000"/>
                      </a:schemeClr>
                    </a:solidFill>
                    <a:effectLst>
                      <a:outerShdw blurRad="38100" dist="38100" dir="2700000" algn="tl">
                        <a:srgbClr val="000000">
                          <a:alpha val="43137"/>
                        </a:srgbClr>
                      </a:outerShdw>
                    </a:effectLst>
                  </a:rPr>
                  <a:t>µ</a:t>
                </a:r>
                <a:r>
                  <a:rPr lang="ar-SA" dirty="0" smtClean="0"/>
                  <a:t>) وعند وضع هذه </a:t>
                </a:r>
                <a:r>
                  <a:rPr lang="ar-SA" dirty="0" err="1" smtClean="0"/>
                  <a:t>الأنوية</a:t>
                </a:r>
                <a:r>
                  <a:rPr lang="ar-SA" dirty="0" smtClean="0"/>
                  <a:t> بين قطبي مجال مغناطيسي خارجي فإنه يحدث </a:t>
                </a:r>
                <a:r>
                  <a:rPr lang="ar-SA" dirty="0" err="1" smtClean="0"/>
                  <a:t>تآثير</a:t>
                </a:r>
                <a:r>
                  <a:rPr lang="ar-SA" dirty="0" smtClean="0"/>
                  <a:t> على مستويات الطاقة الخاصة بالحركة </a:t>
                </a:r>
                <a:r>
                  <a:rPr lang="ar-SA" dirty="0" err="1" smtClean="0"/>
                  <a:t>المغزلية</a:t>
                </a:r>
                <a:r>
                  <a:rPr lang="ar-SA" dirty="0" smtClean="0"/>
                  <a:t> لهذه </a:t>
                </a:r>
                <a:r>
                  <a:rPr lang="ar-SA" dirty="0" err="1" smtClean="0"/>
                  <a:t>الأنوية</a:t>
                </a:r>
                <a:r>
                  <a:rPr lang="ar-SA" dirty="0" smtClean="0"/>
                  <a:t> مما يؤدي إلى انفصال طاقة الحركة </a:t>
                </a:r>
                <a:r>
                  <a:rPr lang="ar-SA" dirty="0" err="1" smtClean="0"/>
                  <a:t>المغزلية</a:t>
                </a:r>
                <a:r>
                  <a:rPr lang="ar-SA" dirty="0" smtClean="0"/>
                  <a:t> إلى مستويين </a:t>
                </a:r>
                <a:r>
                  <a:rPr lang="ar-SA" dirty="0" err="1" smtClean="0"/>
                  <a:t>طاقيين</a:t>
                </a:r>
                <a:r>
                  <a:rPr lang="ar-SA" dirty="0" smtClean="0"/>
                  <a:t> </a:t>
                </a:r>
                <a:r>
                  <a:rPr lang="ar-SA" dirty="0" err="1" smtClean="0"/>
                  <a:t>مختلفيين</a:t>
                </a:r>
                <a:r>
                  <a:rPr lang="ar-SA" dirty="0" smtClean="0"/>
                  <a:t> على أساس اتجاه العزم المغناطيسي الناشئ عن الحركة </a:t>
                </a:r>
                <a:r>
                  <a:rPr lang="ar-SA" dirty="0" err="1" smtClean="0"/>
                  <a:t>المغزلية</a:t>
                </a:r>
                <a:r>
                  <a:rPr lang="ar-SA" dirty="0" smtClean="0"/>
                  <a:t> وهما:</a:t>
                </a:r>
              </a:p>
              <a:p>
                <a:pPr marL="342900" indent="-342900">
                  <a:buFont typeface="+mj-lt"/>
                  <a:buAutoNum type="arabicParenR"/>
                </a:pPr>
                <a:r>
                  <a:rPr lang="ar-SA" dirty="0" smtClean="0"/>
                  <a:t>مستوي طاقة منخفضة وهنا يكون العزم المغناطيسي في اتجاه المجال المغناطيسي الخارجي.</a:t>
                </a:r>
              </a:p>
              <a:p>
                <a:pPr marL="342900" indent="-342900">
                  <a:buFont typeface="+mj-lt"/>
                  <a:buAutoNum type="arabicParenR"/>
                </a:pPr>
                <a:r>
                  <a:rPr lang="ar-SA" dirty="0" smtClean="0"/>
                  <a:t>مستوي طاقة مرتفع وهنا يكون العزم المغناطيسي في اتجاه معاكس للمجال المغناطيسي الخارجي.</a:t>
                </a:r>
              </a:p>
              <a:p>
                <a:endParaRPr lang="ar-SA" dirty="0"/>
              </a:p>
              <a:p>
                <a:pPr marL="285750" indent="-285750">
                  <a:buFont typeface="Wingdings" panose="05000000000000000000" pitchFamily="2" charset="2"/>
                  <a:buChar char="q"/>
                </a:pPr>
                <a:r>
                  <a:rPr lang="ar-SA" dirty="0" smtClean="0"/>
                  <a:t>عند وضع هذه </a:t>
                </a:r>
                <a:r>
                  <a:rPr lang="ar-SA" dirty="0" err="1" smtClean="0"/>
                  <a:t>الأنوية</a:t>
                </a:r>
                <a:r>
                  <a:rPr lang="ar-SA" dirty="0" smtClean="0"/>
                  <a:t> في مجال مغناطيسي كبير ويسلط عليها أشعة الراديو </a:t>
                </a:r>
                <a:r>
                  <a:rPr lang="en-US" sz="2000" b="1" dirty="0" err="1" smtClean="0">
                    <a:solidFill>
                      <a:schemeClr val="accent1">
                        <a:lumMod val="50000"/>
                      </a:schemeClr>
                    </a:solidFill>
                  </a:rPr>
                  <a:t>RadioWave</a:t>
                </a:r>
                <a:r>
                  <a:rPr lang="ar-SA" sz="2000" b="1" dirty="0" smtClean="0">
                    <a:solidFill>
                      <a:schemeClr val="accent1">
                        <a:lumMod val="50000"/>
                      </a:schemeClr>
                    </a:solidFill>
                  </a:rPr>
                  <a:t> </a:t>
                </a:r>
                <a:r>
                  <a:rPr lang="ar-SA" dirty="0" smtClean="0">
                    <a:solidFill>
                      <a:schemeClr val="tx1">
                        <a:lumMod val="95000"/>
                        <a:lumOff val="5000"/>
                      </a:schemeClr>
                    </a:solidFill>
                  </a:rPr>
                  <a:t>فتمتص هذه </a:t>
                </a:r>
                <a:r>
                  <a:rPr lang="ar-SA" dirty="0" err="1" smtClean="0">
                    <a:solidFill>
                      <a:schemeClr val="tx1">
                        <a:lumMod val="95000"/>
                        <a:lumOff val="5000"/>
                      </a:schemeClr>
                    </a:solidFill>
                  </a:rPr>
                  <a:t>الأنوية</a:t>
                </a:r>
                <a:r>
                  <a:rPr lang="ar-SA" dirty="0" smtClean="0">
                    <a:solidFill>
                      <a:schemeClr val="tx1">
                        <a:lumMod val="95000"/>
                        <a:lumOff val="5000"/>
                      </a:schemeClr>
                    </a:solidFill>
                  </a:rPr>
                  <a:t> طاقة أشعة الراديو وتنتقل إلى مستوى طاقة أعلى وينتج عن ذلك تغير في اتجاه الحركة </a:t>
                </a:r>
                <a:r>
                  <a:rPr lang="ar-SA" dirty="0" err="1" smtClean="0">
                    <a:solidFill>
                      <a:schemeClr val="tx1">
                        <a:lumMod val="95000"/>
                        <a:lumOff val="5000"/>
                      </a:schemeClr>
                    </a:solidFill>
                  </a:rPr>
                  <a:t>المغزلية</a:t>
                </a:r>
                <a:r>
                  <a:rPr lang="ar-SA" dirty="0" smtClean="0">
                    <a:solidFill>
                      <a:schemeClr val="tx1">
                        <a:lumMod val="95000"/>
                        <a:lumOff val="5000"/>
                      </a:schemeClr>
                    </a:solidFill>
                  </a:rPr>
                  <a:t> للنواة ثم ترجع النواة من المستوي العالي إلى مستوي منخفض مرة أخرى وهكذا.</a:t>
                </a:r>
                <a:endParaRPr lang="ar-SA" sz="2000" b="1" dirty="0" smtClean="0">
                  <a:solidFill>
                    <a:schemeClr val="accent1">
                      <a:lumMod val="50000"/>
                    </a:schemeClr>
                  </a:solidFill>
                </a:endParaRPr>
              </a:p>
              <a:p>
                <a:pPr marL="285750" indent="-285750">
                  <a:buFont typeface="Wingdings" panose="05000000000000000000" pitchFamily="2" charset="2"/>
                  <a:buChar char="q"/>
                </a:pPr>
                <a:endParaRPr lang="ar-SY" b="1" dirty="0">
                  <a:effectLst>
                    <a:outerShdw blurRad="38100" dist="38100" dir="2700000" algn="tl">
                      <a:srgbClr val="000000">
                        <a:alpha val="43137"/>
                      </a:srgbClr>
                    </a:outerShdw>
                  </a:effectLst>
                </a:endParaRPr>
              </a:p>
            </p:txBody>
          </p:sp>
        </mc:Choice>
        <mc:Fallback xmlns="">
          <p:sp>
            <p:nvSpPr>
              <p:cNvPr id="3" name="مربع نص 2"/>
              <p:cNvSpPr txBox="1">
                <a:spLocks noRot="1" noChangeAspect="1" noMove="1" noResize="1" noEditPoints="1" noAdjustHandles="1" noChangeArrowheads="1" noChangeShapeType="1" noTextEdit="1"/>
              </p:cNvSpPr>
              <p:nvPr/>
            </p:nvSpPr>
            <p:spPr>
              <a:xfrm>
                <a:off x="2210937" y="436728"/>
                <a:ext cx="9758150" cy="6664325"/>
              </a:xfrm>
              <a:prstGeom prst="rect">
                <a:avLst/>
              </a:prstGeom>
              <a:blipFill>
                <a:blip r:embed="rId2"/>
                <a:stretch>
                  <a:fillRect l="-1063" t="-549" r="-625"/>
                </a:stretch>
              </a:blipFill>
            </p:spPr>
            <p:txBody>
              <a:bodyPr/>
              <a:lstStyle/>
              <a:p>
                <a:r>
                  <a:rPr lang="ar-SY">
                    <a:noFill/>
                  </a:rPr>
                  <a:t> </a:t>
                </a:r>
              </a:p>
            </p:txBody>
          </p:sp>
        </mc:Fallback>
      </mc:AlternateContent>
    </p:spTree>
    <p:extLst>
      <p:ext uri="{BB962C8B-B14F-4D97-AF65-F5344CB8AC3E}">
        <p14:creationId xmlns:p14="http://schemas.microsoft.com/office/powerpoint/2010/main" val="954673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924335" y="245660"/>
            <a:ext cx="10072048" cy="6093976"/>
          </a:xfrm>
          <a:prstGeom prst="rect">
            <a:avLst/>
          </a:prstGeom>
          <a:noFill/>
        </p:spPr>
        <p:txBody>
          <a:bodyPr wrap="square" rtlCol="1">
            <a:spAutoFit/>
          </a:bodyPr>
          <a:lstStyle/>
          <a:p>
            <a:pPr marL="285750" indent="-285750">
              <a:buFont typeface="Wingdings" panose="05000000000000000000" pitchFamily="2" charset="2"/>
              <a:buChar char="q"/>
            </a:pPr>
            <a:r>
              <a:rPr lang="ar-SA" dirty="0" smtClean="0"/>
              <a:t>إن هذه الظاهرة تسمى بظاهرة الرنين النووي المغناطيسي وامتصاص الطاقة يمكن الكشف عنه وتكبيره كطيف خطي ويطلق عليه إشارة الرنين المغناطيسي. ويظهر كل جزء عدة امتصاصات تعبر عن الظروف الالكترونية المحيطة بكل نواة والتي تحدد نوع الرابطة والذر</a:t>
            </a:r>
            <a:r>
              <a:rPr lang="ar-SY" dirty="0" smtClean="0"/>
              <a:t>ا</a:t>
            </a:r>
            <a:r>
              <a:rPr lang="ar-SA" dirty="0" smtClean="0"/>
              <a:t>ت </a:t>
            </a:r>
            <a:r>
              <a:rPr lang="ar-SA" dirty="0" err="1" smtClean="0"/>
              <a:t>الآخرى</a:t>
            </a:r>
            <a:r>
              <a:rPr lang="ar-SA" dirty="0" smtClean="0"/>
              <a:t> المرتبطة بهذه النواة ولذلك يستخدم الرنين المغناطيسي في التعرف على التركيب البنائي للجزيئات.</a:t>
            </a:r>
          </a:p>
          <a:p>
            <a:endParaRPr lang="ar-SA" dirty="0"/>
          </a:p>
          <a:p>
            <a:pPr marL="285750" indent="-285750">
              <a:buFont typeface="Wingdings" panose="05000000000000000000" pitchFamily="2" charset="2"/>
              <a:buChar char="q"/>
            </a:pPr>
            <a:r>
              <a:rPr lang="ar-SA" sz="2800" b="1" dirty="0" smtClean="0">
                <a:solidFill>
                  <a:schemeClr val="accent1">
                    <a:lumMod val="75000"/>
                  </a:schemeClr>
                </a:solidFill>
                <a:effectLst>
                  <a:outerShdw blurRad="38100" dist="38100" dir="2700000" algn="tl">
                    <a:srgbClr val="000000">
                      <a:alpha val="43137"/>
                    </a:srgbClr>
                  </a:outerShdw>
                </a:effectLst>
              </a:rPr>
              <a:t>مكونات مطياف الرنين النووي المغناطيسي:</a:t>
            </a:r>
            <a:endParaRPr lang="ar-SA" dirty="0">
              <a:solidFill>
                <a:schemeClr val="accent1">
                  <a:lumMod val="75000"/>
                </a:schemeClr>
              </a:solidFill>
            </a:endParaRPr>
          </a:p>
          <a:p>
            <a:pPr marL="342900" indent="-342900">
              <a:buFont typeface="+mj-lt"/>
              <a:buAutoNum type="arabicParenR"/>
            </a:pPr>
            <a:endParaRPr lang="ar-SA" dirty="0" smtClean="0">
              <a:solidFill>
                <a:schemeClr val="accent1">
                  <a:lumMod val="75000"/>
                </a:schemeClr>
              </a:solidFill>
            </a:endParaRPr>
          </a:p>
          <a:p>
            <a:pPr marL="342900" indent="-342900">
              <a:buFont typeface="+mj-lt"/>
              <a:buAutoNum type="arabicParenR"/>
            </a:pPr>
            <a:r>
              <a:rPr lang="ar-SA" b="1" dirty="0" smtClean="0">
                <a:solidFill>
                  <a:schemeClr val="accent1">
                    <a:lumMod val="75000"/>
                  </a:schemeClr>
                </a:solidFill>
                <a:effectLst>
                  <a:outerShdw blurRad="38100" dist="38100" dir="2700000" algn="tl">
                    <a:srgbClr val="000000">
                      <a:alpha val="43137"/>
                    </a:srgbClr>
                  </a:outerShdw>
                </a:effectLst>
              </a:rPr>
              <a:t>المغناطيس: </a:t>
            </a:r>
            <a:r>
              <a:rPr lang="ar-SA" dirty="0" smtClean="0">
                <a:solidFill>
                  <a:schemeClr val="tx1">
                    <a:lumMod val="95000"/>
                    <a:lumOff val="5000"/>
                  </a:schemeClr>
                </a:solidFill>
              </a:rPr>
              <a:t>يستخدم قطبي المغناطيس لفصل المستويات الطاقة المغناطيسية </a:t>
            </a:r>
            <a:r>
              <a:rPr lang="ar-SA" dirty="0" err="1" smtClean="0">
                <a:solidFill>
                  <a:schemeClr val="tx1">
                    <a:lumMod val="95000"/>
                    <a:lumOff val="5000"/>
                  </a:schemeClr>
                </a:solidFill>
              </a:rPr>
              <a:t>للأنوية</a:t>
            </a:r>
            <a:r>
              <a:rPr lang="ar-SA" dirty="0" smtClean="0">
                <a:solidFill>
                  <a:schemeClr val="tx1">
                    <a:lumMod val="95000"/>
                    <a:lumOff val="5000"/>
                  </a:schemeClr>
                </a:solidFill>
              </a:rPr>
              <a:t> </a:t>
            </a:r>
            <a:r>
              <a:rPr lang="ar-SA" dirty="0" err="1" smtClean="0">
                <a:solidFill>
                  <a:schemeClr val="tx1">
                    <a:lumMod val="95000"/>
                    <a:lumOff val="5000"/>
                  </a:schemeClr>
                </a:solidFill>
              </a:rPr>
              <a:t>المختلفة,توضع</a:t>
            </a:r>
            <a:r>
              <a:rPr lang="ar-SA" dirty="0" smtClean="0">
                <a:solidFill>
                  <a:schemeClr val="tx1">
                    <a:lumMod val="95000"/>
                    <a:lumOff val="5000"/>
                  </a:schemeClr>
                </a:solidFill>
              </a:rPr>
              <a:t> العينة في الجهاز بين قطبي المغناطيس الذي يشترط فيه أن يعطي مجالاً مغناطيسيا متجانساً وأن يكون ثابت بدرجة معينة.</a:t>
            </a:r>
          </a:p>
          <a:p>
            <a:pPr marL="342900" indent="-342900">
              <a:buFont typeface="+mj-lt"/>
              <a:buAutoNum type="arabicParenR"/>
            </a:pPr>
            <a:r>
              <a:rPr lang="ar-SA" b="1" dirty="0" smtClean="0">
                <a:solidFill>
                  <a:schemeClr val="accent1">
                    <a:lumMod val="50000"/>
                  </a:schemeClr>
                </a:solidFill>
                <a:effectLst>
                  <a:outerShdw blurRad="38100" dist="38100" dir="2700000" algn="tl">
                    <a:srgbClr val="000000">
                      <a:alpha val="43137"/>
                    </a:srgbClr>
                  </a:outerShdw>
                </a:effectLst>
              </a:rPr>
              <a:t>وحدة تغيير شدة المجال: </a:t>
            </a:r>
            <a:r>
              <a:rPr lang="ar-SA" dirty="0" smtClean="0">
                <a:solidFill>
                  <a:schemeClr val="tx1">
                    <a:lumMod val="95000"/>
                    <a:lumOff val="5000"/>
                  </a:schemeClr>
                </a:solidFill>
              </a:rPr>
              <a:t>يتم تغيير شدة المجال المغناطيسي بواسطة ملف في مواجهة قطبي المغناطيس.</a:t>
            </a:r>
          </a:p>
          <a:p>
            <a:pPr marL="342900" indent="-342900">
              <a:buFont typeface="+mj-lt"/>
              <a:buAutoNum type="arabicParenR"/>
            </a:pPr>
            <a:r>
              <a:rPr lang="ar-SA" b="1" dirty="0" smtClean="0">
                <a:solidFill>
                  <a:schemeClr val="accent1">
                    <a:lumMod val="50000"/>
                  </a:schemeClr>
                </a:solidFill>
                <a:effectLst>
                  <a:outerShdw blurRad="38100" dist="38100" dir="2700000" algn="tl">
                    <a:srgbClr val="000000">
                      <a:alpha val="43137"/>
                    </a:srgbClr>
                  </a:outerShdw>
                </a:effectLst>
              </a:rPr>
              <a:t>مصدر إنتاج موجات أشعة الراديو: </a:t>
            </a:r>
            <a:r>
              <a:rPr lang="ar-SA" dirty="0" smtClean="0">
                <a:solidFill>
                  <a:schemeClr val="tx1">
                    <a:lumMod val="95000"/>
                    <a:lumOff val="5000"/>
                  </a:schemeClr>
                </a:solidFill>
              </a:rPr>
              <a:t>تنتج أشعة الراديو من متذبذب أشعة الراديو حيث يتغذى في سلك مزدوج ملفوف حول العينة والذي يسمى ملف الإرسال ويكون محوره عمودياً على اتجاه الحقل المغناطيسي .</a:t>
            </a:r>
          </a:p>
          <a:p>
            <a:pPr marL="342900" indent="-342900">
              <a:buFont typeface="+mj-lt"/>
              <a:buAutoNum type="arabicParenR"/>
            </a:pPr>
            <a:r>
              <a:rPr lang="ar-SA" b="1" dirty="0" smtClean="0">
                <a:solidFill>
                  <a:schemeClr val="accent1">
                    <a:lumMod val="50000"/>
                  </a:schemeClr>
                </a:solidFill>
                <a:effectLst>
                  <a:outerShdw blurRad="38100" dist="38100" dir="2700000" algn="tl">
                    <a:srgbClr val="000000">
                      <a:alpha val="43137"/>
                    </a:srgbClr>
                  </a:outerShdw>
                </a:effectLst>
              </a:rPr>
              <a:t>وحدة وضع العينة: </a:t>
            </a:r>
            <a:r>
              <a:rPr lang="ar-SA" dirty="0" smtClean="0">
                <a:solidFill>
                  <a:schemeClr val="tx1">
                    <a:lumMod val="95000"/>
                    <a:lumOff val="5000"/>
                  </a:schemeClr>
                </a:solidFill>
              </a:rPr>
              <a:t>تستخدم أنابيب من الزجاج قطرها الداخلي </a:t>
            </a:r>
            <a:r>
              <a:rPr lang="en-US" sz="2000" b="1" dirty="0" smtClean="0">
                <a:solidFill>
                  <a:schemeClr val="accent1">
                    <a:lumMod val="50000"/>
                  </a:schemeClr>
                </a:solidFill>
                <a:effectLst>
                  <a:outerShdw blurRad="38100" dist="38100" dir="2700000" algn="tl">
                    <a:srgbClr val="000000">
                      <a:alpha val="43137"/>
                    </a:srgbClr>
                  </a:outerShdw>
                </a:effectLst>
              </a:rPr>
              <a:t>5mm</a:t>
            </a:r>
            <a:r>
              <a:rPr lang="en-US" dirty="0" smtClean="0">
                <a:solidFill>
                  <a:schemeClr val="tx1">
                    <a:lumMod val="95000"/>
                    <a:lumOff val="5000"/>
                  </a:schemeClr>
                </a:solidFill>
              </a:rPr>
              <a:t>)</a:t>
            </a:r>
            <a:r>
              <a:rPr lang="ar-SA" dirty="0" smtClean="0">
                <a:solidFill>
                  <a:schemeClr val="tx1">
                    <a:lumMod val="95000"/>
                    <a:lumOff val="5000"/>
                  </a:schemeClr>
                </a:solidFill>
              </a:rPr>
              <a:t>) لوضع العينات وهذه الأنبوبة تكون متصلة بتربين يدار </a:t>
            </a:r>
            <a:r>
              <a:rPr lang="ar-SA" dirty="0" err="1" smtClean="0">
                <a:solidFill>
                  <a:schemeClr val="tx1">
                    <a:lumMod val="95000"/>
                    <a:lumOff val="5000"/>
                  </a:schemeClr>
                </a:solidFill>
              </a:rPr>
              <a:t>بالهواء,إن</a:t>
            </a:r>
            <a:r>
              <a:rPr lang="ar-SA" dirty="0" smtClean="0">
                <a:solidFill>
                  <a:schemeClr val="tx1">
                    <a:lumMod val="95000"/>
                    <a:lumOff val="5000"/>
                  </a:schemeClr>
                </a:solidFill>
              </a:rPr>
              <a:t> دوران الأنبوبة في الهواء يقلل التأثير الناتج عن عدم التجانس في المجال المغناطيسي الخارجي.</a:t>
            </a:r>
          </a:p>
          <a:p>
            <a:pPr marL="342900" indent="-342900">
              <a:buFont typeface="+mj-lt"/>
              <a:buAutoNum type="arabicParenR"/>
            </a:pPr>
            <a:r>
              <a:rPr lang="ar-SA" b="1" dirty="0" smtClean="0">
                <a:solidFill>
                  <a:schemeClr val="accent1">
                    <a:lumMod val="50000"/>
                  </a:schemeClr>
                </a:solidFill>
                <a:effectLst>
                  <a:outerShdw blurRad="38100" dist="38100" dir="2700000" algn="tl">
                    <a:srgbClr val="000000">
                      <a:alpha val="43137"/>
                    </a:srgbClr>
                  </a:outerShdw>
                </a:effectLst>
              </a:rPr>
              <a:t>وحدة الكشف: </a:t>
            </a:r>
            <a:r>
              <a:rPr lang="ar-SA" dirty="0" smtClean="0">
                <a:solidFill>
                  <a:schemeClr val="tx1">
                    <a:lumMod val="95000"/>
                    <a:lumOff val="5000"/>
                  </a:schemeClr>
                </a:solidFill>
              </a:rPr>
              <a:t>يمكن الكشف عن امتصاص أشعة الراديو بواسطة ملف آخر من السلك يحيط بالعينة أيضاً ويكون عمودياً على كل من ملف الإرسال والمجال المغناطيسي ويطلق عليه ملف </a:t>
            </a:r>
            <a:r>
              <a:rPr lang="ar-SA" dirty="0" err="1" smtClean="0">
                <a:solidFill>
                  <a:schemeClr val="tx1">
                    <a:lumMod val="95000"/>
                    <a:lumOff val="5000"/>
                  </a:schemeClr>
                </a:solidFill>
              </a:rPr>
              <a:t>الإستقبال</a:t>
            </a:r>
            <a:r>
              <a:rPr lang="ar-SA" dirty="0" smtClean="0">
                <a:solidFill>
                  <a:schemeClr val="tx1">
                    <a:lumMod val="95000"/>
                    <a:lumOff val="5000"/>
                  </a:schemeClr>
                </a:solidFill>
              </a:rPr>
              <a:t> ويتولد فيه فيض كهربائي ينقل إلى المستقبل حيث يتم تكبيره وتسجيله.</a:t>
            </a:r>
            <a:endParaRPr lang="ar-SA" b="1" dirty="0" smtClean="0">
              <a:solidFill>
                <a:schemeClr val="accent1">
                  <a:lumMod val="50000"/>
                </a:schemeClr>
              </a:solidFill>
              <a:effectLst>
                <a:outerShdw blurRad="38100" dist="38100" dir="2700000" algn="tl">
                  <a:srgbClr val="000000">
                    <a:alpha val="43137"/>
                  </a:srgbClr>
                </a:outerShdw>
              </a:effectLst>
            </a:endParaRPr>
          </a:p>
        </p:txBody>
      </p:sp>
      <p:cxnSp>
        <p:nvCxnSpPr>
          <p:cNvPr id="5" name="رابط مستقيم 4"/>
          <p:cNvCxnSpPr/>
          <p:nvPr/>
        </p:nvCxnSpPr>
        <p:spPr>
          <a:xfrm flipH="1">
            <a:off x="1910687" y="1610436"/>
            <a:ext cx="10072047" cy="1364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747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160895" y="272955"/>
            <a:ext cx="9840036" cy="2462213"/>
          </a:xfrm>
          <a:prstGeom prst="rect">
            <a:avLst/>
          </a:prstGeom>
          <a:noFill/>
        </p:spPr>
        <p:txBody>
          <a:bodyPr wrap="square" rtlCol="1">
            <a:spAutoFit/>
          </a:bodyPr>
          <a:lstStyle/>
          <a:p>
            <a:r>
              <a:rPr lang="ar-SA" b="1" dirty="0" smtClean="0">
                <a:solidFill>
                  <a:schemeClr val="accent1">
                    <a:lumMod val="50000"/>
                  </a:schemeClr>
                </a:solidFill>
                <a:effectLst>
                  <a:outerShdw blurRad="38100" dist="38100" dir="2700000" algn="tl">
                    <a:srgbClr val="000000">
                      <a:alpha val="43137"/>
                    </a:srgbClr>
                  </a:outerShdw>
                </a:effectLst>
              </a:rPr>
              <a:t>6) وحدة التكامل الالكترونية : </a:t>
            </a:r>
            <a:r>
              <a:rPr lang="ar-SA" dirty="0" smtClean="0">
                <a:solidFill>
                  <a:schemeClr val="tx1">
                    <a:lumMod val="95000"/>
                    <a:lumOff val="5000"/>
                  </a:schemeClr>
                </a:solidFill>
              </a:rPr>
              <a:t>تحتوي جميع أجهزة الرنين النووي المغناطيسي على وحدة لقياس المساحة تحت كل منحني امتصاص وتسمى وحدة تكامل الكترونية وهذه المساحة تتناسب طردياً مع عدد البروتونات المسؤولة من هذا الامتصاص.</a:t>
            </a:r>
          </a:p>
          <a:p>
            <a:r>
              <a:rPr lang="ar-SA" b="1" dirty="0" smtClean="0">
                <a:solidFill>
                  <a:schemeClr val="accent1">
                    <a:lumMod val="50000"/>
                  </a:schemeClr>
                </a:solidFill>
                <a:effectLst>
                  <a:outerShdw blurRad="38100" dist="38100" dir="2700000" algn="tl">
                    <a:srgbClr val="000000">
                      <a:alpha val="43137"/>
                    </a:srgbClr>
                  </a:outerShdw>
                </a:effectLst>
              </a:rPr>
              <a:t>7)جهاز </a:t>
            </a:r>
            <a:r>
              <a:rPr lang="en-US" b="1" dirty="0" smtClean="0">
                <a:solidFill>
                  <a:schemeClr val="accent1">
                    <a:lumMod val="50000"/>
                  </a:schemeClr>
                </a:solidFill>
                <a:effectLst>
                  <a:outerShdw blurRad="38100" dist="38100" dir="2700000" algn="tl">
                    <a:srgbClr val="000000">
                      <a:alpha val="43137"/>
                    </a:srgbClr>
                  </a:outerShdw>
                </a:effectLst>
              </a:rPr>
              <a:t>60MHz NMR</a:t>
            </a:r>
            <a:r>
              <a:rPr lang="ar-SY" b="1" dirty="0" smtClean="0">
                <a:solidFill>
                  <a:schemeClr val="accent1">
                    <a:lumMod val="50000"/>
                  </a:schemeClr>
                </a:solidFill>
                <a:effectLst>
                  <a:outerShdw blurRad="38100" dist="38100" dir="2700000" algn="tl">
                    <a:srgbClr val="000000">
                      <a:alpha val="43137"/>
                    </a:srgbClr>
                  </a:outerShdw>
                </a:effectLst>
              </a:rPr>
              <a:t> :</a:t>
            </a:r>
            <a:r>
              <a:rPr lang="ar-SY" dirty="0" smtClean="0">
                <a:solidFill>
                  <a:schemeClr val="accent1">
                    <a:lumMod val="50000"/>
                  </a:schemeClr>
                </a:solidFill>
              </a:rPr>
              <a:t> </a:t>
            </a:r>
            <a:r>
              <a:rPr lang="ar-SA" dirty="0" smtClean="0">
                <a:solidFill>
                  <a:schemeClr val="tx1">
                    <a:lumMod val="95000"/>
                    <a:lumOff val="5000"/>
                  </a:schemeClr>
                </a:solidFill>
              </a:rPr>
              <a:t>هو الجهاز الذي يستخدم أشعة ترددها </a:t>
            </a:r>
            <a:r>
              <a:rPr lang="en-US" sz="2000" b="1" dirty="0" smtClean="0">
                <a:solidFill>
                  <a:schemeClr val="accent1">
                    <a:lumMod val="50000"/>
                  </a:schemeClr>
                </a:solidFill>
              </a:rPr>
              <a:t>60MHz</a:t>
            </a:r>
            <a:r>
              <a:rPr lang="ar-SA" sz="2000" b="1" dirty="0" smtClean="0">
                <a:solidFill>
                  <a:schemeClr val="accent1">
                    <a:lumMod val="50000"/>
                  </a:schemeClr>
                </a:solidFill>
              </a:rPr>
              <a:t> </a:t>
            </a:r>
            <a:r>
              <a:rPr lang="ar-SA" b="1" dirty="0" smtClean="0">
                <a:solidFill>
                  <a:schemeClr val="tx1">
                    <a:lumMod val="95000"/>
                    <a:lumOff val="5000"/>
                  </a:schemeClr>
                </a:solidFill>
              </a:rPr>
              <a:t>.</a:t>
            </a:r>
          </a:p>
          <a:p>
            <a:endParaRPr lang="ar-SA" sz="2000" b="1" dirty="0">
              <a:solidFill>
                <a:schemeClr val="tx1">
                  <a:lumMod val="95000"/>
                  <a:lumOff val="5000"/>
                </a:schemeClr>
              </a:solidFill>
              <a:effectLst>
                <a:outerShdw blurRad="38100" dist="38100" dir="2700000" algn="tl">
                  <a:srgbClr val="000000">
                    <a:alpha val="43137"/>
                  </a:srgbClr>
                </a:outerShdw>
              </a:effectLst>
            </a:endParaRPr>
          </a:p>
          <a:p>
            <a:r>
              <a:rPr lang="ar-SA" sz="2000" b="1" dirty="0" smtClean="0">
                <a:solidFill>
                  <a:schemeClr val="accent1">
                    <a:lumMod val="50000"/>
                  </a:schemeClr>
                </a:solidFill>
                <a:effectLst>
                  <a:outerShdw blurRad="38100" dist="38100" dir="2700000" algn="tl">
                    <a:srgbClr val="000000">
                      <a:alpha val="43137"/>
                    </a:srgbClr>
                  </a:outerShdw>
                </a:effectLst>
              </a:rPr>
              <a:t>العلاقة بين عدد اللف والعدد الكتلي والعدد الذري :</a:t>
            </a:r>
          </a:p>
          <a:p>
            <a:endParaRPr lang="ar-SA" sz="2000" b="1" dirty="0" smtClean="0">
              <a:solidFill>
                <a:schemeClr val="accent1">
                  <a:lumMod val="50000"/>
                </a:schemeClr>
              </a:solidFill>
              <a:effectLst>
                <a:outerShdw blurRad="38100" dist="38100" dir="2700000" algn="tl">
                  <a:srgbClr val="000000">
                    <a:alpha val="43137"/>
                  </a:srgbClr>
                </a:outerShdw>
              </a:effectLst>
            </a:endParaRPr>
          </a:p>
          <a:p>
            <a:endParaRPr lang="ar-SY" sz="2000" b="1" dirty="0">
              <a:solidFill>
                <a:schemeClr val="accent1">
                  <a:lumMod val="50000"/>
                </a:schemeClr>
              </a:solidFill>
              <a:effectLst>
                <a:outerShdw blurRad="38100" dist="38100" dir="2700000" algn="tl">
                  <a:srgbClr val="000000">
                    <a:alpha val="43137"/>
                  </a:srgbClr>
                </a:outerShdw>
              </a:effectLst>
            </a:endParaRPr>
          </a:p>
        </p:txBody>
      </p:sp>
      <p:cxnSp>
        <p:nvCxnSpPr>
          <p:cNvPr id="8" name="رابط مستقيم 7"/>
          <p:cNvCxnSpPr/>
          <p:nvPr/>
        </p:nvCxnSpPr>
        <p:spPr>
          <a:xfrm flipH="1">
            <a:off x="2142699" y="1596788"/>
            <a:ext cx="98536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1" name="جدول 10"/>
              <p:cNvGraphicFramePr>
                <a:graphicFrameLocks noGrp="1"/>
              </p:cNvGraphicFramePr>
              <p:nvPr>
                <p:extLst>
                  <p:ext uri="{D42A27DB-BD31-4B8C-83A1-F6EECF244321}">
                    <p14:modId xmlns:p14="http://schemas.microsoft.com/office/powerpoint/2010/main" val="1212171176"/>
                  </p:ext>
                </p:extLst>
              </p:nvPr>
            </p:nvGraphicFramePr>
            <p:xfrm>
              <a:off x="3868383" y="2261862"/>
              <a:ext cx="8127999" cy="1723073"/>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rtl="1"/>
                          <a:r>
                            <a:rPr lang="ar-SA" dirty="0" smtClean="0"/>
                            <a:t>العدد الكتلي</a:t>
                          </a:r>
                          <a:endParaRPr lang="ar-SY" dirty="0"/>
                        </a:p>
                      </a:txBody>
                      <a:tcPr/>
                    </a:tc>
                    <a:tc>
                      <a:txBody>
                        <a:bodyPr/>
                        <a:lstStyle/>
                        <a:p>
                          <a:pPr rtl="1"/>
                          <a:r>
                            <a:rPr lang="ar-SA" dirty="0" smtClean="0"/>
                            <a:t>العدد الذري</a:t>
                          </a:r>
                          <a:endParaRPr lang="ar-SY" dirty="0"/>
                        </a:p>
                      </a:txBody>
                      <a:tcPr/>
                    </a:tc>
                    <a:tc>
                      <a:txBody>
                        <a:bodyPr/>
                        <a:lstStyle/>
                        <a:p>
                          <a:pPr rtl="1"/>
                          <a:r>
                            <a:rPr lang="ar-SA" dirty="0" smtClean="0"/>
                            <a:t>عدد اللف(اللف النووي)</a:t>
                          </a:r>
                          <a:endParaRPr lang="ar-SY" dirty="0"/>
                        </a:p>
                      </a:txBody>
                      <a:tcPr/>
                    </a:tc>
                    <a:extLst>
                      <a:ext uri="{0D108BD9-81ED-4DB2-BD59-A6C34878D82A}">
                        <a16:rowId xmlns:a16="http://schemas.microsoft.com/office/drawing/2014/main" val="10000"/>
                      </a:ext>
                    </a:extLst>
                  </a:tr>
                  <a:tr h="370840">
                    <a:tc>
                      <a:txBody>
                        <a:bodyPr/>
                        <a:lstStyle/>
                        <a:p>
                          <a:pPr rtl="1"/>
                          <a:r>
                            <a:rPr lang="ar-SA" dirty="0" smtClean="0"/>
                            <a:t>فردي</a:t>
                          </a:r>
                          <a:endParaRPr lang="ar-SY" dirty="0"/>
                        </a:p>
                      </a:txBody>
                      <a:tcPr/>
                    </a:tc>
                    <a:tc>
                      <a:txBody>
                        <a:bodyPr/>
                        <a:lstStyle/>
                        <a:p>
                          <a:pPr rtl="1"/>
                          <a:r>
                            <a:rPr lang="ar-SA" dirty="0" smtClean="0"/>
                            <a:t>فردي أو زوجي</a:t>
                          </a:r>
                          <a:endParaRPr lang="ar-SY" dirty="0"/>
                        </a:p>
                      </a:txBody>
                      <a:tcPr/>
                    </a:tc>
                    <a:tc>
                      <a:txBody>
                        <a:bodyPr/>
                        <a:lstStyle/>
                        <a:p>
                          <a:pPr rtl="1"/>
                          <a14:m>
                            <m:oMathPara xmlns:m="http://schemas.openxmlformats.org/officeDocument/2006/math">
                              <m:oMathParaPr>
                                <m:jc m:val="centerGroup"/>
                              </m:oMathParaPr>
                              <m:oMath xmlns:m="http://schemas.openxmlformats.org/officeDocument/2006/math">
                                <m:f>
                                  <m:fPr>
                                    <m:ctrlPr>
                                      <a:rPr lang="ar-SY" i="1" smtClean="0">
                                        <a:latin typeface="Cambria Math" panose="02040503050406030204" pitchFamily="18" charset="0"/>
                                      </a:rPr>
                                    </m:ctrlPr>
                                  </m:fPr>
                                  <m:num>
                                    <m:r>
                                      <a:rPr lang="ar-SY" b="0" i="1" smtClean="0">
                                        <a:latin typeface="Cambria Math" panose="02040503050406030204" pitchFamily="18" charset="0"/>
                                      </a:rPr>
                                      <m:t>1</m:t>
                                    </m:r>
                                  </m:num>
                                  <m:den>
                                    <m:r>
                                      <a:rPr lang="ar-SY" b="0" i="1" smtClean="0">
                                        <a:latin typeface="Cambria Math" panose="02040503050406030204" pitchFamily="18" charset="0"/>
                                      </a:rPr>
                                      <m:t>2</m:t>
                                    </m:r>
                                  </m:den>
                                </m:f>
                                <m:r>
                                  <a:rPr lang="ar-SY" b="0" i="0" smtClean="0">
                                    <a:latin typeface="Cambria Math" panose="02040503050406030204" pitchFamily="18" charset="0"/>
                                  </a:rPr>
                                  <m:t>,</m:t>
                                </m:r>
                                <m:f>
                                  <m:fPr>
                                    <m:ctrlPr>
                                      <a:rPr lang="ar-SY" b="0" i="1" smtClean="0">
                                        <a:latin typeface="Cambria Math" panose="02040503050406030204" pitchFamily="18" charset="0"/>
                                      </a:rPr>
                                    </m:ctrlPr>
                                  </m:fPr>
                                  <m:num>
                                    <m:r>
                                      <a:rPr lang="ar-SY" b="0" i="1" smtClean="0">
                                        <a:latin typeface="Cambria Math" panose="02040503050406030204" pitchFamily="18" charset="0"/>
                                      </a:rPr>
                                      <m:t>3</m:t>
                                    </m:r>
                                  </m:num>
                                  <m:den>
                                    <m:r>
                                      <a:rPr lang="ar-SY" b="0" i="1" smtClean="0">
                                        <a:latin typeface="Cambria Math" panose="02040503050406030204" pitchFamily="18" charset="0"/>
                                      </a:rPr>
                                      <m:t>2</m:t>
                                    </m:r>
                                  </m:den>
                                </m:f>
                                <m:r>
                                  <a:rPr lang="ar-SY" b="0" i="0" smtClean="0">
                                    <a:latin typeface="Cambria Math" panose="02040503050406030204" pitchFamily="18" charset="0"/>
                                  </a:rPr>
                                  <m:t>,</m:t>
                                </m:r>
                                <m:f>
                                  <m:fPr>
                                    <m:ctrlPr>
                                      <a:rPr lang="ar-SY" b="0" i="1" smtClean="0">
                                        <a:latin typeface="Cambria Math" panose="02040503050406030204" pitchFamily="18" charset="0"/>
                                      </a:rPr>
                                    </m:ctrlPr>
                                  </m:fPr>
                                  <m:num>
                                    <m:r>
                                      <a:rPr lang="ar-SY" b="0" i="1" smtClean="0">
                                        <a:latin typeface="Cambria Math" panose="02040503050406030204" pitchFamily="18" charset="0"/>
                                      </a:rPr>
                                      <m:t>5</m:t>
                                    </m:r>
                                  </m:num>
                                  <m:den>
                                    <m:r>
                                      <a:rPr lang="ar-SY" b="0" i="1" smtClean="0">
                                        <a:latin typeface="Cambria Math" panose="02040503050406030204" pitchFamily="18" charset="0"/>
                                      </a:rPr>
                                      <m:t>2</m:t>
                                    </m:r>
                                  </m:den>
                                </m:f>
                              </m:oMath>
                            </m:oMathPara>
                          </a14:m>
                          <a:endParaRPr lang="ar-SY" dirty="0"/>
                        </a:p>
                      </a:txBody>
                      <a:tcPr/>
                    </a:tc>
                    <a:extLst>
                      <a:ext uri="{0D108BD9-81ED-4DB2-BD59-A6C34878D82A}">
                        <a16:rowId xmlns:a16="http://schemas.microsoft.com/office/drawing/2014/main" val="10001"/>
                      </a:ext>
                    </a:extLst>
                  </a:tr>
                  <a:tr h="370840">
                    <a:tc>
                      <a:txBody>
                        <a:bodyPr/>
                        <a:lstStyle/>
                        <a:p>
                          <a:pPr rtl="1"/>
                          <a:r>
                            <a:rPr lang="ar-SA" dirty="0" smtClean="0"/>
                            <a:t>زوجي</a:t>
                          </a:r>
                          <a:endParaRPr lang="ar-SY" dirty="0"/>
                        </a:p>
                      </a:txBody>
                      <a:tcPr/>
                    </a:tc>
                    <a:tc>
                      <a:txBody>
                        <a:bodyPr/>
                        <a:lstStyle/>
                        <a:p>
                          <a:pPr rtl="1"/>
                          <a:r>
                            <a:rPr lang="ar-SA" dirty="0" smtClean="0"/>
                            <a:t>زوجي</a:t>
                          </a:r>
                          <a:endParaRPr lang="ar-SY" dirty="0"/>
                        </a:p>
                      </a:txBody>
                      <a:tcPr/>
                    </a:tc>
                    <a:tc>
                      <a:txBody>
                        <a:bodyPr/>
                        <a:lstStyle/>
                        <a:p>
                          <a:pPr algn="ctr" rtl="1"/>
                          <a:r>
                            <a:rPr lang="en-US" dirty="0" smtClean="0"/>
                            <a:t>0</a:t>
                          </a:r>
                          <a:endParaRPr lang="ar-SY" dirty="0"/>
                        </a:p>
                      </a:txBody>
                      <a:tcPr/>
                    </a:tc>
                    <a:extLst>
                      <a:ext uri="{0D108BD9-81ED-4DB2-BD59-A6C34878D82A}">
                        <a16:rowId xmlns:a16="http://schemas.microsoft.com/office/drawing/2014/main" val="10002"/>
                      </a:ext>
                    </a:extLst>
                  </a:tr>
                  <a:tr h="370840">
                    <a:tc>
                      <a:txBody>
                        <a:bodyPr/>
                        <a:lstStyle/>
                        <a:p>
                          <a:pPr rtl="1"/>
                          <a:r>
                            <a:rPr lang="ar-SA" dirty="0" smtClean="0"/>
                            <a:t>زوجي</a:t>
                          </a:r>
                          <a:endParaRPr lang="ar-SY" dirty="0"/>
                        </a:p>
                      </a:txBody>
                      <a:tcPr/>
                    </a:tc>
                    <a:tc>
                      <a:txBody>
                        <a:bodyPr/>
                        <a:lstStyle/>
                        <a:p>
                          <a:pPr rtl="1"/>
                          <a:r>
                            <a:rPr lang="ar-SA" dirty="0" smtClean="0"/>
                            <a:t>فردي</a:t>
                          </a:r>
                          <a:endParaRPr lang="ar-SY" dirty="0"/>
                        </a:p>
                      </a:txBody>
                      <a:tcPr/>
                    </a:tc>
                    <a:tc>
                      <a:txBody>
                        <a:bodyPr/>
                        <a:lstStyle/>
                        <a:p>
                          <a:pPr algn="ctr" rtl="1"/>
                          <a:r>
                            <a:rPr lang="en-US" dirty="0" smtClean="0"/>
                            <a:t>1,2,3</a:t>
                          </a:r>
                          <a:endParaRPr lang="ar-SY" dirty="0"/>
                        </a:p>
                      </a:txBody>
                      <a:tcPr/>
                    </a:tc>
                    <a:extLst>
                      <a:ext uri="{0D108BD9-81ED-4DB2-BD59-A6C34878D82A}">
                        <a16:rowId xmlns:a16="http://schemas.microsoft.com/office/drawing/2014/main" val="10003"/>
                      </a:ext>
                    </a:extLst>
                  </a:tr>
                </a:tbl>
              </a:graphicData>
            </a:graphic>
          </p:graphicFrame>
        </mc:Choice>
        <mc:Fallback xmlns="">
          <p:graphicFrame>
            <p:nvGraphicFramePr>
              <p:cNvPr id="11" name="جدول 10"/>
              <p:cNvGraphicFramePr>
                <a:graphicFrameLocks noGrp="1"/>
              </p:cNvGraphicFramePr>
              <p:nvPr>
                <p:extLst>
                  <p:ext uri="{D42A27DB-BD31-4B8C-83A1-F6EECF244321}">
                    <p14:modId xmlns:p14="http://schemas.microsoft.com/office/powerpoint/2010/main" val="1212171176"/>
                  </p:ext>
                </p:extLst>
              </p:nvPr>
            </p:nvGraphicFramePr>
            <p:xfrm>
              <a:off x="3868383" y="2261862"/>
              <a:ext cx="8127999" cy="1723073"/>
            </p:xfrm>
            <a:graphic>
              <a:graphicData uri="http://schemas.openxmlformats.org/drawingml/2006/table">
                <a:tbl>
                  <a:tblPr rtl="1" firstRow="1" bandRow="1">
                    <a:tableStyleId>{5C22544A-7EE6-4342-B048-85BDC9FD1C3A}</a:tableStyleId>
                  </a:tblPr>
                  <a:tblGrid>
                    <a:gridCol w="2709333"/>
                    <a:gridCol w="2709333"/>
                    <a:gridCol w="2709333"/>
                  </a:tblGrid>
                  <a:tr h="370840">
                    <a:tc>
                      <a:txBody>
                        <a:bodyPr/>
                        <a:lstStyle/>
                        <a:p>
                          <a:pPr rtl="1"/>
                          <a:r>
                            <a:rPr lang="ar-SA" dirty="0" smtClean="0"/>
                            <a:t>العدد الكتلي</a:t>
                          </a:r>
                          <a:endParaRPr lang="ar-SY" dirty="0"/>
                        </a:p>
                      </a:txBody>
                      <a:tcPr/>
                    </a:tc>
                    <a:tc>
                      <a:txBody>
                        <a:bodyPr/>
                        <a:lstStyle/>
                        <a:p>
                          <a:pPr rtl="1"/>
                          <a:r>
                            <a:rPr lang="ar-SA" dirty="0" smtClean="0"/>
                            <a:t>العدد الذري</a:t>
                          </a:r>
                          <a:endParaRPr lang="ar-SY" dirty="0"/>
                        </a:p>
                      </a:txBody>
                      <a:tcPr/>
                    </a:tc>
                    <a:tc>
                      <a:txBody>
                        <a:bodyPr/>
                        <a:lstStyle/>
                        <a:p>
                          <a:pPr rtl="1"/>
                          <a:r>
                            <a:rPr lang="ar-SA" dirty="0" smtClean="0"/>
                            <a:t>عدد اللف(اللف النووي)</a:t>
                          </a:r>
                          <a:endParaRPr lang="ar-SY" dirty="0"/>
                        </a:p>
                      </a:txBody>
                      <a:tcPr/>
                    </a:tc>
                  </a:tr>
                  <a:tr h="610553">
                    <a:tc>
                      <a:txBody>
                        <a:bodyPr/>
                        <a:lstStyle/>
                        <a:p>
                          <a:pPr rtl="1"/>
                          <a:r>
                            <a:rPr lang="ar-SA" dirty="0" smtClean="0"/>
                            <a:t>فردي</a:t>
                          </a:r>
                          <a:endParaRPr lang="ar-SY" dirty="0"/>
                        </a:p>
                      </a:txBody>
                      <a:tcPr/>
                    </a:tc>
                    <a:tc>
                      <a:txBody>
                        <a:bodyPr/>
                        <a:lstStyle/>
                        <a:p>
                          <a:pPr rtl="1"/>
                          <a:r>
                            <a:rPr lang="ar-SA" dirty="0" smtClean="0"/>
                            <a:t>فردي أو زوجي</a:t>
                          </a:r>
                          <a:endParaRPr lang="ar-SY" dirty="0"/>
                        </a:p>
                      </a:txBody>
                      <a:tcPr/>
                    </a:tc>
                    <a:tc>
                      <a:txBody>
                        <a:bodyPr/>
                        <a:lstStyle/>
                        <a:p>
                          <a:endParaRPr lang="ar-SY"/>
                        </a:p>
                      </a:txBody>
                      <a:tcPr>
                        <a:blipFill rotWithShape="0">
                          <a:blip r:embed="rId2"/>
                          <a:stretch>
                            <a:fillRect l="-200000" t="-66000" r="-1124" b="-137000"/>
                          </a:stretch>
                        </a:blipFill>
                      </a:tcPr>
                    </a:tc>
                  </a:tr>
                  <a:tr h="370840">
                    <a:tc>
                      <a:txBody>
                        <a:bodyPr/>
                        <a:lstStyle/>
                        <a:p>
                          <a:pPr rtl="1"/>
                          <a:r>
                            <a:rPr lang="ar-SA" dirty="0" smtClean="0"/>
                            <a:t>زوجي</a:t>
                          </a:r>
                          <a:endParaRPr lang="ar-SY" dirty="0"/>
                        </a:p>
                      </a:txBody>
                      <a:tcPr/>
                    </a:tc>
                    <a:tc>
                      <a:txBody>
                        <a:bodyPr/>
                        <a:lstStyle/>
                        <a:p>
                          <a:pPr rtl="1"/>
                          <a:r>
                            <a:rPr lang="ar-SA" dirty="0" smtClean="0"/>
                            <a:t>زوجي</a:t>
                          </a:r>
                          <a:endParaRPr lang="ar-SY" dirty="0"/>
                        </a:p>
                      </a:txBody>
                      <a:tcPr/>
                    </a:tc>
                    <a:tc>
                      <a:txBody>
                        <a:bodyPr/>
                        <a:lstStyle/>
                        <a:p>
                          <a:pPr algn="ctr" rtl="1"/>
                          <a:r>
                            <a:rPr lang="en-US" dirty="0" smtClean="0"/>
                            <a:t>0</a:t>
                          </a:r>
                          <a:endParaRPr lang="ar-SY" dirty="0"/>
                        </a:p>
                      </a:txBody>
                      <a:tcPr/>
                    </a:tc>
                  </a:tr>
                  <a:tr h="370840">
                    <a:tc>
                      <a:txBody>
                        <a:bodyPr/>
                        <a:lstStyle/>
                        <a:p>
                          <a:pPr rtl="1"/>
                          <a:r>
                            <a:rPr lang="ar-SA" dirty="0" smtClean="0"/>
                            <a:t>زوجي</a:t>
                          </a:r>
                          <a:endParaRPr lang="ar-SY" dirty="0"/>
                        </a:p>
                      </a:txBody>
                      <a:tcPr/>
                    </a:tc>
                    <a:tc>
                      <a:txBody>
                        <a:bodyPr/>
                        <a:lstStyle/>
                        <a:p>
                          <a:pPr rtl="1"/>
                          <a:r>
                            <a:rPr lang="ar-SA" dirty="0" smtClean="0"/>
                            <a:t>فردي</a:t>
                          </a:r>
                          <a:endParaRPr lang="ar-SY" dirty="0"/>
                        </a:p>
                      </a:txBody>
                      <a:tcPr/>
                    </a:tc>
                    <a:tc>
                      <a:txBody>
                        <a:bodyPr/>
                        <a:lstStyle/>
                        <a:p>
                          <a:pPr algn="ctr" rtl="1"/>
                          <a:r>
                            <a:rPr lang="en-US" dirty="0" smtClean="0"/>
                            <a:t>1,2,3</a:t>
                          </a:r>
                          <a:endParaRPr lang="ar-SY" dirty="0"/>
                        </a:p>
                      </a:txBody>
                      <a:tcPr/>
                    </a:tc>
                  </a:tr>
                </a:tbl>
              </a:graphicData>
            </a:graphic>
          </p:graphicFrame>
        </mc:Fallback>
      </mc:AlternateContent>
      <p:sp>
        <p:nvSpPr>
          <p:cNvPr id="12" name="مربع نص 11"/>
          <p:cNvSpPr txBox="1"/>
          <p:nvPr/>
        </p:nvSpPr>
        <p:spPr>
          <a:xfrm>
            <a:off x="2160895" y="4258101"/>
            <a:ext cx="9780897" cy="400110"/>
          </a:xfrm>
          <a:prstGeom prst="rect">
            <a:avLst/>
          </a:prstGeom>
          <a:noFill/>
        </p:spPr>
        <p:txBody>
          <a:bodyPr wrap="square" rtlCol="1">
            <a:spAutoFit/>
          </a:bodyPr>
          <a:lstStyle/>
          <a:p>
            <a:r>
              <a:rPr lang="ar-SA" dirty="0" smtClean="0"/>
              <a:t>عدد الاتجاهات التي تأخذها النواة عند وضعها في مجال مغناطيسي</a:t>
            </a:r>
            <a:r>
              <a:rPr lang="en-US" dirty="0" smtClean="0"/>
              <a:t>    .(</a:t>
            </a:r>
            <a:r>
              <a:rPr lang="en-US" sz="2000" b="1" dirty="0" smtClean="0">
                <a:solidFill>
                  <a:schemeClr val="accent1">
                    <a:lumMod val="50000"/>
                  </a:schemeClr>
                </a:solidFill>
              </a:rPr>
              <a:t>2S+1</a:t>
            </a:r>
            <a:r>
              <a:rPr lang="en-US" dirty="0" smtClean="0"/>
              <a:t>)</a:t>
            </a:r>
            <a:endParaRPr lang="ar-SY" dirty="0"/>
          </a:p>
        </p:txBody>
      </p:sp>
      <mc:AlternateContent xmlns:mc="http://schemas.openxmlformats.org/markup-compatibility/2006" xmlns:a14="http://schemas.microsoft.com/office/drawing/2010/main">
        <mc:Choice Requires="a14">
          <p:sp>
            <p:nvSpPr>
              <p:cNvPr id="13" name="مربع نص 12"/>
              <p:cNvSpPr txBox="1"/>
              <p:nvPr/>
            </p:nvSpPr>
            <p:spPr>
              <a:xfrm>
                <a:off x="7929349" y="4658211"/>
                <a:ext cx="4012443" cy="535468"/>
              </a:xfrm>
              <a:prstGeom prst="rect">
                <a:avLst/>
              </a:prstGeom>
              <a:noFill/>
            </p:spPr>
            <p:txBody>
              <a:bodyPr wrap="square" rtlCol="1">
                <a:spAutoFit/>
              </a:bodyPr>
              <a:lstStyle/>
              <a:p>
                <a:r>
                  <a:rPr lang="ar-SA" dirty="0" smtClean="0"/>
                  <a:t>مثلاً ذرة الهيدروجين تأخذ اتجاهين (</a:t>
                </a:r>
                <a:r>
                  <a:rPr lang="en-US" dirty="0" smtClean="0"/>
                  <a:t> (</a:t>
                </a:r>
                <a:r>
                  <a:rPr lang="en-US" sz="2000" b="1" dirty="0" smtClean="0">
                    <a:solidFill>
                      <a:schemeClr val="accent1">
                        <a:lumMod val="50000"/>
                      </a:schemeClr>
                    </a:solidFill>
                  </a:rPr>
                  <a:t>s=</a:t>
                </a:r>
                <a14:m>
                  <m:oMath xmlns:m="http://schemas.openxmlformats.org/officeDocument/2006/math">
                    <m:f>
                      <m:fPr>
                        <m:ctrlPr>
                          <a:rPr lang="en-US" sz="2000" b="1" i="1" smtClean="0">
                            <a:solidFill>
                              <a:schemeClr val="accent1">
                                <a:lumMod val="50000"/>
                              </a:schemeClr>
                            </a:solidFill>
                            <a:latin typeface="Cambria Math" panose="02040503050406030204" pitchFamily="18" charset="0"/>
                          </a:rPr>
                        </m:ctrlPr>
                      </m:fPr>
                      <m:num>
                        <m:r>
                          <a:rPr lang="en-US" sz="2000" b="1" i="1" smtClean="0">
                            <a:solidFill>
                              <a:schemeClr val="accent1">
                                <a:lumMod val="50000"/>
                              </a:schemeClr>
                            </a:solidFill>
                            <a:latin typeface="Cambria Math" panose="02040503050406030204" pitchFamily="18" charset="0"/>
                          </a:rPr>
                          <m:t>𝟏</m:t>
                        </m:r>
                      </m:num>
                      <m:den>
                        <m:r>
                          <a:rPr lang="en-US" sz="2000" b="1" i="1" smtClean="0">
                            <a:solidFill>
                              <a:schemeClr val="accent1">
                                <a:lumMod val="50000"/>
                              </a:schemeClr>
                            </a:solidFill>
                            <a:latin typeface="Cambria Math" panose="02040503050406030204" pitchFamily="18" charset="0"/>
                          </a:rPr>
                          <m:t>𝟐</m:t>
                        </m:r>
                      </m:den>
                    </m:f>
                  </m:oMath>
                </a14:m>
                <a:endParaRPr lang="ar-SY" b="1" dirty="0"/>
              </a:p>
            </p:txBody>
          </p:sp>
        </mc:Choice>
        <mc:Fallback xmlns="">
          <p:sp>
            <p:nvSpPr>
              <p:cNvPr id="13" name="مربع نص 12"/>
              <p:cNvSpPr txBox="1">
                <a:spLocks noRot="1" noChangeAspect="1" noMove="1" noResize="1" noEditPoints="1" noAdjustHandles="1" noChangeArrowheads="1" noChangeShapeType="1" noTextEdit="1"/>
              </p:cNvSpPr>
              <p:nvPr/>
            </p:nvSpPr>
            <p:spPr>
              <a:xfrm>
                <a:off x="7929349" y="4658211"/>
                <a:ext cx="4012443" cy="535468"/>
              </a:xfrm>
              <a:prstGeom prst="rect">
                <a:avLst/>
              </a:prstGeom>
              <a:blipFill rotWithShape="0">
                <a:blip r:embed="rId3"/>
                <a:stretch>
                  <a:fillRect r="-1216" b="-5682"/>
                </a:stretch>
              </a:blipFill>
            </p:spPr>
            <p:txBody>
              <a:bodyPr/>
              <a:lstStyle/>
              <a:p>
                <a:r>
                  <a:rPr lang="ar-SY">
                    <a:noFill/>
                  </a:rPr>
                  <a:t> </a:t>
                </a:r>
              </a:p>
            </p:txBody>
          </p:sp>
        </mc:Fallback>
      </mc:AlternateContent>
      <p:sp>
        <p:nvSpPr>
          <p:cNvPr id="15" name="مربع نص 14"/>
          <p:cNvSpPr txBox="1"/>
          <p:nvPr/>
        </p:nvSpPr>
        <p:spPr>
          <a:xfrm>
            <a:off x="2160896" y="4688989"/>
            <a:ext cx="5932226" cy="369332"/>
          </a:xfrm>
          <a:prstGeom prst="rect">
            <a:avLst/>
          </a:prstGeom>
          <a:noFill/>
        </p:spPr>
        <p:txBody>
          <a:bodyPr wrap="square" rtlCol="1">
            <a:spAutoFit/>
          </a:bodyPr>
          <a:lstStyle/>
          <a:p>
            <a:r>
              <a:rPr lang="ar-SA" dirty="0" err="1" smtClean="0"/>
              <a:t>يقابلين</a:t>
            </a:r>
            <a:r>
              <a:rPr lang="ar-SA" dirty="0" smtClean="0"/>
              <a:t> مستويين من الطاقة:</a:t>
            </a:r>
            <a:endParaRPr lang="ar-SY" dirty="0"/>
          </a:p>
        </p:txBody>
      </p:sp>
      <p:sp>
        <p:nvSpPr>
          <p:cNvPr id="16" name="مربع نص 15"/>
          <p:cNvSpPr txBox="1"/>
          <p:nvPr/>
        </p:nvSpPr>
        <p:spPr>
          <a:xfrm>
            <a:off x="2142699" y="5193679"/>
            <a:ext cx="9799093" cy="1200329"/>
          </a:xfrm>
          <a:prstGeom prst="rect">
            <a:avLst/>
          </a:prstGeom>
          <a:noFill/>
        </p:spPr>
        <p:txBody>
          <a:bodyPr wrap="square" rtlCol="1">
            <a:spAutoFit/>
          </a:bodyPr>
          <a:lstStyle/>
          <a:p>
            <a:pPr marL="342900" indent="-342900">
              <a:buFont typeface="+mj-lt"/>
              <a:buAutoNum type="arabicParenR"/>
            </a:pPr>
            <a:r>
              <a:rPr lang="ar-SA" dirty="0" smtClean="0"/>
              <a:t>يوافق الطاقة المنخفضة الحالة التي يكون فيها العزم المغناطيسي النووي موازياً لاتجاه المجال المغناطيسي الخارجي .</a:t>
            </a:r>
          </a:p>
          <a:p>
            <a:pPr marL="342900" indent="-342900">
              <a:buFont typeface="+mj-lt"/>
              <a:buAutoNum type="arabicParenR"/>
            </a:pPr>
            <a:r>
              <a:rPr lang="ar-SA" dirty="0" smtClean="0"/>
              <a:t>الطاقة الأعلى تمثل الحالة التي يكون فيها العزم المغناطيسي النووي بعكس اتجاه المجال المغناطيسي الخارجي .</a:t>
            </a:r>
          </a:p>
        </p:txBody>
      </p:sp>
    </p:spTree>
    <p:extLst>
      <p:ext uri="{BB962C8B-B14F-4D97-AF65-F5344CB8AC3E}">
        <p14:creationId xmlns:p14="http://schemas.microsoft.com/office/powerpoint/2010/main" val="2190597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مربع نص 2"/>
              <p:cNvSpPr txBox="1"/>
              <p:nvPr/>
            </p:nvSpPr>
            <p:spPr>
              <a:xfrm>
                <a:off x="1828801" y="122830"/>
                <a:ext cx="10249470" cy="6677534"/>
              </a:xfrm>
              <a:prstGeom prst="rect">
                <a:avLst/>
              </a:prstGeom>
              <a:noFill/>
            </p:spPr>
            <p:txBody>
              <a:bodyPr wrap="square" rtlCol="1">
                <a:spAutoFit/>
              </a:bodyPr>
              <a:lstStyle/>
              <a:p>
                <a:r>
                  <a:rPr lang="ar-SA" dirty="0" smtClean="0"/>
                  <a:t>ونجد أن الحالة المنخفضة هي الأكثر ثباتاً ولكي نحصل على طيف الطنين النووي المغناطيسي فإنه يجب أن تمتص كمية من الطاقة حتى تقلب اتجاه النواة إلى الحالة الأقل ثباتاً (عكس اتجاه المجال الخارجي) وذلك عن طريق الإشعاع الكهرومغناطيسي .</a:t>
                </a:r>
              </a:p>
              <a:p>
                <a:r>
                  <a:rPr lang="ar-SA" dirty="0" smtClean="0"/>
                  <a:t>توجد عدد محدود من العناصر التي تحتوي على </a:t>
                </a:r>
                <a:r>
                  <a:rPr lang="ar-SA" dirty="0" err="1" smtClean="0"/>
                  <a:t>أنوية</a:t>
                </a:r>
                <a:r>
                  <a:rPr lang="ar-SA" dirty="0" smtClean="0"/>
                  <a:t> ذات خواص مغناطيسية قوية تتيح التطبيق العملي لإمكانية تحليلها بواسطة مطياف </a:t>
                </a:r>
                <a:r>
                  <a:rPr lang="en-US" sz="2000" b="1" dirty="0" smtClean="0">
                    <a:solidFill>
                      <a:schemeClr val="accent1">
                        <a:lumMod val="50000"/>
                      </a:schemeClr>
                    </a:solidFill>
                    <a:effectLst>
                      <a:outerShdw blurRad="38100" dist="38100" dir="2700000" algn="tl">
                        <a:srgbClr val="000000">
                          <a:alpha val="43137"/>
                        </a:srgbClr>
                      </a:outerShdw>
                    </a:effectLst>
                  </a:rPr>
                  <a:t>NMR</a:t>
                </a:r>
                <a:r>
                  <a:rPr lang="ar-SA" dirty="0" smtClean="0"/>
                  <a:t> مثل : </a:t>
                </a:r>
                <a14:m>
                  <m:oMath xmlns:m="http://schemas.openxmlformats.org/officeDocument/2006/math">
                    <m:sPre>
                      <m:sPrePr>
                        <m:ctrlPr>
                          <a:rPr lang="ar-SA" sz="2000" i="1" smtClean="0">
                            <a:solidFill>
                              <a:schemeClr val="accent1">
                                <a:lumMod val="50000"/>
                              </a:schemeClr>
                            </a:solidFill>
                            <a:latin typeface="Cambria Math" panose="02040503050406030204" pitchFamily="18" charset="0"/>
                          </a:rPr>
                        </m:ctrlPr>
                      </m:sPrePr>
                      <m:sub/>
                      <m:sup>
                        <m:r>
                          <a:rPr lang="ar-SY" sz="2000" b="0" i="1" smtClean="0">
                            <a:solidFill>
                              <a:schemeClr val="accent1">
                                <a:lumMod val="50000"/>
                              </a:schemeClr>
                            </a:solidFill>
                            <a:latin typeface="Cambria Math" panose="02040503050406030204" pitchFamily="18" charset="0"/>
                          </a:rPr>
                          <m:t>1</m:t>
                        </m:r>
                      </m:sup>
                      <m:e>
                        <m:r>
                          <a:rPr lang="ar-SY" sz="2000" b="0" i="1" smtClean="0">
                            <a:solidFill>
                              <a:schemeClr val="accent1">
                                <a:lumMod val="50000"/>
                              </a:schemeClr>
                            </a:solidFill>
                            <a:latin typeface="Cambria Math" panose="02040503050406030204" pitchFamily="18" charset="0"/>
                          </a:rPr>
                          <m:t>𝐻</m:t>
                        </m:r>
                      </m:e>
                    </m:sPre>
                  </m:oMath>
                </a14:m>
                <a:r>
                  <a:rPr lang="ar-SY" dirty="0" smtClean="0"/>
                  <a:t>,</a:t>
                </a:r>
                <a14:m>
                  <m:oMath xmlns:m="http://schemas.openxmlformats.org/officeDocument/2006/math">
                    <m:r>
                      <a:rPr lang="en-US" sz="2000" i="1" dirty="0" smtClean="0">
                        <a:latin typeface="Cambria Math" panose="02040503050406030204" pitchFamily="18" charset="0"/>
                      </a:rPr>
                      <m:t> </m:t>
                    </m:r>
                    <m:sPre>
                      <m:sPrePr>
                        <m:ctrlPr>
                          <a:rPr lang="en-US" sz="2000" i="1" dirty="0" smtClean="0">
                            <a:solidFill>
                              <a:schemeClr val="accent1">
                                <a:lumMod val="50000"/>
                              </a:schemeClr>
                            </a:solidFill>
                            <a:latin typeface="Cambria Math" panose="02040503050406030204" pitchFamily="18" charset="0"/>
                          </a:rPr>
                        </m:ctrlPr>
                      </m:sPrePr>
                      <m:sub/>
                      <m:sup>
                        <m:r>
                          <a:rPr lang="ar-SY" sz="2000" b="0" i="1" smtClean="0">
                            <a:solidFill>
                              <a:schemeClr val="accent1">
                                <a:lumMod val="50000"/>
                              </a:schemeClr>
                            </a:solidFill>
                            <a:latin typeface="Cambria Math" panose="02040503050406030204" pitchFamily="18" charset="0"/>
                          </a:rPr>
                          <m:t>13</m:t>
                        </m:r>
                      </m:sup>
                      <m:e>
                        <m:r>
                          <a:rPr lang="ar-SY" sz="2000" b="0" i="1" smtClean="0">
                            <a:solidFill>
                              <a:schemeClr val="accent1">
                                <a:lumMod val="50000"/>
                              </a:schemeClr>
                            </a:solidFill>
                            <a:latin typeface="Cambria Math" panose="02040503050406030204" pitchFamily="18" charset="0"/>
                          </a:rPr>
                          <m:t>𝐶</m:t>
                        </m:r>
                      </m:e>
                    </m:sPre>
                  </m:oMath>
                </a14:m>
                <a:r>
                  <a:rPr lang="ar-SY" dirty="0" smtClean="0"/>
                  <a:t>,</a:t>
                </a:r>
                <a14:m>
                  <m:oMath xmlns:m="http://schemas.openxmlformats.org/officeDocument/2006/math">
                    <m:sPre>
                      <m:sPrePr>
                        <m:ctrlPr>
                          <a:rPr lang="ar-SY" sz="2000" i="1" dirty="0" smtClean="0">
                            <a:solidFill>
                              <a:schemeClr val="accent1">
                                <a:lumMod val="50000"/>
                              </a:schemeClr>
                            </a:solidFill>
                            <a:latin typeface="Cambria Math" panose="02040503050406030204" pitchFamily="18" charset="0"/>
                          </a:rPr>
                        </m:ctrlPr>
                      </m:sPrePr>
                      <m:sub/>
                      <m:sup>
                        <m:r>
                          <a:rPr lang="ar-SY" sz="2000" b="0" i="1" smtClean="0">
                            <a:solidFill>
                              <a:schemeClr val="accent1">
                                <a:lumMod val="50000"/>
                              </a:schemeClr>
                            </a:solidFill>
                            <a:latin typeface="Cambria Math" panose="02040503050406030204" pitchFamily="18" charset="0"/>
                          </a:rPr>
                          <m:t>11</m:t>
                        </m:r>
                      </m:sup>
                      <m:e>
                        <m:r>
                          <a:rPr lang="ar-SY" sz="2000" b="0" i="1" smtClean="0">
                            <a:solidFill>
                              <a:schemeClr val="accent1">
                                <a:lumMod val="50000"/>
                              </a:schemeClr>
                            </a:solidFill>
                            <a:latin typeface="Cambria Math" panose="02040503050406030204" pitchFamily="18" charset="0"/>
                          </a:rPr>
                          <m:t>𝐵</m:t>
                        </m:r>
                      </m:e>
                    </m:sPre>
                  </m:oMath>
                </a14:m>
                <a:r>
                  <a:rPr lang="ar-SY" dirty="0" smtClean="0"/>
                  <a:t>,</a:t>
                </a:r>
                <a14:m>
                  <m:oMath xmlns:m="http://schemas.openxmlformats.org/officeDocument/2006/math">
                    <m:sPre>
                      <m:sPrePr>
                        <m:ctrlPr>
                          <a:rPr lang="ar-SY" sz="2000" i="1" dirty="0" smtClean="0">
                            <a:solidFill>
                              <a:schemeClr val="accent1">
                                <a:lumMod val="50000"/>
                              </a:schemeClr>
                            </a:solidFill>
                            <a:latin typeface="Cambria Math" panose="02040503050406030204" pitchFamily="18" charset="0"/>
                          </a:rPr>
                        </m:ctrlPr>
                      </m:sPrePr>
                      <m:sub/>
                      <m:sup>
                        <m:r>
                          <a:rPr lang="ar-SY" sz="2000" b="0" i="1" smtClean="0">
                            <a:solidFill>
                              <a:schemeClr val="accent1">
                                <a:lumMod val="50000"/>
                              </a:schemeClr>
                            </a:solidFill>
                            <a:latin typeface="Cambria Math" panose="02040503050406030204" pitchFamily="18" charset="0"/>
                          </a:rPr>
                          <m:t>19</m:t>
                        </m:r>
                      </m:sup>
                      <m:e>
                        <m:r>
                          <a:rPr lang="ar-SY" sz="2000" b="0" i="1" smtClean="0">
                            <a:solidFill>
                              <a:schemeClr val="accent1">
                                <a:lumMod val="50000"/>
                              </a:schemeClr>
                            </a:solidFill>
                            <a:latin typeface="Cambria Math" panose="02040503050406030204" pitchFamily="18" charset="0"/>
                          </a:rPr>
                          <m:t>𝐹</m:t>
                        </m:r>
                      </m:e>
                    </m:sPre>
                  </m:oMath>
                </a14:m>
                <a:r>
                  <a:rPr lang="ar-SY" dirty="0" smtClean="0"/>
                  <a:t>,</a:t>
                </a:r>
                <a14:m>
                  <m:oMath xmlns:m="http://schemas.openxmlformats.org/officeDocument/2006/math">
                    <m:sPre>
                      <m:sPrePr>
                        <m:ctrlPr>
                          <a:rPr lang="ar-SY" sz="2000" i="1" dirty="0" smtClean="0">
                            <a:solidFill>
                              <a:schemeClr val="accent1">
                                <a:lumMod val="50000"/>
                              </a:schemeClr>
                            </a:solidFill>
                            <a:latin typeface="Cambria Math" panose="02040503050406030204" pitchFamily="18" charset="0"/>
                          </a:rPr>
                        </m:ctrlPr>
                      </m:sPrePr>
                      <m:sub/>
                      <m:sup>
                        <m:r>
                          <a:rPr lang="ar-SY" sz="2000" b="0" i="1" smtClean="0">
                            <a:solidFill>
                              <a:schemeClr val="accent1">
                                <a:lumMod val="50000"/>
                              </a:schemeClr>
                            </a:solidFill>
                            <a:latin typeface="Cambria Math" panose="02040503050406030204" pitchFamily="18" charset="0"/>
                          </a:rPr>
                          <m:t>31</m:t>
                        </m:r>
                      </m:sup>
                      <m:e>
                        <m:r>
                          <a:rPr lang="ar-SY" sz="2000" b="0" i="1" smtClean="0">
                            <a:solidFill>
                              <a:schemeClr val="accent1">
                                <a:lumMod val="50000"/>
                              </a:schemeClr>
                            </a:solidFill>
                            <a:latin typeface="Cambria Math" panose="02040503050406030204" pitchFamily="18" charset="0"/>
                          </a:rPr>
                          <m:t>𝑃</m:t>
                        </m:r>
                      </m:e>
                    </m:sPre>
                  </m:oMath>
                </a14:m>
                <a:r>
                  <a:rPr lang="ar-SY" dirty="0" smtClean="0"/>
                  <a:t>,</a:t>
                </a:r>
                <a:r>
                  <a:rPr lang="ar-SA" dirty="0" smtClean="0"/>
                  <a:t>هذا وتتميز بأن ذراتها تحتوي على عدد فردي من البروتونات و النترونات لها رقم كم مغزلي(</a:t>
                </a:r>
                <a14:m>
                  <m:oMath xmlns:m="http://schemas.openxmlformats.org/officeDocument/2006/math">
                    <m:f>
                      <m:fPr>
                        <m:ctrlPr>
                          <a:rPr lang="ar-SA" sz="2000" i="1" smtClean="0">
                            <a:latin typeface="Cambria Math" panose="02040503050406030204" pitchFamily="18" charset="0"/>
                          </a:rPr>
                        </m:ctrlPr>
                      </m:fPr>
                      <m:num>
                        <m:r>
                          <a:rPr lang="ar-SA" sz="2000" b="0" i="1" smtClean="0">
                            <a:latin typeface="Cambria Math" panose="02040503050406030204" pitchFamily="18" charset="0"/>
                          </a:rPr>
                          <m:t>1</m:t>
                        </m:r>
                      </m:num>
                      <m:den>
                        <m:r>
                          <a:rPr lang="ar-SA" sz="2000" b="0" i="1" smtClean="0">
                            <a:latin typeface="Cambria Math" panose="02040503050406030204" pitchFamily="18" charset="0"/>
                          </a:rPr>
                          <m:t>2</m:t>
                        </m:r>
                      </m:den>
                    </m:f>
                  </m:oMath>
                </a14:m>
                <a:r>
                  <a:rPr lang="ar-SA" dirty="0" smtClean="0"/>
                  <a:t>) وعلى ذلك يكون</a:t>
                </a:r>
                <a:r>
                  <a:rPr lang="ar-SA" dirty="0" smtClean="0">
                    <a:solidFill>
                      <a:schemeClr val="tx1">
                        <a:lumMod val="95000"/>
                        <a:lumOff val="5000"/>
                      </a:schemeClr>
                    </a:solidFill>
                  </a:rPr>
                  <a:t> رقم الكم المغناطيسي لها يساوي (</a:t>
                </a:r>
                <a14:m>
                  <m:oMath xmlns:m="http://schemas.openxmlformats.org/officeDocument/2006/math">
                    <m:r>
                      <a:rPr lang="ar-SA" sz="2000" i="1" smtClean="0">
                        <a:solidFill>
                          <a:schemeClr val="tx1">
                            <a:lumMod val="95000"/>
                            <a:lumOff val="5000"/>
                          </a:schemeClr>
                        </a:solidFill>
                        <a:latin typeface="Cambria Math" panose="02040503050406030204" pitchFamily="18" charset="0"/>
                        <a:ea typeface="Cambria Math" panose="02040503050406030204" pitchFamily="18" charset="0"/>
                      </a:rPr>
                      <m:t>±</m:t>
                    </m:r>
                    <m:f>
                      <m:fPr>
                        <m:ctrlPr>
                          <a:rPr lang="ar-SA" sz="2000" i="1" smtClean="0">
                            <a:solidFill>
                              <a:schemeClr val="tx1">
                                <a:lumMod val="95000"/>
                                <a:lumOff val="5000"/>
                              </a:schemeClr>
                            </a:solidFill>
                            <a:latin typeface="Cambria Math" panose="02040503050406030204" pitchFamily="18" charset="0"/>
                            <a:ea typeface="Cambria Math" panose="02040503050406030204" pitchFamily="18" charset="0"/>
                          </a:rPr>
                        </m:ctrlPr>
                      </m:fPr>
                      <m:num>
                        <m:r>
                          <a:rPr lang="ar-SA" sz="2000" b="0" i="1" smtClean="0">
                            <a:solidFill>
                              <a:schemeClr val="tx1">
                                <a:lumMod val="95000"/>
                                <a:lumOff val="5000"/>
                              </a:schemeClr>
                            </a:solidFill>
                            <a:latin typeface="Cambria Math" panose="02040503050406030204" pitchFamily="18" charset="0"/>
                            <a:ea typeface="Cambria Math" panose="02040503050406030204" pitchFamily="18" charset="0"/>
                          </a:rPr>
                          <m:t>1</m:t>
                        </m:r>
                      </m:num>
                      <m:den>
                        <m:r>
                          <a:rPr lang="ar-SA" sz="2000" b="0" i="1" smtClean="0">
                            <a:solidFill>
                              <a:schemeClr val="tx1">
                                <a:lumMod val="95000"/>
                                <a:lumOff val="5000"/>
                              </a:schemeClr>
                            </a:solidFill>
                            <a:latin typeface="Cambria Math" panose="02040503050406030204" pitchFamily="18" charset="0"/>
                            <a:ea typeface="Cambria Math" panose="02040503050406030204" pitchFamily="18" charset="0"/>
                          </a:rPr>
                          <m:t>2</m:t>
                        </m:r>
                      </m:den>
                    </m:f>
                  </m:oMath>
                </a14:m>
                <a:r>
                  <a:rPr lang="ar-SA" dirty="0" smtClean="0"/>
                  <a:t>) ويكون عدد الاتجاهات المحتملة للعزم المغناطيسي = </a:t>
                </a:r>
                <a:r>
                  <a:rPr lang="en-US" dirty="0" smtClean="0"/>
                  <a:t>2</a:t>
                </a:r>
                <a:r>
                  <a:rPr lang="ar-SA" dirty="0" smtClean="0"/>
                  <a:t> .</a:t>
                </a:r>
              </a:p>
              <a:p>
                <a:r>
                  <a:rPr lang="ar-SA" dirty="0" smtClean="0"/>
                  <a:t>ويمكن حساب طاقة السويات الناتجة عن الاتجاهات المختلفة للعزم المغناطيسي بواسطة المعادلة :</a:t>
                </a:r>
              </a:p>
              <a:p>
                <a:pPr algn="ctr"/>
                <a:r>
                  <a:rPr lang="en-US" sz="2400" b="1" dirty="0" smtClean="0">
                    <a:solidFill>
                      <a:schemeClr val="accent1">
                        <a:lumMod val="50000"/>
                      </a:schemeClr>
                    </a:solidFill>
                    <a:effectLst>
                      <a:outerShdw blurRad="38100" dist="38100" dir="2700000" algn="tl">
                        <a:srgbClr val="000000">
                          <a:alpha val="43137"/>
                        </a:srgbClr>
                      </a:outerShdw>
                    </a:effectLst>
                  </a:rPr>
                  <a:t>E=-mµ</a:t>
                </a:r>
                <a14:m>
                  <m:oMath xmlns:m="http://schemas.openxmlformats.org/officeDocument/2006/math">
                    <m:f>
                      <m:fPr>
                        <m:ctrlPr>
                          <a:rPr lang="en-US" sz="2400" b="1" i="1" smtClean="0">
                            <a:solidFill>
                              <a:schemeClr val="accent1">
                                <a:lumMod val="50000"/>
                              </a:schemeClr>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chemeClr val="accent1">
                                <a:lumMod val="50000"/>
                              </a:schemeClr>
                            </a:solidFill>
                            <a:effectLst>
                              <a:outerShdw blurRad="38100" dist="38100" dir="2700000" algn="tl">
                                <a:srgbClr val="000000">
                                  <a:alpha val="43137"/>
                                </a:srgbClr>
                              </a:outerShdw>
                            </a:effectLst>
                            <a:latin typeface="Cambria Math" panose="02040503050406030204" pitchFamily="18" charset="0"/>
                          </a:rPr>
                          <m:t>𝑩</m:t>
                        </m:r>
                        <m:r>
                          <a:rPr lang="en-US" sz="2400" b="1" i="1" smtClean="0">
                            <a:solidFill>
                              <a:schemeClr val="accent1">
                                <a:lumMod val="50000"/>
                              </a:schemeClr>
                            </a:solidFill>
                            <a:effectLst>
                              <a:outerShdw blurRad="38100" dist="38100" dir="2700000" algn="tl">
                                <a:srgbClr val="000000">
                                  <a:alpha val="43137"/>
                                </a:srgbClr>
                              </a:outerShdw>
                            </a:effectLst>
                            <a:latin typeface="Cambria Math" panose="02040503050406030204" pitchFamily="18" charset="0"/>
                          </a:rPr>
                          <m:t>𝟎</m:t>
                        </m:r>
                      </m:num>
                      <m:den>
                        <m:r>
                          <a:rPr lang="en-US" sz="2400" b="1" i="1" smtClean="0">
                            <a:solidFill>
                              <a:schemeClr val="accent1">
                                <a:lumMod val="50000"/>
                              </a:schemeClr>
                            </a:solidFill>
                            <a:effectLst>
                              <a:outerShdw blurRad="38100" dist="38100" dir="2700000" algn="tl">
                                <a:srgbClr val="000000">
                                  <a:alpha val="43137"/>
                                </a:srgbClr>
                              </a:outerShdw>
                            </a:effectLst>
                            <a:latin typeface="Cambria Math" panose="02040503050406030204" pitchFamily="18" charset="0"/>
                          </a:rPr>
                          <m:t>𝑺</m:t>
                        </m:r>
                      </m:den>
                    </m:f>
                  </m:oMath>
                </a14:m>
                <a:endParaRPr lang="ar-SA" b="1" dirty="0" smtClean="0"/>
              </a:p>
              <a:p>
                <a:r>
                  <a:rPr lang="en-US" dirty="0" smtClean="0"/>
                  <a:t>:</a:t>
                </a:r>
                <a:r>
                  <a:rPr lang="en-US" sz="2400" b="1" dirty="0" smtClean="0">
                    <a:solidFill>
                      <a:schemeClr val="accent1">
                        <a:lumMod val="50000"/>
                      </a:schemeClr>
                    </a:solidFill>
                    <a:effectLst>
                      <a:outerShdw blurRad="38100" dist="38100" dir="2700000" algn="tl">
                        <a:srgbClr val="000000">
                          <a:alpha val="43137"/>
                        </a:srgbClr>
                      </a:outerShdw>
                    </a:effectLst>
                  </a:rPr>
                  <a:t>m </a:t>
                </a:r>
                <a:r>
                  <a:rPr lang="ar-SA" dirty="0" smtClean="0"/>
                  <a:t>رقم الكم المغناطسي.         </a:t>
                </a:r>
                <a:r>
                  <a:rPr lang="ar-SA" sz="2400" b="1" dirty="0" smtClean="0">
                    <a:solidFill>
                      <a:schemeClr val="accent1">
                        <a:lumMod val="50000"/>
                      </a:schemeClr>
                    </a:solidFill>
                    <a:effectLst>
                      <a:outerShdw blurRad="38100" dist="38100" dir="2700000" algn="tl">
                        <a:srgbClr val="000000">
                          <a:alpha val="43137"/>
                        </a:srgbClr>
                      </a:outerShdw>
                    </a:effectLst>
                  </a:rPr>
                  <a:t> </a:t>
                </a:r>
                <a:r>
                  <a:rPr lang="en-US" sz="2400" b="1" dirty="0" smtClean="0">
                    <a:solidFill>
                      <a:schemeClr val="accent1">
                        <a:lumMod val="50000"/>
                      </a:schemeClr>
                    </a:solidFill>
                    <a:effectLst>
                      <a:outerShdw blurRad="38100" dist="38100" dir="2700000" algn="tl">
                        <a:srgbClr val="000000">
                          <a:alpha val="43137"/>
                        </a:srgbClr>
                      </a:outerShdw>
                    </a:effectLst>
                  </a:rPr>
                  <a:t>S</a:t>
                </a:r>
                <a:r>
                  <a:rPr lang="ar-SY" dirty="0" smtClean="0"/>
                  <a:t>:</a:t>
                </a:r>
                <a:r>
                  <a:rPr lang="ar-SA" dirty="0" smtClean="0"/>
                  <a:t>رقم الكم المغزلي.       </a:t>
                </a:r>
                <a:r>
                  <a:rPr lang="ar-SA" sz="2400" b="1" dirty="0" smtClean="0">
                    <a:solidFill>
                      <a:schemeClr val="accent1">
                        <a:lumMod val="50000"/>
                      </a:schemeClr>
                    </a:solidFill>
                    <a:effectLst>
                      <a:outerShdw blurRad="38100" dist="38100" dir="2700000" algn="tl">
                        <a:srgbClr val="000000">
                          <a:alpha val="43137"/>
                        </a:srgbClr>
                      </a:outerShdw>
                    </a:effectLst>
                  </a:rPr>
                  <a:t>µ</a:t>
                </a:r>
                <a:r>
                  <a:rPr lang="ar-SA" dirty="0" smtClean="0"/>
                  <a:t>:العزم المغناطيسي.</a:t>
                </a:r>
              </a:p>
              <a:p>
                <a:r>
                  <a:rPr lang="ar-SA" sz="2400" b="1" dirty="0" smtClean="0">
                    <a:solidFill>
                      <a:schemeClr val="accent1">
                        <a:lumMod val="50000"/>
                      </a:schemeClr>
                    </a:solidFill>
                    <a:effectLst>
                      <a:outerShdw blurRad="38100" dist="38100" dir="2700000" algn="tl">
                        <a:srgbClr val="000000">
                          <a:alpha val="43137"/>
                        </a:srgbClr>
                      </a:outerShdw>
                    </a:effectLst>
                  </a:rPr>
                  <a:t> </a:t>
                </a:r>
                <a:r>
                  <a:rPr lang="en-US" sz="2400" b="1" dirty="0" smtClean="0">
                    <a:solidFill>
                      <a:schemeClr val="accent1">
                        <a:lumMod val="50000"/>
                      </a:schemeClr>
                    </a:solidFill>
                    <a:effectLst>
                      <a:outerShdw blurRad="38100" dist="38100" dir="2700000" algn="tl">
                        <a:srgbClr val="000000">
                          <a:alpha val="43137"/>
                        </a:srgbClr>
                      </a:outerShdw>
                    </a:effectLst>
                  </a:rPr>
                  <a:t>E</a:t>
                </a:r>
                <a:r>
                  <a:rPr lang="ar-SY" dirty="0" smtClean="0"/>
                  <a:t>:</a:t>
                </a:r>
                <a:r>
                  <a:rPr lang="ar-SA" dirty="0" smtClean="0"/>
                  <a:t>طاقة السوية.                       </a:t>
                </a:r>
                <a:r>
                  <a:rPr lang="en-US" sz="2400" b="1" dirty="0" smtClean="0">
                    <a:solidFill>
                      <a:schemeClr val="accent1">
                        <a:lumMod val="50000"/>
                      </a:schemeClr>
                    </a:solidFill>
                    <a:effectLst>
                      <a:outerShdw blurRad="38100" dist="38100" dir="2700000" algn="tl">
                        <a:srgbClr val="000000">
                          <a:alpha val="43137"/>
                        </a:srgbClr>
                      </a:outerShdw>
                    </a:effectLst>
                  </a:rPr>
                  <a:t>B0</a:t>
                </a:r>
                <a:r>
                  <a:rPr lang="ar-SY" dirty="0" smtClean="0"/>
                  <a:t>:</a:t>
                </a:r>
                <a:r>
                  <a:rPr lang="ar-SA" dirty="0" smtClean="0"/>
                  <a:t>شدة الحقل المغناطيسي الخارجي.</a:t>
                </a:r>
              </a:p>
              <a:p>
                <a:r>
                  <a:rPr lang="ar-SA" dirty="0" smtClean="0">
                    <a:solidFill>
                      <a:schemeClr val="tx1">
                        <a:lumMod val="95000"/>
                        <a:lumOff val="5000"/>
                      </a:schemeClr>
                    </a:solidFill>
                  </a:rPr>
                  <a:t>ذلك فإن طاقة السويات في حالة </a:t>
                </a:r>
                <a:r>
                  <a:rPr lang="ar-SA" dirty="0" err="1" smtClean="0">
                    <a:solidFill>
                      <a:schemeClr val="tx1">
                        <a:lumMod val="95000"/>
                        <a:lumOff val="5000"/>
                      </a:schemeClr>
                    </a:solidFill>
                  </a:rPr>
                  <a:t>الأنوية</a:t>
                </a:r>
                <a:r>
                  <a:rPr lang="ar-SA" dirty="0" smtClean="0">
                    <a:solidFill>
                      <a:schemeClr val="tx1">
                        <a:lumMod val="95000"/>
                        <a:lumOff val="5000"/>
                      </a:schemeClr>
                    </a:solidFill>
                  </a:rPr>
                  <a:t> التي لها </a:t>
                </a:r>
                <a:r>
                  <a:rPr lang="ar-SA" dirty="0" err="1" smtClean="0">
                    <a:solidFill>
                      <a:schemeClr val="tx1">
                        <a:lumMod val="95000"/>
                        <a:lumOff val="5000"/>
                      </a:schemeClr>
                    </a:solidFill>
                  </a:rPr>
                  <a:t>كوانتم</a:t>
                </a:r>
                <a:r>
                  <a:rPr lang="ar-SA" dirty="0" smtClean="0">
                    <a:solidFill>
                      <a:schemeClr val="tx1">
                        <a:lumMod val="95000"/>
                        <a:lumOff val="5000"/>
                      </a:schemeClr>
                    </a:solidFill>
                  </a:rPr>
                  <a:t> مغزلي يساوي</a:t>
                </a:r>
                <a:r>
                  <a:rPr lang="ar-SA" sz="2000" dirty="0" smtClean="0">
                    <a:solidFill>
                      <a:schemeClr val="accent1">
                        <a:lumMod val="50000"/>
                      </a:schemeClr>
                    </a:solidFill>
                  </a:rPr>
                  <a:t> </a:t>
                </a:r>
                <a14:m>
                  <m:oMath xmlns:m="http://schemas.openxmlformats.org/officeDocument/2006/math">
                    <m:f>
                      <m:fPr>
                        <m:ctrlPr>
                          <a:rPr lang="ar-SA" sz="2000" i="1" smtClean="0">
                            <a:solidFill>
                              <a:schemeClr val="tx1">
                                <a:lumMod val="95000"/>
                                <a:lumOff val="5000"/>
                              </a:schemeClr>
                            </a:solidFill>
                            <a:latin typeface="Cambria Math" panose="02040503050406030204" pitchFamily="18" charset="0"/>
                          </a:rPr>
                        </m:ctrlPr>
                      </m:fPr>
                      <m:num>
                        <m:r>
                          <a:rPr lang="ar-SA" sz="2000" b="0" i="1" smtClean="0">
                            <a:solidFill>
                              <a:schemeClr val="tx1">
                                <a:lumMod val="95000"/>
                                <a:lumOff val="5000"/>
                              </a:schemeClr>
                            </a:solidFill>
                            <a:latin typeface="Cambria Math" panose="02040503050406030204" pitchFamily="18" charset="0"/>
                          </a:rPr>
                          <m:t>1</m:t>
                        </m:r>
                      </m:num>
                      <m:den>
                        <m:r>
                          <a:rPr lang="ar-SA" sz="2000" b="0" i="1" smtClean="0">
                            <a:solidFill>
                              <a:schemeClr val="tx1">
                                <a:lumMod val="95000"/>
                                <a:lumOff val="5000"/>
                              </a:schemeClr>
                            </a:solidFill>
                            <a:latin typeface="Cambria Math" panose="02040503050406030204" pitchFamily="18" charset="0"/>
                          </a:rPr>
                          <m:t>2</m:t>
                        </m:r>
                      </m:den>
                    </m:f>
                  </m:oMath>
                </a14:m>
                <a:r>
                  <a:rPr lang="ar-SA" dirty="0" smtClean="0">
                    <a:solidFill>
                      <a:schemeClr val="tx1">
                        <a:lumMod val="95000"/>
                        <a:lumOff val="5000"/>
                      </a:schemeClr>
                    </a:solidFill>
                  </a:rPr>
                  <a:t> :</a:t>
                </a:r>
              </a:p>
              <a:p>
                <a:endParaRPr lang="ar-SA" dirty="0" smtClean="0">
                  <a:solidFill>
                    <a:schemeClr val="tx1">
                      <a:lumMod val="95000"/>
                      <a:lumOff val="5000"/>
                    </a:schemeClr>
                  </a:solidFill>
                </a:endParaRPr>
              </a:p>
              <a:p>
                <a:pPr algn="ctr"/>
                <a14:m>
                  <m:oMath xmlns:m="http://schemas.openxmlformats.org/officeDocument/2006/math">
                    <m:sSubSup>
                      <m:sSubSupPr>
                        <m:ctrlPr>
                          <a:rPr lang="ar-SY" sz="2400" i="1" smtClean="0">
                            <a:solidFill>
                              <a:schemeClr val="tx1">
                                <a:lumMod val="95000"/>
                                <a:lumOff val="5000"/>
                              </a:schemeClr>
                            </a:solidFill>
                            <a:latin typeface="Cambria Math" panose="02040503050406030204" pitchFamily="18" charset="0"/>
                          </a:rPr>
                        </m:ctrlPr>
                      </m:sSubSupPr>
                      <m:e>
                        <m:r>
                          <a:rPr lang="ar-SY" sz="2400" b="0" i="1" smtClean="0">
                            <a:solidFill>
                              <a:schemeClr val="tx1">
                                <a:lumMod val="95000"/>
                                <a:lumOff val="5000"/>
                              </a:schemeClr>
                            </a:solidFill>
                            <a:latin typeface="Cambria Math" panose="02040503050406030204" pitchFamily="18" charset="0"/>
                          </a:rPr>
                          <m:t>𝐸</m:t>
                        </m:r>
                      </m:e>
                      <m:sub>
                        <m:r>
                          <a:rPr lang="ar-SY" sz="2400" b="0" i="1" smtClean="0">
                            <a:solidFill>
                              <a:schemeClr val="tx1">
                                <a:lumMod val="95000"/>
                                <a:lumOff val="5000"/>
                              </a:schemeClr>
                            </a:solidFill>
                            <a:latin typeface="Cambria Math" panose="02040503050406030204" pitchFamily="18" charset="0"/>
                          </a:rPr>
                          <m:t>1</m:t>
                        </m:r>
                      </m:sub>
                      <m:sup/>
                    </m:sSubSup>
                    <m:r>
                      <a:rPr lang="ar-SY" sz="2400" b="0" i="0" smtClean="0">
                        <a:solidFill>
                          <a:schemeClr val="tx1">
                            <a:lumMod val="95000"/>
                            <a:lumOff val="5000"/>
                          </a:schemeClr>
                        </a:solidFill>
                        <a:latin typeface="Cambria Math" panose="02040503050406030204" pitchFamily="18" charset="0"/>
                      </a:rPr>
                      <m:t>=−</m:t>
                    </m:r>
                    <m:f>
                      <m:fPr>
                        <m:ctrlPr>
                          <a:rPr lang="ar-SY" sz="2400" b="0" i="1" smtClean="0">
                            <a:solidFill>
                              <a:schemeClr val="tx1">
                                <a:lumMod val="95000"/>
                                <a:lumOff val="5000"/>
                              </a:schemeClr>
                            </a:solidFill>
                            <a:latin typeface="Cambria Math" panose="02040503050406030204" pitchFamily="18" charset="0"/>
                          </a:rPr>
                        </m:ctrlPr>
                      </m:fPr>
                      <m:num>
                        <m:r>
                          <a:rPr lang="ar-SY" sz="2400" b="0" i="1" smtClean="0">
                            <a:solidFill>
                              <a:schemeClr val="tx1">
                                <a:lumMod val="95000"/>
                                <a:lumOff val="5000"/>
                              </a:schemeClr>
                            </a:solidFill>
                            <a:latin typeface="Cambria Math" panose="02040503050406030204" pitchFamily="18" charset="0"/>
                          </a:rPr>
                          <m:t>1</m:t>
                        </m:r>
                      </m:num>
                      <m:den>
                        <m:r>
                          <a:rPr lang="ar-SY" sz="2400" b="0" i="1" smtClean="0">
                            <a:solidFill>
                              <a:schemeClr val="tx1">
                                <a:lumMod val="95000"/>
                                <a:lumOff val="5000"/>
                              </a:schemeClr>
                            </a:solidFill>
                            <a:latin typeface="Cambria Math" panose="02040503050406030204" pitchFamily="18" charset="0"/>
                          </a:rPr>
                          <m:t>2</m:t>
                        </m:r>
                      </m:den>
                    </m:f>
                    <m:r>
                      <a:rPr lang="ar-SY" sz="2400" b="0" i="1" smtClean="0">
                        <a:solidFill>
                          <a:schemeClr val="tx1">
                            <a:lumMod val="95000"/>
                            <a:lumOff val="5000"/>
                          </a:schemeClr>
                        </a:solidFill>
                        <a:latin typeface="Cambria Math" panose="02040503050406030204" pitchFamily="18" charset="0"/>
                      </a:rPr>
                      <m:t>µ</m:t>
                    </m:r>
                    <m:sSubSup>
                      <m:sSubSupPr>
                        <m:ctrlPr>
                          <a:rPr lang="ar-SY" sz="2400" b="0" i="1" smtClean="0">
                            <a:solidFill>
                              <a:schemeClr val="tx1">
                                <a:lumMod val="95000"/>
                                <a:lumOff val="5000"/>
                              </a:schemeClr>
                            </a:solidFill>
                            <a:latin typeface="Cambria Math" panose="02040503050406030204" pitchFamily="18" charset="0"/>
                          </a:rPr>
                        </m:ctrlPr>
                      </m:sSubSupPr>
                      <m:e>
                        <m:r>
                          <a:rPr lang="ar-SY" sz="2400" b="0" i="1" smtClean="0">
                            <a:solidFill>
                              <a:schemeClr val="tx1">
                                <a:lumMod val="95000"/>
                                <a:lumOff val="5000"/>
                              </a:schemeClr>
                            </a:solidFill>
                            <a:latin typeface="Cambria Math" panose="02040503050406030204" pitchFamily="18" charset="0"/>
                          </a:rPr>
                          <m:t>𝐵</m:t>
                        </m:r>
                      </m:e>
                      <m:sub>
                        <m:r>
                          <a:rPr lang="ar-SY" sz="2400" b="0" i="1" smtClean="0">
                            <a:solidFill>
                              <a:schemeClr val="tx1">
                                <a:lumMod val="95000"/>
                                <a:lumOff val="5000"/>
                              </a:schemeClr>
                            </a:solidFill>
                            <a:latin typeface="Cambria Math" panose="02040503050406030204" pitchFamily="18" charset="0"/>
                          </a:rPr>
                          <m:t>0</m:t>
                        </m:r>
                      </m:sub>
                      <m:sup/>
                    </m:sSubSup>
                  </m:oMath>
                </a14:m>
                <a:r>
                  <a:rPr lang="ar-SY" dirty="0" smtClean="0">
                    <a:solidFill>
                      <a:schemeClr val="tx1">
                        <a:lumMod val="95000"/>
                        <a:lumOff val="5000"/>
                      </a:schemeClr>
                    </a:solidFill>
                  </a:rPr>
                  <a:t>  ; </a:t>
                </a:r>
                <a:r>
                  <a:rPr lang="ar-SY" sz="2000" b="1" dirty="0" smtClean="0">
                    <a:solidFill>
                      <a:schemeClr val="tx1">
                        <a:lumMod val="95000"/>
                        <a:lumOff val="5000"/>
                      </a:schemeClr>
                    </a:solidFill>
                    <a:effectLst>
                      <a:outerShdw blurRad="38100" dist="38100" dir="2700000" algn="tl">
                        <a:srgbClr val="000000">
                          <a:alpha val="43137"/>
                        </a:srgbClr>
                      </a:outerShdw>
                    </a:effectLst>
                  </a:rPr>
                  <a:t>m</a:t>
                </a:r>
                <a:r>
                  <a:rPr lang="ar-SY" dirty="0" smtClean="0">
                    <a:solidFill>
                      <a:schemeClr val="tx1">
                        <a:lumMod val="95000"/>
                        <a:lumOff val="5000"/>
                      </a:schemeClr>
                    </a:solidFill>
                  </a:rPr>
                  <a:t>=+</a:t>
                </a:r>
                <a14:m>
                  <m:oMath xmlns:m="http://schemas.openxmlformats.org/officeDocument/2006/math">
                    <m:box>
                      <m:boxPr>
                        <m:ctrlPr>
                          <a:rPr lang="ar-SY" sz="2400" i="1" smtClean="0">
                            <a:solidFill>
                              <a:schemeClr val="tx1">
                                <a:lumMod val="95000"/>
                                <a:lumOff val="5000"/>
                              </a:schemeClr>
                            </a:solidFill>
                            <a:latin typeface="Cambria Math" panose="02040503050406030204" pitchFamily="18" charset="0"/>
                          </a:rPr>
                        </m:ctrlPr>
                      </m:boxPr>
                      <m:e>
                        <m:argPr>
                          <m:argSz m:val="-1"/>
                        </m:argPr>
                        <m:f>
                          <m:fPr>
                            <m:ctrlPr>
                              <a:rPr lang="ar-SY" sz="2400" i="1" smtClean="0">
                                <a:solidFill>
                                  <a:schemeClr val="tx1">
                                    <a:lumMod val="95000"/>
                                    <a:lumOff val="5000"/>
                                  </a:schemeClr>
                                </a:solidFill>
                                <a:latin typeface="Cambria Math" panose="02040503050406030204" pitchFamily="18" charset="0"/>
                              </a:rPr>
                            </m:ctrlPr>
                          </m:fPr>
                          <m:num>
                            <m:r>
                              <a:rPr lang="ar-SY" sz="2400" b="0" i="1" smtClean="0">
                                <a:solidFill>
                                  <a:schemeClr val="tx1">
                                    <a:lumMod val="95000"/>
                                    <a:lumOff val="5000"/>
                                  </a:schemeClr>
                                </a:solidFill>
                                <a:latin typeface="Cambria Math" panose="02040503050406030204" pitchFamily="18" charset="0"/>
                              </a:rPr>
                              <m:t>1</m:t>
                            </m:r>
                          </m:num>
                          <m:den>
                            <m:r>
                              <a:rPr lang="ar-SY" sz="2400" b="0" i="1" smtClean="0">
                                <a:solidFill>
                                  <a:schemeClr val="tx1">
                                    <a:lumMod val="95000"/>
                                    <a:lumOff val="5000"/>
                                  </a:schemeClr>
                                </a:solidFill>
                                <a:latin typeface="Cambria Math" panose="02040503050406030204" pitchFamily="18" charset="0"/>
                              </a:rPr>
                              <m:t>2</m:t>
                            </m:r>
                          </m:den>
                        </m:f>
                      </m:e>
                    </m:box>
                  </m:oMath>
                </a14:m>
                <a:r>
                  <a:rPr lang="ar-SY" dirty="0" smtClean="0">
                    <a:solidFill>
                      <a:schemeClr val="tx1">
                        <a:lumMod val="95000"/>
                        <a:lumOff val="5000"/>
                      </a:schemeClr>
                    </a:solidFill>
                  </a:rPr>
                  <a:t> ←</a:t>
                </a:r>
                <a:r>
                  <a:rPr lang="ar-SY" sz="2400" dirty="0">
                    <a:solidFill>
                      <a:prstClr val="black">
                        <a:lumMod val="95000"/>
                        <a:lumOff val="5000"/>
                      </a:prstClr>
                    </a:solidFill>
                  </a:rPr>
                  <a:t> </a:t>
                </a:r>
                <a14:m>
                  <m:oMath xmlns:m="http://schemas.openxmlformats.org/officeDocument/2006/math">
                    <m:r>
                      <a:rPr lang="ar-SY" sz="2400" i="1">
                        <a:solidFill>
                          <a:prstClr val="black">
                            <a:lumMod val="95000"/>
                            <a:lumOff val="5000"/>
                          </a:prstClr>
                        </a:solidFill>
                        <a:latin typeface="Cambria Math" panose="02040503050406030204" pitchFamily="18" charset="0"/>
                      </a:rPr>
                      <m:t>µ</m:t>
                    </m:r>
                    <m:sSubSup>
                      <m:sSubSupPr>
                        <m:ctrlPr>
                          <a:rPr lang="ar-SY" sz="2400" i="1">
                            <a:solidFill>
                              <a:prstClr val="black">
                                <a:lumMod val="95000"/>
                                <a:lumOff val="5000"/>
                              </a:prstClr>
                            </a:solidFill>
                            <a:latin typeface="Cambria Math" panose="02040503050406030204" pitchFamily="18" charset="0"/>
                          </a:rPr>
                        </m:ctrlPr>
                      </m:sSubSupPr>
                      <m:e>
                        <m:r>
                          <a:rPr lang="ar-SY" sz="2400" i="1">
                            <a:solidFill>
                              <a:prstClr val="black">
                                <a:lumMod val="95000"/>
                                <a:lumOff val="5000"/>
                              </a:prstClr>
                            </a:solidFill>
                            <a:latin typeface="Cambria Math" panose="02040503050406030204" pitchFamily="18" charset="0"/>
                          </a:rPr>
                          <m:t>𝐵</m:t>
                        </m:r>
                      </m:e>
                      <m:sub>
                        <m:r>
                          <a:rPr lang="ar-SY" sz="2400" i="1">
                            <a:solidFill>
                              <a:prstClr val="black">
                                <a:lumMod val="95000"/>
                                <a:lumOff val="5000"/>
                              </a:prstClr>
                            </a:solidFill>
                            <a:latin typeface="Cambria Math" panose="02040503050406030204" pitchFamily="18" charset="0"/>
                          </a:rPr>
                          <m:t>0</m:t>
                        </m:r>
                      </m:sub>
                      <m:sup/>
                    </m:sSubSup>
                  </m:oMath>
                </a14:m>
                <a:r>
                  <a:rPr lang="ar-SY" dirty="0" smtClean="0">
                    <a:solidFill>
                      <a:schemeClr val="tx1">
                        <a:lumMod val="95000"/>
                        <a:lumOff val="5000"/>
                      </a:schemeClr>
                    </a:solidFill>
                  </a:rPr>
                  <a:t>-=</a:t>
                </a:r>
                <a14:m>
                  <m:oMath xmlns:m="http://schemas.openxmlformats.org/officeDocument/2006/math">
                    <m:sSubSup>
                      <m:sSubSupPr>
                        <m:ctrlPr>
                          <a:rPr lang="ar-SY" sz="2400" i="1">
                            <a:solidFill>
                              <a:prstClr val="black">
                                <a:lumMod val="95000"/>
                                <a:lumOff val="5000"/>
                              </a:prstClr>
                            </a:solidFill>
                            <a:latin typeface="Cambria Math" panose="02040503050406030204" pitchFamily="18" charset="0"/>
                          </a:rPr>
                        </m:ctrlPr>
                      </m:sSubSupPr>
                      <m:e>
                        <m:r>
                          <a:rPr lang="ar-SY" sz="2400" i="1">
                            <a:solidFill>
                              <a:prstClr val="black">
                                <a:lumMod val="95000"/>
                                <a:lumOff val="5000"/>
                              </a:prstClr>
                            </a:solidFill>
                            <a:latin typeface="Cambria Math" panose="02040503050406030204" pitchFamily="18" charset="0"/>
                          </a:rPr>
                          <m:t>𝐸</m:t>
                        </m:r>
                      </m:e>
                      <m:sub>
                        <m:r>
                          <a:rPr lang="ar-SY" sz="2400" i="1">
                            <a:solidFill>
                              <a:prstClr val="black">
                                <a:lumMod val="95000"/>
                                <a:lumOff val="5000"/>
                              </a:prstClr>
                            </a:solidFill>
                            <a:latin typeface="Cambria Math" panose="02040503050406030204" pitchFamily="18" charset="0"/>
                          </a:rPr>
                          <m:t>1</m:t>
                        </m:r>
                      </m:sub>
                      <m:sup/>
                    </m:sSubSup>
                  </m:oMath>
                </a14:m>
                <a:endParaRPr lang="ar-SY" dirty="0" smtClean="0">
                  <a:solidFill>
                    <a:schemeClr val="tx1">
                      <a:lumMod val="95000"/>
                      <a:lumOff val="5000"/>
                    </a:schemeClr>
                  </a:solidFill>
                </a:endParaRPr>
              </a:p>
              <a:p>
                <a:endParaRPr lang="ar-SY" dirty="0" smtClean="0">
                  <a:solidFill>
                    <a:schemeClr val="tx1">
                      <a:lumMod val="95000"/>
                      <a:lumOff val="5000"/>
                    </a:schemeClr>
                  </a:solidFill>
                </a:endParaRPr>
              </a:p>
              <a:p>
                <a:pPr algn="ctr"/>
                <a14:m>
                  <m:oMath xmlns:m="http://schemas.openxmlformats.org/officeDocument/2006/math">
                    <m:f>
                      <m:fPr>
                        <m:ctrlPr>
                          <a:rPr lang="ar-SY" sz="2400" i="1">
                            <a:solidFill>
                              <a:prstClr val="black">
                                <a:lumMod val="95000"/>
                                <a:lumOff val="5000"/>
                              </a:prstClr>
                            </a:solidFill>
                            <a:latin typeface="Cambria Math" panose="02040503050406030204" pitchFamily="18" charset="0"/>
                          </a:rPr>
                        </m:ctrlPr>
                      </m:fPr>
                      <m:num>
                        <m:r>
                          <a:rPr lang="ar-SY" sz="2400" i="1">
                            <a:solidFill>
                              <a:prstClr val="black">
                                <a:lumMod val="95000"/>
                                <a:lumOff val="5000"/>
                              </a:prstClr>
                            </a:solidFill>
                            <a:latin typeface="Cambria Math" panose="02040503050406030204" pitchFamily="18" charset="0"/>
                          </a:rPr>
                          <m:t>1</m:t>
                        </m:r>
                      </m:num>
                      <m:den>
                        <m:r>
                          <a:rPr lang="ar-SY" sz="2400" i="1">
                            <a:solidFill>
                              <a:prstClr val="black">
                                <a:lumMod val="95000"/>
                                <a:lumOff val="5000"/>
                              </a:prstClr>
                            </a:solidFill>
                            <a:latin typeface="Cambria Math" panose="02040503050406030204" pitchFamily="18" charset="0"/>
                          </a:rPr>
                          <m:t>2</m:t>
                        </m:r>
                      </m:den>
                    </m:f>
                    <m:r>
                      <a:rPr lang="ar-SY" sz="2400" i="1">
                        <a:solidFill>
                          <a:prstClr val="black">
                            <a:lumMod val="95000"/>
                            <a:lumOff val="5000"/>
                          </a:prstClr>
                        </a:solidFill>
                        <a:latin typeface="Cambria Math" panose="02040503050406030204" pitchFamily="18" charset="0"/>
                      </a:rPr>
                      <m:t>µ</m:t>
                    </m:r>
                    <m:sSubSup>
                      <m:sSubSupPr>
                        <m:ctrlPr>
                          <a:rPr lang="ar-SY" sz="2400" i="1">
                            <a:solidFill>
                              <a:prstClr val="black">
                                <a:lumMod val="95000"/>
                                <a:lumOff val="5000"/>
                              </a:prstClr>
                            </a:solidFill>
                            <a:latin typeface="Cambria Math" panose="02040503050406030204" pitchFamily="18" charset="0"/>
                          </a:rPr>
                        </m:ctrlPr>
                      </m:sSubSupPr>
                      <m:e>
                        <m:r>
                          <a:rPr lang="ar-SY" sz="2400" i="1">
                            <a:solidFill>
                              <a:prstClr val="black">
                                <a:lumMod val="95000"/>
                                <a:lumOff val="5000"/>
                              </a:prstClr>
                            </a:solidFill>
                            <a:latin typeface="Cambria Math" panose="02040503050406030204" pitchFamily="18" charset="0"/>
                          </a:rPr>
                          <m:t>𝐵</m:t>
                        </m:r>
                      </m:e>
                      <m:sub>
                        <m:r>
                          <a:rPr lang="ar-SY" sz="2400" i="1">
                            <a:solidFill>
                              <a:prstClr val="black">
                                <a:lumMod val="95000"/>
                                <a:lumOff val="5000"/>
                              </a:prstClr>
                            </a:solidFill>
                            <a:latin typeface="Cambria Math" panose="02040503050406030204" pitchFamily="18" charset="0"/>
                          </a:rPr>
                          <m:t>0</m:t>
                        </m:r>
                      </m:sub>
                      <m:sup/>
                    </m:sSubSup>
                  </m:oMath>
                </a14:m>
                <a:r>
                  <a:rPr lang="ar-SY" sz="2400" dirty="0" smtClean="0">
                    <a:solidFill>
                      <a:prstClr val="black">
                        <a:lumMod val="95000"/>
                        <a:lumOff val="5000"/>
                      </a:prstClr>
                    </a:solidFill>
                  </a:rPr>
                  <a:t>+ = </a:t>
                </a:r>
                <a14:m>
                  <m:oMath xmlns:m="http://schemas.openxmlformats.org/officeDocument/2006/math">
                    <m:sSubSup>
                      <m:sSubSupPr>
                        <m:ctrlPr>
                          <a:rPr lang="ar-SY" sz="2400" i="1">
                            <a:solidFill>
                              <a:prstClr val="black">
                                <a:lumMod val="95000"/>
                                <a:lumOff val="5000"/>
                              </a:prstClr>
                            </a:solidFill>
                            <a:latin typeface="Cambria Math" panose="02040503050406030204" pitchFamily="18" charset="0"/>
                          </a:rPr>
                        </m:ctrlPr>
                      </m:sSubSupPr>
                      <m:e>
                        <m:r>
                          <a:rPr lang="ar-SY" sz="2400" i="1">
                            <a:solidFill>
                              <a:prstClr val="black">
                                <a:lumMod val="95000"/>
                                <a:lumOff val="5000"/>
                              </a:prstClr>
                            </a:solidFill>
                            <a:latin typeface="Cambria Math" panose="02040503050406030204" pitchFamily="18" charset="0"/>
                          </a:rPr>
                          <m:t>𝐸</m:t>
                        </m:r>
                      </m:e>
                      <m:sub>
                        <m:r>
                          <a:rPr lang="ar-SY" sz="2400" b="0" i="1" smtClean="0">
                            <a:solidFill>
                              <a:prstClr val="black">
                                <a:lumMod val="95000"/>
                                <a:lumOff val="5000"/>
                              </a:prstClr>
                            </a:solidFill>
                            <a:latin typeface="Cambria Math" panose="02040503050406030204" pitchFamily="18" charset="0"/>
                          </a:rPr>
                          <m:t>2</m:t>
                        </m:r>
                      </m:sub>
                      <m:sup/>
                    </m:sSubSup>
                  </m:oMath>
                </a14:m>
                <a:r>
                  <a:rPr lang="ar-SY" dirty="0" smtClean="0">
                    <a:solidFill>
                      <a:schemeClr val="tx1">
                        <a:lumMod val="95000"/>
                        <a:lumOff val="5000"/>
                      </a:schemeClr>
                    </a:solidFill>
                  </a:rPr>
                  <a:t>   </a:t>
                </a:r>
                <a:r>
                  <a:rPr lang="ar-SY" dirty="0" smtClean="0">
                    <a:solidFill>
                      <a:prstClr val="black">
                        <a:lumMod val="95000"/>
                        <a:lumOff val="5000"/>
                      </a:prstClr>
                    </a:solidFill>
                  </a:rPr>
                  <a:t>; </a:t>
                </a:r>
                <a:r>
                  <a:rPr lang="ar-SY" sz="2000" b="1" dirty="0">
                    <a:solidFill>
                      <a:prstClr val="black">
                        <a:lumMod val="95000"/>
                        <a:lumOff val="5000"/>
                      </a:prstClr>
                    </a:solidFill>
                    <a:effectLst>
                      <a:outerShdw blurRad="38100" dist="38100" dir="2700000" algn="tl">
                        <a:srgbClr val="000000">
                          <a:alpha val="43137"/>
                        </a:srgbClr>
                      </a:outerShdw>
                    </a:effectLst>
                  </a:rPr>
                  <a:t>m</a:t>
                </a:r>
                <a:r>
                  <a:rPr lang="ar-SY" dirty="0" smtClean="0">
                    <a:solidFill>
                      <a:prstClr val="black">
                        <a:lumMod val="95000"/>
                        <a:lumOff val="5000"/>
                      </a:prstClr>
                    </a:solidFill>
                  </a:rPr>
                  <a:t>=-</a:t>
                </a:r>
                <a14:m>
                  <m:oMath xmlns:m="http://schemas.openxmlformats.org/officeDocument/2006/math">
                    <m:box>
                      <m:boxPr>
                        <m:ctrlPr>
                          <a:rPr lang="ar-SY" sz="2400" i="1">
                            <a:solidFill>
                              <a:prstClr val="black">
                                <a:lumMod val="95000"/>
                                <a:lumOff val="5000"/>
                              </a:prstClr>
                            </a:solidFill>
                            <a:latin typeface="Cambria Math" panose="02040503050406030204" pitchFamily="18" charset="0"/>
                          </a:rPr>
                        </m:ctrlPr>
                      </m:boxPr>
                      <m:e>
                        <m:argPr>
                          <m:argSz m:val="-1"/>
                        </m:argPr>
                        <m:f>
                          <m:fPr>
                            <m:ctrlPr>
                              <a:rPr lang="ar-SY" sz="2400" i="1">
                                <a:solidFill>
                                  <a:prstClr val="black">
                                    <a:lumMod val="95000"/>
                                    <a:lumOff val="5000"/>
                                  </a:prstClr>
                                </a:solidFill>
                                <a:latin typeface="Cambria Math" panose="02040503050406030204" pitchFamily="18" charset="0"/>
                              </a:rPr>
                            </m:ctrlPr>
                          </m:fPr>
                          <m:num>
                            <m:r>
                              <a:rPr lang="ar-SY" sz="2400" i="1">
                                <a:solidFill>
                                  <a:prstClr val="black">
                                    <a:lumMod val="95000"/>
                                    <a:lumOff val="5000"/>
                                  </a:prstClr>
                                </a:solidFill>
                                <a:latin typeface="Cambria Math" panose="02040503050406030204" pitchFamily="18" charset="0"/>
                              </a:rPr>
                              <m:t>1</m:t>
                            </m:r>
                          </m:num>
                          <m:den>
                            <m:r>
                              <a:rPr lang="ar-SY" sz="2400" i="1">
                                <a:solidFill>
                                  <a:prstClr val="black">
                                    <a:lumMod val="95000"/>
                                    <a:lumOff val="5000"/>
                                  </a:prstClr>
                                </a:solidFill>
                                <a:latin typeface="Cambria Math" panose="02040503050406030204" pitchFamily="18" charset="0"/>
                              </a:rPr>
                              <m:t>2</m:t>
                            </m:r>
                          </m:den>
                        </m:f>
                      </m:e>
                    </m:box>
                  </m:oMath>
                </a14:m>
                <a:r>
                  <a:rPr lang="ar-SY" dirty="0" smtClean="0">
                    <a:solidFill>
                      <a:schemeClr val="tx1">
                        <a:lumMod val="95000"/>
                        <a:lumOff val="5000"/>
                      </a:schemeClr>
                    </a:solidFill>
                  </a:rPr>
                  <a:t> </a:t>
                </a:r>
                <a:r>
                  <a:rPr lang="ar-SY" dirty="0">
                    <a:solidFill>
                      <a:prstClr val="black">
                        <a:lumMod val="95000"/>
                        <a:lumOff val="5000"/>
                      </a:prstClr>
                    </a:solidFill>
                  </a:rPr>
                  <a:t>←</a:t>
                </a:r>
                <a:r>
                  <a:rPr lang="ar-SY" sz="2400" dirty="0">
                    <a:solidFill>
                      <a:prstClr val="black">
                        <a:lumMod val="95000"/>
                        <a:lumOff val="5000"/>
                      </a:prstClr>
                    </a:solidFill>
                  </a:rPr>
                  <a:t> </a:t>
                </a:r>
                <a14:m>
                  <m:oMath xmlns:m="http://schemas.openxmlformats.org/officeDocument/2006/math">
                    <m:r>
                      <a:rPr lang="ar-SY" sz="2400" i="1">
                        <a:solidFill>
                          <a:prstClr val="black">
                            <a:lumMod val="95000"/>
                            <a:lumOff val="5000"/>
                          </a:prstClr>
                        </a:solidFill>
                        <a:latin typeface="Cambria Math" panose="02040503050406030204" pitchFamily="18" charset="0"/>
                      </a:rPr>
                      <m:t>µ</m:t>
                    </m:r>
                    <m:sSubSup>
                      <m:sSubSupPr>
                        <m:ctrlPr>
                          <a:rPr lang="ar-SY" sz="2400" i="1">
                            <a:solidFill>
                              <a:prstClr val="black">
                                <a:lumMod val="95000"/>
                                <a:lumOff val="5000"/>
                              </a:prstClr>
                            </a:solidFill>
                            <a:latin typeface="Cambria Math" panose="02040503050406030204" pitchFamily="18" charset="0"/>
                          </a:rPr>
                        </m:ctrlPr>
                      </m:sSubSupPr>
                      <m:e>
                        <m:r>
                          <a:rPr lang="ar-SY" sz="2400" i="1">
                            <a:solidFill>
                              <a:prstClr val="black">
                                <a:lumMod val="95000"/>
                                <a:lumOff val="5000"/>
                              </a:prstClr>
                            </a:solidFill>
                            <a:latin typeface="Cambria Math" panose="02040503050406030204" pitchFamily="18" charset="0"/>
                          </a:rPr>
                          <m:t>𝐵</m:t>
                        </m:r>
                      </m:e>
                      <m:sub>
                        <m:r>
                          <a:rPr lang="ar-SY" sz="2400" i="1">
                            <a:solidFill>
                              <a:prstClr val="black">
                                <a:lumMod val="95000"/>
                                <a:lumOff val="5000"/>
                              </a:prstClr>
                            </a:solidFill>
                            <a:latin typeface="Cambria Math" panose="02040503050406030204" pitchFamily="18" charset="0"/>
                          </a:rPr>
                          <m:t>0</m:t>
                        </m:r>
                      </m:sub>
                      <m:sup/>
                    </m:sSubSup>
                  </m:oMath>
                </a14:m>
                <a:r>
                  <a:rPr lang="ar-SY" dirty="0" smtClean="0">
                    <a:solidFill>
                      <a:prstClr val="black">
                        <a:lumMod val="95000"/>
                        <a:lumOff val="5000"/>
                      </a:prstClr>
                    </a:solidFill>
                  </a:rPr>
                  <a:t>+=</a:t>
                </a:r>
                <a14:m>
                  <m:oMath xmlns:m="http://schemas.openxmlformats.org/officeDocument/2006/math">
                    <m:sSubSup>
                      <m:sSubSupPr>
                        <m:ctrlPr>
                          <a:rPr lang="ar-SY" sz="2400" i="1">
                            <a:solidFill>
                              <a:prstClr val="black">
                                <a:lumMod val="95000"/>
                                <a:lumOff val="5000"/>
                              </a:prstClr>
                            </a:solidFill>
                            <a:latin typeface="Cambria Math" panose="02040503050406030204" pitchFamily="18" charset="0"/>
                          </a:rPr>
                        </m:ctrlPr>
                      </m:sSubSupPr>
                      <m:e>
                        <m:r>
                          <a:rPr lang="ar-SY" sz="2400" i="1">
                            <a:solidFill>
                              <a:prstClr val="black">
                                <a:lumMod val="95000"/>
                                <a:lumOff val="5000"/>
                              </a:prstClr>
                            </a:solidFill>
                            <a:latin typeface="Cambria Math" panose="02040503050406030204" pitchFamily="18" charset="0"/>
                          </a:rPr>
                          <m:t>𝐸</m:t>
                        </m:r>
                      </m:e>
                      <m:sub>
                        <m:r>
                          <a:rPr lang="ar-SY" sz="2400" b="0" i="1" smtClean="0">
                            <a:solidFill>
                              <a:prstClr val="black">
                                <a:lumMod val="95000"/>
                                <a:lumOff val="5000"/>
                              </a:prstClr>
                            </a:solidFill>
                            <a:latin typeface="Cambria Math" panose="02040503050406030204" pitchFamily="18" charset="0"/>
                          </a:rPr>
                          <m:t>2</m:t>
                        </m:r>
                      </m:sub>
                      <m:sup/>
                    </m:sSubSup>
                  </m:oMath>
                </a14:m>
                <a:endParaRPr lang="ar-SY" dirty="0" smtClean="0">
                  <a:solidFill>
                    <a:schemeClr val="tx1">
                      <a:lumMod val="95000"/>
                      <a:lumOff val="5000"/>
                    </a:schemeClr>
                  </a:solidFill>
                </a:endParaRPr>
              </a:p>
              <a:p>
                <a:endParaRPr lang="ar-SY" dirty="0" smtClean="0">
                  <a:solidFill>
                    <a:schemeClr val="tx1">
                      <a:lumMod val="95000"/>
                      <a:lumOff val="5000"/>
                    </a:schemeClr>
                  </a:solidFill>
                </a:endParaRPr>
              </a:p>
              <a:p>
                <a:pPr algn="ctr"/>
                <a:r>
                  <a:rPr lang="ar-SY" sz="2400" dirty="0" smtClean="0">
                    <a:solidFill>
                      <a:schemeClr val="tx1">
                        <a:lumMod val="95000"/>
                        <a:lumOff val="5000"/>
                      </a:schemeClr>
                    </a:solidFill>
                  </a:rPr>
                  <a:t>E∆=</a:t>
                </a:r>
                <a14:m>
                  <m:oMath xmlns:m="http://schemas.openxmlformats.org/officeDocument/2006/math">
                    <m:sSubSup>
                      <m:sSubSupPr>
                        <m:ctrlPr>
                          <a:rPr lang="ar-SY" sz="2400" i="1">
                            <a:solidFill>
                              <a:prstClr val="black">
                                <a:lumMod val="95000"/>
                                <a:lumOff val="5000"/>
                              </a:prstClr>
                            </a:solidFill>
                            <a:latin typeface="Cambria Math" panose="02040503050406030204" pitchFamily="18" charset="0"/>
                          </a:rPr>
                        </m:ctrlPr>
                      </m:sSubSupPr>
                      <m:e>
                        <m:r>
                          <a:rPr lang="ar-SY" sz="2400" i="1">
                            <a:solidFill>
                              <a:prstClr val="black">
                                <a:lumMod val="95000"/>
                                <a:lumOff val="5000"/>
                              </a:prstClr>
                            </a:solidFill>
                            <a:latin typeface="Cambria Math" panose="02040503050406030204" pitchFamily="18" charset="0"/>
                          </a:rPr>
                          <m:t>𝐸</m:t>
                        </m:r>
                      </m:e>
                      <m:sub>
                        <m:r>
                          <a:rPr lang="ar-SY" sz="2400" i="1">
                            <a:solidFill>
                              <a:prstClr val="black">
                                <a:lumMod val="95000"/>
                                <a:lumOff val="5000"/>
                              </a:prstClr>
                            </a:solidFill>
                            <a:latin typeface="Cambria Math" panose="02040503050406030204" pitchFamily="18" charset="0"/>
                          </a:rPr>
                          <m:t>1</m:t>
                        </m:r>
                      </m:sub>
                      <m:sup/>
                    </m:sSubSup>
                  </m:oMath>
                </a14:m>
                <a:r>
                  <a:rPr lang="ar-SY" dirty="0" smtClean="0">
                    <a:solidFill>
                      <a:schemeClr val="tx1">
                        <a:lumMod val="95000"/>
                        <a:lumOff val="5000"/>
                      </a:schemeClr>
                    </a:solidFill>
                  </a:rPr>
                  <a:t>-</a:t>
                </a:r>
                <a14:m>
                  <m:oMath xmlns:m="http://schemas.openxmlformats.org/officeDocument/2006/math">
                    <m:sSubSup>
                      <m:sSubSupPr>
                        <m:ctrlPr>
                          <a:rPr lang="ar-SY" sz="2400" i="1">
                            <a:solidFill>
                              <a:prstClr val="black">
                                <a:lumMod val="95000"/>
                                <a:lumOff val="5000"/>
                              </a:prstClr>
                            </a:solidFill>
                            <a:latin typeface="Cambria Math" panose="02040503050406030204" pitchFamily="18" charset="0"/>
                          </a:rPr>
                        </m:ctrlPr>
                      </m:sSubSupPr>
                      <m:e>
                        <m:r>
                          <a:rPr lang="ar-SY" sz="2400" i="1">
                            <a:solidFill>
                              <a:prstClr val="black">
                                <a:lumMod val="95000"/>
                                <a:lumOff val="5000"/>
                              </a:prstClr>
                            </a:solidFill>
                            <a:latin typeface="Cambria Math" panose="02040503050406030204" pitchFamily="18" charset="0"/>
                          </a:rPr>
                          <m:t>𝐸</m:t>
                        </m:r>
                      </m:e>
                      <m:sub>
                        <m:r>
                          <a:rPr lang="ar-SY" sz="2400" i="1">
                            <a:solidFill>
                              <a:prstClr val="black">
                                <a:lumMod val="95000"/>
                                <a:lumOff val="5000"/>
                              </a:prstClr>
                            </a:solidFill>
                            <a:latin typeface="Cambria Math" panose="02040503050406030204" pitchFamily="18" charset="0"/>
                          </a:rPr>
                          <m:t>2</m:t>
                        </m:r>
                      </m:sub>
                      <m:sup/>
                    </m:sSubSup>
                  </m:oMath>
                </a14:m>
                <a:r>
                  <a:rPr lang="ar-SY" dirty="0" smtClean="0">
                    <a:solidFill>
                      <a:schemeClr val="tx1">
                        <a:lumMod val="95000"/>
                        <a:lumOff val="5000"/>
                      </a:schemeClr>
                    </a:solidFill>
                  </a:rPr>
                  <a:t> =( </a:t>
                </a:r>
                <a14:m>
                  <m:oMath xmlns:m="http://schemas.openxmlformats.org/officeDocument/2006/math">
                    <m:r>
                      <a:rPr lang="ar-SY" sz="2400" i="1">
                        <a:solidFill>
                          <a:prstClr val="black">
                            <a:lumMod val="95000"/>
                            <a:lumOff val="5000"/>
                          </a:prstClr>
                        </a:solidFill>
                        <a:latin typeface="Cambria Math" panose="02040503050406030204" pitchFamily="18" charset="0"/>
                      </a:rPr>
                      <m:t>µ</m:t>
                    </m:r>
                    <m:sSubSup>
                      <m:sSubSupPr>
                        <m:ctrlPr>
                          <a:rPr lang="ar-SY" sz="2400" i="1">
                            <a:solidFill>
                              <a:prstClr val="black">
                                <a:lumMod val="95000"/>
                                <a:lumOff val="5000"/>
                              </a:prstClr>
                            </a:solidFill>
                            <a:latin typeface="Cambria Math" panose="02040503050406030204" pitchFamily="18" charset="0"/>
                          </a:rPr>
                        </m:ctrlPr>
                      </m:sSubSupPr>
                      <m:e>
                        <m:r>
                          <a:rPr lang="ar-SY" sz="2400" i="1">
                            <a:solidFill>
                              <a:prstClr val="black">
                                <a:lumMod val="95000"/>
                                <a:lumOff val="5000"/>
                              </a:prstClr>
                            </a:solidFill>
                            <a:latin typeface="Cambria Math" panose="02040503050406030204" pitchFamily="18" charset="0"/>
                          </a:rPr>
                          <m:t>𝐵</m:t>
                        </m:r>
                      </m:e>
                      <m:sub>
                        <m:r>
                          <a:rPr lang="ar-SY" sz="2400" i="1">
                            <a:solidFill>
                              <a:prstClr val="black">
                                <a:lumMod val="95000"/>
                                <a:lumOff val="5000"/>
                              </a:prstClr>
                            </a:solidFill>
                            <a:latin typeface="Cambria Math" panose="02040503050406030204" pitchFamily="18" charset="0"/>
                          </a:rPr>
                          <m:t>0</m:t>
                        </m:r>
                      </m:sub>
                      <m:sup/>
                    </m:sSubSup>
                  </m:oMath>
                </a14:m>
                <a:r>
                  <a:rPr lang="ar-SY" dirty="0" smtClean="0">
                    <a:solidFill>
                      <a:prstClr val="black">
                        <a:lumMod val="95000"/>
                        <a:lumOff val="5000"/>
                      </a:prstClr>
                    </a:solidFill>
                  </a:rPr>
                  <a:t>-</a:t>
                </a:r>
                <a:r>
                  <a:rPr lang="ar-SY" dirty="0" smtClean="0">
                    <a:solidFill>
                      <a:schemeClr val="tx1">
                        <a:lumMod val="95000"/>
                        <a:lumOff val="5000"/>
                      </a:schemeClr>
                    </a:solidFill>
                  </a:rPr>
                  <a:t>)-</a:t>
                </a:r>
                <a14:m>
                  <m:oMath xmlns:m="http://schemas.openxmlformats.org/officeDocument/2006/math">
                    <m:r>
                      <a:rPr lang="ar-SY" sz="2400" i="1">
                        <a:solidFill>
                          <a:prstClr val="black">
                            <a:lumMod val="95000"/>
                            <a:lumOff val="5000"/>
                          </a:prstClr>
                        </a:solidFill>
                        <a:latin typeface="Cambria Math" panose="02040503050406030204" pitchFamily="18" charset="0"/>
                      </a:rPr>
                      <m:t>µ</m:t>
                    </m:r>
                    <m:sSubSup>
                      <m:sSubSupPr>
                        <m:ctrlPr>
                          <a:rPr lang="ar-SY" sz="2400" i="1">
                            <a:solidFill>
                              <a:prstClr val="black">
                                <a:lumMod val="95000"/>
                                <a:lumOff val="5000"/>
                              </a:prstClr>
                            </a:solidFill>
                            <a:latin typeface="Cambria Math" panose="02040503050406030204" pitchFamily="18" charset="0"/>
                          </a:rPr>
                        </m:ctrlPr>
                      </m:sSubSupPr>
                      <m:e>
                        <m:r>
                          <a:rPr lang="ar-SY" sz="2400" i="1">
                            <a:solidFill>
                              <a:prstClr val="black">
                                <a:lumMod val="95000"/>
                                <a:lumOff val="5000"/>
                              </a:prstClr>
                            </a:solidFill>
                            <a:latin typeface="Cambria Math" panose="02040503050406030204" pitchFamily="18" charset="0"/>
                          </a:rPr>
                          <m:t>𝐵</m:t>
                        </m:r>
                      </m:e>
                      <m:sub>
                        <m:r>
                          <a:rPr lang="ar-SY" sz="2400" i="1">
                            <a:solidFill>
                              <a:prstClr val="black">
                                <a:lumMod val="95000"/>
                                <a:lumOff val="5000"/>
                              </a:prstClr>
                            </a:solidFill>
                            <a:latin typeface="Cambria Math" panose="02040503050406030204" pitchFamily="18" charset="0"/>
                          </a:rPr>
                          <m:t>0</m:t>
                        </m:r>
                      </m:sub>
                      <m:sup/>
                    </m:sSubSup>
                  </m:oMath>
                </a14:m>
                <a:r>
                  <a:rPr lang="ar-SY" dirty="0" smtClean="0">
                    <a:solidFill>
                      <a:prstClr val="black">
                        <a:lumMod val="95000"/>
                        <a:lumOff val="5000"/>
                      </a:prstClr>
                    </a:solidFill>
                  </a:rPr>
                  <a:t>+ = </a:t>
                </a:r>
                <a14:m>
                  <m:oMath xmlns:m="http://schemas.openxmlformats.org/officeDocument/2006/math">
                    <m:r>
                      <a:rPr lang="ar-SY" sz="2400" b="0" i="0" smtClean="0">
                        <a:solidFill>
                          <a:prstClr val="black">
                            <a:lumMod val="95000"/>
                            <a:lumOff val="5000"/>
                          </a:prstClr>
                        </a:solidFill>
                        <a:latin typeface="Cambria Math" panose="02040503050406030204" pitchFamily="18" charset="0"/>
                      </a:rPr>
                      <m:t>2</m:t>
                    </m:r>
                    <m:r>
                      <a:rPr lang="ar-SY" sz="2400" i="1">
                        <a:solidFill>
                          <a:prstClr val="black">
                            <a:lumMod val="95000"/>
                            <a:lumOff val="5000"/>
                          </a:prstClr>
                        </a:solidFill>
                        <a:latin typeface="Cambria Math" panose="02040503050406030204" pitchFamily="18" charset="0"/>
                      </a:rPr>
                      <m:t>µ</m:t>
                    </m:r>
                    <m:sSubSup>
                      <m:sSubSupPr>
                        <m:ctrlPr>
                          <a:rPr lang="ar-SY" sz="2400" i="1">
                            <a:solidFill>
                              <a:prstClr val="black">
                                <a:lumMod val="95000"/>
                                <a:lumOff val="5000"/>
                              </a:prstClr>
                            </a:solidFill>
                            <a:latin typeface="Cambria Math" panose="02040503050406030204" pitchFamily="18" charset="0"/>
                          </a:rPr>
                        </m:ctrlPr>
                      </m:sSubSupPr>
                      <m:e>
                        <m:r>
                          <a:rPr lang="ar-SY" sz="2400" i="1">
                            <a:solidFill>
                              <a:prstClr val="black">
                                <a:lumMod val="95000"/>
                                <a:lumOff val="5000"/>
                              </a:prstClr>
                            </a:solidFill>
                            <a:latin typeface="Cambria Math" panose="02040503050406030204" pitchFamily="18" charset="0"/>
                          </a:rPr>
                          <m:t>𝐵</m:t>
                        </m:r>
                      </m:e>
                      <m:sub>
                        <m:r>
                          <a:rPr lang="ar-SY" sz="2400" i="1">
                            <a:solidFill>
                              <a:prstClr val="black">
                                <a:lumMod val="95000"/>
                                <a:lumOff val="5000"/>
                              </a:prstClr>
                            </a:solidFill>
                            <a:latin typeface="Cambria Math" panose="02040503050406030204" pitchFamily="18" charset="0"/>
                          </a:rPr>
                          <m:t>0</m:t>
                        </m:r>
                      </m:sub>
                      <m:sup/>
                    </m:sSubSup>
                  </m:oMath>
                </a14:m>
                <a:endParaRPr lang="ar-SY" dirty="0">
                  <a:solidFill>
                    <a:schemeClr val="tx1">
                      <a:lumMod val="95000"/>
                      <a:lumOff val="5000"/>
                    </a:schemeClr>
                  </a:solidFill>
                </a:endParaRPr>
              </a:p>
            </p:txBody>
          </p:sp>
        </mc:Choice>
        <mc:Fallback xmlns="">
          <p:sp>
            <p:nvSpPr>
              <p:cNvPr id="3" name="مربع نص 2"/>
              <p:cNvSpPr txBox="1">
                <a:spLocks noRot="1" noChangeAspect="1" noMove="1" noResize="1" noEditPoints="1" noAdjustHandles="1" noChangeArrowheads="1" noChangeShapeType="1" noTextEdit="1"/>
              </p:cNvSpPr>
              <p:nvPr/>
            </p:nvSpPr>
            <p:spPr>
              <a:xfrm>
                <a:off x="1828801" y="122830"/>
                <a:ext cx="10249470" cy="6677534"/>
              </a:xfrm>
              <a:prstGeom prst="rect">
                <a:avLst/>
              </a:prstGeom>
              <a:blipFill rotWithShape="0">
                <a:blip r:embed="rId2"/>
                <a:stretch>
                  <a:fillRect l="-416" t="-456" r="-1309" b="-1004"/>
                </a:stretch>
              </a:blipFill>
            </p:spPr>
            <p:txBody>
              <a:bodyPr/>
              <a:lstStyle/>
              <a:p>
                <a:r>
                  <a:rPr lang="ar-SY">
                    <a:noFill/>
                  </a:rPr>
                  <a:t> </a:t>
                </a:r>
              </a:p>
            </p:txBody>
          </p:sp>
        </mc:Fallback>
      </mc:AlternateContent>
    </p:spTree>
    <p:extLst>
      <p:ext uri="{BB962C8B-B14F-4D97-AF65-F5344CB8AC3E}">
        <p14:creationId xmlns:p14="http://schemas.microsoft.com/office/powerpoint/2010/main" val="3847316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46913" y="204717"/>
            <a:ext cx="10222174" cy="5663089"/>
          </a:xfrm>
          <a:prstGeom prst="rect">
            <a:avLst/>
          </a:prstGeom>
          <a:noFill/>
        </p:spPr>
        <p:txBody>
          <a:bodyPr wrap="square" rtlCol="1">
            <a:spAutoFit/>
          </a:bodyPr>
          <a:lstStyle/>
          <a:p>
            <a:r>
              <a:rPr lang="ar-SA" sz="2000" b="1" dirty="0" smtClean="0">
                <a:solidFill>
                  <a:schemeClr val="accent1">
                    <a:lumMod val="50000"/>
                  </a:schemeClr>
                </a:solidFill>
                <a:effectLst>
                  <a:outerShdw blurRad="38100" dist="38100" dir="2700000" algn="tl">
                    <a:srgbClr val="000000">
                      <a:alpha val="43137"/>
                    </a:srgbClr>
                  </a:outerShdw>
                </a:effectLst>
              </a:rPr>
              <a:t>الاستفادة من البروتونات </a:t>
            </a:r>
            <a:r>
              <a:rPr lang="ar-SA" dirty="0" smtClean="0"/>
              <a:t>:</a:t>
            </a:r>
          </a:p>
          <a:p>
            <a:r>
              <a:rPr lang="ar-SA" dirty="0" smtClean="0"/>
              <a:t>توجد خاصتين تملكهما البروتونات تجعله يتصرف وكأنه مغناطيس:</a:t>
            </a:r>
          </a:p>
          <a:p>
            <a:pPr marL="342900" indent="-342900">
              <a:buFont typeface="+mj-lt"/>
              <a:buAutoNum type="arabicPeriod"/>
            </a:pPr>
            <a:r>
              <a:rPr lang="ar-SA" dirty="0" smtClean="0"/>
              <a:t>البروتون له شحنة موجبة.</a:t>
            </a:r>
          </a:p>
          <a:p>
            <a:pPr marL="342900" indent="-342900">
              <a:buFont typeface="+mj-lt"/>
              <a:buAutoNum type="arabicPeriod"/>
            </a:pPr>
            <a:r>
              <a:rPr lang="ar-SA" dirty="0" smtClean="0"/>
              <a:t>البروتون يتحرك حركة </a:t>
            </a:r>
            <a:r>
              <a:rPr lang="ar-SA" dirty="0" err="1" smtClean="0"/>
              <a:t>مغزلية</a:t>
            </a:r>
            <a:r>
              <a:rPr lang="ar-SA" dirty="0" smtClean="0"/>
              <a:t> </a:t>
            </a:r>
            <a:r>
              <a:rPr lang="en-US" dirty="0" smtClean="0"/>
              <a:t>SPIN </a:t>
            </a:r>
            <a:r>
              <a:rPr lang="ar-SY" dirty="0" smtClean="0"/>
              <a:t>.</a:t>
            </a:r>
          </a:p>
          <a:p>
            <a:endParaRPr lang="ar-SY" dirty="0"/>
          </a:p>
          <a:p>
            <a:endParaRPr lang="ar-SY" dirty="0" smtClean="0"/>
          </a:p>
          <a:p>
            <a:endParaRPr lang="ar-SY" dirty="0"/>
          </a:p>
          <a:p>
            <a:endParaRPr lang="ar-SY" dirty="0" smtClean="0"/>
          </a:p>
          <a:p>
            <a:endParaRPr lang="ar-SY" dirty="0"/>
          </a:p>
          <a:p>
            <a:endParaRPr lang="ar-SY" dirty="0" smtClean="0"/>
          </a:p>
          <a:p>
            <a:endParaRPr lang="ar-SY" dirty="0"/>
          </a:p>
          <a:p>
            <a:endParaRPr lang="ar-SY" dirty="0" smtClean="0"/>
          </a:p>
          <a:p>
            <a:endParaRPr lang="ar-SY" dirty="0"/>
          </a:p>
          <a:p>
            <a:endParaRPr lang="ar-SY" dirty="0" smtClean="0"/>
          </a:p>
          <a:p>
            <a:r>
              <a:rPr lang="ar-SA" dirty="0" smtClean="0"/>
              <a:t>نحن نعرف أنه عند وجود شحنة متحركة يتولد مجال مغناطيسي وهذا </a:t>
            </a:r>
            <a:r>
              <a:rPr lang="ar-SA" dirty="0" err="1" smtClean="0"/>
              <a:t>مايحدث</a:t>
            </a:r>
            <a:r>
              <a:rPr lang="ar-SA" dirty="0" smtClean="0"/>
              <a:t> للبروتون الموجب </a:t>
            </a:r>
            <a:r>
              <a:rPr lang="ar-SA" dirty="0" err="1" smtClean="0"/>
              <a:t>الشحنة,عندما</a:t>
            </a:r>
            <a:r>
              <a:rPr lang="ar-SA" dirty="0" smtClean="0"/>
              <a:t> تتحرك بشكل مغزلي فإنه يكون مجال مغناطيسي(العزم المغناطيسي),إن المجال المغناطيسي للبروتون محدود وصغير جدا .</a:t>
            </a:r>
          </a:p>
          <a:p>
            <a:r>
              <a:rPr lang="ar-SA" dirty="0" smtClean="0"/>
              <a:t>أما بالنسبة لعدد كبير من البروتونات فإنه </a:t>
            </a:r>
            <a:r>
              <a:rPr lang="ar-SA" dirty="0" err="1" smtClean="0"/>
              <a:t>لايوجد</a:t>
            </a:r>
            <a:r>
              <a:rPr lang="ar-SA" dirty="0" smtClean="0"/>
              <a:t> لها أي تأثير ويعود السبب إلى أنها مبعثرة الاتجاهات وتلغي بعضها البعض.</a:t>
            </a:r>
            <a:endParaRPr lang="ar-SY" dirty="0" smtClean="0"/>
          </a:p>
          <a:p>
            <a:r>
              <a:rPr lang="ar-SA" dirty="0" smtClean="0"/>
              <a:t> يمكننا وصف هذا بطريقة عملية بقولنا أن مجموع العزم المغناطيسي الكلي للبروتونات تساوي الصفر .</a:t>
            </a:r>
            <a:endParaRPr lang="ar-SY"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576" y="1712822"/>
            <a:ext cx="4162568" cy="2143125"/>
          </a:xfrm>
          <a:prstGeom prst="rect">
            <a:avLst/>
          </a:prstGeo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144" y="1712822"/>
            <a:ext cx="3469943" cy="2143125"/>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76" y="1712822"/>
            <a:ext cx="3810000" cy="2143125"/>
          </a:xfrm>
          <a:prstGeom prst="rect">
            <a:avLst/>
          </a:prstGeom>
        </p:spPr>
      </p:pic>
    </p:spTree>
    <p:extLst>
      <p:ext uri="{BB962C8B-B14F-4D97-AF65-F5344CB8AC3E}">
        <p14:creationId xmlns:p14="http://schemas.microsoft.com/office/powerpoint/2010/main" val="2921342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42448" y="313899"/>
            <a:ext cx="10044751" cy="4247317"/>
          </a:xfrm>
          <a:prstGeom prst="rect">
            <a:avLst/>
          </a:prstGeom>
          <a:noFill/>
        </p:spPr>
        <p:txBody>
          <a:bodyPr wrap="square" rtlCol="1">
            <a:spAutoFit/>
          </a:bodyPr>
          <a:lstStyle/>
          <a:p>
            <a:r>
              <a:rPr lang="ar-SA" dirty="0" smtClean="0"/>
              <a:t>عند تطبيق مجال مغناطيسي :</a:t>
            </a:r>
          </a:p>
          <a:p>
            <a:pPr marL="342900" indent="-342900">
              <a:buFont typeface="+mj-lt"/>
              <a:buAutoNum type="arabicPeriod"/>
            </a:pPr>
            <a:r>
              <a:rPr lang="ar-SA" dirty="0" smtClean="0"/>
              <a:t>البروتونات سوف توحد اتجاهات مجالاتها المغناطيسية إما مع اتجاه المجال المغناطيسي الخارجي أو عكسه .</a:t>
            </a:r>
          </a:p>
          <a:p>
            <a:pPr marL="342900" indent="-342900">
              <a:buFont typeface="+mj-lt"/>
              <a:buAutoNum type="arabicPeriod"/>
            </a:pPr>
            <a:endParaRPr lang="ar-SA" dirty="0"/>
          </a:p>
          <a:p>
            <a:pPr marL="342900" indent="-342900">
              <a:buFont typeface="+mj-lt"/>
              <a:buAutoNum type="arabicPeriod"/>
            </a:pPr>
            <a:endParaRPr lang="ar-SA" dirty="0" smtClean="0"/>
          </a:p>
          <a:p>
            <a:pPr marL="342900" indent="-342900">
              <a:buFont typeface="+mj-lt"/>
              <a:buAutoNum type="arabicPeriod"/>
            </a:pPr>
            <a:endParaRPr lang="ar-SA" dirty="0"/>
          </a:p>
          <a:p>
            <a:pPr marL="342900" indent="-342900">
              <a:buFont typeface="+mj-lt"/>
              <a:buAutoNum type="arabicPeriod"/>
            </a:pPr>
            <a:endParaRPr lang="ar-SA" dirty="0" smtClean="0"/>
          </a:p>
          <a:p>
            <a:pPr marL="342900" indent="-342900">
              <a:buFont typeface="+mj-lt"/>
              <a:buAutoNum type="arabicPeriod"/>
            </a:pPr>
            <a:endParaRPr lang="ar-SA" dirty="0"/>
          </a:p>
          <a:p>
            <a:pPr marL="342900" indent="-342900">
              <a:buFont typeface="+mj-lt"/>
              <a:buAutoNum type="arabicPeriod"/>
            </a:pPr>
            <a:endParaRPr lang="ar-SA" dirty="0" smtClean="0"/>
          </a:p>
          <a:p>
            <a:pPr marL="342900" indent="-342900">
              <a:buFont typeface="+mj-lt"/>
              <a:buAutoNum type="arabicPeriod"/>
            </a:pPr>
            <a:endParaRPr lang="ar-SA" dirty="0"/>
          </a:p>
          <a:p>
            <a:pPr marL="342900" indent="-342900">
              <a:buFont typeface="+mj-lt"/>
              <a:buAutoNum type="arabicPeriod"/>
            </a:pPr>
            <a:endParaRPr lang="ar-SA" dirty="0" smtClean="0"/>
          </a:p>
          <a:p>
            <a:pPr marL="342900" indent="-342900">
              <a:buFont typeface="+mj-lt"/>
              <a:buAutoNum type="arabicPeriod"/>
            </a:pPr>
            <a:endParaRPr lang="ar-SA" dirty="0"/>
          </a:p>
          <a:p>
            <a:pPr marL="342900" indent="-342900">
              <a:buFont typeface="+mj-lt"/>
              <a:buAutoNum type="arabicPeriod"/>
            </a:pPr>
            <a:endParaRPr lang="ar-SA" dirty="0" smtClean="0"/>
          </a:p>
          <a:p>
            <a:pPr marL="342900" indent="-342900">
              <a:buFont typeface="+mj-lt"/>
              <a:buAutoNum type="arabicPeriod"/>
            </a:pPr>
            <a:endParaRPr lang="ar-SA" dirty="0"/>
          </a:p>
          <a:p>
            <a:pPr marL="342900" indent="-342900">
              <a:buFont typeface="+mj-lt"/>
              <a:buAutoNum type="arabicPeriod"/>
            </a:pPr>
            <a:r>
              <a:rPr lang="ar-SA" dirty="0" smtClean="0"/>
              <a:t>يتحرك المجال المغناطيسي للبروتون حركة دائرية.</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519" y="1237229"/>
            <a:ext cx="4080680" cy="2747918"/>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559" y="1156222"/>
            <a:ext cx="5657850" cy="2828925"/>
          </a:xfrm>
          <a:prstGeom prst="rect">
            <a:avLst/>
          </a:prstGeom>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6066" y="4561216"/>
            <a:ext cx="1323711" cy="2153482"/>
          </a:xfrm>
          <a:prstGeom prst="rect">
            <a:avLst/>
          </a:prstGeom>
        </p:spPr>
      </p:pic>
      <p:pic>
        <p:nvPicPr>
          <p:cNvPr id="6" name="صورة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3063" y="4561216"/>
            <a:ext cx="3453003" cy="2153482"/>
          </a:xfrm>
          <a:prstGeom prst="rect">
            <a:avLst/>
          </a:prstGeom>
        </p:spPr>
      </p:pic>
    </p:spTree>
    <p:extLst>
      <p:ext uri="{BB962C8B-B14F-4D97-AF65-F5344CB8AC3E}">
        <p14:creationId xmlns:p14="http://schemas.microsoft.com/office/powerpoint/2010/main" val="3841488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87856" y="272956"/>
            <a:ext cx="10235821" cy="5355312"/>
          </a:xfrm>
          <a:prstGeom prst="rect">
            <a:avLst/>
          </a:prstGeom>
          <a:noFill/>
        </p:spPr>
        <p:txBody>
          <a:bodyPr wrap="square" rtlCol="1">
            <a:spAutoFit/>
          </a:bodyPr>
          <a:lstStyle/>
          <a:p>
            <a:r>
              <a:rPr lang="ar-SA" dirty="0" smtClean="0"/>
              <a:t>المجالات المغناطيسية المتعاكسة تلغي بعض ولذلك نتجاهلها بشكل </a:t>
            </a:r>
            <a:r>
              <a:rPr lang="ar-SA" dirty="0" err="1" smtClean="0"/>
              <a:t>كلي,ويبقى</a:t>
            </a:r>
            <a:r>
              <a:rPr lang="ar-SA" dirty="0" smtClean="0"/>
              <a:t> كمية قليلة من البروتونات تكون مجالاتها المغناطيسية في اتجاه المجال المغناطيسي الخارجي وبهذا أصبح لدينا محصلة مغناطيسية قوية.</a:t>
            </a:r>
          </a:p>
          <a:p>
            <a:endParaRPr lang="ar-SA" dirty="0"/>
          </a:p>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endParaRPr lang="ar-SA" dirty="0"/>
          </a:p>
          <a:p>
            <a:r>
              <a:rPr lang="ar-SA" dirty="0" smtClean="0"/>
              <a:t>في الرنين المغناطيسي نتعامل فقط مع محصلة المغناطيسية وهي مجموع قوة جميع المجالات المغناطيسية للبروتونات , المجال المغناطيسي الخارجي هو نفسه المجال المغناطيسي الموجود داخل جهاز الرنين المغناطيسي .</a:t>
            </a:r>
            <a:endParaRPr lang="ar-SY"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169" y="1196286"/>
            <a:ext cx="3002507" cy="3266532"/>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343" y="1196286"/>
            <a:ext cx="3592708" cy="3266533"/>
          </a:xfrm>
          <a:prstGeom prst="rect">
            <a:avLst/>
          </a:prstGeom>
        </p:spPr>
      </p:pic>
    </p:spTree>
    <p:extLst>
      <p:ext uri="{BB962C8B-B14F-4D97-AF65-F5344CB8AC3E}">
        <p14:creationId xmlns:p14="http://schemas.microsoft.com/office/powerpoint/2010/main" val="3966774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319</TotalTime>
  <Words>1510</Words>
  <Application>Microsoft Office PowerPoint</Application>
  <PresentationFormat>شاشة عريضة</PresentationFormat>
  <Paragraphs>189</Paragraphs>
  <Slides>21</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21</vt:i4>
      </vt:variant>
    </vt:vector>
  </HeadingPairs>
  <TitlesOfParts>
    <vt:vector size="31" baseType="lpstr">
      <vt:lpstr>Arial</vt:lpstr>
      <vt:lpstr>Baskerville Old Face</vt:lpstr>
      <vt:lpstr>Cambria Math</vt:lpstr>
      <vt:lpstr>Century</vt:lpstr>
      <vt:lpstr>Century Gothic</vt:lpstr>
      <vt:lpstr>DecoType Naskh Extensions</vt:lpstr>
      <vt:lpstr>Tahoma</vt:lpstr>
      <vt:lpstr>Wingdings</vt:lpstr>
      <vt:lpstr>Wingdings 3</vt:lpstr>
      <vt:lpstr>Wisp</vt:lpstr>
      <vt:lpstr>الرنين المغناطيسي النووي  Nuclear Magnetic Resonance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الرنين المغناطيسي النووي  Nuclear Magnetic Resonance</dc:title>
  <dc:creator>Windows User</dc:creator>
  <cp:lastModifiedBy>Areej</cp:lastModifiedBy>
  <cp:revision>35</cp:revision>
  <dcterms:created xsi:type="dcterms:W3CDTF">2018-04-23T10:41:55Z</dcterms:created>
  <dcterms:modified xsi:type="dcterms:W3CDTF">2018-05-13T19:16:53Z</dcterms:modified>
</cp:coreProperties>
</file>