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8" r:id="rId1"/>
  </p:sldMasterIdLst>
  <p:notesMasterIdLst>
    <p:notesMasterId r:id="rId14"/>
  </p:notesMasterIdLst>
  <p:sldIdLst>
    <p:sldId id="256" r:id="rId2"/>
    <p:sldId id="257" r:id="rId3"/>
    <p:sldId id="263" r:id="rId4"/>
    <p:sldId id="259" r:id="rId5"/>
    <p:sldId id="260" r:id="rId6"/>
    <p:sldId id="258" r:id="rId7"/>
    <p:sldId id="261" r:id="rId8"/>
    <p:sldId id="262" r:id="rId9"/>
    <p:sldId id="264" r:id="rId10"/>
    <p:sldId id="265" r:id="rId11"/>
    <p:sldId id="267"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013" autoAdjust="0"/>
    <p:restoredTop sz="94660"/>
  </p:normalViewPr>
  <p:slideViewPr>
    <p:cSldViewPr snapToGrid="0">
      <p:cViewPr varScale="1">
        <p:scale>
          <a:sx n="115" d="100"/>
          <a:sy n="115" d="100"/>
        </p:scale>
        <p:origin x="37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706BFDF8-36AE-4F58-A598-FC511236A455}" type="datetimeFigureOut">
              <a:rPr lang="he-IL" smtClean="0"/>
              <a:t>כ"ח/חשון/תשפ"ג</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BF8DE9BE-4D9A-4BD6-AC78-B78C1DB850AC}" type="slidenum">
              <a:rPr lang="he-IL" smtClean="0"/>
              <a:t>‹#›</a:t>
            </a:fld>
            <a:endParaRPr lang="he-IL"/>
          </a:p>
        </p:txBody>
      </p:sp>
    </p:spTree>
    <p:extLst>
      <p:ext uri="{BB962C8B-B14F-4D97-AF65-F5344CB8AC3E}">
        <p14:creationId xmlns:p14="http://schemas.microsoft.com/office/powerpoint/2010/main" val="332073336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FD0BF44B-00B5-4988-96D1-36E248521E2F}" type="datetimeFigureOut">
              <a:rPr lang="he-IL" smtClean="0"/>
              <a:t>כ"ח/חשון/תשפ"ג</a:t>
            </a:fld>
            <a:endParaRPr lang="he-IL"/>
          </a:p>
        </p:txBody>
      </p:sp>
      <p:sp>
        <p:nvSpPr>
          <p:cNvPr id="5" name="Footer Placeholder 4"/>
          <p:cNvSpPr>
            <a:spLocks noGrp="1"/>
          </p:cNvSpPr>
          <p:nvPr>
            <p:ph type="ftr" sz="quarter" idx="11"/>
          </p:nvPr>
        </p:nvSpPr>
        <p:spPr>
          <a:xfrm>
            <a:off x="1876424" y="5410201"/>
            <a:ext cx="5124886" cy="365125"/>
          </a:xfrm>
        </p:spPr>
        <p:txBody>
          <a:bodyPr/>
          <a:lstStyle/>
          <a:p>
            <a:endParaRPr lang="he-IL"/>
          </a:p>
        </p:txBody>
      </p:sp>
      <p:sp>
        <p:nvSpPr>
          <p:cNvPr id="6" name="Slide Number Placeholder 5"/>
          <p:cNvSpPr>
            <a:spLocks noGrp="1"/>
          </p:cNvSpPr>
          <p:nvPr>
            <p:ph type="sldNum" sz="quarter" idx="12"/>
          </p:nvPr>
        </p:nvSpPr>
        <p:spPr>
          <a:xfrm>
            <a:off x="9896911" y="5410199"/>
            <a:ext cx="771089" cy="365125"/>
          </a:xfrm>
        </p:spPr>
        <p:txBody>
          <a:bodyPr/>
          <a:lstStyle/>
          <a:p>
            <a:fld id="{74A20E03-DCB1-4CD7-9C81-B4C647CAFFF0}" type="slidenum">
              <a:rPr lang="he-IL" smtClean="0"/>
              <a:t>‹#›</a:t>
            </a:fld>
            <a:endParaRPr lang="he-IL"/>
          </a:p>
        </p:txBody>
      </p:sp>
    </p:spTree>
    <p:extLst>
      <p:ext uri="{BB962C8B-B14F-4D97-AF65-F5344CB8AC3E}">
        <p14:creationId xmlns:p14="http://schemas.microsoft.com/office/powerpoint/2010/main" val="3153336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תמונה פנורמית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he-IL"/>
              <a:t>לחץ על הסמל כדי להוסיף תמונה</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FD0BF44B-00B5-4988-96D1-36E248521E2F}" type="datetimeFigureOut">
              <a:rPr lang="he-IL" smtClean="0"/>
              <a:t>כ"ח/חשון/תשפ"ג</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74A20E03-DCB1-4CD7-9C81-B4C647CAFFF0}" type="slidenum">
              <a:rPr lang="he-IL" smtClean="0"/>
              <a:t>‹#›</a:t>
            </a:fld>
            <a:endParaRPr lang="he-IL"/>
          </a:p>
        </p:txBody>
      </p:sp>
    </p:spTree>
    <p:extLst>
      <p:ext uri="{BB962C8B-B14F-4D97-AF65-F5344CB8AC3E}">
        <p14:creationId xmlns:p14="http://schemas.microsoft.com/office/powerpoint/2010/main" val="1701010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כותרת וכיתוב">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he-IL"/>
              <a:t>לחץ כדי לערוך סגנון כותרת של תבנית בסיס</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FD0BF44B-00B5-4988-96D1-36E248521E2F}" type="datetimeFigureOut">
              <a:rPr lang="he-IL" smtClean="0"/>
              <a:t>כ"ח/חשון/תשפ"ג</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74A20E03-DCB1-4CD7-9C81-B4C647CAFFF0}" type="slidenum">
              <a:rPr lang="he-IL" smtClean="0"/>
              <a:t>‹#›</a:t>
            </a:fld>
            <a:endParaRPr lang="he-IL"/>
          </a:p>
        </p:txBody>
      </p:sp>
    </p:spTree>
    <p:extLst>
      <p:ext uri="{BB962C8B-B14F-4D97-AF65-F5344CB8AC3E}">
        <p14:creationId xmlns:p14="http://schemas.microsoft.com/office/powerpoint/2010/main" val="321311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ציטוט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he-IL"/>
              <a:t>לחץ כדי לערוך סגנון כותרת של תבנית בסיס</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FD0BF44B-00B5-4988-96D1-36E248521E2F}" type="datetimeFigureOut">
              <a:rPr lang="he-IL" smtClean="0"/>
              <a:t>כ"ח/חשון/תשפ"ג</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74A20E03-DCB1-4CD7-9C81-B4C647CAFFF0}" type="slidenum">
              <a:rPr lang="he-IL" smtClean="0"/>
              <a:t>‹#›</a:t>
            </a:fld>
            <a:endParaRPr lang="he-IL"/>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9609045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כרטיס שם">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he-IL"/>
              <a:t>לחץ כדי לערוך סגנון כותרת של תבנית בסיס</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FD0BF44B-00B5-4988-96D1-36E248521E2F}" type="datetimeFigureOut">
              <a:rPr lang="he-IL" smtClean="0"/>
              <a:t>כ"ח/חשון/תשפ"ג</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74A20E03-DCB1-4CD7-9C81-B4C647CAFFF0}" type="slidenum">
              <a:rPr lang="he-IL" smtClean="0"/>
              <a:t>‹#›</a:t>
            </a:fld>
            <a:endParaRPr lang="he-IL"/>
          </a:p>
        </p:txBody>
      </p:sp>
    </p:spTree>
    <p:extLst>
      <p:ext uri="{BB962C8B-B14F-4D97-AF65-F5344CB8AC3E}">
        <p14:creationId xmlns:p14="http://schemas.microsoft.com/office/powerpoint/2010/main" val="41409257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עמודות">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he-IL"/>
              <a:t>לחץ כדי לערוך סגנון כותרת של תבנית בסיס</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3" name="Date Placeholder 2"/>
          <p:cNvSpPr>
            <a:spLocks noGrp="1"/>
          </p:cNvSpPr>
          <p:nvPr>
            <p:ph type="dt" sz="half" idx="10"/>
          </p:nvPr>
        </p:nvSpPr>
        <p:spPr/>
        <p:txBody>
          <a:bodyPr/>
          <a:lstStyle/>
          <a:p>
            <a:fld id="{FD0BF44B-00B5-4988-96D1-36E248521E2F}" type="datetimeFigureOut">
              <a:rPr lang="he-IL" smtClean="0"/>
              <a:t>כ"ח/חשון/תשפ"ג</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74A20E03-DCB1-4CD7-9C81-B4C647CAFFF0}" type="slidenum">
              <a:rPr lang="he-IL" smtClean="0"/>
              <a:t>‹#›</a:t>
            </a:fld>
            <a:endParaRPr lang="he-IL"/>
          </a:p>
        </p:txBody>
      </p:sp>
    </p:spTree>
    <p:extLst>
      <p:ext uri="{BB962C8B-B14F-4D97-AF65-F5344CB8AC3E}">
        <p14:creationId xmlns:p14="http://schemas.microsoft.com/office/powerpoint/2010/main" val="4816684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עמודת 3 תמונות">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he-IL"/>
              <a:t>לחץ כדי לערוך סגנון כותרת של תבנית בסיס</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he-IL"/>
              <a:t>לחץ על הסמל כדי להוסיף תמונה</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he-IL"/>
              <a:t>לחץ על הסמל כדי להוסיף תמונה</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he-IL"/>
              <a:t>לחץ על הסמל כדי להוסיף תמונה</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3" name="Date Placeholder 2"/>
          <p:cNvSpPr>
            <a:spLocks noGrp="1"/>
          </p:cNvSpPr>
          <p:nvPr>
            <p:ph type="dt" sz="half" idx="10"/>
          </p:nvPr>
        </p:nvSpPr>
        <p:spPr/>
        <p:txBody>
          <a:bodyPr/>
          <a:lstStyle/>
          <a:p>
            <a:fld id="{FD0BF44B-00B5-4988-96D1-36E248521E2F}" type="datetimeFigureOut">
              <a:rPr lang="he-IL" smtClean="0"/>
              <a:t>כ"ח/חשון/תשפ"ג</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74A20E03-DCB1-4CD7-9C81-B4C647CAFFF0}" type="slidenum">
              <a:rPr lang="he-IL" smtClean="0"/>
              <a:t>‹#›</a:t>
            </a:fld>
            <a:endParaRPr lang="he-IL"/>
          </a:p>
        </p:txBody>
      </p:sp>
    </p:spTree>
    <p:extLst>
      <p:ext uri="{BB962C8B-B14F-4D97-AF65-F5344CB8AC3E}">
        <p14:creationId xmlns:p14="http://schemas.microsoft.com/office/powerpoint/2010/main" val="28642375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ncho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FD0BF44B-00B5-4988-96D1-36E248521E2F}" type="datetimeFigureOut">
              <a:rPr lang="he-IL" smtClean="0"/>
              <a:t>כ"ח/חשון/תשפ"ג</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74A20E03-DCB1-4CD7-9C81-B4C647CAFFF0}" type="slidenum">
              <a:rPr lang="he-IL" smtClean="0"/>
              <a:t>‹#›</a:t>
            </a:fld>
            <a:endParaRPr lang="he-IL"/>
          </a:p>
        </p:txBody>
      </p:sp>
    </p:spTree>
    <p:extLst>
      <p:ext uri="{BB962C8B-B14F-4D97-AF65-F5344CB8AC3E}">
        <p14:creationId xmlns:p14="http://schemas.microsoft.com/office/powerpoint/2010/main" val="8071857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FD0BF44B-00B5-4988-96D1-36E248521E2F}" type="datetimeFigureOut">
              <a:rPr lang="he-IL" smtClean="0"/>
              <a:t>כ"ח/חשון/תשפ"ג</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74A20E03-DCB1-4CD7-9C81-B4C647CAFFF0}" type="slidenum">
              <a:rPr lang="he-IL" smtClean="0"/>
              <a:t>‹#›</a:t>
            </a:fld>
            <a:endParaRPr lang="he-IL"/>
          </a:p>
        </p:txBody>
      </p:sp>
    </p:spTree>
    <p:extLst>
      <p:ext uri="{BB962C8B-B14F-4D97-AF65-F5344CB8AC3E}">
        <p14:creationId xmlns:p14="http://schemas.microsoft.com/office/powerpoint/2010/main" val="372441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FD0BF44B-00B5-4988-96D1-36E248521E2F}" type="datetimeFigureOut">
              <a:rPr lang="he-IL" smtClean="0"/>
              <a:t>כ"ח/חשון/תשפ"ג</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74A20E03-DCB1-4CD7-9C81-B4C647CAFFF0}" type="slidenum">
              <a:rPr lang="he-IL" smtClean="0"/>
              <a:t>‹#›</a:t>
            </a:fld>
            <a:endParaRPr lang="he-IL"/>
          </a:p>
        </p:txBody>
      </p:sp>
    </p:spTree>
    <p:extLst>
      <p:ext uri="{BB962C8B-B14F-4D97-AF65-F5344CB8AC3E}">
        <p14:creationId xmlns:p14="http://schemas.microsoft.com/office/powerpoint/2010/main" val="1979826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FD0BF44B-00B5-4988-96D1-36E248521E2F}" type="datetimeFigureOut">
              <a:rPr lang="he-IL" smtClean="0"/>
              <a:t>כ"ח/חשון/תשפ"ג</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74A20E03-DCB1-4CD7-9C81-B4C647CAFFF0}" type="slidenum">
              <a:rPr lang="he-IL" smtClean="0"/>
              <a:t>‹#›</a:t>
            </a:fld>
            <a:endParaRPr lang="he-IL"/>
          </a:p>
        </p:txBody>
      </p:sp>
    </p:spTree>
    <p:extLst>
      <p:ext uri="{BB962C8B-B14F-4D97-AF65-F5344CB8AC3E}">
        <p14:creationId xmlns:p14="http://schemas.microsoft.com/office/powerpoint/2010/main" val="3994007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FD0BF44B-00B5-4988-96D1-36E248521E2F}" type="datetimeFigureOut">
              <a:rPr lang="he-IL" smtClean="0"/>
              <a:t>כ"ח/חשון/תשפ"ג</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74A20E03-DCB1-4CD7-9C81-B4C647CAFFF0}" type="slidenum">
              <a:rPr lang="he-IL" smtClean="0"/>
              <a:t>‹#›</a:t>
            </a:fld>
            <a:endParaRPr lang="he-IL"/>
          </a:p>
        </p:txBody>
      </p:sp>
    </p:spTree>
    <p:extLst>
      <p:ext uri="{BB962C8B-B14F-4D97-AF65-F5344CB8AC3E}">
        <p14:creationId xmlns:p14="http://schemas.microsoft.com/office/powerpoint/2010/main" val="1081519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1141410" y="3073397"/>
            <a:ext cx="4878391" cy="2717801"/>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6172200" y="3073397"/>
            <a:ext cx="4875210" cy="2717801"/>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FD0BF44B-00B5-4988-96D1-36E248521E2F}" type="datetimeFigureOut">
              <a:rPr lang="he-IL" smtClean="0"/>
              <a:t>כ"ח/חשון/תשפ"ג</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74A20E03-DCB1-4CD7-9C81-B4C647CAFFF0}" type="slidenum">
              <a:rPr lang="he-IL" smtClean="0"/>
              <a:t>‹#›</a:t>
            </a:fld>
            <a:endParaRPr lang="he-IL"/>
          </a:p>
        </p:txBody>
      </p:sp>
    </p:spTree>
    <p:extLst>
      <p:ext uri="{BB962C8B-B14F-4D97-AF65-F5344CB8AC3E}">
        <p14:creationId xmlns:p14="http://schemas.microsoft.com/office/powerpoint/2010/main" val="3843620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FD0BF44B-00B5-4988-96D1-36E248521E2F}" type="datetimeFigureOut">
              <a:rPr lang="he-IL" smtClean="0"/>
              <a:t>כ"ח/חשון/תשפ"ג</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74A20E03-DCB1-4CD7-9C81-B4C647CAFFF0}" type="slidenum">
              <a:rPr lang="he-IL" smtClean="0"/>
              <a:t>‹#›</a:t>
            </a:fld>
            <a:endParaRPr lang="he-IL"/>
          </a:p>
        </p:txBody>
      </p:sp>
    </p:spTree>
    <p:extLst>
      <p:ext uri="{BB962C8B-B14F-4D97-AF65-F5344CB8AC3E}">
        <p14:creationId xmlns:p14="http://schemas.microsoft.com/office/powerpoint/2010/main" val="2923590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0BF44B-00B5-4988-96D1-36E248521E2F}" type="datetimeFigureOut">
              <a:rPr lang="he-IL" smtClean="0"/>
              <a:t>כ"ח/חשון/תשפ"ג</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74A20E03-DCB1-4CD7-9C81-B4C647CAFFF0}" type="slidenum">
              <a:rPr lang="he-IL" smtClean="0"/>
              <a:t>‹#›</a:t>
            </a:fld>
            <a:endParaRPr lang="he-IL"/>
          </a:p>
        </p:txBody>
      </p:sp>
    </p:spTree>
    <p:extLst>
      <p:ext uri="{BB962C8B-B14F-4D97-AF65-F5344CB8AC3E}">
        <p14:creationId xmlns:p14="http://schemas.microsoft.com/office/powerpoint/2010/main" val="3873502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FD0BF44B-00B5-4988-96D1-36E248521E2F}" type="datetimeFigureOut">
              <a:rPr lang="he-IL" smtClean="0"/>
              <a:t>כ"ח/חשון/תשפ"ג</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74A20E03-DCB1-4CD7-9C81-B4C647CAFFF0}" type="slidenum">
              <a:rPr lang="he-IL" smtClean="0"/>
              <a:t>‹#›</a:t>
            </a:fld>
            <a:endParaRPr lang="he-IL"/>
          </a:p>
        </p:txBody>
      </p:sp>
    </p:spTree>
    <p:extLst>
      <p:ext uri="{BB962C8B-B14F-4D97-AF65-F5344CB8AC3E}">
        <p14:creationId xmlns:p14="http://schemas.microsoft.com/office/powerpoint/2010/main" val="4147240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FD0BF44B-00B5-4988-96D1-36E248521E2F}" type="datetimeFigureOut">
              <a:rPr lang="he-IL" smtClean="0"/>
              <a:t>כ"ח/חשון/תשפ"ג</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74A20E03-DCB1-4CD7-9C81-B4C647CAFFF0}" type="slidenum">
              <a:rPr lang="he-IL" smtClean="0"/>
              <a:t>‹#›</a:t>
            </a:fld>
            <a:endParaRPr lang="he-IL"/>
          </a:p>
        </p:txBody>
      </p:sp>
    </p:spTree>
    <p:extLst>
      <p:ext uri="{BB962C8B-B14F-4D97-AF65-F5344CB8AC3E}">
        <p14:creationId xmlns:p14="http://schemas.microsoft.com/office/powerpoint/2010/main" val="3121990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D0BF44B-00B5-4988-96D1-36E248521E2F}" type="datetimeFigureOut">
              <a:rPr lang="he-IL" smtClean="0"/>
              <a:t>כ"ח/חשון/תשפ"ג</a:t>
            </a:fld>
            <a:endParaRPr lang="he-IL"/>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4A20E03-DCB1-4CD7-9C81-B4C647CAFFF0}" type="slidenum">
              <a:rPr lang="he-IL" smtClean="0"/>
              <a:t>‹#›</a:t>
            </a:fld>
            <a:endParaRPr lang="he-IL"/>
          </a:p>
        </p:txBody>
      </p:sp>
    </p:spTree>
    <p:extLst>
      <p:ext uri="{BB962C8B-B14F-4D97-AF65-F5344CB8AC3E}">
        <p14:creationId xmlns:p14="http://schemas.microsoft.com/office/powerpoint/2010/main" val="89679268"/>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914400" rtl="1"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r" defTabSz="914400" rtl="1"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r" defTabSz="914400" rtl="1"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0.xml"/><Relationship Id="rId3" Type="http://schemas.openxmlformats.org/officeDocument/2006/relationships/slide" Target="slide5.xml"/><Relationship Id="rId7" Type="http://schemas.openxmlformats.org/officeDocument/2006/relationships/slide" Target="slide8.xml"/><Relationship Id="rId2" Type="http://schemas.openxmlformats.org/officeDocument/2006/relationships/slide" Target="slide3.xml"/><Relationship Id="rId1" Type="http://schemas.openxmlformats.org/officeDocument/2006/relationships/slideLayout" Target="../slideLayouts/slideLayout6.xml"/><Relationship Id="rId6" Type="http://schemas.openxmlformats.org/officeDocument/2006/relationships/slide" Target="slide4.xml"/><Relationship Id="rId5" Type="http://schemas.openxmlformats.org/officeDocument/2006/relationships/slide" Target="slide7.xml"/><Relationship Id="rId4" Type="http://schemas.openxmlformats.org/officeDocument/2006/relationships/slide" Target="slide6.xml"/></Relationships>
</file>

<file path=ppt/slides/_rels/slide3.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2.xml"/><Relationship Id="rId1" Type="http://schemas.openxmlformats.org/officeDocument/2006/relationships/slideLayout" Target="../slideLayouts/slideLayout6.xml"/><Relationship Id="rId6" Type="http://schemas.openxmlformats.org/officeDocument/2006/relationships/slide" Target="slide6.xml"/><Relationship Id="rId5" Type="http://schemas.openxmlformats.org/officeDocument/2006/relationships/slide" Target="slide5.xml"/><Relationship Id="rId4" Type="http://schemas.openxmlformats.org/officeDocument/2006/relationships/slide" Target="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0A5ED9E-C8E0-4FBC-9246-295F128DBBEC}"/>
              </a:ext>
            </a:extLst>
          </p:cNvPr>
          <p:cNvSpPr>
            <a:spLocks noGrp="1"/>
          </p:cNvSpPr>
          <p:nvPr>
            <p:ph type="ctrTitle"/>
          </p:nvPr>
        </p:nvSpPr>
        <p:spPr/>
        <p:txBody>
          <a:bodyPr/>
          <a:lstStyle/>
          <a:p>
            <a:pPr algn="ctr"/>
            <a:r>
              <a:rPr lang="he-IL" dirty="0"/>
              <a:t>תחנת החלל הבינלאומית</a:t>
            </a:r>
          </a:p>
        </p:txBody>
      </p:sp>
      <p:sp>
        <p:nvSpPr>
          <p:cNvPr id="3" name="כותרת משנה 2">
            <a:extLst>
              <a:ext uri="{FF2B5EF4-FFF2-40B4-BE49-F238E27FC236}">
                <a16:creationId xmlns:a16="http://schemas.microsoft.com/office/drawing/2014/main" id="{2E5666F2-4648-4028-A31B-4962EE580070}"/>
              </a:ext>
            </a:extLst>
          </p:cNvPr>
          <p:cNvSpPr>
            <a:spLocks noGrp="1"/>
          </p:cNvSpPr>
          <p:nvPr>
            <p:ph type="subTitle" idx="1"/>
          </p:nvPr>
        </p:nvSpPr>
        <p:spPr/>
        <p:txBody>
          <a:bodyPr>
            <a:normAutofit fontScale="25000" lnSpcReduction="20000"/>
          </a:bodyPr>
          <a:lstStyle/>
          <a:p>
            <a:pPr algn="r"/>
            <a:r>
              <a:rPr lang="he-IL" sz="6200" dirty="0"/>
              <a:t>מגישים: נועם, שריה, עידו, יאיר .א.</a:t>
            </a:r>
          </a:p>
          <a:p>
            <a:pPr algn="r"/>
            <a:r>
              <a:rPr lang="he-IL" sz="6200" dirty="0"/>
              <a:t>     בנושאים</a:t>
            </a:r>
          </a:p>
          <a:p>
            <a:pPr marL="285750" indent="-285750" algn="r">
              <a:buFont typeface="Arial" panose="020B0604020202020204" pitchFamily="34" charset="0"/>
              <a:buChar char="•"/>
            </a:pPr>
            <a:r>
              <a:rPr lang="he-IL" sz="6200" dirty="0"/>
              <a:t>מערכת מחזור מים וחמצן+ מערכת סילוק פד"ח וחשיבותה.</a:t>
            </a:r>
          </a:p>
          <a:p>
            <a:pPr marL="285750" indent="-285750" algn="r">
              <a:buFont typeface="Arial" panose="020B0604020202020204" pitchFamily="34" charset="0"/>
              <a:buChar char="•"/>
            </a:pPr>
            <a:r>
              <a:rPr lang="he-IL" sz="6200" dirty="0"/>
              <a:t>עובדות כלליות על התחנה.</a:t>
            </a:r>
          </a:p>
          <a:p>
            <a:pPr marL="285750" indent="-285750">
              <a:buFont typeface="Arial" panose="020B0604020202020204" pitchFamily="34" charset="0"/>
              <a:buChar char="•"/>
            </a:pPr>
            <a:endParaRPr lang="he-IL" dirty="0"/>
          </a:p>
        </p:txBody>
      </p:sp>
    </p:spTree>
    <p:extLst>
      <p:ext uri="{BB962C8B-B14F-4D97-AF65-F5344CB8AC3E}">
        <p14:creationId xmlns:p14="http://schemas.microsoft.com/office/powerpoint/2010/main" val="39432935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B6AC93D-5855-4721-9E12-A8F0818F5B2E}"/>
              </a:ext>
            </a:extLst>
          </p:cNvPr>
          <p:cNvSpPr>
            <a:spLocks noGrp="1"/>
          </p:cNvSpPr>
          <p:nvPr>
            <p:ph type="title"/>
          </p:nvPr>
        </p:nvSpPr>
        <p:spPr/>
        <p:txBody>
          <a:bodyPr/>
          <a:lstStyle/>
          <a:p>
            <a:pPr algn="ctr"/>
            <a:r>
              <a:rPr lang="he-IL" dirty="0"/>
              <a:t>עובדות כלליות על תחנת החלל הבין לאומית</a:t>
            </a:r>
          </a:p>
        </p:txBody>
      </p:sp>
      <p:sp>
        <p:nvSpPr>
          <p:cNvPr id="4" name="תיבת טקסט 3">
            <a:extLst>
              <a:ext uri="{FF2B5EF4-FFF2-40B4-BE49-F238E27FC236}">
                <a16:creationId xmlns:a16="http://schemas.microsoft.com/office/drawing/2014/main" id="{D154AB21-5EB6-43CC-8938-B2A0850942F7}"/>
              </a:ext>
            </a:extLst>
          </p:cNvPr>
          <p:cNvSpPr txBox="1"/>
          <p:nvPr/>
        </p:nvSpPr>
        <p:spPr>
          <a:xfrm>
            <a:off x="1487978" y="2759825"/>
            <a:ext cx="9052560" cy="2554545"/>
          </a:xfrm>
          <a:prstGeom prst="rect">
            <a:avLst/>
          </a:prstGeom>
          <a:noFill/>
        </p:spPr>
        <p:txBody>
          <a:bodyPr wrap="square" rtlCol="1">
            <a:spAutoFit/>
          </a:bodyPr>
          <a:lstStyle/>
          <a:p>
            <a:pPr marL="285750" indent="-285750" algn="r" rtl="1">
              <a:buFont typeface="Arial" panose="020B0604020202020204" pitchFamily="34" charset="0"/>
              <a:buChar char="•"/>
            </a:pPr>
            <a:r>
              <a:rPr lang="he-IL" sz="2000" dirty="0"/>
              <a:t>תחנת החלל טסה במהירות של 280,000 קילומטר לשעה שזה כ- 7 קילומטר </a:t>
            </a:r>
            <a:r>
              <a:rPr lang="he-IL" sz="2000" dirty="0" err="1"/>
              <a:t>לשניה</a:t>
            </a:r>
            <a:r>
              <a:rPr lang="he-IL" sz="2000" dirty="0"/>
              <a:t>. שזה אומר שכול 92 דקות היא גומרת להקיף את כדור הארץ.</a:t>
            </a:r>
          </a:p>
          <a:p>
            <a:pPr marL="285750" indent="-285750" algn="r" rtl="1">
              <a:buFont typeface="Arial" panose="020B0604020202020204" pitchFamily="34" charset="0"/>
              <a:buChar char="•"/>
            </a:pPr>
            <a:r>
              <a:rPr lang="he-IL" sz="2000" dirty="0"/>
              <a:t>תחנת החלל טסה בגובה של כ- 400 קילומטר מעל כדור הארץ</a:t>
            </a:r>
          </a:p>
          <a:p>
            <a:pPr marL="285750" indent="-285750" algn="r" rtl="1">
              <a:buFont typeface="Arial" panose="020B0604020202020204" pitchFamily="34" charset="0"/>
              <a:buChar char="•"/>
            </a:pPr>
            <a:r>
              <a:rPr lang="he-IL" sz="2000" dirty="0"/>
              <a:t>גודל התחנה הוא כמו מגרש פוטבול ואורך הפנלים </a:t>
            </a:r>
            <a:r>
              <a:rPr lang="he-IL" sz="2000" dirty="0" err="1"/>
              <a:t>הסולרים</a:t>
            </a:r>
            <a:r>
              <a:rPr lang="he-IL" sz="2000" dirty="0"/>
              <a:t> שלה הוא כ- 30 מ'.</a:t>
            </a:r>
          </a:p>
          <a:p>
            <a:pPr marL="285750" indent="-285750" algn="r" rtl="1">
              <a:buFont typeface="Arial" panose="020B0604020202020204" pitchFamily="34" charset="0"/>
              <a:buChar char="•"/>
            </a:pPr>
            <a:r>
              <a:rPr lang="he-IL" sz="2000" dirty="0"/>
              <a:t>התחנה היא אחד המיזמים הבין לאומיים הכי יקרים שהיו. היא עלתה כ- 100 מיליארד דולר מחצית מהסכום מומן על ידי ארצות הברית</a:t>
            </a:r>
          </a:p>
          <a:p>
            <a:pPr marL="285750" indent="-285750" algn="r" rtl="1">
              <a:buFont typeface="Arial" panose="020B0604020202020204" pitchFamily="34" charset="0"/>
              <a:buChar char="•"/>
            </a:pPr>
            <a:r>
              <a:rPr lang="he-IL" sz="2000" dirty="0"/>
              <a:t>תוך 24 שעות התחנה תעבור 16 פעמים מסביב לכדור הארץ וזה אומר שהאסטרונאוטים יראו 16 זריחות ושקיעות.</a:t>
            </a:r>
          </a:p>
        </p:txBody>
      </p:sp>
    </p:spTree>
    <p:extLst>
      <p:ext uri="{BB962C8B-B14F-4D97-AF65-F5344CB8AC3E}">
        <p14:creationId xmlns:p14="http://schemas.microsoft.com/office/powerpoint/2010/main" val="3653864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55D8218-AB96-4F16-AC12-C586830B7D89}"/>
              </a:ext>
            </a:extLst>
          </p:cNvPr>
          <p:cNvSpPr>
            <a:spLocks noGrp="1"/>
          </p:cNvSpPr>
          <p:nvPr>
            <p:ph type="title"/>
          </p:nvPr>
        </p:nvSpPr>
        <p:spPr/>
        <p:txBody>
          <a:bodyPr/>
          <a:lstStyle/>
          <a:p>
            <a:pPr algn="ctr"/>
            <a:r>
              <a:rPr lang="he-IL" dirty="0"/>
              <a:t>עובדות כלליות על תחנת החלל</a:t>
            </a:r>
          </a:p>
        </p:txBody>
      </p:sp>
      <p:sp>
        <p:nvSpPr>
          <p:cNvPr id="3" name="מציין מיקום תוכן 2">
            <a:extLst>
              <a:ext uri="{FF2B5EF4-FFF2-40B4-BE49-F238E27FC236}">
                <a16:creationId xmlns:a16="http://schemas.microsoft.com/office/drawing/2014/main" id="{46A86940-25C9-452F-9480-7CDB975F9464}"/>
              </a:ext>
            </a:extLst>
          </p:cNvPr>
          <p:cNvSpPr>
            <a:spLocks noGrp="1"/>
          </p:cNvSpPr>
          <p:nvPr>
            <p:ph idx="1"/>
          </p:nvPr>
        </p:nvSpPr>
        <p:spPr/>
        <p:txBody>
          <a:bodyPr>
            <a:normAutofit/>
          </a:bodyPr>
          <a:lstStyle/>
          <a:p>
            <a:r>
              <a:rPr lang="he-IL" sz="2000" dirty="0"/>
              <a:t>תחנת החלל היא שיתוף פעולה של ארה"ב, רוסיה, יפן, קנדה וסוכנות החלל האירופאית.</a:t>
            </a:r>
          </a:p>
          <a:p>
            <a:r>
              <a:rPr lang="he-IL" sz="2000" dirty="0"/>
              <a:t>בתחנת החלל נמצאים כול הזמן 6 אסטרונאוטים.</a:t>
            </a:r>
          </a:p>
          <a:p>
            <a:r>
              <a:rPr lang="he-IL" sz="2000" dirty="0"/>
              <a:t>התחנה נבנתה מחלקים ששוגרו מזמנים שונים. בנייה זו נמשכה משנת 1998 ועד שנת 2016.</a:t>
            </a:r>
          </a:p>
          <a:p>
            <a:r>
              <a:rPr lang="he-IL" sz="2000" dirty="0"/>
              <a:t>התחנה נבנתה ביותר מ-150 משימות הליכת חלל</a:t>
            </a:r>
          </a:p>
          <a:p>
            <a:r>
              <a:rPr lang="he-IL" sz="2000" dirty="0"/>
              <a:t>התחנה צפויה לפעול עד 2024 אלא אם כן תקבל הערכה עד 2028.</a:t>
            </a:r>
          </a:p>
          <a:p>
            <a:r>
              <a:rPr lang="he-IL" sz="2000" dirty="0"/>
              <a:t>מטרת התחנה היא ביצוע ניסויים הקשורים לחלל וגם שיתוף פעולה בין ארצות רבות.</a:t>
            </a:r>
          </a:p>
          <a:p>
            <a:r>
              <a:rPr lang="he-IL" sz="2000" dirty="0"/>
              <a:t>הרבה מהניסויים בתחנת החלל הגיעו מתלמידים וסטודנטים מכול מני מדינות.</a:t>
            </a:r>
          </a:p>
        </p:txBody>
      </p:sp>
    </p:spTree>
    <p:extLst>
      <p:ext uri="{BB962C8B-B14F-4D97-AF65-F5344CB8AC3E}">
        <p14:creationId xmlns:p14="http://schemas.microsoft.com/office/powerpoint/2010/main" val="3881637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8093961-7152-4334-9FFB-85B66B00B3AC}"/>
              </a:ext>
            </a:extLst>
          </p:cNvPr>
          <p:cNvSpPr>
            <a:spLocks noGrp="1"/>
          </p:cNvSpPr>
          <p:nvPr>
            <p:ph type="title"/>
          </p:nvPr>
        </p:nvSpPr>
        <p:spPr/>
        <p:txBody>
          <a:bodyPr/>
          <a:lstStyle/>
          <a:p>
            <a:pPr algn="ctr"/>
            <a:r>
              <a:rPr lang="he-IL" dirty="0"/>
              <a:t>מבנה תחנת החלל</a:t>
            </a:r>
          </a:p>
        </p:txBody>
      </p:sp>
      <p:sp>
        <p:nvSpPr>
          <p:cNvPr id="3" name="מציין מיקום תוכן 2">
            <a:extLst>
              <a:ext uri="{FF2B5EF4-FFF2-40B4-BE49-F238E27FC236}">
                <a16:creationId xmlns:a16="http://schemas.microsoft.com/office/drawing/2014/main" id="{83434D01-7D1C-4916-A12B-BE6951957AC2}"/>
              </a:ext>
            </a:extLst>
          </p:cNvPr>
          <p:cNvSpPr>
            <a:spLocks noGrp="1"/>
          </p:cNvSpPr>
          <p:nvPr>
            <p:ph idx="1"/>
          </p:nvPr>
        </p:nvSpPr>
        <p:spPr/>
        <p:txBody>
          <a:bodyPr>
            <a:normAutofit/>
          </a:bodyPr>
          <a:lstStyle/>
          <a:p>
            <a:pPr>
              <a:lnSpc>
                <a:spcPct val="100000"/>
              </a:lnSpc>
              <a:spcBef>
                <a:spcPts val="600"/>
              </a:spcBef>
            </a:pPr>
            <a:r>
              <a:rPr lang="he-IL" sz="2000" dirty="0"/>
              <a:t>התחנה בנויה מכמה אזורים (אגפים):</a:t>
            </a:r>
          </a:p>
          <a:p>
            <a:pPr>
              <a:lnSpc>
                <a:spcPct val="100000"/>
              </a:lnSpc>
              <a:spcBef>
                <a:spcPts val="600"/>
              </a:spcBef>
            </a:pPr>
            <a:r>
              <a:rPr lang="he-IL" sz="2000" dirty="0"/>
              <a:t>תאי שינה- בתאי השינה נמצאים מיטות האסטרונאוטים </a:t>
            </a:r>
            <a:r>
              <a:rPr lang="he-IL" sz="2000" dirty="0" err="1"/>
              <a:t>ושקש"ים</a:t>
            </a:r>
            <a:r>
              <a:rPr lang="he-IL" sz="2000" dirty="0"/>
              <a:t> המחוברים לקיר כדי שלא ירחפו בשנתם.</a:t>
            </a:r>
          </a:p>
          <a:p>
            <a:pPr>
              <a:lnSpc>
                <a:spcPct val="100000"/>
              </a:lnSpc>
              <a:spcBef>
                <a:spcPts val="600"/>
              </a:spcBef>
            </a:pPr>
            <a:r>
              <a:rPr lang="he-IL" sz="2000" dirty="0"/>
              <a:t>אזור שליטה ופיקוד- </a:t>
            </a:r>
            <a:r>
              <a:rPr lang="he-IL" sz="2000" dirty="0" err="1"/>
              <a:t>באיזור</a:t>
            </a:r>
            <a:r>
              <a:rPr lang="he-IL" sz="2000" dirty="0"/>
              <a:t> זה נמצאים המחשבים ולוחות בקרה המאפשרים שליטה בתחנה.</a:t>
            </a:r>
          </a:p>
          <a:p>
            <a:pPr>
              <a:lnSpc>
                <a:spcPct val="100000"/>
              </a:lnSpc>
              <a:spcBef>
                <a:spcPts val="600"/>
              </a:spcBef>
            </a:pPr>
            <a:r>
              <a:rPr lang="he-IL" sz="2000" dirty="0"/>
              <a:t>אגף המעבדה- שם נערכים הניסויים.</a:t>
            </a:r>
          </a:p>
          <a:p>
            <a:pPr>
              <a:lnSpc>
                <a:spcPct val="100000"/>
              </a:lnSpc>
              <a:spcBef>
                <a:spcPts val="600"/>
              </a:spcBef>
            </a:pPr>
            <a:r>
              <a:rPr lang="he-IL" sz="2000" dirty="0"/>
              <a:t>אזורים נוספים- המטבח, המחסנים.</a:t>
            </a:r>
          </a:p>
          <a:p>
            <a:pPr>
              <a:lnSpc>
                <a:spcPct val="100000"/>
              </a:lnSpc>
              <a:spcBef>
                <a:spcPts val="600"/>
              </a:spcBef>
            </a:pPr>
            <a:r>
              <a:rPr lang="he-IL" sz="2000" dirty="0"/>
              <a:t>כול הציוד והחפצים בתחנה מודבקים בעזרת סקוץ' וכדומה כדי שלא ירחפו.</a:t>
            </a:r>
          </a:p>
          <a:p>
            <a:pPr>
              <a:lnSpc>
                <a:spcPct val="100000"/>
              </a:lnSpc>
              <a:spcBef>
                <a:spcPts val="600"/>
              </a:spcBef>
            </a:pPr>
            <a:r>
              <a:rPr lang="he-IL" sz="2000" dirty="0"/>
              <a:t>בתחנת החלל יש רובוט שנקרא </a:t>
            </a:r>
            <a:r>
              <a:rPr lang="en-US" sz="2000" dirty="0"/>
              <a:t>canadam2</a:t>
            </a:r>
            <a:r>
              <a:rPr lang="he-IL" sz="2000" dirty="0"/>
              <a:t> שיוצר על ידי קנדה והוא מתקן תיקונים.</a:t>
            </a:r>
          </a:p>
        </p:txBody>
      </p:sp>
    </p:spTree>
    <p:extLst>
      <p:ext uri="{BB962C8B-B14F-4D97-AF65-F5344CB8AC3E}">
        <p14:creationId xmlns:p14="http://schemas.microsoft.com/office/powerpoint/2010/main" val="3497923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7887B2F-7FB0-48EC-B256-DC87AEC80502}"/>
              </a:ext>
            </a:extLst>
          </p:cNvPr>
          <p:cNvSpPr>
            <a:spLocks noGrp="1"/>
          </p:cNvSpPr>
          <p:nvPr>
            <p:ph type="title"/>
          </p:nvPr>
        </p:nvSpPr>
        <p:spPr/>
        <p:txBody>
          <a:bodyPr/>
          <a:lstStyle/>
          <a:p>
            <a:pPr algn="ctr"/>
            <a:r>
              <a:rPr lang="he-IL" dirty="0"/>
              <a:t>מבנה מערכת מחזור חמצן ומים</a:t>
            </a:r>
          </a:p>
        </p:txBody>
      </p:sp>
      <p:grpSp>
        <p:nvGrpSpPr>
          <p:cNvPr id="196" name="קבוצה 195">
            <a:extLst>
              <a:ext uri="{FF2B5EF4-FFF2-40B4-BE49-F238E27FC236}">
                <a16:creationId xmlns:a16="http://schemas.microsoft.com/office/drawing/2014/main" id="{8B86275B-1633-4FB7-A8E4-EA8C7B0E9A6C}"/>
              </a:ext>
            </a:extLst>
          </p:cNvPr>
          <p:cNvGrpSpPr/>
          <p:nvPr/>
        </p:nvGrpSpPr>
        <p:grpSpPr>
          <a:xfrm>
            <a:off x="1867053" y="2140932"/>
            <a:ext cx="8454718" cy="4283651"/>
            <a:chOff x="1257746" y="2143648"/>
            <a:chExt cx="8454718" cy="4283651"/>
          </a:xfrm>
        </p:grpSpPr>
        <p:sp>
          <p:nvSpPr>
            <p:cNvPr id="5" name="תיבת טקסט 4">
              <a:extLst>
                <a:ext uri="{FF2B5EF4-FFF2-40B4-BE49-F238E27FC236}">
                  <a16:creationId xmlns:a16="http://schemas.microsoft.com/office/drawing/2014/main" id="{DF7E0D07-CD56-438C-B896-1AA4748AFDDF}"/>
                </a:ext>
              </a:extLst>
            </p:cNvPr>
            <p:cNvSpPr txBox="1"/>
            <p:nvPr/>
          </p:nvSpPr>
          <p:spPr>
            <a:xfrm>
              <a:off x="7323729" y="4076118"/>
              <a:ext cx="1437886" cy="369332"/>
            </a:xfrm>
            <a:prstGeom prst="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wrap="square" rtlCol="1">
              <a:spAutoFit/>
            </a:bodyPr>
            <a:lstStyle/>
            <a:p>
              <a:r>
                <a:rPr lang="he-IL" dirty="0">
                  <a:hlinkClick r:id="rId2" action="ppaction://hlinksldjump"/>
                </a:rPr>
                <a:t>1.אסטרונאוט</a:t>
              </a:r>
              <a:endParaRPr lang="he-IL" dirty="0"/>
            </a:p>
          </p:txBody>
        </p:sp>
        <p:sp>
          <p:nvSpPr>
            <p:cNvPr id="6" name="תיבת טקסט 5">
              <a:extLst>
                <a:ext uri="{FF2B5EF4-FFF2-40B4-BE49-F238E27FC236}">
                  <a16:creationId xmlns:a16="http://schemas.microsoft.com/office/drawing/2014/main" id="{C5CE3013-A0DC-4EA7-A6AA-26B126D1AB28}"/>
                </a:ext>
              </a:extLst>
            </p:cNvPr>
            <p:cNvSpPr txBox="1"/>
            <p:nvPr/>
          </p:nvSpPr>
          <p:spPr>
            <a:xfrm>
              <a:off x="7291350" y="2143648"/>
              <a:ext cx="2048959" cy="369332"/>
            </a:xfrm>
            <a:prstGeom prst="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wrap="none" rtlCol="1">
              <a:spAutoFit/>
            </a:bodyPr>
            <a:lstStyle/>
            <a:p>
              <a:r>
                <a:rPr lang="he-IL" dirty="0">
                  <a:hlinkClick r:id="rId3" action="ppaction://hlinksldjump"/>
                </a:rPr>
                <a:t>3. מערכת ייצור חמצן</a:t>
              </a:r>
              <a:endParaRPr lang="he-IL" dirty="0"/>
            </a:p>
          </p:txBody>
        </p:sp>
        <p:sp>
          <p:nvSpPr>
            <p:cNvPr id="7" name="תיבת טקסט 6">
              <a:extLst>
                <a:ext uri="{FF2B5EF4-FFF2-40B4-BE49-F238E27FC236}">
                  <a16:creationId xmlns:a16="http://schemas.microsoft.com/office/drawing/2014/main" id="{DEF09B5D-5547-4D7A-B5BD-DE89FAB93736}"/>
                </a:ext>
              </a:extLst>
            </p:cNvPr>
            <p:cNvSpPr txBox="1"/>
            <p:nvPr/>
          </p:nvSpPr>
          <p:spPr>
            <a:xfrm>
              <a:off x="6533992" y="3451572"/>
              <a:ext cx="450764" cy="369332"/>
            </a:xfrm>
            <a:prstGeom prst="rect">
              <a:avLst/>
            </a:prstGeom>
            <a:noFill/>
            <a:ln>
              <a:noFill/>
            </a:ln>
          </p:spPr>
          <p:style>
            <a:lnRef idx="0">
              <a:scrgbClr r="0" g="0" b="0"/>
            </a:lnRef>
            <a:fillRef idx="0">
              <a:scrgbClr r="0" g="0" b="0"/>
            </a:fillRef>
            <a:effectRef idx="0">
              <a:scrgbClr r="0" g="0" b="0"/>
            </a:effectRef>
            <a:fontRef idx="minor">
              <a:schemeClr val="dk1"/>
            </a:fontRef>
          </p:style>
          <p:txBody>
            <a:bodyPr wrap="none" rtlCol="1">
              <a:spAutoFit/>
            </a:bodyPr>
            <a:lstStyle/>
            <a:p>
              <a:r>
                <a:rPr lang="en-US" dirty="0"/>
                <a:t>H2</a:t>
              </a:r>
              <a:endParaRPr lang="he-IL" dirty="0"/>
            </a:p>
          </p:txBody>
        </p:sp>
        <p:sp>
          <p:nvSpPr>
            <p:cNvPr id="10" name="תיבת טקסט 9">
              <a:extLst>
                <a:ext uri="{FF2B5EF4-FFF2-40B4-BE49-F238E27FC236}">
                  <a16:creationId xmlns:a16="http://schemas.microsoft.com/office/drawing/2014/main" id="{2E8BD83F-DEBC-41B8-A390-77C86EDC1627}"/>
                </a:ext>
              </a:extLst>
            </p:cNvPr>
            <p:cNvSpPr txBox="1"/>
            <p:nvPr/>
          </p:nvSpPr>
          <p:spPr>
            <a:xfrm>
              <a:off x="1257746" y="3341132"/>
              <a:ext cx="755583" cy="519351"/>
            </a:xfrm>
            <a:prstGeom prst="flowChartConnector">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wrap="none" rtlCol="1">
              <a:spAutoFit/>
            </a:bodyPr>
            <a:lstStyle/>
            <a:p>
              <a:r>
                <a:rPr lang="he-IL" dirty="0"/>
                <a:t>חלל</a:t>
              </a:r>
            </a:p>
          </p:txBody>
        </p:sp>
        <p:sp>
          <p:nvSpPr>
            <p:cNvPr id="11" name="תיבת טקסט 10">
              <a:extLst>
                <a:ext uri="{FF2B5EF4-FFF2-40B4-BE49-F238E27FC236}">
                  <a16:creationId xmlns:a16="http://schemas.microsoft.com/office/drawing/2014/main" id="{3B1B2DAA-0F42-4C6A-AD2A-50FA1B369790}"/>
                </a:ext>
              </a:extLst>
            </p:cNvPr>
            <p:cNvSpPr txBox="1"/>
            <p:nvPr/>
          </p:nvSpPr>
          <p:spPr>
            <a:xfrm>
              <a:off x="4709672" y="3290251"/>
              <a:ext cx="1209814" cy="646331"/>
            </a:xfrm>
            <a:prstGeom prst="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wrap="square" rtlCol="1">
              <a:spAutoFit/>
            </a:bodyPr>
            <a:lstStyle/>
            <a:p>
              <a:r>
                <a:rPr lang="he-IL" dirty="0">
                  <a:hlinkClick r:id="rId4" action="ppaction://hlinksldjump"/>
                </a:rPr>
                <a:t>4.ריאקטור </a:t>
              </a:r>
              <a:r>
                <a:rPr lang="he-IL" dirty="0" err="1">
                  <a:hlinkClick r:id="rId4" action="ppaction://hlinksldjump"/>
                </a:rPr>
                <a:t>סבטיר</a:t>
              </a:r>
              <a:endParaRPr lang="he-IL" dirty="0"/>
            </a:p>
          </p:txBody>
        </p:sp>
        <p:sp>
          <p:nvSpPr>
            <p:cNvPr id="13" name="תיבת טקסט 12">
              <a:extLst>
                <a:ext uri="{FF2B5EF4-FFF2-40B4-BE49-F238E27FC236}">
                  <a16:creationId xmlns:a16="http://schemas.microsoft.com/office/drawing/2014/main" id="{1837046D-B331-48E3-8144-851B536FD099}"/>
                </a:ext>
              </a:extLst>
            </p:cNvPr>
            <p:cNvSpPr txBox="1"/>
            <p:nvPr/>
          </p:nvSpPr>
          <p:spPr>
            <a:xfrm>
              <a:off x="2783721" y="4969447"/>
              <a:ext cx="2077813" cy="369332"/>
            </a:xfrm>
            <a:prstGeom prst="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wrap="none" rtlCol="1">
              <a:spAutoFit/>
            </a:bodyPr>
            <a:lstStyle/>
            <a:p>
              <a:r>
                <a:rPr lang="he-IL" dirty="0">
                  <a:hlinkClick r:id="rId5" action="ppaction://hlinksldjump"/>
                </a:rPr>
                <a:t>5.מערכת מחזור מים</a:t>
              </a:r>
              <a:endParaRPr lang="he-IL" dirty="0"/>
            </a:p>
          </p:txBody>
        </p:sp>
        <p:sp>
          <p:nvSpPr>
            <p:cNvPr id="14" name="תיבת טקסט 13">
              <a:extLst>
                <a:ext uri="{FF2B5EF4-FFF2-40B4-BE49-F238E27FC236}">
                  <a16:creationId xmlns:a16="http://schemas.microsoft.com/office/drawing/2014/main" id="{4A857F0D-3752-458F-8136-DE8BF914B002}"/>
                </a:ext>
              </a:extLst>
            </p:cNvPr>
            <p:cNvSpPr txBox="1"/>
            <p:nvPr/>
          </p:nvSpPr>
          <p:spPr>
            <a:xfrm>
              <a:off x="5949532" y="2644374"/>
              <a:ext cx="1014808" cy="519351"/>
            </a:xfrm>
            <a:prstGeom prst="ellipse">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wrap="none" rtlCol="1">
              <a:spAutoFit/>
            </a:bodyPr>
            <a:lstStyle/>
            <a:p>
              <a:r>
                <a:rPr lang="he-IL" dirty="0"/>
                <a:t>אוורור</a:t>
              </a:r>
            </a:p>
          </p:txBody>
        </p:sp>
        <p:sp>
          <p:nvSpPr>
            <p:cNvPr id="15" name="תיבת טקסט 14">
              <a:extLst>
                <a:ext uri="{FF2B5EF4-FFF2-40B4-BE49-F238E27FC236}">
                  <a16:creationId xmlns:a16="http://schemas.microsoft.com/office/drawing/2014/main" id="{F57E5F6E-34E9-4FB1-94D8-840128545C09}"/>
                </a:ext>
              </a:extLst>
            </p:cNvPr>
            <p:cNvSpPr txBox="1"/>
            <p:nvPr/>
          </p:nvSpPr>
          <p:spPr>
            <a:xfrm>
              <a:off x="3160485" y="3416141"/>
              <a:ext cx="590226" cy="369332"/>
            </a:xfrm>
            <a:prstGeom prst="rect">
              <a:avLst/>
            </a:prstGeom>
            <a:noFill/>
            <a:ln>
              <a:noFill/>
            </a:ln>
          </p:spPr>
          <p:style>
            <a:lnRef idx="0">
              <a:scrgbClr r="0" g="0" b="0"/>
            </a:lnRef>
            <a:fillRef idx="0">
              <a:scrgbClr r="0" g="0" b="0"/>
            </a:fillRef>
            <a:effectRef idx="0">
              <a:scrgbClr r="0" g="0" b="0"/>
            </a:effectRef>
            <a:fontRef idx="minor">
              <a:schemeClr val="dk1"/>
            </a:fontRef>
          </p:style>
          <p:txBody>
            <a:bodyPr wrap="none" rtlCol="1">
              <a:spAutoFit/>
            </a:bodyPr>
            <a:lstStyle/>
            <a:p>
              <a:r>
                <a:rPr lang="en-US" dirty="0"/>
                <a:t>CH4</a:t>
              </a:r>
              <a:endParaRPr lang="he-IL" dirty="0"/>
            </a:p>
          </p:txBody>
        </p:sp>
        <p:sp>
          <p:nvSpPr>
            <p:cNvPr id="16" name="תיבת טקסט 15">
              <a:extLst>
                <a:ext uri="{FF2B5EF4-FFF2-40B4-BE49-F238E27FC236}">
                  <a16:creationId xmlns:a16="http://schemas.microsoft.com/office/drawing/2014/main" id="{0D44A596-5A93-4B9D-A43D-3A817D9E0F8F}"/>
                </a:ext>
              </a:extLst>
            </p:cNvPr>
            <p:cNvSpPr txBox="1"/>
            <p:nvPr/>
          </p:nvSpPr>
          <p:spPr>
            <a:xfrm>
              <a:off x="4999803" y="2727769"/>
              <a:ext cx="628698" cy="369332"/>
            </a:xfrm>
            <a:prstGeom prst="rect">
              <a:avLst/>
            </a:prstGeom>
            <a:noFill/>
            <a:ln>
              <a:noFill/>
            </a:ln>
          </p:spPr>
          <p:style>
            <a:lnRef idx="0">
              <a:scrgbClr r="0" g="0" b="0"/>
            </a:lnRef>
            <a:fillRef idx="0">
              <a:scrgbClr r="0" g="0" b="0"/>
            </a:fillRef>
            <a:effectRef idx="0">
              <a:scrgbClr r="0" g="0" b="0"/>
            </a:effectRef>
            <a:fontRef idx="minor">
              <a:schemeClr val="dk1"/>
            </a:fontRef>
          </p:style>
          <p:txBody>
            <a:bodyPr wrap="none" rtlCol="1">
              <a:spAutoFit/>
            </a:bodyPr>
            <a:lstStyle/>
            <a:p>
              <a:r>
                <a:rPr lang="en-US" dirty="0"/>
                <a:t>CO2</a:t>
              </a:r>
              <a:endParaRPr lang="he-IL" dirty="0"/>
            </a:p>
          </p:txBody>
        </p:sp>
        <p:sp>
          <p:nvSpPr>
            <p:cNvPr id="17" name="תיבת טקסט 16">
              <a:extLst>
                <a:ext uri="{FF2B5EF4-FFF2-40B4-BE49-F238E27FC236}">
                  <a16:creationId xmlns:a16="http://schemas.microsoft.com/office/drawing/2014/main" id="{235653C9-EA3A-4648-B3E4-DDED9118876A}"/>
                </a:ext>
              </a:extLst>
            </p:cNvPr>
            <p:cNvSpPr txBox="1"/>
            <p:nvPr/>
          </p:nvSpPr>
          <p:spPr>
            <a:xfrm>
              <a:off x="7390015" y="6057967"/>
              <a:ext cx="1313410" cy="369332"/>
            </a:xfrm>
            <a:prstGeom prst="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wrap="square" rtlCol="1">
              <a:spAutoFit/>
            </a:bodyPr>
            <a:lstStyle/>
            <a:p>
              <a:r>
                <a:rPr lang="he-IL" dirty="0">
                  <a:hlinkClick r:id="rId6" action="ppaction://hlinksldjump"/>
                </a:rPr>
                <a:t>2.שירותים</a:t>
              </a:r>
              <a:endParaRPr lang="he-IL" dirty="0"/>
            </a:p>
          </p:txBody>
        </p:sp>
        <p:sp>
          <p:nvSpPr>
            <p:cNvPr id="18" name="תיבת טקסט 17">
              <a:extLst>
                <a:ext uri="{FF2B5EF4-FFF2-40B4-BE49-F238E27FC236}">
                  <a16:creationId xmlns:a16="http://schemas.microsoft.com/office/drawing/2014/main" id="{927B98C1-129F-44F8-A596-F80CF9E107F3}"/>
                </a:ext>
              </a:extLst>
            </p:cNvPr>
            <p:cNvSpPr txBox="1"/>
            <p:nvPr/>
          </p:nvSpPr>
          <p:spPr>
            <a:xfrm>
              <a:off x="7710709" y="4969447"/>
              <a:ext cx="668773" cy="369332"/>
            </a:xfrm>
            <a:prstGeom prst="rect">
              <a:avLst/>
            </a:prstGeom>
            <a:noFill/>
            <a:ln>
              <a:noFill/>
            </a:ln>
          </p:spPr>
          <p:style>
            <a:lnRef idx="0">
              <a:scrgbClr r="0" g="0" b="0"/>
            </a:lnRef>
            <a:fillRef idx="0">
              <a:scrgbClr r="0" g="0" b="0"/>
            </a:fillRef>
            <a:effectRef idx="0">
              <a:scrgbClr r="0" g="0" b="0"/>
            </a:effectRef>
            <a:fontRef idx="minor">
              <a:schemeClr val="dk1"/>
            </a:fontRef>
          </p:style>
          <p:txBody>
            <a:bodyPr wrap="none" rtlCol="1">
              <a:spAutoFit/>
            </a:bodyPr>
            <a:lstStyle/>
            <a:p>
              <a:r>
                <a:rPr lang="en-US" dirty="0"/>
                <a:t>Urine</a:t>
              </a:r>
              <a:endParaRPr lang="he-IL" dirty="0"/>
            </a:p>
          </p:txBody>
        </p:sp>
        <p:sp>
          <p:nvSpPr>
            <p:cNvPr id="19" name="תיבת טקסט 18">
              <a:extLst>
                <a:ext uri="{FF2B5EF4-FFF2-40B4-BE49-F238E27FC236}">
                  <a16:creationId xmlns:a16="http://schemas.microsoft.com/office/drawing/2014/main" id="{DE7C161B-B8FA-46B7-9152-BE02D2E5378D}"/>
                </a:ext>
              </a:extLst>
            </p:cNvPr>
            <p:cNvSpPr txBox="1"/>
            <p:nvPr/>
          </p:nvSpPr>
          <p:spPr>
            <a:xfrm>
              <a:off x="9223228" y="3429000"/>
              <a:ext cx="489236" cy="369332"/>
            </a:xfrm>
            <a:prstGeom prst="rect">
              <a:avLst/>
            </a:prstGeom>
            <a:noFill/>
            <a:ln>
              <a:noFill/>
            </a:ln>
          </p:spPr>
          <p:style>
            <a:lnRef idx="0">
              <a:scrgbClr r="0" g="0" b="0"/>
            </a:lnRef>
            <a:fillRef idx="0">
              <a:scrgbClr r="0" g="0" b="0"/>
            </a:fillRef>
            <a:effectRef idx="0">
              <a:scrgbClr r="0" g="0" b="0"/>
            </a:effectRef>
            <a:fontRef idx="minor">
              <a:schemeClr val="dk1"/>
            </a:fontRef>
          </p:style>
          <p:txBody>
            <a:bodyPr wrap="none" rtlCol="1">
              <a:spAutoFit/>
            </a:bodyPr>
            <a:lstStyle/>
            <a:p>
              <a:r>
                <a:rPr lang="en-US" dirty="0"/>
                <a:t>O2</a:t>
              </a:r>
              <a:endParaRPr lang="he-IL" dirty="0"/>
            </a:p>
          </p:txBody>
        </p:sp>
        <p:cxnSp>
          <p:nvCxnSpPr>
            <p:cNvPr id="22" name="מחבר ישר 21">
              <a:extLst>
                <a:ext uri="{FF2B5EF4-FFF2-40B4-BE49-F238E27FC236}">
                  <a16:creationId xmlns:a16="http://schemas.microsoft.com/office/drawing/2014/main" id="{C4D85B02-3B44-4BCD-8043-077418AF706A}"/>
                </a:ext>
              </a:extLst>
            </p:cNvPr>
            <p:cNvCxnSpPr>
              <a:cxnSpLocks/>
              <a:stCxn id="11" idx="1"/>
              <a:endCxn id="15" idx="3"/>
            </p:cNvCxnSpPr>
            <p:nvPr/>
          </p:nvCxnSpPr>
          <p:spPr>
            <a:xfrm flipH="1" flipV="1">
              <a:off x="3750711" y="3600807"/>
              <a:ext cx="958961" cy="1261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4" name="מחבר חץ ישר 23">
              <a:extLst>
                <a:ext uri="{FF2B5EF4-FFF2-40B4-BE49-F238E27FC236}">
                  <a16:creationId xmlns:a16="http://schemas.microsoft.com/office/drawing/2014/main" id="{E8D716B0-AF6B-4353-AF7E-12015E5612BD}"/>
                </a:ext>
              </a:extLst>
            </p:cNvPr>
            <p:cNvCxnSpPr>
              <a:cxnSpLocks/>
              <a:stCxn id="7" idx="1"/>
              <a:endCxn id="11" idx="3"/>
            </p:cNvCxnSpPr>
            <p:nvPr/>
          </p:nvCxnSpPr>
          <p:spPr>
            <a:xfrm flipH="1" flipV="1">
              <a:off x="5919486" y="3613417"/>
              <a:ext cx="614506" cy="22821"/>
            </a:xfrm>
            <a:prstGeom prst="straightConnector1">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5" name="מחבר חץ ישר 24">
              <a:extLst>
                <a:ext uri="{FF2B5EF4-FFF2-40B4-BE49-F238E27FC236}">
                  <a16:creationId xmlns:a16="http://schemas.microsoft.com/office/drawing/2014/main" id="{5A5ECD72-D39D-4793-9852-0D435ED6EF9E}"/>
                </a:ext>
              </a:extLst>
            </p:cNvPr>
            <p:cNvCxnSpPr>
              <a:cxnSpLocks/>
              <a:stCxn id="18" idx="2"/>
              <a:endCxn id="17" idx="0"/>
            </p:cNvCxnSpPr>
            <p:nvPr/>
          </p:nvCxnSpPr>
          <p:spPr>
            <a:xfrm>
              <a:off x="8045096" y="5338779"/>
              <a:ext cx="1624" cy="719188"/>
            </a:xfrm>
            <a:prstGeom prst="straightConnector1">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6" name="מחבר חץ ישר 25">
              <a:extLst>
                <a:ext uri="{FF2B5EF4-FFF2-40B4-BE49-F238E27FC236}">
                  <a16:creationId xmlns:a16="http://schemas.microsoft.com/office/drawing/2014/main" id="{EA281EE5-797A-435A-B968-44E4584D7D36}"/>
                </a:ext>
              </a:extLst>
            </p:cNvPr>
            <p:cNvCxnSpPr>
              <a:cxnSpLocks/>
              <a:stCxn id="16" idx="2"/>
              <a:endCxn id="11" idx="0"/>
            </p:cNvCxnSpPr>
            <p:nvPr/>
          </p:nvCxnSpPr>
          <p:spPr>
            <a:xfrm>
              <a:off x="5314152" y="3097101"/>
              <a:ext cx="427" cy="193150"/>
            </a:xfrm>
            <a:prstGeom prst="straightConnector1">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9" name="מחבר חץ ישר 28">
              <a:extLst>
                <a:ext uri="{FF2B5EF4-FFF2-40B4-BE49-F238E27FC236}">
                  <a16:creationId xmlns:a16="http://schemas.microsoft.com/office/drawing/2014/main" id="{A967DF33-F54F-4A4B-8106-0D5DD0D19E87}"/>
                </a:ext>
              </a:extLst>
            </p:cNvPr>
            <p:cNvCxnSpPr>
              <a:cxnSpLocks/>
              <a:stCxn id="13" idx="3"/>
              <a:endCxn id="12" idx="1"/>
            </p:cNvCxnSpPr>
            <p:nvPr/>
          </p:nvCxnSpPr>
          <p:spPr>
            <a:xfrm>
              <a:off x="4861534" y="5154113"/>
              <a:ext cx="47268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1" name="מחבר חץ ישר 30">
              <a:extLst>
                <a:ext uri="{FF2B5EF4-FFF2-40B4-BE49-F238E27FC236}">
                  <a16:creationId xmlns:a16="http://schemas.microsoft.com/office/drawing/2014/main" id="{DDCE8860-98D5-4B8F-BBA4-A1AC043587E9}"/>
                </a:ext>
              </a:extLst>
            </p:cNvPr>
            <p:cNvCxnSpPr>
              <a:cxnSpLocks/>
              <a:stCxn id="15" idx="1"/>
              <a:endCxn id="10" idx="6"/>
            </p:cNvCxnSpPr>
            <p:nvPr/>
          </p:nvCxnSpPr>
          <p:spPr>
            <a:xfrm flipH="1">
              <a:off x="2013329" y="3600807"/>
              <a:ext cx="1147156" cy="1"/>
            </a:xfrm>
            <a:prstGeom prst="straightConnector1">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4" name="מחבר ישר 33">
              <a:extLst>
                <a:ext uri="{FF2B5EF4-FFF2-40B4-BE49-F238E27FC236}">
                  <a16:creationId xmlns:a16="http://schemas.microsoft.com/office/drawing/2014/main" id="{D843543F-2F60-414D-B2AD-54B0EC22C9D4}"/>
                </a:ext>
              </a:extLst>
            </p:cNvPr>
            <p:cNvCxnSpPr>
              <a:cxnSpLocks/>
              <a:stCxn id="14" idx="2"/>
              <a:endCxn id="16" idx="3"/>
            </p:cNvCxnSpPr>
            <p:nvPr/>
          </p:nvCxnSpPr>
          <p:spPr>
            <a:xfrm flipH="1">
              <a:off x="5628501" y="2904050"/>
              <a:ext cx="321031" cy="8385"/>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2" name="תיבת טקסט 11">
              <a:extLst>
                <a:ext uri="{FF2B5EF4-FFF2-40B4-BE49-F238E27FC236}">
                  <a16:creationId xmlns:a16="http://schemas.microsoft.com/office/drawing/2014/main" id="{37561BF0-4BA9-4B84-8B2D-8BB92F5F837E}"/>
                </a:ext>
              </a:extLst>
            </p:cNvPr>
            <p:cNvSpPr txBox="1"/>
            <p:nvPr/>
          </p:nvSpPr>
          <p:spPr>
            <a:xfrm>
              <a:off x="5334221" y="4969447"/>
              <a:ext cx="1287532" cy="369332"/>
            </a:xfrm>
            <a:prstGeom prst="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wrap="none" rtlCol="1">
              <a:spAutoFit/>
            </a:bodyPr>
            <a:lstStyle/>
            <a:p>
              <a:r>
                <a:rPr lang="he-IL" dirty="0">
                  <a:hlinkClick r:id="rId7" action="ppaction://hlinksldjump"/>
                </a:rPr>
                <a:t>6.מחלק מים</a:t>
              </a:r>
              <a:endParaRPr lang="he-IL" dirty="0"/>
            </a:p>
          </p:txBody>
        </p:sp>
        <p:cxnSp>
          <p:nvCxnSpPr>
            <p:cNvPr id="58" name="מחבר: מרפקי 57">
              <a:extLst>
                <a:ext uri="{FF2B5EF4-FFF2-40B4-BE49-F238E27FC236}">
                  <a16:creationId xmlns:a16="http://schemas.microsoft.com/office/drawing/2014/main" id="{31CBDD3B-5606-4C32-A39F-6BE3674DF9EB}"/>
                </a:ext>
              </a:extLst>
            </p:cNvPr>
            <p:cNvCxnSpPr>
              <a:cxnSpLocks/>
              <a:stCxn id="6" idx="2"/>
              <a:endCxn id="7" idx="3"/>
            </p:cNvCxnSpPr>
            <p:nvPr/>
          </p:nvCxnSpPr>
          <p:spPr>
            <a:xfrm rot="5400000">
              <a:off x="7088664" y="2409072"/>
              <a:ext cx="1123258" cy="1331074"/>
            </a:xfrm>
            <a:prstGeom prst="bentConnector2">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75" name="מחבר: מרפקי 74">
              <a:extLst>
                <a:ext uri="{FF2B5EF4-FFF2-40B4-BE49-F238E27FC236}">
                  <a16:creationId xmlns:a16="http://schemas.microsoft.com/office/drawing/2014/main" id="{F31A1A81-7003-488F-8490-935453B3918D}"/>
                </a:ext>
              </a:extLst>
            </p:cNvPr>
            <p:cNvCxnSpPr>
              <a:cxnSpLocks/>
              <a:stCxn id="19" idx="2"/>
              <a:endCxn id="5" idx="3"/>
            </p:cNvCxnSpPr>
            <p:nvPr/>
          </p:nvCxnSpPr>
          <p:spPr>
            <a:xfrm rot="5400000">
              <a:off x="8883505" y="3676443"/>
              <a:ext cx="462452" cy="706231"/>
            </a:xfrm>
            <a:prstGeom prst="bentConnector2">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77" name="מחבר: מרפקי 76">
              <a:extLst>
                <a:ext uri="{FF2B5EF4-FFF2-40B4-BE49-F238E27FC236}">
                  <a16:creationId xmlns:a16="http://schemas.microsoft.com/office/drawing/2014/main" id="{D8126A43-5C54-4999-BE8E-9D48DAE80269}"/>
                </a:ext>
              </a:extLst>
            </p:cNvPr>
            <p:cNvCxnSpPr>
              <a:cxnSpLocks/>
              <a:stCxn id="14" idx="1"/>
              <a:endCxn id="110" idx="3"/>
            </p:cNvCxnSpPr>
            <p:nvPr/>
          </p:nvCxnSpPr>
          <p:spPr>
            <a:xfrm rot="16200000" flipV="1">
              <a:off x="5358844" y="1981128"/>
              <a:ext cx="184965" cy="1293642"/>
            </a:xfrm>
            <a:prstGeom prst="bentConnector2">
              <a:avLst/>
            </a:prstGeom>
          </p:spPr>
          <p:style>
            <a:lnRef idx="1">
              <a:schemeClr val="dk1"/>
            </a:lnRef>
            <a:fillRef idx="0">
              <a:schemeClr val="dk1"/>
            </a:fillRef>
            <a:effectRef idx="0">
              <a:schemeClr val="dk1"/>
            </a:effectRef>
            <a:fontRef idx="minor">
              <a:schemeClr val="tx1"/>
            </a:fontRef>
          </p:style>
        </p:cxnSp>
        <p:cxnSp>
          <p:nvCxnSpPr>
            <p:cNvPr id="79" name="מחבר: מרפקי 78">
              <a:extLst>
                <a:ext uri="{FF2B5EF4-FFF2-40B4-BE49-F238E27FC236}">
                  <a16:creationId xmlns:a16="http://schemas.microsoft.com/office/drawing/2014/main" id="{C5AE41FA-AC2C-49E6-B39C-098AB46E8A0B}"/>
                </a:ext>
              </a:extLst>
            </p:cNvPr>
            <p:cNvCxnSpPr>
              <a:cxnSpLocks/>
              <a:stCxn id="18" idx="0"/>
              <a:endCxn id="5" idx="2"/>
            </p:cNvCxnSpPr>
            <p:nvPr/>
          </p:nvCxnSpPr>
          <p:spPr>
            <a:xfrm rot="16200000" flipV="1">
              <a:off x="7781886" y="4706237"/>
              <a:ext cx="523997" cy="2424"/>
            </a:xfrm>
            <a:prstGeom prst="bentConnector3">
              <a:avLst>
                <a:gd name="adj1" fmla="val 50000"/>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80" name="מחבר: מרפקי 79">
              <a:extLst>
                <a:ext uri="{FF2B5EF4-FFF2-40B4-BE49-F238E27FC236}">
                  <a16:creationId xmlns:a16="http://schemas.microsoft.com/office/drawing/2014/main" id="{E5566B0A-0601-4226-8B22-CD2C3896B883}"/>
                </a:ext>
              </a:extLst>
            </p:cNvPr>
            <p:cNvCxnSpPr>
              <a:cxnSpLocks/>
              <a:stCxn id="19" idx="0"/>
              <a:endCxn id="6" idx="3"/>
            </p:cNvCxnSpPr>
            <p:nvPr/>
          </p:nvCxnSpPr>
          <p:spPr>
            <a:xfrm rot="16200000" flipV="1">
              <a:off x="8853735" y="2814888"/>
              <a:ext cx="1100686" cy="127537"/>
            </a:xfrm>
            <a:prstGeom prst="bentConnector2">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82" name="מחבר: מרפקי 81">
              <a:extLst>
                <a:ext uri="{FF2B5EF4-FFF2-40B4-BE49-F238E27FC236}">
                  <a16:creationId xmlns:a16="http://schemas.microsoft.com/office/drawing/2014/main" id="{9F32BBC1-075F-4594-AB9F-94A18148A9E2}"/>
                </a:ext>
              </a:extLst>
            </p:cNvPr>
            <p:cNvCxnSpPr>
              <a:cxnSpLocks/>
              <a:stCxn id="17" idx="1"/>
              <a:endCxn id="13" idx="2"/>
            </p:cNvCxnSpPr>
            <p:nvPr/>
          </p:nvCxnSpPr>
          <p:spPr>
            <a:xfrm rot="10800000">
              <a:off x="3822629" y="5338779"/>
              <a:ext cx="3567387" cy="903854"/>
            </a:xfrm>
            <a:prstGeom prst="bentConnector2">
              <a:avLst/>
            </a:prstGeom>
            <a:ln>
              <a:tailEnd type="triangle"/>
            </a:ln>
          </p:spPr>
          <p:style>
            <a:lnRef idx="1">
              <a:schemeClr val="dk1"/>
            </a:lnRef>
            <a:fillRef idx="0">
              <a:schemeClr val="dk1"/>
            </a:fillRef>
            <a:effectRef idx="0">
              <a:schemeClr val="dk1"/>
            </a:effectRef>
            <a:fontRef idx="minor">
              <a:schemeClr val="tx1"/>
            </a:fontRef>
          </p:style>
        </p:cxnSp>
        <p:cxnSp>
          <p:nvCxnSpPr>
            <p:cNvPr id="83" name="מחבר: מרפקי 82">
              <a:extLst>
                <a:ext uri="{FF2B5EF4-FFF2-40B4-BE49-F238E27FC236}">
                  <a16:creationId xmlns:a16="http://schemas.microsoft.com/office/drawing/2014/main" id="{5DE0201A-C593-4C92-ACE8-187D654CBF9F}"/>
                </a:ext>
              </a:extLst>
            </p:cNvPr>
            <p:cNvCxnSpPr>
              <a:cxnSpLocks/>
              <a:stCxn id="5" idx="1"/>
              <a:endCxn id="14" idx="6"/>
            </p:cNvCxnSpPr>
            <p:nvPr/>
          </p:nvCxnSpPr>
          <p:spPr>
            <a:xfrm rot="10800000">
              <a:off x="6964341" y="2904050"/>
              <a:ext cx="359389" cy="1356734"/>
            </a:xfrm>
            <a:prstGeom prst="bentConnector3">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84" name="מחבר: מרפקי 83">
              <a:extLst>
                <a:ext uri="{FF2B5EF4-FFF2-40B4-BE49-F238E27FC236}">
                  <a16:creationId xmlns:a16="http://schemas.microsoft.com/office/drawing/2014/main" id="{E7852238-7070-45EA-9C56-26879A63CAD2}"/>
                </a:ext>
              </a:extLst>
            </p:cNvPr>
            <p:cNvCxnSpPr>
              <a:cxnSpLocks/>
              <a:stCxn id="13" idx="0"/>
              <a:endCxn id="6" idx="1"/>
            </p:cNvCxnSpPr>
            <p:nvPr/>
          </p:nvCxnSpPr>
          <p:spPr>
            <a:xfrm rot="5400000" flipH="1" flipV="1">
              <a:off x="4236423" y="1914520"/>
              <a:ext cx="2641133" cy="3468722"/>
            </a:xfrm>
            <a:prstGeom prst="bentConnector2">
              <a:avLst/>
            </a:prstGeom>
            <a:ln>
              <a:tailEnd type="triangle"/>
            </a:ln>
          </p:spPr>
          <p:style>
            <a:lnRef idx="1">
              <a:schemeClr val="dk1"/>
            </a:lnRef>
            <a:fillRef idx="0">
              <a:schemeClr val="dk1"/>
            </a:fillRef>
            <a:effectRef idx="0">
              <a:schemeClr val="dk1"/>
            </a:effectRef>
            <a:fontRef idx="minor">
              <a:schemeClr val="tx1"/>
            </a:fontRef>
          </p:style>
        </p:cxnSp>
        <p:sp>
          <p:nvSpPr>
            <p:cNvPr id="110" name="תיבת טקסט 109">
              <a:extLst>
                <a:ext uri="{FF2B5EF4-FFF2-40B4-BE49-F238E27FC236}">
                  <a16:creationId xmlns:a16="http://schemas.microsoft.com/office/drawing/2014/main" id="{2F7FABB6-6FE1-4240-BCAD-EA1089C98837}"/>
                </a:ext>
              </a:extLst>
            </p:cNvPr>
            <p:cNvSpPr txBox="1"/>
            <p:nvPr/>
          </p:nvSpPr>
          <p:spPr>
            <a:xfrm>
              <a:off x="4050581" y="2350800"/>
              <a:ext cx="753924" cy="369332"/>
            </a:xfrm>
            <a:prstGeom prst="rect">
              <a:avLst/>
            </a:prstGeom>
            <a:noFill/>
          </p:spPr>
          <p:txBody>
            <a:bodyPr wrap="none" rtlCol="1">
              <a:spAutoFit/>
            </a:bodyPr>
            <a:lstStyle/>
            <a:p>
              <a:r>
                <a:rPr lang="en-US" dirty="0">
                  <a:solidFill>
                    <a:schemeClr val="bg1"/>
                  </a:solidFill>
                </a:rPr>
                <a:t>Sweat</a:t>
              </a:r>
              <a:endParaRPr lang="he-IL" dirty="0">
                <a:solidFill>
                  <a:schemeClr val="bg1"/>
                </a:solidFill>
              </a:endParaRPr>
            </a:p>
          </p:txBody>
        </p:sp>
        <p:cxnSp>
          <p:nvCxnSpPr>
            <p:cNvPr id="121" name="מחבר: מרפקי 120">
              <a:extLst>
                <a:ext uri="{FF2B5EF4-FFF2-40B4-BE49-F238E27FC236}">
                  <a16:creationId xmlns:a16="http://schemas.microsoft.com/office/drawing/2014/main" id="{232BD01D-985F-4F54-AFD8-BC0898E251A5}"/>
                </a:ext>
              </a:extLst>
            </p:cNvPr>
            <p:cNvCxnSpPr>
              <a:cxnSpLocks/>
              <a:stCxn id="5" idx="0"/>
              <a:endCxn id="14" idx="5"/>
            </p:cNvCxnSpPr>
            <p:nvPr/>
          </p:nvCxnSpPr>
          <p:spPr>
            <a:xfrm rot="16200000" flipV="1">
              <a:off x="6934974" y="2968419"/>
              <a:ext cx="988450" cy="1226947"/>
            </a:xfrm>
            <a:prstGeom prst="bentConnector3">
              <a:avLst>
                <a:gd name="adj1" fmla="val 50000"/>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22" name="מחבר: מרפקי 121">
              <a:extLst>
                <a:ext uri="{FF2B5EF4-FFF2-40B4-BE49-F238E27FC236}">
                  <a16:creationId xmlns:a16="http://schemas.microsoft.com/office/drawing/2014/main" id="{F589BA8E-D073-463D-9E9E-48AF49BEAC62}"/>
                </a:ext>
              </a:extLst>
            </p:cNvPr>
            <p:cNvCxnSpPr>
              <a:cxnSpLocks/>
              <a:stCxn id="110" idx="2"/>
              <a:endCxn id="13" idx="1"/>
            </p:cNvCxnSpPr>
            <p:nvPr/>
          </p:nvCxnSpPr>
          <p:spPr>
            <a:xfrm rot="5400000">
              <a:off x="2388642" y="3115211"/>
              <a:ext cx="2433981" cy="1643822"/>
            </a:xfrm>
            <a:prstGeom prst="bentConnector4">
              <a:avLst>
                <a:gd name="adj1" fmla="val 46206"/>
                <a:gd name="adj2" fmla="val 113907"/>
              </a:avLst>
            </a:prstGeom>
            <a:ln>
              <a:tailEnd type="triangle"/>
            </a:ln>
          </p:spPr>
          <p:style>
            <a:lnRef idx="1">
              <a:schemeClr val="dk1"/>
            </a:lnRef>
            <a:fillRef idx="0">
              <a:schemeClr val="dk1"/>
            </a:fillRef>
            <a:effectRef idx="0">
              <a:schemeClr val="dk1"/>
            </a:effectRef>
            <a:fontRef idx="minor">
              <a:schemeClr val="tx1"/>
            </a:fontRef>
          </p:style>
        </p:cxnSp>
        <p:cxnSp>
          <p:nvCxnSpPr>
            <p:cNvPr id="157" name="מחבר: מרפקי 156">
              <a:extLst>
                <a:ext uri="{FF2B5EF4-FFF2-40B4-BE49-F238E27FC236}">
                  <a16:creationId xmlns:a16="http://schemas.microsoft.com/office/drawing/2014/main" id="{49A58D15-21CB-431F-B629-C360002D4272}"/>
                </a:ext>
              </a:extLst>
            </p:cNvPr>
            <p:cNvCxnSpPr>
              <a:cxnSpLocks/>
              <a:stCxn id="11" idx="2"/>
              <a:endCxn id="13" idx="1"/>
            </p:cNvCxnSpPr>
            <p:nvPr/>
          </p:nvCxnSpPr>
          <p:spPr>
            <a:xfrm rot="5400000">
              <a:off x="3440385" y="3279918"/>
              <a:ext cx="1217531" cy="2530858"/>
            </a:xfrm>
            <a:prstGeom prst="bentConnector4">
              <a:avLst>
                <a:gd name="adj1" fmla="val 42416"/>
                <a:gd name="adj2" fmla="val 109033"/>
              </a:avLst>
            </a:prstGeom>
            <a:ln>
              <a:tailEnd type="triangle"/>
            </a:ln>
          </p:spPr>
          <p:style>
            <a:lnRef idx="1">
              <a:schemeClr val="dk1"/>
            </a:lnRef>
            <a:fillRef idx="0">
              <a:schemeClr val="dk1"/>
            </a:fillRef>
            <a:effectRef idx="0">
              <a:schemeClr val="dk1"/>
            </a:effectRef>
            <a:fontRef idx="minor">
              <a:schemeClr val="tx1"/>
            </a:fontRef>
          </p:style>
        </p:cxnSp>
      </p:grpSp>
      <p:sp>
        <p:nvSpPr>
          <p:cNvPr id="3" name="תיבת טקסט 2">
            <a:extLst>
              <a:ext uri="{FF2B5EF4-FFF2-40B4-BE49-F238E27FC236}">
                <a16:creationId xmlns:a16="http://schemas.microsoft.com/office/drawing/2014/main" id="{308ED660-D15B-4C35-8C69-16149EF951F6}"/>
              </a:ext>
            </a:extLst>
          </p:cNvPr>
          <p:cNvSpPr txBox="1"/>
          <p:nvPr/>
        </p:nvSpPr>
        <p:spPr>
          <a:xfrm>
            <a:off x="1546167" y="5752407"/>
            <a:ext cx="1572359" cy="646331"/>
          </a:xfrm>
          <a:prstGeom prst="rect">
            <a:avLst/>
          </a:prstGeom>
          <a:noFill/>
        </p:spPr>
        <p:txBody>
          <a:bodyPr wrap="square" rtlCol="1">
            <a:spAutoFit/>
          </a:bodyPr>
          <a:lstStyle/>
          <a:p>
            <a:pPr algn="ctr"/>
            <a:r>
              <a:rPr lang="he-IL" dirty="0">
                <a:hlinkClick r:id="rId8" action="ppaction://hlinksldjump"/>
              </a:rPr>
              <a:t>עובדות כלליות על תחנת החלל</a:t>
            </a:r>
            <a:endParaRPr lang="he-IL" dirty="0"/>
          </a:p>
        </p:txBody>
      </p:sp>
    </p:spTree>
    <p:extLst>
      <p:ext uri="{BB962C8B-B14F-4D97-AF65-F5344CB8AC3E}">
        <p14:creationId xmlns:p14="http://schemas.microsoft.com/office/powerpoint/2010/main" val="3283884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6C0DFEF-8C56-4281-B672-D3AD913415DF}"/>
              </a:ext>
            </a:extLst>
          </p:cNvPr>
          <p:cNvSpPr>
            <a:spLocks noGrp="1"/>
          </p:cNvSpPr>
          <p:nvPr>
            <p:ph type="title"/>
          </p:nvPr>
        </p:nvSpPr>
        <p:spPr>
          <a:xfrm>
            <a:off x="1143001" y="643456"/>
            <a:ext cx="9905998" cy="1478570"/>
          </a:xfrm>
        </p:spPr>
        <p:txBody>
          <a:bodyPr/>
          <a:lstStyle/>
          <a:p>
            <a:pPr algn="ctr"/>
            <a:r>
              <a:rPr lang="he-IL" dirty="0">
                <a:hlinkClick r:id="rId2" action="ppaction://hlinksldjump"/>
              </a:rPr>
              <a:t>אסטרונאוט</a:t>
            </a:r>
            <a:endParaRPr lang="he-IL" dirty="0"/>
          </a:p>
        </p:txBody>
      </p:sp>
      <p:sp>
        <p:nvSpPr>
          <p:cNvPr id="3" name="תיבת טקסט 2">
            <a:extLst>
              <a:ext uri="{FF2B5EF4-FFF2-40B4-BE49-F238E27FC236}">
                <a16:creationId xmlns:a16="http://schemas.microsoft.com/office/drawing/2014/main" id="{E9B2980A-35CB-49D8-BEB8-8A3745C023D8}"/>
              </a:ext>
            </a:extLst>
          </p:cNvPr>
          <p:cNvSpPr txBox="1"/>
          <p:nvPr/>
        </p:nvSpPr>
        <p:spPr>
          <a:xfrm>
            <a:off x="1637607" y="2269375"/>
            <a:ext cx="9168938" cy="1200329"/>
          </a:xfrm>
          <a:prstGeom prst="rect">
            <a:avLst/>
          </a:prstGeom>
          <a:noFill/>
        </p:spPr>
        <p:txBody>
          <a:bodyPr wrap="square" rtlCol="1">
            <a:spAutoFit/>
          </a:bodyPr>
          <a:lstStyle/>
          <a:p>
            <a:pPr algn="r"/>
            <a:r>
              <a:rPr lang="he-IL" sz="2400" dirty="0"/>
              <a:t>אסטרונאוט משתמש </a:t>
            </a:r>
            <a:r>
              <a:rPr lang="he-IL" sz="2400" dirty="0" err="1"/>
              <a:t>בכ</a:t>
            </a:r>
            <a:r>
              <a:rPr lang="he-IL" sz="2400" dirty="0"/>
              <a:t>- </a:t>
            </a:r>
            <a:r>
              <a:rPr lang="he-IL" sz="2400" dirty="0">
                <a:hlinkClick r:id="rId3" action="ppaction://hlinksldjump"/>
              </a:rPr>
              <a:t>גלון</a:t>
            </a:r>
            <a:r>
              <a:rPr lang="he-IL" sz="2400" dirty="0"/>
              <a:t> אחד לשתייה, למקלחת ולאוכל.</a:t>
            </a:r>
          </a:p>
          <a:p>
            <a:pPr algn="r"/>
            <a:r>
              <a:rPr lang="he-IL" sz="2400" dirty="0" err="1"/>
              <a:t>אסרונאוט</a:t>
            </a:r>
            <a:r>
              <a:rPr lang="he-IL" sz="2400" dirty="0"/>
              <a:t> מייצר ביום כמות גדולה של </a:t>
            </a:r>
            <a:r>
              <a:rPr lang="he-IL" sz="2400" dirty="0">
                <a:hlinkClick r:id="rId3" action="ppaction://hlinksldjump"/>
              </a:rPr>
              <a:t>פד"ח</a:t>
            </a:r>
            <a:r>
              <a:rPr lang="he-IL" sz="2400" dirty="0"/>
              <a:t> ושל זיעה ואותה מערכת האוורור שואבת וממחזרת.                                                                      </a:t>
            </a:r>
            <a:r>
              <a:rPr lang="he-IL" sz="2400" dirty="0">
                <a:hlinkClick r:id="rId2" action="ppaction://hlinksldjump"/>
              </a:rPr>
              <a:t>חזרה</a:t>
            </a:r>
            <a:endParaRPr lang="he-IL" sz="2400" dirty="0"/>
          </a:p>
        </p:txBody>
      </p:sp>
    </p:spTree>
    <p:extLst>
      <p:ext uri="{BB962C8B-B14F-4D97-AF65-F5344CB8AC3E}">
        <p14:creationId xmlns:p14="http://schemas.microsoft.com/office/powerpoint/2010/main" val="1986772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D3A8C16-D242-499A-9919-46E56E2D5CDC}"/>
              </a:ext>
            </a:extLst>
          </p:cNvPr>
          <p:cNvSpPr>
            <a:spLocks noGrp="1"/>
          </p:cNvSpPr>
          <p:nvPr>
            <p:ph type="title"/>
          </p:nvPr>
        </p:nvSpPr>
        <p:spPr/>
        <p:txBody>
          <a:bodyPr/>
          <a:lstStyle/>
          <a:p>
            <a:pPr algn="ctr"/>
            <a:r>
              <a:rPr lang="he-IL" dirty="0">
                <a:hlinkClick r:id="rId2" action="ppaction://hlinksldjump"/>
              </a:rPr>
              <a:t>שירותים</a:t>
            </a:r>
            <a:endParaRPr lang="he-IL" dirty="0"/>
          </a:p>
        </p:txBody>
      </p:sp>
      <p:sp>
        <p:nvSpPr>
          <p:cNvPr id="3" name="תיבת טקסט 2">
            <a:extLst>
              <a:ext uri="{FF2B5EF4-FFF2-40B4-BE49-F238E27FC236}">
                <a16:creationId xmlns:a16="http://schemas.microsoft.com/office/drawing/2014/main" id="{62541E6B-F907-4B18-A228-B1DDB76C739C}"/>
              </a:ext>
            </a:extLst>
          </p:cNvPr>
          <p:cNvSpPr txBox="1"/>
          <p:nvPr/>
        </p:nvSpPr>
        <p:spPr>
          <a:xfrm>
            <a:off x="2019994" y="3000896"/>
            <a:ext cx="8653548" cy="1938992"/>
          </a:xfrm>
          <a:prstGeom prst="rect">
            <a:avLst/>
          </a:prstGeom>
          <a:noFill/>
        </p:spPr>
        <p:txBody>
          <a:bodyPr wrap="square" rtlCol="1">
            <a:spAutoFit/>
          </a:bodyPr>
          <a:lstStyle/>
          <a:p>
            <a:pPr algn="r"/>
            <a:r>
              <a:rPr lang="he-IL" sz="2400" dirty="0"/>
              <a:t>לאחר שהאסטרונאוט עושה את השירותים שלו מופעל וקום חלש ששואב את השתן ומעביר אותו לתוך מיכל </a:t>
            </a:r>
            <a:r>
              <a:rPr lang="he-IL" sz="2400" dirty="0">
                <a:hlinkClick r:id="rId3" action="ppaction://hlinksldjump"/>
              </a:rPr>
              <a:t>בלחץ נמוך</a:t>
            </a:r>
            <a:r>
              <a:rPr lang="he-IL" sz="2400" dirty="0"/>
              <a:t>.</a:t>
            </a:r>
          </a:p>
          <a:p>
            <a:pPr algn="r"/>
            <a:r>
              <a:rPr lang="he-IL" sz="2400" dirty="0"/>
              <a:t>לאחר מכן השתן מתאדה, בתהליך זה נוצרים גם מלח רטוב שאותו מוציאים החוצה כדי שיתפזר ויישרף באטמוספירה.</a:t>
            </a:r>
          </a:p>
          <a:p>
            <a:pPr algn="r"/>
            <a:r>
              <a:rPr lang="he-IL" sz="2400" dirty="0"/>
              <a:t>את האדים מנקים פעם נוספת.                                               </a:t>
            </a:r>
            <a:r>
              <a:rPr lang="he-IL" sz="2400" dirty="0">
                <a:hlinkClick r:id="rId2" action="ppaction://hlinksldjump"/>
              </a:rPr>
              <a:t>חזרה</a:t>
            </a:r>
            <a:endParaRPr lang="he-IL" sz="2400" dirty="0"/>
          </a:p>
        </p:txBody>
      </p:sp>
    </p:spTree>
    <p:extLst>
      <p:ext uri="{BB962C8B-B14F-4D97-AF65-F5344CB8AC3E}">
        <p14:creationId xmlns:p14="http://schemas.microsoft.com/office/powerpoint/2010/main" val="2414645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F3AEF12-0EB8-4894-A0A4-BA12C200056F}"/>
              </a:ext>
            </a:extLst>
          </p:cNvPr>
          <p:cNvSpPr>
            <a:spLocks noGrp="1"/>
          </p:cNvSpPr>
          <p:nvPr>
            <p:ph type="title"/>
          </p:nvPr>
        </p:nvSpPr>
        <p:spPr/>
        <p:txBody>
          <a:bodyPr/>
          <a:lstStyle/>
          <a:p>
            <a:pPr algn="ctr"/>
            <a:r>
              <a:rPr lang="he-IL" dirty="0">
                <a:hlinkClick r:id="rId2" action="ppaction://hlinksldjump"/>
              </a:rPr>
              <a:t>מערכת מחזור חמצן</a:t>
            </a:r>
            <a:endParaRPr lang="he-IL" dirty="0"/>
          </a:p>
        </p:txBody>
      </p:sp>
      <p:sp>
        <p:nvSpPr>
          <p:cNvPr id="4" name="תיבת טקסט 3">
            <a:extLst>
              <a:ext uri="{FF2B5EF4-FFF2-40B4-BE49-F238E27FC236}">
                <a16:creationId xmlns:a16="http://schemas.microsoft.com/office/drawing/2014/main" id="{E4859E5F-A894-4B5F-A521-FF416327ECFD}"/>
              </a:ext>
            </a:extLst>
          </p:cNvPr>
          <p:cNvSpPr txBox="1"/>
          <p:nvPr/>
        </p:nvSpPr>
        <p:spPr>
          <a:xfrm>
            <a:off x="1778924" y="2618509"/>
            <a:ext cx="9027622" cy="1200329"/>
          </a:xfrm>
          <a:prstGeom prst="rect">
            <a:avLst/>
          </a:prstGeom>
          <a:noFill/>
        </p:spPr>
        <p:txBody>
          <a:bodyPr wrap="square" rtlCol="1">
            <a:spAutoFit/>
          </a:bodyPr>
          <a:lstStyle/>
          <a:p>
            <a:pPr algn="r"/>
            <a:r>
              <a:rPr lang="he-IL" sz="2400" dirty="0"/>
              <a:t>המים שנוצרו מועברים דרך </a:t>
            </a:r>
            <a:r>
              <a:rPr lang="he-IL" sz="2400" dirty="0">
                <a:hlinkClick r:id="rId3" action="ppaction://hlinksldjump"/>
              </a:rPr>
              <a:t>ממברנה חשמלית</a:t>
            </a:r>
            <a:r>
              <a:rPr lang="he-IL" sz="2400" dirty="0"/>
              <a:t> והיא מפרקת אותם לחמצן ומימן החמצן נשאב למגורי האסטרונאוטים והמימן מועבר לריאקטור </a:t>
            </a:r>
            <a:r>
              <a:rPr lang="he-IL" sz="2400" dirty="0" err="1"/>
              <a:t>סבטיר</a:t>
            </a:r>
            <a:r>
              <a:rPr lang="he-IL" sz="2400" dirty="0"/>
              <a:t>.                                                                                    </a:t>
            </a:r>
            <a:r>
              <a:rPr lang="he-IL" sz="2400" dirty="0">
                <a:hlinkClick r:id="rId2" action="ppaction://hlinksldjump"/>
              </a:rPr>
              <a:t>חזרה</a:t>
            </a:r>
            <a:endParaRPr lang="he-IL" sz="2400" dirty="0"/>
          </a:p>
        </p:txBody>
      </p:sp>
    </p:spTree>
    <p:extLst>
      <p:ext uri="{BB962C8B-B14F-4D97-AF65-F5344CB8AC3E}">
        <p14:creationId xmlns:p14="http://schemas.microsoft.com/office/powerpoint/2010/main" val="3456217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ADB0441-01CB-4D86-A214-E64A44777868}"/>
              </a:ext>
            </a:extLst>
          </p:cNvPr>
          <p:cNvSpPr>
            <a:spLocks noGrp="1"/>
          </p:cNvSpPr>
          <p:nvPr>
            <p:ph type="title"/>
          </p:nvPr>
        </p:nvSpPr>
        <p:spPr/>
        <p:txBody>
          <a:bodyPr/>
          <a:lstStyle/>
          <a:p>
            <a:pPr algn="ctr"/>
            <a:r>
              <a:rPr lang="he-IL" dirty="0">
                <a:hlinkClick r:id="rId2" action="ppaction://hlinksldjump"/>
              </a:rPr>
              <a:t>ריאקטור </a:t>
            </a:r>
            <a:r>
              <a:rPr lang="he-IL" dirty="0" err="1">
                <a:hlinkClick r:id="rId2" action="ppaction://hlinksldjump"/>
              </a:rPr>
              <a:t>סבטיר</a:t>
            </a:r>
            <a:endParaRPr lang="he-IL" dirty="0"/>
          </a:p>
        </p:txBody>
      </p:sp>
      <p:sp>
        <p:nvSpPr>
          <p:cNvPr id="3" name="מציין מיקום תוכן 2">
            <a:extLst>
              <a:ext uri="{FF2B5EF4-FFF2-40B4-BE49-F238E27FC236}">
                <a16:creationId xmlns:a16="http://schemas.microsoft.com/office/drawing/2014/main" id="{07275BF4-67D8-4E6F-B004-87019973F76D}"/>
              </a:ext>
            </a:extLst>
          </p:cNvPr>
          <p:cNvSpPr>
            <a:spLocks noGrp="1"/>
          </p:cNvSpPr>
          <p:nvPr>
            <p:ph idx="1"/>
          </p:nvPr>
        </p:nvSpPr>
        <p:spPr/>
        <p:txBody>
          <a:bodyPr/>
          <a:lstStyle/>
          <a:p>
            <a:r>
              <a:rPr lang="he-IL" dirty="0"/>
              <a:t>מכונה המכינה מים.</a:t>
            </a:r>
          </a:p>
          <a:p>
            <a:r>
              <a:rPr lang="he-IL" dirty="0" err="1"/>
              <a:t>הפד"ח</a:t>
            </a:r>
            <a:r>
              <a:rPr lang="he-IL" dirty="0"/>
              <a:t> והמימן מגיעים לריאקטור </a:t>
            </a:r>
            <a:r>
              <a:rPr lang="he-IL" dirty="0" err="1"/>
              <a:t>סבטיר</a:t>
            </a:r>
            <a:r>
              <a:rPr lang="he-IL" dirty="0"/>
              <a:t> ובו יש 750 מעלות פרנהייט שזה כ- 400 מעלות צלזיוס. וזה יוצר מכת חום השוברת את הקשרים </a:t>
            </a:r>
            <a:r>
              <a:rPr lang="he-IL" dirty="0" err="1"/>
              <a:t>הכימים</a:t>
            </a:r>
            <a:r>
              <a:rPr lang="he-IL" dirty="0"/>
              <a:t> של </a:t>
            </a:r>
            <a:r>
              <a:rPr lang="he-IL" dirty="0" err="1"/>
              <a:t>הפד"ח</a:t>
            </a:r>
            <a:r>
              <a:rPr lang="he-IL" dirty="0"/>
              <a:t> והופך אותו לפחמן וחמצן. החמצן והמימן ממקודם מתחברים והופכים למים שחוזרים לשימוש. ומהפחמן והמימן שנשארו מכינים </a:t>
            </a:r>
            <a:r>
              <a:rPr lang="he-IL" dirty="0">
                <a:hlinkClick r:id="rId3" action="ppaction://hlinksldjump"/>
              </a:rPr>
              <a:t>גן מתאן</a:t>
            </a:r>
            <a:r>
              <a:rPr lang="he-IL" dirty="0"/>
              <a:t>, והוא נפלט לחלל.                     </a:t>
            </a:r>
            <a:r>
              <a:rPr lang="he-IL" dirty="0">
                <a:hlinkClick r:id="rId2" action="ppaction://hlinksldjump"/>
              </a:rPr>
              <a:t>חזרה</a:t>
            </a:r>
            <a:endParaRPr lang="he-IL" dirty="0"/>
          </a:p>
        </p:txBody>
      </p:sp>
    </p:spTree>
    <p:extLst>
      <p:ext uri="{BB962C8B-B14F-4D97-AF65-F5344CB8AC3E}">
        <p14:creationId xmlns:p14="http://schemas.microsoft.com/office/powerpoint/2010/main" val="3973025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54B6F03-1488-4F0C-A69F-9D5BB4DFF7EE}"/>
              </a:ext>
            </a:extLst>
          </p:cNvPr>
          <p:cNvSpPr>
            <a:spLocks noGrp="1"/>
          </p:cNvSpPr>
          <p:nvPr>
            <p:ph type="title"/>
          </p:nvPr>
        </p:nvSpPr>
        <p:spPr/>
        <p:txBody>
          <a:bodyPr/>
          <a:lstStyle/>
          <a:p>
            <a:pPr algn="ctr"/>
            <a:r>
              <a:rPr lang="he-IL" dirty="0">
                <a:hlinkClick r:id="rId2" action="ppaction://hlinksldjump"/>
              </a:rPr>
              <a:t>מערכת מחזור מים</a:t>
            </a:r>
            <a:endParaRPr lang="he-IL" dirty="0"/>
          </a:p>
        </p:txBody>
      </p:sp>
      <p:sp>
        <p:nvSpPr>
          <p:cNvPr id="3" name="תיבת טקסט 2">
            <a:extLst>
              <a:ext uri="{FF2B5EF4-FFF2-40B4-BE49-F238E27FC236}">
                <a16:creationId xmlns:a16="http://schemas.microsoft.com/office/drawing/2014/main" id="{5238ED47-7A92-4E2C-85D7-58D600A998EC}"/>
              </a:ext>
            </a:extLst>
          </p:cNvPr>
          <p:cNvSpPr txBox="1"/>
          <p:nvPr/>
        </p:nvSpPr>
        <p:spPr>
          <a:xfrm>
            <a:off x="1787236" y="2443942"/>
            <a:ext cx="9127375" cy="1200329"/>
          </a:xfrm>
          <a:prstGeom prst="rect">
            <a:avLst/>
          </a:prstGeom>
          <a:noFill/>
        </p:spPr>
        <p:txBody>
          <a:bodyPr wrap="square" rtlCol="1">
            <a:spAutoFit/>
          </a:bodyPr>
          <a:lstStyle/>
          <a:p>
            <a:pPr algn="r"/>
            <a:r>
              <a:rPr lang="he-IL" sz="2400" dirty="0"/>
              <a:t>הזיעה והמים מהריאקטור </a:t>
            </a:r>
            <a:r>
              <a:rPr lang="he-IL" sz="2400" dirty="0" err="1"/>
              <a:t>סבטיר</a:t>
            </a:r>
            <a:r>
              <a:rPr lang="he-IL" sz="2400" dirty="0"/>
              <a:t> מגיעים לתוך מיכל גדול ובו נוצר תהליך כימי שבו נהרגים החיידקים. למים מכניסים גם יוד כדי שיחטא את המים ומדי פעם האסטרונאוטים בודקים אם הכול כשורה.                                     </a:t>
            </a:r>
            <a:r>
              <a:rPr lang="he-IL" sz="2400" dirty="0">
                <a:hlinkClick r:id="rId2" action="ppaction://hlinksldjump"/>
              </a:rPr>
              <a:t>חזרה</a:t>
            </a:r>
            <a:endParaRPr lang="he-IL" sz="2400" dirty="0"/>
          </a:p>
        </p:txBody>
      </p:sp>
    </p:spTree>
    <p:extLst>
      <p:ext uri="{BB962C8B-B14F-4D97-AF65-F5344CB8AC3E}">
        <p14:creationId xmlns:p14="http://schemas.microsoft.com/office/powerpoint/2010/main" val="231369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0F9BA91-A673-43BA-BF24-827B0C97EA90}"/>
              </a:ext>
            </a:extLst>
          </p:cNvPr>
          <p:cNvSpPr>
            <a:spLocks noGrp="1"/>
          </p:cNvSpPr>
          <p:nvPr>
            <p:ph type="title"/>
          </p:nvPr>
        </p:nvSpPr>
        <p:spPr/>
        <p:txBody>
          <a:bodyPr/>
          <a:lstStyle/>
          <a:p>
            <a:pPr algn="ctr"/>
            <a:r>
              <a:rPr lang="he-IL" dirty="0">
                <a:hlinkClick r:id="rId2" action="ppaction://hlinksldjump"/>
              </a:rPr>
              <a:t>מחלק מים</a:t>
            </a:r>
            <a:endParaRPr lang="he-IL" dirty="0"/>
          </a:p>
        </p:txBody>
      </p:sp>
      <p:sp>
        <p:nvSpPr>
          <p:cNvPr id="3" name="תיבת טקסט 2">
            <a:extLst>
              <a:ext uri="{FF2B5EF4-FFF2-40B4-BE49-F238E27FC236}">
                <a16:creationId xmlns:a16="http://schemas.microsoft.com/office/drawing/2014/main" id="{CF28D19F-95AF-4310-9570-D5C39656CA21}"/>
              </a:ext>
            </a:extLst>
          </p:cNvPr>
          <p:cNvSpPr txBox="1"/>
          <p:nvPr/>
        </p:nvSpPr>
        <p:spPr>
          <a:xfrm>
            <a:off x="1404851" y="2510444"/>
            <a:ext cx="9360131" cy="2308324"/>
          </a:xfrm>
          <a:prstGeom prst="rect">
            <a:avLst/>
          </a:prstGeom>
          <a:noFill/>
        </p:spPr>
        <p:txBody>
          <a:bodyPr wrap="square" rtlCol="1">
            <a:spAutoFit/>
          </a:bodyPr>
          <a:lstStyle/>
          <a:p>
            <a:pPr algn="r"/>
            <a:r>
              <a:rPr lang="he-IL" sz="2400" dirty="0"/>
              <a:t>האסטרונאוטים לוקחים כוסיות ברזל קטנות מלאות במים ושותים מהם בעזרת קשית כדי שלא ישתו מהר מדי. או שהם לוקחים את המים ומזריקים אותם לתוך אוכל מיובש.</a:t>
            </a:r>
          </a:p>
          <a:p>
            <a:pPr algn="r"/>
            <a:r>
              <a:rPr lang="he-IL" sz="2400" dirty="0"/>
              <a:t>בשביל להתקלח אחד החברי צוות מתיז על האסטרונאוט טיפות ספורות של מים כדי ששום טיפה לא תתבזבז. לאחר מכן האסטרונאוט שם קצת שמפו ולא שוטף אותו כדי שהריח יישאר זמן רב ככול האפשר.                                      </a:t>
            </a:r>
            <a:r>
              <a:rPr lang="he-IL" sz="2400" dirty="0">
                <a:hlinkClick r:id="rId2" action="ppaction://hlinksldjump"/>
              </a:rPr>
              <a:t>חזרה</a:t>
            </a:r>
            <a:r>
              <a:rPr lang="en-US" sz="2400" dirty="0"/>
              <a:t> </a:t>
            </a:r>
            <a:endParaRPr lang="he-IL" sz="2400" dirty="0"/>
          </a:p>
        </p:txBody>
      </p:sp>
    </p:spTree>
    <p:extLst>
      <p:ext uri="{BB962C8B-B14F-4D97-AF65-F5344CB8AC3E}">
        <p14:creationId xmlns:p14="http://schemas.microsoft.com/office/powerpoint/2010/main" val="146485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3517310-0E6F-4F33-9E91-CC862900E6D6}"/>
              </a:ext>
            </a:extLst>
          </p:cNvPr>
          <p:cNvSpPr>
            <a:spLocks noGrp="1"/>
          </p:cNvSpPr>
          <p:nvPr>
            <p:ph type="title"/>
          </p:nvPr>
        </p:nvSpPr>
        <p:spPr/>
        <p:txBody>
          <a:bodyPr/>
          <a:lstStyle/>
          <a:p>
            <a:pPr algn="ctr"/>
            <a:r>
              <a:rPr lang="he-IL" dirty="0">
                <a:hlinkClick r:id="rId2" action="ppaction://hlinksldjump"/>
              </a:rPr>
              <a:t>מושגים</a:t>
            </a:r>
            <a:endParaRPr lang="he-IL" dirty="0"/>
          </a:p>
        </p:txBody>
      </p:sp>
      <p:sp>
        <p:nvSpPr>
          <p:cNvPr id="3" name="תיבת טקסט 2">
            <a:extLst>
              <a:ext uri="{FF2B5EF4-FFF2-40B4-BE49-F238E27FC236}">
                <a16:creationId xmlns:a16="http://schemas.microsoft.com/office/drawing/2014/main" id="{B899E72D-83CB-4DA2-B57E-53BC806E88A4}"/>
              </a:ext>
            </a:extLst>
          </p:cNvPr>
          <p:cNvSpPr txBox="1"/>
          <p:nvPr/>
        </p:nvSpPr>
        <p:spPr>
          <a:xfrm>
            <a:off x="1803862" y="2302625"/>
            <a:ext cx="9243549" cy="2308324"/>
          </a:xfrm>
          <a:prstGeom prst="rect">
            <a:avLst/>
          </a:prstGeom>
          <a:noFill/>
        </p:spPr>
        <p:txBody>
          <a:bodyPr wrap="square" rtlCol="1">
            <a:spAutoFit/>
          </a:bodyPr>
          <a:lstStyle/>
          <a:p>
            <a:pPr marL="285750" indent="-285750" algn="r" rtl="1">
              <a:buFont typeface="Arial" panose="020B0604020202020204" pitchFamily="34" charset="0"/>
              <a:buChar char="•"/>
            </a:pPr>
            <a:r>
              <a:rPr lang="he-IL" dirty="0"/>
              <a:t>גלון= </a:t>
            </a:r>
            <a:r>
              <a:rPr lang="he-IL" dirty="0">
                <a:hlinkClick r:id="rId3" action="ppaction://hlinksldjump"/>
              </a:rPr>
              <a:t>כ- 3.8 ליטר</a:t>
            </a:r>
            <a:endParaRPr lang="he-IL" dirty="0"/>
          </a:p>
          <a:p>
            <a:pPr marL="285750" indent="-285750" algn="r" rtl="1">
              <a:buFont typeface="Arial" panose="020B0604020202020204" pitchFamily="34" charset="0"/>
              <a:buChar char="•"/>
            </a:pPr>
            <a:r>
              <a:rPr lang="he-IL" dirty="0"/>
              <a:t>פד"ח= </a:t>
            </a:r>
            <a:r>
              <a:rPr lang="he-IL" dirty="0">
                <a:hlinkClick r:id="rId3" action="ppaction://hlinksldjump"/>
              </a:rPr>
              <a:t>שאיבת </a:t>
            </a:r>
            <a:r>
              <a:rPr lang="he-IL" dirty="0" err="1">
                <a:hlinkClick r:id="rId3" action="ppaction://hlinksldjump"/>
              </a:rPr>
              <a:t>הפד"ח</a:t>
            </a:r>
            <a:r>
              <a:rPr lang="he-IL" dirty="0">
                <a:hlinkClick r:id="rId3" action="ppaction://hlinksldjump"/>
              </a:rPr>
              <a:t> היא חשובה מאוד משני סיבות א. כדי שהאסטרונאוטים לא יחנקו ממנו.         ב. כדי שיוחלו לקחת את החמצן ממנו ולהשתמש בו בתור מים או חמצן</a:t>
            </a:r>
            <a:endParaRPr lang="he-IL" dirty="0"/>
          </a:p>
          <a:p>
            <a:pPr marL="285750" indent="-285750" algn="r" rtl="1">
              <a:buFont typeface="Arial" panose="020B0604020202020204" pitchFamily="34" charset="0"/>
              <a:buChar char="•"/>
            </a:pPr>
            <a:r>
              <a:rPr lang="he-IL" dirty="0"/>
              <a:t>לחץ נמוך= </a:t>
            </a:r>
            <a:r>
              <a:rPr lang="he-IL" dirty="0">
                <a:hlinkClick r:id="rId4" action="ppaction://hlinksldjump"/>
              </a:rPr>
              <a:t>כשיש לחץ נמוך אז יש פחות חלקיקים ולכן קל יותר להתיך מוצק ולאדות נוזל. ולכן אם הלחץ יהיה מספיק נמוך לא יהיה צריך אפילו לחמם את הנוזל.</a:t>
            </a:r>
            <a:endParaRPr lang="he-IL" dirty="0"/>
          </a:p>
          <a:p>
            <a:pPr marL="285750" indent="-285750" algn="r" rtl="1">
              <a:buFont typeface="Arial" panose="020B0604020202020204" pitchFamily="34" charset="0"/>
              <a:buChar char="•"/>
            </a:pPr>
            <a:r>
              <a:rPr lang="he-IL" dirty="0"/>
              <a:t>ממברנה חשמלית= </a:t>
            </a:r>
            <a:r>
              <a:rPr lang="he-IL" dirty="0">
                <a:hlinkClick r:id="rId5" action="ppaction://hlinksldjump"/>
              </a:rPr>
              <a:t>רשת צפופה מאוד המעבירה חשמל במים וכך גורמת להם להתפרק.</a:t>
            </a:r>
            <a:endParaRPr lang="he-IL" dirty="0"/>
          </a:p>
          <a:p>
            <a:pPr marL="285750" indent="-285750" algn="r" rtl="1">
              <a:buFont typeface="Arial" panose="020B0604020202020204" pitchFamily="34" charset="0"/>
              <a:buChar char="•"/>
            </a:pPr>
            <a:r>
              <a:rPr lang="he-IL" dirty="0"/>
              <a:t>גז מתאן= </a:t>
            </a:r>
            <a:r>
              <a:rPr lang="he-IL" dirty="0">
                <a:hlinkClick r:id="rId6" action="ppaction://hlinksldjump"/>
              </a:rPr>
              <a:t>גז רעיל המורכב מפחמן ו4 מימן.</a:t>
            </a:r>
            <a:endParaRPr lang="he-IL" dirty="0"/>
          </a:p>
          <a:p>
            <a:endParaRPr lang="he-IL" dirty="0"/>
          </a:p>
        </p:txBody>
      </p:sp>
    </p:spTree>
    <p:extLst>
      <p:ext uri="{BB962C8B-B14F-4D97-AF65-F5344CB8AC3E}">
        <p14:creationId xmlns:p14="http://schemas.microsoft.com/office/powerpoint/2010/main" val="12149461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מעגל">
  <a:themeElements>
    <a:clrScheme name="מעגל">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מעגל">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מעגל">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מעגל</Template>
  <TotalTime>15199</TotalTime>
  <Words>692</Words>
  <Application>Microsoft Office PowerPoint</Application>
  <PresentationFormat>מסך רחב</PresentationFormat>
  <Paragraphs>66</Paragraphs>
  <Slides>12</Slides>
  <Notes>0</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12</vt:i4>
      </vt:variant>
    </vt:vector>
  </HeadingPairs>
  <TitlesOfParts>
    <vt:vector size="16" baseType="lpstr">
      <vt:lpstr>Arial</vt:lpstr>
      <vt:lpstr>Calibri</vt:lpstr>
      <vt:lpstr>Tw Cen MT</vt:lpstr>
      <vt:lpstr>מעגל</vt:lpstr>
      <vt:lpstr>תחנת החלל הבינלאומית</vt:lpstr>
      <vt:lpstr>מבנה מערכת מחזור חמצן ומים</vt:lpstr>
      <vt:lpstr>אסטרונאוט</vt:lpstr>
      <vt:lpstr>שירותים</vt:lpstr>
      <vt:lpstr>מערכת מחזור חמצן</vt:lpstr>
      <vt:lpstr>ריאקטור סבטיר</vt:lpstr>
      <vt:lpstr>מערכת מחזור מים</vt:lpstr>
      <vt:lpstr>מחלק מים</vt:lpstr>
      <vt:lpstr>מושגים</vt:lpstr>
      <vt:lpstr>עובדות כלליות על תחנת החלל הבין לאומית</vt:lpstr>
      <vt:lpstr>עובדות כלליות על תחנת החלל</vt:lpstr>
      <vt:lpstr>מבנה תחנת החלל</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תחנת החלל הבינלאומית</dc:title>
  <dc:creator>שלמה עמנואל</dc:creator>
  <cp:lastModifiedBy>שלמה עמנואל</cp:lastModifiedBy>
  <cp:revision>4</cp:revision>
  <dcterms:created xsi:type="dcterms:W3CDTF">2022-11-20T17:30:12Z</dcterms:created>
  <dcterms:modified xsi:type="dcterms:W3CDTF">2022-12-01T19:12:48Z</dcterms:modified>
</cp:coreProperties>
</file>