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6" r:id="rId9"/>
    <p:sldId id="265" r:id="rId10"/>
    <p:sldId id="262" r:id="rId11"/>
    <p:sldId id="261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74644-891A-4863-9E48-6F7EFA2FB2B9}" v="1321" dt="2022-04-24T19:32:53.639"/>
    <p1510:client id="{E744783E-44CD-4317-B0FD-5E3ED455DA00}" v="764" dt="2022-04-26T22:15:33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6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9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5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2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spaceflight.com/2019/06/cristoforetti-neemo-23-expedition-deep-space-training/?fbclid=IwAR3XmGeZCTxLcNgwSwrHJFYGFiqXnDZFCis_FuNESAxUluuohJa3TD1lwcs" TargetMode="External"/><Relationship Id="rId2" Type="http://schemas.openxmlformats.org/officeDocument/2006/relationships/hyperlink" Target="https://www.esa.int/Science_Exploration/Human_and_Robotic_Exploration/Astronauts/Samantha_Cristoforetti?fbclid=IwAR2_ganro5A_ZDkZRkHu86dhaWOUTUUZE6mUgJJrDnA7Rg5HMugtH6Byy2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mantha_Cristoforetti#Expedition_42/43" TargetMode="External"/><Relationship Id="rId5" Type="http://schemas.openxmlformats.org/officeDocument/2006/relationships/hyperlink" Target="https://www.nasa.gov/press-release/nasa-invites-media-to-next-spacex-commercial-crew-space-station-launch-0" TargetMode="External"/><Relationship Id="rId4" Type="http://schemas.openxmlformats.org/officeDocument/2006/relationships/hyperlink" Target="http://www.iitaly.org/magazine/focus/life-people/article/italian-astronaut-samantha-cristoforetti-tweets-support-earth?fbclid=IwAR1CoEBk9Ki-hAvCoD5VjbJ5eujGbkSflRnmc2GlUECkg0XHgAJIYaNou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73080" y="741363"/>
            <a:ext cx="9845841" cy="1324811"/>
          </a:xfrm>
        </p:spPr>
        <p:txBody>
          <a:bodyPr/>
          <a:lstStyle/>
          <a:p>
            <a:r>
              <a:rPr lang="hu-HU" sz="7200" b="1" dirty="0">
                <a:solidFill>
                  <a:srgbClr val="FFC000"/>
                </a:solidFill>
                <a:latin typeface="Times New Roman"/>
                <a:cs typeface="Calibri Light"/>
              </a:rPr>
              <a:t>Samantha </a:t>
            </a:r>
            <a:r>
              <a:rPr lang="en-GB" sz="7200" b="1" dirty="0">
                <a:solidFill>
                  <a:srgbClr val="FFC000"/>
                </a:solidFill>
                <a:latin typeface="Times New Roman"/>
                <a:cs typeface="Times New Roman"/>
              </a:rPr>
              <a:t>Cristoforetti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614F18-DF83-5BC3-9B0D-9BB9F784A004}"/>
              </a:ext>
            </a:extLst>
          </p:cNvPr>
          <p:cNvSpPr txBox="1"/>
          <p:nvPr/>
        </p:nvSpPr>
        <p:spPr>
          <a:xfrm>
            <a:off x="2598821" y="2067427"/>
            <a:ext cx="6994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a typeface="+mn-lt"/>
                <a:cs typeface="+mn-lt"/>
              </a:rPr>
              <a:t>Born in Milan, Italy on April 26th, 1977</a:t>
            </a:r>
            <a:endParaRPr lang="hu-HU" sz="320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3" name="Kép 3" descr="A képen személy, munkaruházat látható&#10;&#10;Automatikusan generált leírás">
            <a:extLst>
              <a:ext uri="{FF2B5EF4-FFF2-40B4-BE49-F238E27FC236}">
                <a16:creationId xmlns:a16="http://schemas.microsoft.com/office/drawing/2014/main" id="{F41DF901-C8A8-9DEE-8FC6-3C96C1E26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9" y="2744955"/>
            <a:ext cx="2465972" cy="3082590"/>
          </a:xfrm>
          <a:prstGeom prst="rect">
            <a:avLst/>
          </a:prstGeom>
        </p:spPr>
      </p:pic>
      <p:pic>
        <p:nvPicPr>
          <p:cNvPr id="4" name="Kép 4" descr="A képen személy, modellt állás látható&#10;&#10;Automatikusan generált leírás">
            <a:extLst>
              <a:ext uri="{FF2B5EF4-FFF2-40B4-BE49-F238E27FC236}">
                <a16:creationId xmlns:a16="http://schemas.microsoft.com/office/drawing/2014/main" id="{52DC894E-E13E-F998-C32A-189F4E16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96" y="2744955"/>
            <a:ext cx="2465972" cy="30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E1DEBC-CEAA-E8BD-D489-75F371F9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831" y="1959309"/>
            <a:ext cx="7758362" cy="2929773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accent2"/>
                </a:solidFill>
                <a:cs typeface="Calibri Light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207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E9F211-02A9-0E44-D564-592F6C8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Sources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785602-6AB5-39D5-FEAD-2AE9BECC9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ea typeface="+mn-lt"/>
                <a:cs typeface="+mn-lt"/>
                <a:hlinkClick r:id="rId2"/>
              </a:rPr>
              <a:t>https://www.esa.int/Science_Exploration/Human_and_Robotic_Exploration/Astronauts/Samantha_Cristoforetti?fbclid=IwAR2_ganro5A_ZDkZRkHu86dhaWOUTUUZE6mUgJJrDnA7Rg5HMugtH6Byy2g</a:t>
            </a:r>
            <a:endParaRPr lang="en-GB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  <a:hlinkClick r:id="rId3"/>
              </a:rPr>
              <a:t>https://www.nasaspaceflight.com/2019/06/cristoforetti-neemo-23-expedition-deep-space-training/?fbclid=IwAR3XmGeZCTxLcNgwSwrHJFYGFiqXnDZFCis_FuNESAxUluuohJa3TD1lwcs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  <a:hlinkClick r:id="rId4"/>
              </a:rPr>
              <a:t>http://www.iitaly.org/magazine/focus/life-people/article/italian-astronaut-samantha-cristoforetti-tweets-support-earth?fbclid=IwAR1CoEBk9Ki-hAvCoD5VjbJ5eujGbkSflRnmc2GlUECkg0XHgAJIYaNouHs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  <a:hlinkClick r:id="rId5"/>
              </a:rPr>
              <a:t>https://www.nasa.gov/press-release/nasa-invites-media-to-next-spacex-commercial-crew-space-station-launch-0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  <a:hlinkClick r:id="rId6"/>
              </a:rPr>
              <a:t>https://en.wikipedia.org/wiki/Samantha_Cristoforetti#Expedition_42/43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hu-HU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81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FC0F1-3759-2254-64B6-DB2C928D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cs typeface="Calibri Light"/>
              </a:rPr>
              <a:t>About her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02F022-E142-BA75-F8D6-C914DC61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She isn't just any person! She is: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- a military pilot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- an astronaut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- a wife</a:t>
            </a:r>
            <a:endParaRPr lang="en-GB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- a mother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- a diver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- an instructor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- And an activist! #change_climate_change</a:t>
            </a:r>
          </a:p>
        </p:txBody>
      </p:sp>
      <p:pic>
        <p:nvPicPr>
          <p:cNvPr id="4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8504E39-F5F4-4D07-C52D-D5B37BAC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2273255"/>
            <a:ext cx="4648198" cy="30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9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E05C846-4502-5598-2353-B6136064E1C7}"/>
              </a:ext>
            </a:extLst>
          </p:cNvPr>
          <p:cNvSpPr txBox="1"/>
          <p:nvPr/>
        </p:nvSpPr>
        <p:spPr>
          <a:xfrm>
            <a:off x="533401" y="794085"/>
            <a:ext cx="1091464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cs typeface="Calibri"/>
              </a:rPr>
              <a:t>I do believe that in an average person's eye. </a:t>
            </a:r>
            <a:endParaRPr lang="hu-HU" sz="3200">
              <a:solidFill>
                <a:srgbClr val="FFC000"/>
              </a:solidFill>
              <a:cs typeface="Calibri"/>
            </a:endParaRPr>
          </a:p>
          <a:p>
            <a:r>
              <a:rPr lang="en-GB" sz="3200" dirty="0">
                <a:solidFill>
                  <a:srgbClr val="FFC000"/>
                </a:solidFill>
                <a:cs typeface="Calibri"/>
              </a:rPr>
              <a:t>She would be someone whom most people would idolize.</a:t>
            </a:r>
          </a:p>
          <a:p>
            <a:r>
              <a:rPr lang="en-GB" sz="3200" dirty="0">
                <a:solidFill>
                  <a:srgbClr val="FFC000"/>
                </a:solidFill>
                <a:cs typeface="Calibri"/>
              </a:rPr>
              <a:t>Considering the fact she has made a lot more significant  achievements than what we would think of doing in a lifetime!</a:t>
            </a:r>
          </a:p>
          <a:p>
            <a:endParaRPr lang="en-GB" sz="3200" dirty="0">
              <a:solidFill>
                <a:srgbClr val="FFC000"/>
              </a:solidFill>
              <a:cs typeface="Calibri"/>
            </a:endParaRPr>
          </a:p>
          <a:p>
            <a:r>
              <a:rPr lang="en-GB" sz="3200" dirty="0">
                <a:solidFill>
                  <a:srgbClr val="FFC000"/>
                </a:solidFill>
                <a:cs typeface="Calibri"/>
              </a:rPr>
              <a:t>I think that a quote from Joshua J. Marine could Fit her lifestyle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A939A4A-F674-9C0B-86C0-B74823F8C543}"/>
              </a:ext>
            </a:extLst>
          </p:cNvPr>
          <p:cNvSpPr txBox="1"/>
          <p:nvPr/>
        </p:nvSpPr>
        <p:spPr>
          <a:xfrm>
            <a:off x="583533" y="4714373"/>
            <a:ext cx="91901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  <a:latin typeface="sohne"/>
              </a:rPr>
              <a:t>“Challenges are what make life interesting and overcoming them is what makes life meaningful.” — Joshua J. Marine”</a:t>
            </a:r>
          </a:p>
        </p:txBody>
      </p:sp>
    </p:spTree>
    <p:extLst>
      <p:ext uri="{BB962C8B-B14F-4D97-AF65-F5344CB8AC3E}">
        <p14:creationId xmlns:p14="http://schemas.microsoft.com/office/powerpoint/2010/main" val="34973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59BBDD-0DA1-2E6D-F7B8-BA98893E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7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cs typeface="Calibri Light"/>
              </a:rPr>
              <a:t>A sum of her achievements</a:t>
            </a:r>
            <a:endParaRPr lang="en-GB">
              <a:solidFill>
                <a:srgbClr val="FFC000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8F8356-DDDB-4D02-DD75-23E93EEB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809"/>
            <a:ext cx="10515600" cy="5183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When she was 18 years old she went on AFS(American Field Service)</a:t>
            </a:r>
            <a:endParaRPr lang="hu-HU">
              <a:solidFill>
                <a:srgbClr val="FFC000"/>
              </a:solidFill>
              <a:cs typeface="Calibri" panose="020F0502020204030204"/>
            </a:endParaRP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She went on 2 space expeditions! 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Degree in Mechanical Engineering.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Graduated in Aeronautics Sciences.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She was one of the few woman whom completed her training and became lieutenant and fighter pilot!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She flown six types of military aircraft.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She completed the Euro-NATO Joint Jet Pilot training. 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ea typeface="+mn-lt"/>
                <a:cs typeface="+mn-lt"/>
              </a:rPr>
              <a:t>Logged over 500 hours in jet pilot training.</a:t>
            </a:r>
          </a:p>
          <a:p>
            <a:pPr marL="342900" indent="-342900"/>
            <a:r>
              <a:rPr lang="en-GB" sz="2400" dirty="0">
                <a:solidFill>
                  <a:srgbClr val="FFC000"/>
                </a:solidFill>
                <a:cs typeface="Calibri"/>
              </a:rPr>
              <a:t>And has been awarded 2 honours!</a:t>
            </a:r>
          </a:p>
          <a:p>
            <a:r>
              <a:rPr lang="en-GB" sz="2400" dirty="0">
                <a:solidFill>
                  <a:srgbClr val="FFC000"/>
                </a:solidFill>
                <a:cs typeface="Calibri"/>
              </a:rPr>
              <a:t>And participated in one </a:t>
            </a:r>
            <a:r>
              <a:rPr lang="en-GB" sz="2400" dirty="0">
                <a:solidFill>
                  <a:srgbClr val="FFC000"/>
                </a:solidFill>
              </a:rPr>
              <a:t>deep space training</a:t>
            </a:r>
            <a:endParaRPr lang="en-GB" sz="2400" dirty="0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74EC9B-60E1-E370-47A8-A1AD2304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cs typeface="Calibri Light"/>
              </a:rPr>
              <a:t>Her studies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27E468-4C5C-37E7-24FC-12F1B4A8C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765467"/>
            <a:ext cx="111372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cs typeface="Calibri"/>
              </a:rPr>
              <a:t>In</a:t>
            </a: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 the </a:t>
            </a:r>
            <a:r>
              <a:rPr lang="en-GB" b="1" u="sng" dirty="0">
                <a:solidFill>
                  <a:srgbClr val="FFC000"/>
                </a:solidFill>
                <a:ea typeface="+mn-lt"/>
                <a:cs typeface="+mn-lt"/>
              </a:rPr>
              <a:t>Technical University of Munich</a:t>
            </a: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: </a:t>
            </a:r>
            <a:r>
              <a:rPr lang="en-GB" dirty="0">
                <a:solidFill>
                  <a:srgbClr val="FFC000"/>
                </a:solidFill>
                <a:cs typeface="Calibri"/>
              </a:rPr>
              <a:t>She finished her Mechanical Engineering degree </a:t>
            </a: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She continued her studies in: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FFC000"/>
                </a:solidFill>
                <a:ea typeface="+mn-lt"/>
                <a:cs typeface="+mn-lt"/>
              </a:rPr>
              <a:t>- </a:t>
            </a:r>
            <a:r>
              <a:rPr lang="en-GB" b="1" u="sng" dirty="0" err="1">
                <a:solidFill>
                  <a:srgbClr val="FFC000"/>
                </a:solidFill>
                <a:ea typeface="+mn-lt"/>
                <a:cs typeface="+mn-lt"/>
              </a:rPr>
              <a:t>Institut</a:t>
            </a:r>
            <a:r>
              <a:rPr lang="en-GB" b="1" u="sng" dirty="0">
                <a:solidFill>
                  <a:srgbClr val="FFC000"/>
                </a:solidFill>
                <a:ea typeface="+mn-lt"/>
                <a:cs typeface="+mn-lt"/>
              </a:rPr>
              <a:t> Supérieur de </a:t>
            </a:r>
            <a:r>
              <a:rPr lang="en-GB" b="1" u="sng" dirty="0" err="1">
                <a:solidFill>
                  <a:srgbClr val="FFC000"/>
                </a:solidFill>
                <a:ea typeface="+mn-lt"/>
                <a:cs typeface="+mn-lt"/>
              </a:rPr>
              <a:t>l'Aéronautique</a:t>
            </a:r>
            <a:r>
              <a:rPr lang="en-GB" b="1" u="sng" dirty="0">
                <a:solidFill>
                  <a:srgbClr val="FFC000"/>
                </a:solidFill>
                <a:ea typeface="+mn-lt"/>
                <a:cs typeface="+mn-lt"/>
              </a:rPr>
              <a:t> et de </a:t>
            </a:r>
            <a:r>
              <a:rPr lang="en-GB" b="1" u="sng" dirty="0" err="1">
                <a:solidFill>
                  <a:srgbClr val="FFC000"/>
                </a:solidFill>
                <a:ea typeface="+mn-lt"/>
                <a:cs typeface="+mn-lt"/>
              </a:rPr>
              <a:t>l'Espace</a:t>
            </a:r>
            <a:r>
              <a:rPr lang="en-GB" b="1" u="sng" dirty="0">
                <a:solidFill>
                  <a:srgbClr val="FFC000"/>
                </a:solidFill>
                <a:ea typeface="+mn-lt"/>
                <a:cs typeface="+mn-lt"/>
              </a:rPr>
              <a:t>;</a:t>
            </a:r>
            <a:endParaRPr lang="en-GB" b="1" u="sng">
              <a:solidFill>
                <a:srgbClr val="FFC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In English: National Higher French Institute of Aeronautics and Space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FFC000"/>
                </a:solidFill>
                <a:cs typeface="Calibri"/>
              </a:rPr>
              <a:t>-</a:t>
            </a:r>
            <a:r>
              <a:rPr lang="en-GB" b="1" u="sng" dirty="0">
                <a:solidFill>
                  <a:srgbClr val="FFC000"/>
                </a:solidFill>
                <a:ea typeface="+mn-lt"/>
                <a:cs typeface="+mn-lt"/>
              </a:rPr>
              <a:t> Mendeleev Russian University of Chemistry and Technology in Moscow.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2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22AE38-53CF-792F-4FE9-4C9173BE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cs typeface="Calibri Light"/>
              </a:rPr>
              <a:t>Military achievements</a:t>
            </a:r>
            <a:endParaRPr lang="en-GB">
              <a:solidFill>
                <a:srgbClr val="FFC000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ED0996-C699-C3D9-89C1-75B2D9A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solidFill>
                  <a:srgbClr val="FFC000"/>
                </a:solidFill>
                <a:ea typeface="+mn-lt"/>
                <a:cs typeface="+mn-lt"/>
              </a:rPr>
              <a:t>As part of her training, she completed a bachelor’s degree in aeronautical sciences at the University of Naples Federico II, Italy, in 2005.</a:t>
            </a:r>
          </a:p>
          <a:p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In Texas </a:t>
            </a: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she completed the Euro-NATO Joint Jet Pilot Training.</a:t>
            </a:r>
          </a:p>
          <a:p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She has been awarded 2 honours: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 - </a:t>
            </a: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Commander of the Order of Merit of the Italian Republic on 6 March 2013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 - Knight Grand Cross of the Order of Merit of the Italian Republic on 16 July 2015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717FE-5CE2-56B2-1A6D-FC75C6CB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cs typeface="Calibri Light"/>
              </a:rPr>
              <a:t>Her expeditions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7F91BE-8740-9CC9-651A-3A8FA5FF8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NEEMO 23 underwater expedition</a:t>
            </a:r>
            <a:endParaRPr lang="en-GB" b="1">
              <a:solidFill>
                <a:srgbClr val="FFC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This training is believed to help new astronauts deal with communication delays and prepare them for repairing missions that may happen on the ISS (International Space Station)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cs typeface="Calibri" panose="020F0502020204030204"/>
              </a:rPr>
              <a:t>It usually lasts 10 days and the participants do not emerge until the 10 days has passed or until complications arise.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FFC000"/>
                </a:solidFill>
                <a:ea typeface="+mn-lt"/>
                <a:cs typeface="+mn-lt"/>
              </a:rPr>
              <a:t>Samantha Cristoforetti will command</a:t>
            </a: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 the NEEMO 23 mission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she spent 200 days living and working in the extreme environment of space, currently the longest spaceflight of a European.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464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8B6E91-B74C-9AE2-C036-D4325E2A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cs typeface="Calibri Light"/>
              </a:rPr>
              <a:t>Her work on the ISS and ESA</a:t>
            </a:r>
            <a:endParaRPr lang="en-GB">
              <a:solidFill>
                <a:srgbClr val="FFC000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F65632-99EA-5D59-7EE9-4559EC97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549" cy="5083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She was sent into space On 23  November, 2014 she returned on 11 of June, 2015</a:t>
            </a:r>
            <a:endParaRPr lang="en-GB">
              <a:solidFill>
                <a:srgbClr val="FFC000"/>
              </a:solidFill>
              <a:cs typeface="Calibri" panose="020F0502020204030204"/>
            </a:endParaRP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Samantha was given technical and management duties at the European Astronaut Centre</a:t>
            </a: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It is planned that she will be the on sight leader of project "Minerva" which is set to depart on April 21 </a:t>
            </a: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During her last mission, She became the first to brew coffee in space.</a:t>
            </a:r>
          </a:p>
        </p:txBody>
      </p:sp>
      <p:pic>
        <p:nvPicPr>
          <p:cNvPr id="4" name="Kép 4" descr="A képen eszköz, molnár látható&#10;&#10;Automatikusan generált leírás">
            <a:extLst>
              <a:ext uri="{FF2B5EF4-FFF2-40B4-BE49-F238E27FC236}">
                <a16:creationId xmlns:a16="http://schemas.microsoft.com/office/drawing/2014/main" id="{0C78E470-DDBD-292A-A1D3-E866AF109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36" y="590872"/>
            <a:ext cx="3832558" cy="2535154"/>
          </a:xfrm>
          <a:prstGeom prst="rect">
            <a:avLst/>
          </a:prstGeom>
        </p:spPr>
      </p:pic>
      <p:pic>
        <p:nvPicPr>
          <p:cNvPr id="5" name="Kép 5" descr="A képen elkészítés, főzés látható&#10;&#10;Automatikusan generált leírás">
            <a:extLst>
              <a:ext uri="{FF2B5EF4-FFF2-40B4-BE49-F238E27FC236}">
                <a16:creationId xmlns:a16="http://schemas.microsoft.com/office/drawing/2014/main" id="{1BE38B45-B76C-4705-6C80-B9623DF61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471" y="3128963"/>
            <a:ext cx="3822532" cy="25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9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7DED1C-0535-6396-EFA8-D903E9A1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47" y="452020"/>
            <a:ext cx="112174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cs typeface="Calibri"/>
              </a:rPr>
              <a:t>She's currently getting ready to go into space again!</a:t>
            </a: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NASA is planning to make a commercial crew space expedition  "CREW 4" </a:t>
            </a: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This will be the 4th launch. They will go with a Falcon 9 rocket.</a:t>
            </a:r>
          </a:p>
          <a:p>
            <a:r>
              <a:rPr lang="en-GB" dirty="0">
                <a:solidFill>
                  <a:srgbClr val="FFC000"/>
                </a:solidFill>
                <a:ea typeface="+mn-lt"/>
                <a:cs typeface="+mn-lt"/>
              </a:rPr>
              <a:t>This mission is part of NASA’s Commercial Crew Program.</a:t>
            </a:r>
            <a:endParaRPr lang="en-GB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4" name="Kép 4" descr="A képen személy, modellt állás, állás, beltéri látható&#10;&#10;Automatikusan generált leírás">
            <a:extLst>
              <a:ext uri="{FF2B5EF4-FFF2-40B4-BE49-F238E27FC236}">
                <a16:creationId xmlns:a16="http://schemas.microsoft.com/office/drawing/2014/main" id="{1A5D1DC8-6312-1915-2553-9B2A02CC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7" y="2975347"/>
            <a:ext cx="5151522" cy="3432220"/>
          </a:xfrm>
          <a:prstGeom prst="rect">
            <a:avLst/>
          </a:prstGeom>
        </p:spPr>
      </p:pic>
      <p:pic>
        <p:nvPicPr>
          <p:cNvPr id="6" name="Kép 6" descr="A képen égbolt, kültéri, hegy, föld látható&#10;&#10;Automatikusan generált leírás">
            <a:extLst>
              <a:ext uri="{FF2B5EF4-FFF2-40B4-BE49-F238E27FC236}">
                <a16:creationId xmlns:a16="http://schemas.microsoft.com/office/drawing/2014/main" id="{8A64A33D-9F48-9A76-81B3-2A14A81B7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61" y="2977064"/>
            <a:ext cx="5502442" cy="34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 Theme</vt:lpstr>
      <vt:lpstr>Samantha Cristoforetti</vt:lpstr>
      <vt:lpstr>About her</vt:lpstr>
      <vt:lpstr>PowerPoint-bemutató</vt:lpstr>
      <vt:lpstr>A sum of her achievements</vt:lpstr>
      <vt:lpstr>Her studies</vt:lpstr>
      <vt:lpstr>Military achievements</vt:lpstr>
      <vt:lpstr>Her expeditions</vt:lpstr>
      <vt:lpstr>Her work on the ISS and ESA</vt:lpstr>
      <vt:lpstr>PowerPoint-bemutató</vt:lpstr>
      <vt:lpstr>Thank you for your attention!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609</cp:revision>
  <dcterms:created xsi:type="dcterms:W3CDTF">2022-04-24T16:00:11Z</dcterms:created>
  <dcterms:modified xsi:type="dcterms:W3CDTF">2022-04-26T22:20:21Z</dcterms:modified>
</cp:coreProperties>
</file>