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6" y="3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smtClean="0"/>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mult-kor.hu/az-arpadok-vere-csorgedezett-aragoniai-beatrix-ereiben-20211222?fbrkMR=mobile" TargetMode="External"/><Relationship Id="rId2" Type="http://schemas.openxmlformats.org/officeDocument/2006/relationships/hyperlink" Target="https://www.szepmuveszeti.hu/mutargyak/matyas-kiraly-arckepe/" TargetMode="External"/><Relationship Id="rId1" Type="http://schemas.openxmlformats.org/officeDocument/2006/relationships/slideLayout" Target="../slideLayouts/slideLayout7.xml"/><Relationship Id="rId4" Type="http://schemas.openxmlformats.org/officeDocument/2006/relationships/hyperlink" Target="https://www.stnicholascenter.org/how-to-celebrate/resources/music/hymns/hymns-orthodox-byzantine/great-vespers-cha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Campaigns</a:t>
            </a:r>
            <a:r>
              <a:rPr lang="hu-HU" dirty="0" smtClean="0"/>
              <a:t> </a:t>
            </a:r>
            <a:r>
              <a:rPr lang="hu-HU" dirty="0" err="1" smtClean="0"/>
              <a:t>Connect</a:t>
            </a:r>
            <a:r>
              <a:rPr lang="hu-HU" dirty="0" smtClean="0"/>
              <a:t> </a:t>
            </a:r>
            <a:r>
              <a:rPr lang="hu-HU" dirty="0" err="1" smtClean="0"/>
              <a:t>Past</a:t>
            </a:r>
            <a:r>
              <a:rPr lang="hu-HU" dirty="0" smtClean="0"/>
              <a:t> and </a:t>
            </a:r>
            <a:r>
              <a:rPr lang="hu-HU" dirty="0" err="1" smtClean="0"/>
              <a:t>Future</a:t>
            </a:r>
            <a:endParaRPr lang="hu-HU" dirty="0"/>
          </a:p>
        </p:txBody>
      </p:sp>
      <p:sp>
        <p:nvSpPr>
          <p:cNvPr id="3" name="Alcím 2"/>
          <p:cNvSpPr>
            <a:spLocks noGrp="1"/>
          </p:cNvSpPr>
          <p:nvPr>
            <p:ph type="subTitle" idx="1"/>
          </p:nvPr>
        </p:nvSpPr>
        <p:spPr>
          <a:xfrm>
            <a:off x="2692398" y="3657597"/>
            <a:ext cx="6815669" cy="466168"/>
          </a:xfrm>
        </p:spPr>
        <p:txBody>
          <a:bodyPr/>
          <a:lstStyle/>
          <a:p>
            <a:r>
              <a:rPr lang="hu-HU" dirty="0" err="1" smtClean="0"/>
              <a:t>Hungarian</a:t>
            </a:r>
            <a:r>
              <a:rPr lang="hu-HU" dirty="0" smtClean="0"/>
              <a:t> </a:t>
            </a:r>
            <a:r>
              <a:rPr lang="hu-HU" dirty="0" err="1" smtClean="0"/>
              <a:t>Heroe</a:t>
            </a:r>
            <a:r>
              <a:rPr lang="hu-HU" dirty="0"/>
              <a:t> </a:t>
            </a:r>
            <a:r>
              <a:rPr lang="hu-HU" dirty="0" err="1" smtClean="0"/>
              <a:t>Proposals</a:t>
            </a:r>
            <a:endParaRPr lang="hu-HU" dirty="0"/>
          </a:p>
        </p:txBody>
      </p:sp>
      <p:pic>
        <p:nvPicPr>
          <p:cNvPr id="4" name="Kép 3"/>
          <p:cNvPicPr>
            <a:picLocks noChangeAspect="1"/>
          </p:cNvPicPr>
          <p:nvPr/>
        </p:nvPicPr>
        <p:blipFill>
          <a:blip r:embed="rId2"/>
          <a:stretch>
            <a:fillRect/>
          </a:stretch>
        </p:blipFill>
        <p:spPr>
          <a:xfrm>
            <a:off x="5490071" y="4247029"/>
            <a:ext cx="1220321" cy="813547"/>
          </a:xfrm>
          <a:prstGeom prst="rect">
            <a:avLst/>
          </a:prstGeom>
        </p:spPr>
      </p:pic>
    </p:spTree>
    <p:extLst>
      <p:ext uri="{BB962C8B-B14F-4D97-AF65-F5344CB8AC3E}">
        <p14:creationId xmlns:p14="http://schemas.microsoft.com/office/powerpoint/2010/main" val="89959504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1. King Matthias </a:t>
            </a:r>
            <a:r>
              <a:rPr lang="hu-HU" b="1" dirty="0" err="1" smtClean="0"/>
              <a:t>Corvinus</a:t>
            </a:r>
            <a:r>
              <a:rPr lang="hu-HU" b="1" dirty="0" smtClean="0"/>
              <a:t> </a:t>
            </a:r>
            <a:endParaRPr lang="hu-HU" b="1" dirty="0"/>
          </a:p>
        </p:txBody>
      </p:sp>
      <p:sp>
        <p:nvSpPr>
          <p:cNvPr id="3" name="Tartalom helye 2"/>
          <p:cNvSpPr>
            <a:spLocks noGrp="1"/>
          </p:cNvSpPr>
          <p:nvPr>
            <p:ph idx="1"/>
          </p:nvPr>
        </p:nvSpPr>
        <p:spPr>
          <a:xfrm>
            <a:off x="1295401" y="2556932"/>
            <a:ext cx="7086599" cy="3318936"/>
          </a:xfrm>
        </p:spPr>
        <p:txBody>
          <a:bodyPr>
            <a:normAutofit lnSpcReduction="10000"/>
          </a:bodyPr>
          <a:lstStyle/>
          <a:p>
            <a:pPr marL="0" indent="0" algn="just">
              <a:buNone/>
            </a:pPr>
            <a:r>
              <a:rPr lang="hu-HU" dirty="0" err="1" smtClean="0"/>
              <a:t>Hungarian</a:t>
            </a:r>
            <a:r>
              <a:rPr lang="hu-HU" dirty="0" smtClean="0"/>
              <a:t> </a:t>
            </a:r>
            <a:r>
              <a:rPr lang="hu-HU" dirty="0" err="1" smtClean="0"/>
              <a:t>king</a:t>
            </a:r>
            <a:r>
              <a:rPr lang="hu-HU" dirty="0" smtClean="0"/>
              <a:t> </a:t>
            </a:r>
            <a:r>
              <a:rPr lang="hu-HU" dirty="0" err="1" smtClean="0"/>
              <a:t>born</a:t>
            </a:r>
            <a:r>
              <a:rPr lang="hu-HU" dirty="0" smtClean="0"/>
              <a:t> in 23 </a:t>
            </a:r>
            <a:r>
              <a:rPr lang="hu-HU" dirty="0" err="1" smtClean="0"/>
              <a:t>February</a:t>
            </a:r>
            <a:r>
              <a:rPr lang="hu-HU" dirty="0" smtClean="0"/>
              <a:t> 1443 in Kolozsvár (</a:t>
            </a:r>
            <a:r>
              <a:rPr lang="hu-HU" dirty="0" err="1" smtClean="0"/>
              <a:t>Cluj</a:t>
            </a:r>
            <a:r>
              <a:rPr lang="hu-HU" dirty="0" smtClean="0"/>
              <a:t> </a:t>
            </a:r>
            <a:r>
              <a:rPr lang="hu-HU" dirty="0" err="1" smtClean="0"/>
              <a:t>Napoca</a:t>
            </a:r>
            <a:r>
              <a:rPr lang="hu-HU" dirty="0" smtClean="0"/>
              <a:t> RO </a:t>
            </a:r>
            <a:r>
              <a:rPr lang="hu-HU" dirty="0" err="1" smtClean="0"/>
              <a:t>today</a:t>
            </a:r>
            <a:r>
              <a:rPr lang="hu-HU" dirty="0" smtClean="0"/>
              <a:t>).  He </a:t>
            </a:r>
            <a:r>
              <a:rPr lang="hu-HU" dirty="0" err="1" smtClean="0"/>
              <a:t>died</a:t>
            </a:r>
            <a:r>
              <a:rPr lang="hu-HU" dirty="0" smtClean="0"/>
              <a:t> </a:t>
            </a:r>
            <a:r>
              <a:rPr lang="hu-HU" dirty="0" err="1" smtClean="0"/>
              <a:t>on</a:t>
            </a:r>
            <a:r>
              <a:rPr lang="hu-HU" dirty="0" smtClean="0"/>
              <a:t> 6 </a:t>
            </a:r>
            <a:r>
              <a:rPr lang="hu-HU" dirty="0" err="1" smtClean="0"/>
              <a:t>April</a:t>
            </a:r>
            <a:r>
              <a:rPr lang="hu-HU" dirty="0" smtClean="0"/>
              <a:t> 1490. He </a:t>
            </a:r>
            <a:r>
              <a:rPr lang="hu-HU" dirty="0" err="1" smtClean="0"/>
              <a:t>was</a:t>
            </a:r>
            <a:r>
              <a:rPr lang="hu-HU" dirty="0" smtClean="0"/>
              <a:t> </a:t>
            </a:r>
            <a:r>
              <a:rPr lang="hu-HU" dirty="0" err="1" smtClean="0"/>
              <a:t>the</a:t>
            </a:r>
            <a:r>
              <a:rPr lang="hu-HU" dirty="0" smtClean="0"/>
              <a:t> </a:t>
            </a:r>
            <a:r>
              <a:rPr lang="hu-HU" dirty="0" err="1" smtClean="0"/>
              <a:t>king</a:t>
            </a:r>
            <a:r>
              <a:rPr lang="hu-HU" dirty="0" smtClean="0"/>
              <a:t> of Hungary, </a:t>
            </a:r>
            <a:r>
              <a:rPr lang="hu-HU" dirty="0" err="1" smtClean="0"/>
              <a:t>Croatia</a:t>
            </a:r>
            <a:r>
              <a:rPr lang="hu-HU" dirty="0" smtClean="0"/>
              <a:t>, </a:t>
            </a:r>
            <a:r>
              <a:rPr lang="hu-HU" dirty="0" err="1" smtClean="0"/>
              <a:t>Bohemia</a:t>
            </a:r>
            <a:r>
              <a:rPr lang="hu-HU" dirty="0" smtClean="0"/>
              <a:t>, </a:t>
            </a:r>
            <a:r>
              <a:rPr lang="hu-HU" dirty="0" err="1" smtClean="0"/>
              <a:t>Duke</a:t>
            </a:r>
            <a:r>
              <a:rPr lang="hu-HU" dirty="0" smtClean="0"/>
              <a:t> of </a:t>
            </a:r>
            <a:r>
              <a:rPr lang="hu-HU" dirty="0" err="1" smtClean="0"/>
              <a:t>Austria</a:t>
            </a:r>
            <a:r>
              <a:rPr lang="hu-HU" dirty="0" smtClean="0"/>
              <a:t>. </a:t>
            </a:r>
            <a:r>
              <a:rPr lang="hu-HU" dirty="0" err="1" smtClean="0"/>
              <a:t>His</a:t>
            </a:r>
            <a:r>
              <a:rPr lang="hu-HU" dirty="0" smtClean="0"/>
              <a:t> </a:t>
            </a:r>
            <a:r>
              <a:rPr lang="hu-HU" dirty="0" err="1" smtClean="0"/>
              <a:t>father</a:t>
            </a:r>
            <a:r>
              <a:rPr lang="hu-HU" dirty="0" smtClean="0"/>
              <a:t> </a:t>
            </a:r>
            <a:r>
              <a:rPr lang="hu-HU" dirty="0" err="1" smtClean="0"/>
              <a:t>was</a:t>
            </a:r>
            <a:r>
              <a:rPr lang="hu-HU" dirty="0" smtClean="0"/>
              <a:t> Janos HUNYADI, </a:t>
            </a:r>
            <a:r>
              <a:rPr lang="hu-HU" dirty="0" err="1" smtClean="0"/>
              <a:t>mother</a:t>
            </a:r>
            <a:r>
              <a:rPr lang="hu-HU" dirty="0" smtClean="0"/>
              <a:t> </a:t>
            </a:r>
            <a:r>
              <a:rPr lang="hu-HU" dirty="0" err="1" smtClean="0"/>
              <a:t>was</a:t>
            </a:r>
            <a:r>
              <a:rPr lang="hu-HU" dirty="0" smtClean="0"/>
              <a:t> </a:t>
            </a:r>
            <a:r>
              <a:rPr lang="hu-HU" dirty="0" err="1" smtClean="0"/>
              <a:t>Erzsebet</a:t>
            </a:r>
            <a:r>
              <a:rPr lang="hu-HU" dirty="0" smtClean="0"/>
              <a:t> SZILAGYI. He is </a:t>
            </a:r>
            <a:r>
              <a:rPr lang="hu-HU" dirty="0" err="1" smtClean="0"/>
              <a:t>one</a:t>
            </a:r>
            <a:r>
              <a:rPr lang="hu-HU" dirty="0" smtClean="0"/>
              <a:t> of </a:t>
            </a:r>
            <a:r>
              <a:rPr lang="hu-HU" dirty="0" err="1" smtClean="0"/>
              <a:t>the</a:t>
            </a:r>
            <a:r>
              <a:rPr lang="hu-HU" dirty="0" smtClean="0"/>
              <a:t> </a:t>
            </a:r>
            <a:r>
              <a:rPr lang="hu-HU" dirty="0" err="1" smtClean="0"/>
              <a:t>best</a:t>
            </a:r>
            <a:r>
              <a:rPr lang="hu-HU" dirty="0" smtClean="0"/>
              <a:t> </a:t>
            </a:r>
            <a:r>
              <a:rPr lang="hu-HU" dirty="0" err="1" smtClean="0"/>
              <a:t>known</a:t>
            </a:r>
            <a:r>
              <a:rPr lang="hu-HU" dirty="0" smtClean="0"/>
              <a:t> and </a:t>
            </a:r>
            <a:r>
              <a:rPr lang="hu-HU" dirty="0" err="1" smtClean="0"/>
              <a:t>beloved</a:t>
            </a:r>
            <a:r>
              <a:rPr lang="hu-HU" dirty="0" smtClean="0"/>
              <a:t> </a:t>
            </a:r>
            <a:r>
              <a:rPr lang="hu-HU" dirty="0" err="1" smtClean="0"/>
              <a:t>Hungarian</a:t>
            </a:r>
            <a:r>
              <a:rPr lang="hu-HU" dirty="0" smtClean="0"/>
              <a:t> </a:t>
            </a:r>
            <a:r>
              <a:rPr lang="hu-HU" dirty="0" err="1" smtClean="0"/>
              <a:t>king</a:t>
            </a:r>
            <a:r>
              <a:rPr lang="hu-HU" dirty="0" smtClean="0"/>
              <a:t>. He is a </a:t>
            </a:r>
            <a:r>
              <a:rPr lang="hu-HU" dirty="0" err="1" smtClean="0"/>
              <a:t>member</a:t>
            </a:r>
            <a:r>
              <a:rPr lang="hu-HU" dirty="0" smtClean="0"/>
              <a:t> of </a:t>
            </a:r>
            <a:r>
              <a:rPr lang="hu-HU" dirty="0" err="1" smtClean="0"/>
              <a:t>the</a:t>
            </a:r>
            <a:r>
              <a:rPr lang="hu-HU" dirty="0" smtClean="0"/>
              <a:t> HUNYADI </a:t>
            </a:r>
            <a:r>
              <a:rPr lang="hu-HU" dirty="0" err="1" smtClean="0"/>
              <a:t>family</a:t>
            </a:r>
            <a:r>
              <a:rPr lang="hu-HU" dirty="0" smtClean="0"/>
              <a:t> </a:t>
            </a:r>
            <a:r>
              <a:rPr lang="hu-HU" dirty="0" err="1" smtClean="0"/>
              <a:t>which</a:t>
            </a:r>
            <a:r>
              <a:rPr lang="hu-HU" dirty="0" smtClean="0"/>
              <a:t> </a:t>
            </a:r>
            <a:r>
              <a:rPr lang="hu-HU" dirty="0" err="1" smtClean="0"/>
              <a:t>was</a:t>
            </a:r>
            <a:r>
              <a:rPr lang="hu-HU" dirty="0" smtClean="0"/>
              <a:t> </a:t>
            </a:r>
            <a:r>
              <a:rPr lang="hu-HU" dirty="0" err="1" smtClean="0"/>
              <a:t>one</a:t>
            </a:r>
            <a:r>
              <a:rPr lang="hu-HU" dirty="0" smtClean="0"/>
              <a:t> of </a:t>
            </a:r>
            <a:r>
              <a:rPr lang="hu-HU" dirty="0" err="1" smtClean="0"/>
              <a:t>the</a:t>
            </a:r>
            <a:r>
              <a:rPr lang="hu-HU" dirty="0" smtClean="0"/>
              <a:t> most outstanding </a:t>
            </a:r>
            <a:r>
              <a:rPr lang="hu-HU" dirty="0" err="1" smtClean="0"/>
              <a:t>distany</a:t>
            </a:r>
            <a:r>
              <a:rPr lang="hu-HU" dirty="0" smtClean="0"/>
              <a:t> of </a:t>
            </a:r>
            <a:r>
              <a:rPr lang="hu-HU" dirty="0" err="1" smtClean="0"/>
              <a:t>the</a:t>
            </a:r>
            <a:r>
              <a:rPr lang="hu-HU" dirty="0" smtClean="0"/>
              <a:t> </a:t>
            </a:r>
            <a:r>
              <a:rPr lang="hu-HU" dirty="0" err="1" smtClean="0"/>
              <a:t>Medieval</a:t>
            </a:r>
            <a:r>
              <a:rPr lang="hu-HU" dirty="0" smtClean="0"/>
              <a:t> </a:t>
            </a:r>
            <a:r>
              <a:rPr lang="hu-HU" dirty="0" err="1" smtClean="0"/>
              <a:t>Age</a:t>
            </a:r>
            <a:r>
              <a:rPr lang="hu-HU" dirty="0"/>
              <a:t> </a:t>
            </a:r>
            <a:r>
              <a:rPr lang="hu-HU" dirty="0" smtClean="0"/>
              <a:t>in </a:t>
            </a:r>
            <a:r>
              <a:rPr lang="hu-HU" dirty="0" err="1" smtClean="0"/>
              <a:t>the</a:t>
            </a:r>
            <a:r>
              <a:rPr lang="hu-HU" dirty="0" smtClean="0"/>
              <a:t> </a:t>
            </a:r>
            <a:r>
              <a:rPr lang="hu-HU" dirty="0" err="1" smtClean="0"/>
              <a:t>whole</a:t>
            </a:r>
            <a:r>
              <a:rPr lang="hu-HU" dirty="0" smtClean="0"/>
              <a:t> </a:t>
            </a:r>
            <a:r>
              <a:rPr lang="hu-HU" dirty="0" err="1" smtClean="0"/>
              <a:t>continent</a:t>
            </a:r>
            <a:r>
              <a:rPr lang="hu-HU" dirty="0" smtClean="0"/>
              <a:t> and </a:t>
            </a:r>
            <a:r>
              <a:rPr lang="hu-HU" dirty="0" err="1" smtClean="0"/>
              <a:t>Christianity</a:t>
            </a:r>
            <a:r>
              <a:rPr lang="hu-HU" dirty="0" smtClean="0"/>
              <a:t> </a:t>
            </a:r>
            <a:r>
              <a:rPr lang="hu-HU" dirty="0" err="1" smtClean="0"/>
              <a:t>regarding</a:t>
            </a:r>
            <a:r>
              <a:rPr lang="hu-HU" dirty="0" smtClean="0"/>
              <a:t> </a:t>
            </a:r>
            <a:r>
              <a:rPr lang="hu-HU" dirty="0" err="1" smtClean="0"/>
              <a:t>their</a:t>
            </a:r>
            <a:r>
              <a:rPr lang="hu-HU" dirty="0" smtClean="0"/>
              <a:t> </a:t>
            </a:r>
            <a:r>
              <a:rPr lang="hu-HU" dirty="0" err="1" smtClean="0"/>
              <a:t>historical</a:t>
            </a:r>
            <a:r>
              <a:rPr lang="hu-HU" dirty="0" smtClean="0"/>
              <a:t> </a:t>
            </a:r>
            <a:r>
              <a:rPr lang="hu-HU" dirty="0" err="1" smtClean="0"/>
              <a:t>role</a:t>
            </a:r>
            <a:r>
              <a:rPr lang="hu-HU" dirty="0"/>
              <a:t>.</a:t>
            </a:r>
          </a:p>
        </p:txBody>
      </p:sp>
      <p:pic>
        <p:nvPicPr>
          <p:cNvPr id="4" name="Kép 3"/>
          <p:cNvPicPr>
            <a:picLocks noChangeAspect="1"/>
          </p:cNvPicPr>
          <p:nvPr/>
        </p:nvPicPr>
        <p:blipFill>
          <a:blip r:embed="rId2"/>
          <a:stretch>
            <a:fillRect/>
          </a:stretch>
        </p:blipFill>
        <p:spPr>
          <a:xfrm>
            <a:off x="8801610" y="2556932"/>
            <a:ext cx="2200003" cy="2808514"/>
          </a:xfrm>
          <a:prstGeom prst="rect">
            <a:avLst/>
          </a:prstGeom>
        </p:spPr>
      </p:pic>
      <p:sp>
        <p:nvSpPr>
          <p:cNvPr id="5" name="Szövegdoboz 4"/>
          <p:cNvSpPr txBox="1"/>
          <p:nvPr/>
        </p:nvSpPr>
        <p:spPr>
          <a:xfrm>
            <a:off x="8777158" y="5497879"/>
            <a:ext cx="2224455" cy="276999"/>
          </a:xfrm>
          <a:prstGeom prst="rect">
            <a:avLst/>
          </a:prstGeom>
          <a:noFill/>
        </p:spPr>
        <p:txBody>
          <a:bodyPr wrap="none" rtlCol="0">
            <a:spAutoFit/>
          </a:bodyPr>
          <a:lstStyle/>
          <a:p>
            <a:r>
              <a:rPr lang="hu-HU" sz="1200" dirty="0" smtClean="0"/>
              <a:t>Picture 1. King Matthias </a:t>
            </a:r>
            <a:r>
              <a:rPr lang="hu-HU" sz="1200" dirty="0" err="1" smtClean="0"/>
              <a:t>Corvinus</a:t>
            </a:r>
            <a:endParaRPr lang="hu-HU" sz="1200" dirty="0"/>
          </a:p>
        </p:txBody>
      </p:sp>
    </p:spTree>
    <p:extLst>
      <p:ext uri="{BB962C8B-B14F-4D97-AF65-F5344CB8AC3E}">
        <p14:creationId xmlns:p14="http://schemas.microsoft.com/office/powerpoint/2010/main" val="276022646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06824" y="675999"/>
            <a:ext cx="7342094" cy="5632311"/>
          </a:xfrm>
          <a:prstGeom prst="rect">
            <a:avLst/>
          </a:prstGeom>
        </p:spPr>
        <p:txBody>
          <a:bodyPr wrap="square">
            <a:spAutoFit/>
          </a:bodyPr>
          <a:lstStyle/>
          <a:p>
            <a:pPr marL="285750" indent="-285750" algn="just">
              <a:buFont typeface="Arial" panose="020B0604020202020204" pitchFamily="34" charset="0"/>
              <a:buChar char="•"/>
            </a:pPr>
            <a:r>
              <a:rPr lang="en-US" sz="2400" dirty="0"/>
              <a:t>Matthias established one of the earliest professional standing armies of medieval Europe (the Black Army of Hungary</a:t>
            </a:r>
            <a:r>
              <a:rPr lang="en-US" sz="2400" dirty="0" smtClean="0"/>
              <a:t>)</a:t>
            </a:r>
            <a:r>
              <a:rPr lang="hu-HU" sz="2400" dirty="0" smtClean="0"/>
              <a:t>.</a:t>
            </a:r>
            <a:r>
              <a:rPr lang="en-US" sz="2400" dirty="0" smtClean="0"/>
              <a:t> </a:t>
            </a:r>
            <a:endParaRPr lang="hu-HU" sz="2400" dirty="0" smtClean="0"/>
          </a:p>
          <a:p>
            <a:pPr marL="285750" indent="-285750" algn="just">
              <a:buFont typeface="Arial" panose="020B0604020202020204" pitchFamily="34" charset="0"/>
              <a:buChar char="•"/>
            </a:pPr>
            <a:r>
              <a:rPr lang="hu-HU" sz="2400" dirty="0" smtClean="0"/>
              <a:t>R</a:t>
            </a:r>
            <a:r>
              <a:rPr lang="en-US" sz="2400" dirty="0" err="1" smtClean="0"/>
              <a:t>eformed</a:t>
            </a:r>
            <a:r>
              <a:rPr lang="en-US" sz="2400" dirty="0" smtClean="0"/>
              <a:t> </a:t>
            </a:r>
            <a:r>
              <a:rPr lang="en-US" sz="2400" dirty="0"/>
              <a:t>the administration of </a:t>
            </a:r>
            <a:r>
              <a:rPr lang="en-US" sz="2400" dirty="0" smtClean="0"/>
              <a:t>justice</a:t>
            </a:r>
            <a:r>
              <a:rPr lang="hu-HU" sz="2400" dirty="0"/>
              <a:t>.</a:t>
            </a:r>
            <a:endParaRPr lang="hu-HU" sz="2400" dirty="0" smtClean="0"/>
          </a:p>
          <a:p>
            <a:pPr marL="285750" indent="-285750" algn="just">
              <a:buFont typeface="Arial" panose="020B0604020202020204" pitchFamily="34" charset="0"/>
              <a:buChar char="•"/>
            </a:pPr>
            <a:r>
              <a:rPr lang="hu-HU" sz="2400" dirty="0" smtClean="0"/>
              <a:t>R</a:t>
            </a:r>
            <a:r>
              <a:rPr lang="en-US" sz="2400" dirty="0" smtClean="0"/>
              <a:t>educed </a:t>
            </a:r>
            <a:r>
              <a:rPr lang="en-US" sz="2400" dirty="0"/>
              <a:t>the power of the </a:t>
            </a:r>
            <a:r>
              <a:rPr lang="en-US" sz="2400" dirty="0" smtClean="0"/>
              <a:t>barons</a:t>
            </a:r>
            <a:r>
              <a:rPr lang="hu-HU" sz="2400" dirty="0"/>
              <a:t>.</a:t>
            </a:r>
            <a:endParaRPr lang="hu-HU" sz="2400" dirty="0" smtClean="0"/>
          </a:p>
          <a:p>
            <a:pPr marL="285750" indent="-285750" algn="just">
              <a:buFont typeface="Arial" panose="020B0604020202020204" pitchFamily="34" charset="0"/>
              <a:buChar char="•"/>
            </a:pPr>
            <a:r>
              <a:rPr lang="hu-HU" sz="2400" dirty="0" smtClean="0"/>
              <a:t>P</a:t>
            </a:r>
            <a:r>
              <a:rPr lang="en-US" sz="2400" dirty="0" err="1" smtClean="0"/>
              <a:t>romoted</a:t>
            </a:r>
            <a:r>
              <a:rPr lang="en-US" sz="2400" dirty="0" smtClean="0"/>
              <a:t> </a:t>
            </a:r>
            <a:r>
              <a:rPr lang="en-US" sz="2400" dirty="0"/>
              <a:t>the careers of talented individuals chosen for their abilities rather than their social </a:t>
            </a:r>
            <a:r>
              <a:rPr lang="en-US" sz="2400" dirty="0" smtClean="0"/>
              <a:t>statuses</a:t>
            </a:r>
            <a:r>
              <a:rPr lang="hu-HU" sz="2400" dirty="0"/>
              <a:t>.</a:t>
            </a:r>
            <a:r>
              <a:rPr lang="en-US" sz="2400" dirty="0" smtClean="0"/>
              <a:t> </a:t>
            </a:r>
            <a:endParaRPr lang="hu-HU" sz="2400" dirty="0" smtClean="0"/>
          </a:p>
          <a:p>
            <a:pPr marL="285750" indent="-285750" algn="just">
              <a:buFont typeface="Arial" panose="020B0604020202020204" pitchFamily="34" charset="0"/>
              <a:buChar char="•"/>
            </a:pPr>
            <a:r>
              <a:rPr lang="en-US" sz="2400" dirty="0" smtClean="0"/>
              <a:t>Matthias </a:t>
            </a:r>
            <a:r>
              <a:rPr lang="en-US" sz="2400" dirty="0"/>
              <a:t>patronized art and science; his royal library, the Bibliotheca </a:t>
            </a:r>
            <a:r>
              <a:rPr lang="en-US" sz="2400" dirty="0" err="1"/>
              <a:t>Corviniana</a:t>
            </a:r>
            <a:r>
              <a:rPr lang="en-US" sz="2400" dirty="0"/>
              <a:t>, was one of the largest collections of books in </a:t>
            </a:r>
            <a:r>
              <a:rPr lang="en-US" sz="2400" dirty="0" smtClean="0"/>
              <a:t>Europe</a:t>
            </a:r>
            <a:r>
              <a:rPr lang="hu-HU" sz="2400" dirty="0" smtClean="0"/>
              <a:t>.</a:t>
            </a:r>
            <a:r>
              <a:rPr lang="en-US" sz="2400" dirty="0" smtClean="0"/>
              <a:t> </a:t>
            </a:r>
            <a:endParaRPr lang="hu-HU" sz="2400" dirty="0" smtClean="0"/>
          </a:p>
          <a:p>
            <a:pPr marL="285750" indent="-285750" algn="just">
              <a:buFont typeface="Arial" panose="020B0604020202020204" pitchFamily="34" charset="0"/>
              <a:buChar char="•"/>
            </a:pPr>
            <a:r>
              <a:rPr lang="en-US" sz="2400" dirty="0" smtClean="0"/>
              <a:t>With </a:t>
            </a:r>
            <a:r>
              <a:rPr lang="en-US" sz="2400" dirty="0"/>
              <a:t>his patronage, Hungary became the first country to embrace the Renaissance from Italy. </a:t>
            </a:r>
            <a:endParaRPr lang="hu-HU" sz="2400" dirty="0" smtClean="0"/>
          </a:p>
          <a:p>
            <a:pPr marL="285750" indent="-285750" algn="just">
              <a:buFont typeface="Arial" panose="020B0604020202020204" pitchFamily="34" charset="0"/>
              <a:buChar char="•"/>
            </a:pPr>
            <a:r>
              <a:rPr lang="en-US" sz="2400" dirty="0" smtClean="0"/>
              <a:t>As </a:t>
            </a:r>
            <a:r>
              <a:rPr lang="en-US" sz="2400" dirty="0"/>
              <a:t>Matthias the Just, the monarch who wandered among his subjects in disguise, he remains a popular hero of </a:t>
            </a:r>
            <a:r>
              <a:rPr lang="en-US" sz="2400" dirty="0" smtClean="0"/>
              <a:t>Hungarian tales</a:t>
            </a:r>
            <a:r>
              <a:rPr lang="hu-HU" sz="2400" dirty="0" smtClean="0"/>
              <a:t> and legends.</a:t>
            </a:r>
            <a:endParaRPr lang="hu-HU" sz="2400" dirty="0"/>
          </a:p>
        </p:txBody>
      </p:sp>
      <p:pic>
        <p:nvPicPr>
          <p:cNvPr id="3" name="Kép 2"/>
          <p:cNvPicPr>
            <a:picLocks noChangeAspect="1"/>
          </p:cNvPicPr>
          <p:nvPr/>
        </p:nvPicPr>
        <p:blipFill>
          <a:blip r:embed="rId2"/>
          <a:stretch>
            <a:fillRect/>
          </a:stretch>
        </p:blipFill>
        <p:spPr>
          <a:xfrm>
            <a:off x="8413374" y="1438835"/>
            <a:ext cx="2900083" cy="2900083"/>
          </a:xfrm>
          <a:prstGeom prst="rect">
            <a:avLst/>
          </a:prstGeom>
        </p:spPr>
      </p:pic>
      <p:sp>
        <p:nvSpPr>
          <p:cNvPr id="4" name="Szövegdoboz 3"/>
          <p:cNvSpPr txBox="1"/>
          <p:nvPr/>
        </p:nvSpPr>
        <p:spPr>
          <a:xfrm>
            <a:off x="8770901" y="4404185"/>
            <a:ext cx="2542556" cy="276999"/>
          </a:xfrm>
          <a:prstGeom prst="rect">
            <a:avLst/>
          </a:prstGeom>
          <a:noFill/>
        </p:spPr>
        <p:txBody>
          <a:bodyPr wrap="none" rtlCol="0">
            <a:spAutoFit/>
          </a:bodyPr>
          <a:lstStyle/>
          <a:p>
            <a:r>
              <a:rPr lang="hu-HU" sz="1200" dirty="0" smtClean="0"/>
              <a:t>Picture 2. King </a:t>
            </a:r>
            <a:r>
              <a:rPr lang="hu-HU" sz="1200" dirty="0" err="1" smtClean="0"/>
              <a:t>Matthias’s</a:t>
            </a:r>
            <a:r>
              <a:rPr lang="hu-HU" sz="1200" dirty="0" smtClean="0"/>
              <a:t> </a:t>
            </a:r>
            <a:r>
              <a:rPr lang="hu-HU" sz="1200" dirty="0" err="1" smtClean="0"/>
              <a:t>Coat</a:t>
            </a:r>
            <a:r>
              <a:rPr lang="hu-HU" sz="1200" dirty="0" smtClean="0"/>
              <a:t> of </a:t>
            </a:r>
            <a:r>
              <a:rPr lang="hu-HU" sz="1200" dirty="0" err="1" smtClean="0"/>
              <a:t>Arm</a:t>
            </a:r>
            <a:endParaRPr lang="hu-HU" sz="1200" dirty="0"/>
          </a:p>
        </p:txBody>
      </p:sp>
    </p:spTree>
    <p:extLst>
      <p:ext uri="{BB962C8B-B14F-4D97-AF65-F5344CB8AC3E}">
        <p14:creationId xmlns:p14="http://schemas.microsoft.com/office/powerpoint/2010/main" val="32208905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6471" y="887506"/>
            <a:ext cx="10246658" cy="2677656"/>
          </a:xfrm>
          <a:prstGeom prst="rect">
            <a:avLst/>
          </a:prstGeom>
          <a:noFill/>
        </p:spPr>
        <p:txBody>
          <a:bodyPr wrap="square" rtlCol="0">
            <a:spAutoFit/>
          </a:bodyPr>
          <a:lstStyle/>
          <a:p>
            <a:pPr algn="just"/>
            <a:r>
              <a:rPr lang="hu-HU" sz="2400" b="1" dirty="0" err="1" smtClean="0"/>
              <a:t>Connection</a:t>
            </a:r>
            <a:r>
              <a:rPr lang="hu-HU" sz="2400" b="1" dirty="0" smtClean="0"/>
              <a:t> </a:t>
            </a:r>
            <a:r>
              <a:rPr lang="hu-HU" sz="2400" b="1" dirty="0" err="1" smtClean="0"/>
              <a:t>to</a:t>
            </a:r>
            <a:r>
              <a:rPr lang="hu-HU" sz="2400" b="1" dirty="0" smtClean="0"/>
              <a:t> </a:t>
            </a:r>
            <a:r>
              <a:rPr lang="hu-HU" sz="2400" b="1" dirty="0" err="1" smtClean="0"/>
              <a:t>Romania</a:t>
            </a:r>
            <a:r>
              <a:rPr lang="hu-HU" sz="2400" b="1" dirty="0" smtClean="0"/>
              <a:t>:</a:t>
            </a:r>
          </a:p>
          <a:p>
            <a:pPr marL="342900" indent="-342900" algn="just">
              <a:buFont typeface="Arial" panose="020B0604020202020204" pitchFamily="34" charset="0"/>
              <a:buChar char="•"/>
            </a:pPr>
            <a:r>
              <a:rPr lang="hu-HU" sz="2400" dirty="0" smtClean="0"/>
              <a:t>He </a:t>
            </a:r>
            <a:r>
              <a:rPr lang="hu-HU" sz="2400" dirty="0" err="1" smtClean="0"/>
              <a:t>was</a:t>
            </a:r>
            <a:r>
              <a:rPr lang="hu-HU" sz="2400" dirty="0" smtClean="0"/>
              <a:t> </a:t>
            </a:r>
            <a:r>
              <a:rPr lang="hu-HU" sz="2400" dirty="0" err="1" smtClean="0"/>
              <a:t>born</a:t>
            </a:r>
            <a:r>
              <a:rPr lang="hu-HU" sz="2400" dirty="0" smtClean="0"/>
              <a:t> in Kolozsvár, </a:t>
            </a:r>
            <a:r>
              <a:rPr lang="hu-HU" sz="2400" dirty="0" err="1" smtClean="0"/>
              <a:t>which</a:t>
            </a:r>
            <a:r>
              <a:rPr lang="hu-HU" sz="2400" dirty="0" smtClean="0"/>
              <a:t> is in </a:t>
            </a:r>
            <a:r>
              <a:rPr lang="hu-HU" sz="2400" dirty="0" err="1" smtClean="0"/>
              <a:t>Transylvania</a:t>
            </a:r>
            <a:r>
              <a:rPr lang="hu-HU" sz="2400" dirty="0" smtClean="0"/>
              <a:t> </a:t>
            </a:r>
            <a:r>
              <a:rPr lang="hu-HU" sz="2400" dirty="0" err="1" smtClean="0"/>
              <a:t>that</a:t>
            </a:r>
            <a:r>
              <a:rPr lang="hu-HU" sz="2400" dirty="0" smtClean="0"/>
              <a:t> is </a:t>
            </a:r>
            <a:r>
              <a:rPr lang="hu-HU" sz="2400" dirty="0" err="1" smtClean="0"/>
              <a:t>today</a:t>
            </a:r>
            <a:r>
              <a:rPr lang="hu-HU" sz="2400" dirty="0" smtClean="0"/>
              <a:t> </a:t>
            </a:r>
            <a:r>
              <a:rPr lang="hu-HU" sz="2400" dirty="0" err="1" smtClean="0"/>
              <a:t>Cluj</a:t>
            </a:r>
            <a:r>
              <a:rPr lang="hu-HU" sz="2400" dirty="0" smtClean="0"/>
              <a:t> </a:t>
            </a:r>
            <a:r>
              <a:rPr lang="hu-HU" sz="2400" dirty="0" err="1" smtClean="0"/>
              <a:t>Napoca</a:t>
            </a:r>
            <a:r>
              <a:rPr lang="hu-HU" sz="2400" dirty="0" smtClean="0"/>
              <a:t> city in </a:t>
            </a:r>
            <a:r>
              <a:rPr lang="hu-HU" sz="2400" dirty="0" err="1" smtClean="0"/>
              <a:t>Romania</a:t>
            </a:r>
            <a:r>
              <a:rPr lang="hu-HU" sz="2400" dirty="0" smtClean="0"/>
              <a:t>.</a:t>
            </a:r>
          </a:p>
          <a:p>
            <a:pPr marL="342900" indent="-342900" algn="just">
              <a:buFont typeface="Arial" panose="020B0604020202020204" pitchFamily="34" charset="0"/>
              <a:buChar char="•"/>
            </a:pPr>
            <a:r>
              <a:rPr lang="hu-HU" sz="2400" dirty="0" smtClean="0"/>
              <a:t>Hunyadi </a:t>
            </a:r>
            <a:r>
              <a:rPr lang="hu-HU" sz="2400" dirty="0" err="1" smtClean="0"/>
              <a:t>family</a:t>
            </a:r>
            <a:r>
              <a:rPr lang="hu-HU" sz="2400" dirty="0" smtClean="0"/>
              <a:t> </a:t>
            </a:r>
            <a:r>
              <a:rPr lang="hu-HU" sz="2400" dirty="0" err="1" smtClean="0"/>
              <a:t>received</a:t>
            </a:r>
            <a:r>
              <a:rPr lang="hu-HU" sz="2400" dirty="0" smtClean="0"/>
              <a:t> </a:t>
            </a:r>
            <a:r>
              <a:rPr lang="hu-HU" sz="2400" dirty="0" err="1" smtClean="0"/>
              <a:t>their</a:t>
            </a:r>
            <a:r>
              <a:rPr lang="hu-HU" sz="2400" dirty="0" smtClean="0"/>
              <a:t> </a:t>
            </a:r>
            <a:r>
              <a:rPr lang="hu-HU" sz="2400" dirty="0" err="1" smtClean="0"/>
              <a:t>eponymous</a:t>
            </a:r>
            <a:r>
              <a:rPr lang="hu-HU" sz="2400" dirty="0" smtClean="0"/>
              <a:t> Hunyadi </a:t>
            </a:r>
            <a:r>
              <a:rPr lang="hu-HU" sz="2400" dirty="0" err="1" smtClean="0"/>
              <a:t>Castle</a:t>
            </a:r>
            <a:r>
              <a:rPr lang="hu-HU" sz="2400" dirty="0" smtClean="0"/>
              <a:t> (</a:t>
            </a:r>
            <a:r>
              <a:rPr lang="hu-HU" sz="2400" dirty="0" err="1" smtClean="0"/>
              <a:t>today</a:t>
            </a:r>
            <a:r>
              <a:rPr lang="hu-HU" sz="2400" dirty="0" smtClean="0"/>
              <a:t> </a:t>
            </a:r>
            <a:r>
              <a:rPr lang="hu-HU" sz="2400" dirty="0" err="1" smtClean="0"/>
              <a:t>Hunedoara</a:t>
            </a:r>
            <a:r>
              <a:rPr lang="hu-HU" sz="2400" dirty="0" smtClean="0"/>
              <a:t>, </a:t>
            </a:r>
            <a:r>
              <a:rPr lang="hu-HU" sz="2400" dirty="0" err="1" smtClean="0"/>
              <a:t>Romania</a:t>
            </a:r>
            <a:r>
              <a:rPr lang="hu-HU" sz="2400" dirty="0" smtClean="0"/>
              <a:t>) in </a:t>
            </a:r>
            <a:r>
              <a:rPr lang="hu-HU" sz="2400" dirty="0" err="1" smtClean="0"/>
              <a:t>Transylvania</a:t>
            </a:r>
            <a:r>
              <a:rPr lang="hu-HU" sz="2400" dirty="0" smtClean="0"/>
              <a:t>, </a:t>
            </a:r>
            <a:r>
              <a:rPr lang="hu-HU" sz="2400" dirty="0" err="1" smtClean="0"/>
              <a:t>so</a:t>
            </a:r>
            <a:r>
              <a:rPr lang="hu-HU" sz="2400" dirty="0" smtClean="0"/>
              <a:t> </a:t>
            </a:r>
            <a:r>
              <a:rPr lang="hu-HU" sz="2400" dirty="0" err="1" smtClean="0"/>
              <a:t>the</a:t>
            </a:r>
            <a:r>
              <a:rPr lang="hu-HU" sz="2400" dirty="0" smtClean="0"/>
              <a:t> </a:t>
            </a:r>
            <a:r>
              <a:rPr lang="hu-HU" sz="2400" dirty="0" err="1" smtClean="0"/>
              <a:t>dynasty</a:t>
            </a:r>
            <a:r>
              <a:rPr lang="hu-HU" sz="2400" dirty="0" smtClean="0"/>
              <a:t> has </a:t>
            </a:r>
            <a:r>
              <a:rPr lang="hu-HU" sz="2400" dirty="0" err="1" smtClean="0"/>
              <a:t>may</a:t>
            </a:r>
            <a:r>
              <a:rPr lang="hu-HU" sz="2400" dirty="0" smtClean="0"/>
              <a:t> </a:t>
            </a:r>
            <a:r>
              <a:rPr lang="hu-HU" sz="2400" dirty="0" err="1" smtClean="0"/>
              <a:t>have</a:t>
            </a:r>
            <a:r>
              <a:rPr lang="hu-HU" sz="2400" dirty="0" smtClean="0"/>
              <a:t> a </a:t>
            </a:r>
            <a:r>
              <a:rPr lang="hu-HU" sz="2400" dirty="0" err="1" smtClean="0"/>
              <a:t>Transylvanian</a:t>
            </a:r>
            <a:r>
              <a:rPr lang="hu-HU" sz="2400" dirty="0" smtClean="0"/>
              <a:t> </a:t>
            </a:r>
            <a:r>
              <a:rPr lang="hu-HU" sz="2400" dirty="0" err="1" smtClean="0"/>
              <a:t>or</a:t>
            </a:r>
            <a:r>
              <a:rPr lang="hu-HU" sz="2400" dirty="0" smtClean="0"/>
              <a:t> a </a:t>
            </a:r>
            <a:r>
              <a:rPr lang="hu-HU" sz="2400" dirty="0" err="1" smtClean="0"/>
              <a:t>Wallachian</a:t>
            </a:r>
            <a:r>
              <a:rPr lang="hu-HU" sz="2400" dirty="0" smtClean="0"/>
              <a:t> </a:t>
            </a:r>
            <a:r>
              <a:rPr lang="hu-HU" sz="2400" dirty="0" err="1" smtClean="0"/>
              <a:t>anchestors</a:t>
            </a:r>
            <a:r>
              <a:rPr lang="hu-HU" sz="2400" dirty="0" smtClean="0"/>
              <a:t>, </a:t>
            </a:r>
            <a:r>
              <a:rPr lang="hu-HU" sz="2400" dirty="0" err="1" smtClean="0"/>
              <a:t>the</a:t>
            </a:r>
            <a:r>
              <a:rPr lang="hu-HU" sz="2400" dirty="0" smtClean="0"/>
              <a:t> </a:t>
            </a:r>
            <a:r>
              <a:rPr lang="hu-HU" sz="2400" dirty="0" err="1" smtClean="0"/>
              <a:t>ethnicity</a:t>
            </a:r>
            <a:r>
              <a:rPr lang="hu-HU" sz="2400" dirty="0" smtClean="0"/>
              <a:t> is a </a:t>
            </a:r>
            <a:r>
              <a:rPr lang="hu-HU" sz="2400" dirty="0" err="1" smtClean="0"/>
              <a:t>subject</a:t>
            </a:r>
            <a:r>
              <a:rPr lang="hu-HU" sz="2400" dirty="0" smtClean="0"/>
              <a:t> of </a:t>
            </a:r>
            <a:r>
              <a:rPr lang="hu-HU" sz="2400" dirty="0" err="1" smtClean="0"/>
              <a:t>scholarly</a:t>
            </a:r>
            <a:r>
              <a:rPr lang="hu-HU" sz="2400" dirty="0" smtClean="0"/>
              <a:t> </a:t>
            </a:r>
            <a:r>
              <a:rPr lang="hu-HU" sz="2400" dirty="0" err="1" smtClean="0"/>
              <a:t>debate</a:t>
            </a:r>
            <a:r>
              <a:rPr lang="hu-HU" sz="2400" dirty="0" smtClean="0"/>
              <a:t>.</a:t>
            </a:r>
          </a:p>
          <a:p>
            <a:pPr algn="just"/>
            <a:endParaRPr lang="hu-HU" sz="2400" dirty="0"/>
          </a:p>
        </p:txBody>
      </p:sp>
      <p:sp>
        <p:nvSpPr>
          <p:cNvPr id="3" name="Szövegdoboz 2"/>
          <p:cNvSpPr txBox="1"/>
          <p:nvPr/>
        </p:nvSpPr>
        <p:spPr>
          <a:xfrm>
            <a:off x="968188" y="3448620"/>
            <a:ext cx="10103223" cy="1569660"/>
          </a:xfrm>
          <a:prstGeom prst="rect">
            <a:avLst/>
          </a:prstGeom>
          <a:noFill/>
        </p:spPr>
        <p:txBody>
          <a:bodyPr wrap="square" rtlCol="0">
            <a:spAutoFit/>
          </a:bodyPr>
          <a:lstStyle/>
          <a:p>
            <a:r>
              <a:rPr lang="hu-HU" sz="2400" b="1" dirty="0" err="1"/>
              <a:t>Connection</a:t>
            </a:r>
            <a:r>
              <a:rPr lang="hu-HU" sz="2400" b="1" dirty="0"/>
              <a:t> </a:t>
            </a:r>
            <a:r>
              <a:rPr lang="hu-HU" sz="2400" b="1" dirty="0" err="1"/>
              <a:t>to</a:t>
            </a:r>
            <a:r>
              <a:rPr lang="hu-HU" sz="2400" b="1" dirty="0"/>
              <a:t> </a:t>
            </a:r>
            <a:r>
              <a:rPr lang="hu-HU" sz="2400" b="1" dirty="0" err="1"/>
              <a:t>Bulgaria</a:t>
            </a:r>
            <a:r>
              <a:rPr lang="hu-HU" sz="2400" b="1" dirty="0"/>
              <a:t>:</a:t>
            </a:r>
          </a:p>
          <a:p>
            <a:pPr marL="342900" indent="-342900">
              <a:buFont typeface="Arial" panose="020B0604020202020204" pitchFamily="34" charset="0"/>
              <a:buChar char="•"/>
            </a:pPr>
            <a:r>
              <a:rPr lang="hu-HU" sz="2400" dirty="0" err="1"/>
              <a:t>His</a:t>
            </a:r>
            <a:r>
              <a:rPr lang="hu-HU" sz="2400" dirty="0"/>
              <a:t> </a:t>
            </a:r>
            <a:r>
              <a:rPr lang="hu-HU" sz="2400" dirty="0" err="1"/>
              <a:t>title</a:t>
            </a:r>
            <a:r>
              <a:rPr lang="hu-HU" sz="2400" dirty="0"/>
              <a:t> in </a:t>
            </a:r>
            <a:r>
              <a:rPr lang="hu-HU" sz="2400" dirty="0" err="1"/>
              <a:t>the</a:t>
            </a:r>
            <a:r>
              <a:rPr lang="hu-HU" sz="2400" dirty="0"/>
              <a:t> 1486 </a:t>
            </a:r>
            <a:r>
              <a:rPr lang="hu-HU" sz="2400" dirty="0" err="1"/>
              <a:t>law</a:t>
            </a:r>
            <a:r>
              <a:rPr lang="hu-HU" sz="2400" dirty="0"/>
              <a:t>: King of Hungary, </a:t>
            </a:r>
            <a:r>
              <a:rPr lang="hu-HU" sz="2400" dirty="0" err="1"/>
              <a:t>Bohemia</a:t>
            </a:r>
            <a:r>
              <a:rPr lang="hu-HU" sz="2400" dirty="0"/>
              <a:t>, </a:t>
            </a:r>
            <a:r>
              <a:rPr lang="hu-HU" sz="2400" dirty="0" err="1"/>
              <a:t>Dalmatia</a:t>
            </a:r>
            <a:r>
              <a:rPr lang="hu-HU" sz="2400" dirty="0"/>
              <a:t>, </a:t>
            </a:r>
            <a:r>
              <a:rPr lang="hu-HU" sz="2400" dirty="0" err="1"/>
              <a:t>Croatia</a:t>
            </a:r>
            <a:r>
              <a:rPr lang="hu-HU" sz="2400" dirty="0"/>
              <a:t>, Rama, </a:t>
            </a:r>
            <a:r>
              <a:rPr lang="hu-HU" sz="2400" dirty="0" err="1"/>
              <a:t>Serbia</a:t>
            </a:r>
            <a:r>
              <a:rPr lang="hu-HU" sz="2400" dirty="0"/>
              <a:t>, </a:t>
            </a:r>
            <a:r>
              <a:rPr lang="hu-HU" sz="2400" dirty="0" err="1"/>
              <a:t>Lodomeria</a:t>
            </a:r>
            <a:r>
              <a:rPr lang="hu-HU" sz="2400" dirty="0"/>
              <a:t>, </a:t>
            </a:r>
            <a:r>
              <a:rPr lang="hu-HU" sz="2400" dirty="0" err="1"/>
              <a:t>Cumania</a:t>
            </a:r>
            <a:r>
              <a:rPr lang="hu-HU" sz="2400" dirty="0"/>
              <a:t> and </a:t>
            </a:r>
            <a:r>
              <a:rPr lang="hu-HU" sz="2400" b="1" dirty="0" err="1"/>
              <a:t>Bulgaria</a:t>
            </a:r>
            <a:r>
              <a:rPr lang="hu-HU" sz="2400" dirty="0"/>
              <a:t>, Prince of </a:t>
            </a:r>
            <a:r>
              <a:rPr lang="hu-HU" sz="2400" dirty="0" err="1"/>
              <a:t>Silesia</a:t>
            </a:r>
            <a:r>
              <a:rPr lang="hu-HU" sz="2400" dirty="0"/>
              <a:t> and Luxembourg, </a:t>
            </a:r>
            <a:r>
              <a:rPr lang="hu-HU" sz="2400" dirty="0" err="1"/>
              <a:t>Margrave</a:t>
            </a:r>
            <a:r>
              <a:rPr lang="hu-HU" sz="2400" dirty="0"/>
              <a:t> of Moravia and </a:t>
            </a:r>
            <a:r>
              <a:rPr lang="hu-HU" sz="2400" dirty="0" err="1"/>
              <a:t>Lusatia</a:t>
            </a:r>
            <a:endParaRPr lang="hu-HU" sz="2400" dirty="0"/>
          </a:p>
        </p:txBody>
      </p:sp>
    </p:spTree>
    <p:extLst>
      <p:ext uri="{BB962C8B-B14F-4D97-AF65-F5344CB8AC3E}">
        <p14:creationId xmlns:p14="http://schemas.microsoft.com/office/powerpoint/2010/main" val="275947194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55913" y="766983"/>
            <a:ext cx="7422777" cy="3046988"/>
          </a:xfrm>
          <a:prstGeom prst="rect">
            <a:avLst/>
          </a:prstGeom>
        </p:spPr>
        <p:txBody>
          <a:bodyPr wrap="square">
            <a:spAutoFit/>
          </a:bodyPr>
          <a:lstStyle/>
          <a:p>
            <a:pPr algn="just"/>
            <a:r>
              <a:rPr lang="hu-HU" sz="2400" b="1" dirty="0" err="1"/>
              <a:t>Connection</a:t>
            </a:r>
            <a:r>
              <a:rPr lang="hu-HU" sz="2400" b="1" dirty="0"/>
              <a:t> </a:t>
            </a:r>
            <a:r>
              <a:rPr lang="hu-HU" sz="2400" b="1" dirty="0" err="1"/>
              <a:t>to</a:t>
            </a:r>
            <a:r>
              <a:rPr lang="hu-HU" sz="2400" b="1" dirty="0"/>
              <a:t> </a:t>
            </a:r>
            <a:r>
              <a:rPr lang="hu-HU" sz="2400" b="1" dirty="0" err="1" smtClean="0"/>
              <a:t>Italy</a:t>
            </a:r>
            <a:r>
              <a:rPr lang="hu-HU" sz="2400" dirty="0" smtClean="0"/>
              <a:t>:</a:t>
            </a:r>
            <a:endParaRPr lang="hu-HU" sz="2400" dirty="0"/>
          </a:p>
          <a:p>
            <a:pPr marL="342900" indent="-342900" algn="just">
              <a:buFont typeface="Arial" panose="020B0604020202020204" pitchFamily="34" charset="0"/>
              <a:buChar char="•"/>
            </a:pPr>
            <a:r>
              <a:rPr lang="hu-HU" sz="2400" dirty="0" smtClean="0"/>
              <a:t>The </a:t>
            </a:r>
            <a:r>
              <a:rPr lang="hu-HU" sz="2400" dirty="0" err="1" smtClean="0"/>
              <a:t>wife</a:t>
            </a:r>
            <a:r>
              <a:rPr lang="hu-HU" sz="2400" dirty="0" smtClean="0"/>
              <a:t> of King Matthias </a:t>
            </a:r>
            <a:r>
              <a:rPr lang="hu-HU" sz="2400" dirty="0" err="1" smtClean="0"/>
              <a:t>Corvinus</a:t>
            </a:r>
            <a:r>
              <a:rPr lang="hu-HU" sz="2400" dirty="0" smtClean="0"/>
              <a:t> </a:t>
            </a:r>
            <a:r>
              <a:rPr lang="hu-HU" sz="2400" dirty="0" err="1" smtClean="0"/>
              <a:t>was</a:t>
            </a:r>
            <a:r>
              <a:rPr lang="hu-HU" sz="2400" dirty="0" smtClean="0"/>
              <a:t> Beatrice of </a:t>
            </a:r>
            <a:r>
              <a:rPr lang="hu-HU" sz="2400" dirty="0" err="1" smtClean="0"/>
              <a:t>Naples</a:t>
            </a:r>
            <a:r>
              <a:rPr lang="hu-HU" sz="2400" dirty="0" smtClean="0"/>
              <a:t>, </a:t>
            </a:r>
            <a:r>
              <a:rPr lang="hu-HU" sz="2400" dirty="0" err="1" smtClean="0"/>
              <a:t>the</a:t>
            </a:r>
            <a:r>
              <a:rPr lang="hu-HU" sz="2400" dirty="0" smtClean="0"/>
              <a:t> </a:t>
            </a:r>
            <a:r>
              <a:rPr lang="hu-HU" sz="2400" dirty="0" err="1" smtClean="0"/>
              <a:t>daughter</a:t>
            </a:r>
            <a:r>
              <a:rPr lang="hu-HU" sz="2400" dirty="0" smtClean="0"/>
              <a:t> of Ferdinand I of </a:t>
            </a:r>
            <a:r>
              <a:rPr lang="hu-HU" sz="2400" dirty="0" err="1" smtClean="0"/>
              <a:t>Naples</a:t>
            </a:r>
            <a:r>
              <a:rPr lang="hu-HU" sz="2400" dirty="0" smtClean="0"/>
              <a:t> and </a:t>
            </a:r>
            <a:r>
              <a:rPr lang="hu-HU" sz="2400" dirty="0" err="1" smtClean="0"/>
              <a:t>Isabella</a:t>
            </a:r>
            <a:r>
              <a:rPr lang="hu-HU" sz="2400" dirty="0" smtClean="0"/>
              <a:t> of </a:t>
            </a:r>
            <a:r>
              <a:rPr lang="hu-HU" sz="2400" dirty="0" err="1" smtClean="0"/>
              <a:t>Clermont</a:t>
            </a:r>
            <a:r>
              <a:rPr lang="hu-HU" sz="2400" dirty="0" smtClean="0"/>
              <a:t>.</a:t>
            </a:r>
          </a:p>
          <a:p>
            <a:pPr marL="342900" indent="-342900" algn="just">
              <a:buFont typeface="Arial" panose="020B0604020202020204" pitchFamily="34" charset="0"/>
              <a:buChar char="•"/>
            </a:pPr>
            <a:r>
              <a:rPr lang="hu-HU" sz="2400" dirty="0" smtClean="0"/>
              <a:t>Hungary </a:t>
            </a:r>
            <a:r>
              <a:rPr lang="hu-HU" sz="2400" dirty="0" err="1" smtClean="0"/>
              <a:t>was</a:t>
            </a:r>
            <a:r>
              <a:rPr lang="hu-HU" sz="2400" dirty="0" smtClean="0"/>
              <a:t> </a:t>
            </a:r>
            <a:r>
              <a:rPr lang="hu-HU" sz="2400" dirty="0" err="1" smtClean="0"/>
              <a:t>the</a:t>
            </a:r>
            <a:r>
              <a:rPr lang="hu-HU" sz="2400" dirty="0" smtClean="0"/>
              <a:t> </a:t>
            </a:r>
            <a:r>
              <a:rPr lang="hu-HU" sz="2400" dirty="0" err="1" smtClean="0"/>
              <a:t>first</a:t>
            </a:r>
            <a:r>
              <a:rPr lang="hu-HU" sz="2400" dirty="0" smtClean="0"/>
              <a:t> country </a:t>
            </a:r>
            <a:r>
              <a:rPr lang="hu-HU" sz="2400" dirty="0" err="1" smtClean="0"/>
              <a:t>by</a:t>
            </a:r>
            <a:r>
              <a:rPr lang="hu-HU" sz="2400" dirty="0" smtClean="0"/>
              <a:t> Matthias </a:t>
            </a:r>
            <a:r>
              <a:rPr lang="hu-HU" sz="2400" dirty="0" err="1" smtClean="0"/>
              <a:t>Corvinus</a:t>
            </a:r>
            <a:r>
              <a:rPr lang="hu-HU" sz="2400" dirty="0" smtClean="0"/>
              <a:t> </a:t>
            </a:r>
            <a:r>
              <a:rPr lang="hu-HU" sz="2400" dirty="0" err="1" smtClean="0"/>
              <a:t>to</a:t>
            </a:r>
            <a:r>
              <a:rPr lang="hu-HU" sz="2400" dirty="0" smtClean="0"/>
              <a:t> </a:t>
            </a:r>
            <a:r>
              <a:rPr lang="hu-HU" sz="2400" dirty="0" err="1" smtClean="0"/>
              <a:t>embrace</a:t>
            </a:r>
            <a:r>
              <a:rPr lang="hu-HU" sz="2400" dirty="0" smtClean="0"/>
              <a:t> </a:t>
            </a:r>
            <a:r>
              <a:rPr lang="hu-HU" sz="2400" dirty="0" err="1" smtClean="0"/>
              <a:t>the</a:t>
            </a:r>
            <a:r>
              <a:rPr lang="hu-HU" sz="2400" dirty="0" smtClean="0"/>
              <a:t> </a:t>
            </a:r>
            <a:r>
              <a:rPr lang="hu-HU" sz="2400" dirty="0" err="1" smtClean="0"/>
              <a:t>renessaince</a:t>
            </a:r>
            <a:r>
              <a:rPr lang="hu-HU" sz="2400" dirty="0" smtClean="0"/>
              <a:t> </a:t>
            </a:r>
            <a:r>
              <a:rPr lang="hu-HU" sz="2400" dirty="0" err="1" smtClean="0"/>
              <a:t>from</a:t>
            </a:r>
            <a:r>
              <a:rPr lang="hu-HU" sz="2400" dirty="0" smtClean="0"/>
              <a:t> Italy.</a:t>
            </a:r>
          </a:p>
          <a:p>
            <a:pPr marL="342900" indent="-342900" algn="just">
              <a:buFont typeface="Arial" panose="020B0604020202020204" pitchFamily="34" charset="0"/>
              <a:buChar char="•"/>
            </a:pPr>
            <a:r>
              <a:rPr lang="hu-HU" sz="2400" dirty="0" smtClean="0"/>
              <a:t>King Matthias </a:t>
            </a:r>
            <a:r>
              <a:rPr lang="hu-HU" sz="2400" dirty="0" err="1" smtClean="0"/>
              <a:t>kept</a:t>
            </a:r>
            <a:r>
              <a:rPr lang="hu-HU" sz="2400" dirty="0" smtClean="0"/>
              <a:t> </a:t>
            </a:r>
            <a:r>
              <a:rPr lang="hu-HU" sz="2400" dirty="0" err="1" smtClean="0"/>
              <a:t>fruitful</a:t>
            </a:r>
            <a:r>
              <a:rPr lang="hu-HU" sz="2400" dirty="0" smtClean="0"/>
              <a:t> </a:t>
            </a:r>
            <a:r>
              <a:rPr lang="hu-HU" sz="2400" dirty="0" err="1" smtClean="0"/>
              <a:t>connections</a:t>
            </a:r>
            <a:r>
              <a:rPr lang="hu-HU" sz="2400" dirty="0" smtClean="0"/>
              <a:t> </a:t>
            </a:r>
            <a:r>
              <a:rPr lang="hu-HU" sz="2400" dirty="0" err="1" smtClean="0"/>
              <a:t>with</a:t>
            </a:r>
            <a:r>
              <a:rPr lang="hu-HU" sz="2400" dirty="0" smtClean="0"/>
              <a:t> Italian </a:t>
            </a:r>
            <a:r>
              <a:rPr lang="hu-HU" sz="2400" dirty="0" err="1" smtClean="0"/>
              <a:t>humanists</a:t>
            </a:r>
            <a:r>
              <a:rPr lang="hu-HU" sz="2400" dirty="0" smtClean="0"/>
              <a:t> and </a:t>
            </a:r>
            <a:r>
              <a:rPr lang="hu-HU" sz="2400" dirty="0" err="1" smtClean="0"/>
              <a:t>scientists</a:t>
            </a:r>
            <a:r>
              <a:rPr lang="hu-HU" sz="2400" dirty="0" smtClean="0"/>
              <a:t>.</a:t>
            </a:r>
            <a:endParaRPr lang="hu-HU" sz="2400" dirty="0"/>
          </a:p>
        </p:txBody>
      </p:sp>
      <p:pic>
        <p:nvPicPr>
          <p:cNvPr id="3" name="Kép 2"/>
          <p:cNvPicPr>
            <a:picLocks noChangeAspect="1"/>
          </p:cNvPicPr>
          <p:nvPr/>
        </p:nvPicPr>
        <p:blipFill>
          <a:blip r:embed="rId2"/>
          <a:stretch>
            <a:fillRect/>
          </a:stretch>
        </p:blipFill>
        <p:spPr>
          <a:xfrm>
            <a:off x="8706762" y="766983"/>
            <a:ext cx="2636154" cy="2747280"/>
          </a:xfrm>
          <a:prstGeom prst="rect">
            <a:avLst/>
          </a:prstGeom>
        </p:spPr>
      </p:pic>
      <p:sp>
        <p:nvSpPr>
          <p:cNvPr id="4" name="Szövegdoboz 3"/>
          <p:cNvSpPr txBox="1"/>
          <p:nvPr/>
        </p:nvSpPr>
        <p:spPr>
          <a:xfrm>
            <a:off x="1317171" y="3813971"/>
            <a:ext cx="10025745" cy="2308324"/>
          </a:xfrm>
          <a:prstGeom prst="rect">
            <a:avLst/>
          </a:prstGeom>
          <a:noFill/>
        </p:spPr>
        <p:txBody>
          <a:bodyPr wrap="square" rtlCol="0">
            <a:spAutoFit/>
          </a:bodyPr>
          <a:lstStyle/>
          <a:p>
            <a:r>
              <a:rPr lang="hu-HU" sz="2400" b="1" dirty="0" smtClean="0">
                <a:solidFill>
                  <a:srgbClr val="FF0000"/>
                </a:solidFill>
              </a:rPr>
              <a:t>We </a:t>
            </a:r>
            <a:r>
              <a:rPr lang="hu-HU" sz="2400" b="1" dirty="0" err="1" smtClean="0">
                <a:solidFill>
                  <a:srgbClr val="FF0000"/>
                </a:solidFill>
              </a:rPr>
              <a:t>truly</a:t>
            </a:r>
            <a:r>
              <a:rPr lang="hu-HU" sz="2400" b="1" dirty="0" smtClean="0">
                <a:solidFill>
                  <a:srgbClr val="FF0000"/>
                </a:solidFill>
              </a:rPr>
              <a:t> </a:t>
            </a:r>
            <a:r>
              <a:rPr lang="hu-HU" sz="2400" b="1" dirty="0" err="1" smtClean="0">
                <a:solidFill>
                  <a:srgbClr val="FF0000"/>
                </a:solidFill>
              </a:rPr>
              <a:t>think</a:t>
            </a:r>
            <a:r>
              <a:rPr lang="hu-HU" sz="2400" b="1" dirty="0" smtClean="0">
                <a:solidFill>
                  <a:srgbClr val="FF0000"/>
                </a:solidFill>
              </a:rPr>
              <a:t> </a:t>
            </a:r>
            <a:r>
              <a:rPr lang="hu-HU" sz="2400" b="1" dirty="0" err="1" smtClean="0">
                <a:solidFill>
                  <a:srgbClr val="FF0000"/>
                </a:solidFill>
              </a:rPr>
              <a:t>that</a:t>
            </a:r>
            <a:r>
              <a:rPr lang="hu-HU" sz="2400" b="1" dirty="0" smtClean="0">
                <a:solidFill>
                  <a:srgbClr val="FF0000"/>
                </a:solidFill>
              </a:rPr>
              <a:t> King Matthias </a:t>
            </a:r>
            <a:r>
              <a:rPr lang="hu-HU" sz="2400" b="1" dirty="0" err="1" smtClean="0">
                <a:solidFill>
                  <a:srgbClr val="FF0000"/>
                </a:solidFill>
              </a:rPr>
              <a:t>Corvinus</a:t>
            </a:r>
            <a:r>
              <a:rPr lang="hu-HU" sz="2400" b="1" dirty="0" smtClean="0">
                <a:solidFill>
                  <a:srgbClr val="FF0000"/>
                </a:solidFill>
              </a:rPr>
              <a:t>, </a:t>
            </a:r>
            <a:r>
              <a:rPr lang="hu-HU" sz="2400" b="1" dirty="0" err="1" smtClean="0">
                <a:solidFill>
                  <a:srgbClr val="FF0000"/>
                </a:solidFill>
              </a:rPr>
              <a:t>who</a:t>
            </a:r>
            <a:r>
              <a:rPr lang="hu-HU" sz="2400" b="1" dirty="0" smtClean="0">
                <a:solidFill>
                  <a:srgbClr val="FF0000"/>
                </a:solidFill>
              </a:rPr>
              <a:t> </a:t>
            </a:r>
            <a:r>
              <a:rPr lang="hu-HU" sz="2400" b="1" dirty="0" err="1" smtClean="0">
                <a:solidFill>
                  <a:srgbClr val="FF0000"/>
                </a:solidFill>
              </a:rPr>
              <a:t>was</a:t>
            </a:r>
            <a:r>
              <a:rPr lang="hu-HU" sz="2400" b="1" dirty="0" smtClean="0">
                <a:solidFill>
                  <a:srgbClr val="FF0000"/>
                </a:solidFill>
              </a:rPr>
              <a:t> </a:t>
            </a:r>
            <a:r>
              <a:rPr lang="hu-HU" sz="2400" b="1" dirty="0" err="1" smtClean="0">
                <a:solidFill>
                  <a:srgbClr val="FF0000"/>
                </a:solidFill>
              </a:rPr>
              <a:t>one</a:t>
            </a:r>
            <a:r>
              <a:rPr lang="hu-HU" sz="2400" b="1" dirty="0" smtClean="0">
                <a:solidFill>
                  <a:srgbClr val="FF0000"/>
                </a:solidFill>
              </a:rPr>
              <a:t> of </a:t>
            </a:r>
            <a:r>
              <a:rPr lang="hu-HU" sz="2400" b="1" dirty="0" err="1" smtClean="0">
                <a:solidFill>
                  <a:srgbClr val="FF0000"/>
                </a:solidFill>
              </a:rPr>
              <a:t>the</a:t>
            </a:r>
            <a:r>
              <a:rPr lang="hu-HU" sz="2400" b="1" dirty="0" smtClean="0">
                <a:solidFill>
                  <a:srgbClr val="FF0000"/>
                </a:solidFill>
              </a:rPr>
              <a:t> most outstanding </a:t>
            </a:r>
            <a:r>
              <a:rPr lang="hu-HU" sz="2400" b="1" dirty="0" err="1" smtClean="0">
                <a:solidFill>
                  <a:srgbClr val="FF0000"/>
                </a:solidFill>
              </a:rPr>
              <a:t>person</a:t>
            </a:r>
            <a:r>
              <a:rPr lang="hu-HU" sz="2400" b="1" dirty="0" smtClean="0">
                <a:solidFill>
                  <a:srgbClr val="FF0000"/>
                </a:solidFill>
              </a:rPr>
              <a:t> in </a:t>
            </a:r>
            <a:r>
              <a:rPr lang="hu-HU" sz="2400" b="1" dirty="0" err="1" smtClean="0">
                <a:solidFill>
                  <a:srgbClr val="FF0000"/>
                </a:solidFill>
              </a:rPr>
              <a:t>the</a:t>
            </a:r>
            <a:r>
              <a:rPr lang="hu-HU" sz="2400" b="1" dirty="0" smtClean="0">
                <a:solidFill>
                  <a:srgbClr val="FF0000"/>
                </a:solidFill>
              </a:rPr>
              <a:t> 15th </a:t>
            </a:r>
            <a:r>
              <a:rPr lang="hu-HU" sz="2400" b="1" dirty="0" err="1" smtClean="0">
                <a:solidFill>
                  <a:srgbClr val="FF0000"/>
                </a:solidFill>
              </a:rPr>
              <a:t>century</a:t>
            </a:r>
            <a:r>
              <a:rPr lang="hu-HU" sz="2400" b="1" dirty="0">
                <a:solidFill>
                  <a:srgbClr val="FF0000"/>
                </a:solidFill>
              </a:rPr>
              <a:t> </a:t>
            </a:r>
            <a:r>
              <a:rPr lang="hu-HU" sz="2400" b="1" dirty="0" err="1" smtClean="0">
                <a:solidFill>
                  <a:srgbClr val="FF0000"/>
                </a:solidFill>
              </a:rPr>
              <a:t>shall</a:t>
            </a:r>
            <a:r>
              <a:rPr lang="hu-HU" sz="2400" b="1" dirty="0" smtClean="0">
                <a:solidFill>
                  <a:srgbClr val="FF0000"/>
                </a:solidFill>
              </a:rPr>
              <a:t> be a </a:t>
            </a:r>
            <a:r>
              <a:rPr lang="hu-HU" sz="2400" b="1" dirty="0" err="1" smtClean="0">
                <a:solidFill>
                  <a:srgbClr val="FF0000"/>
                </a:solidFill>
              </a:rPr>
              <a:t>perfect</a:t>
            </a:r>
            <a:r>
              <a:rPr lang="hu-HU" sz="2400" b="1" dirty="0" smtClean="0">
                <a:solidFill>
                  <a:srgbClr val="FF0000"/>
                </a:solidFill>
              </a:rPr>
              <a:t> </a:t>
            </a:r>
            <a:r>
              <a:rPr lang="hu-HU" sz="2400" b="1" dirty="0" err="1" smtClean="0">
                <a:solidFill>
                  <a:srgbClr val="FF0000"/>
                </a:solidFill>
              </a:rPr>
              <a:t>applicant</a:t>
            </a:r>
            <a:r>
              <a:rPr lang="hu-HU" sz="2400" b="1" dirty="0" smtClean="0">
                <a:solidFill>
                  <a:srgbClr val="FF0000"/>
                </a:solidFill>
              </a:rPr>
              <a:t> </a:t>
            </a:r>
            <a:r>
              <a:rPr lang="hu-HU" sz="2400" b="1" dirty="0" err="1" smtClean="0">
                <a:solidFill>
                  <a:srgbClr val="FF0000"/>
                </a:solidFill>
              </a:rPr>
              <a:t>for</a:t>
            </a:r>
            <a:r>
              <a:rPr lang="hu-HU" sz="2400" b="1" dirty="0" smtClean="0">
                <a:solidFill>
                  <a:srgbClr val="FF0000"/>
                </a:solidFill>
              </a:rPr>
              <a:t> </a:t>
            </a:r>
            <a:r>
              <a:rPr lang="hu-HU" sz="2400" b="1" dirty="0" err="1" smtClean="0">
                <a:solidFill>
                  <a:srgbClr val="FF0000"/>
                </a:solidFill>
              </a:rPr>
              <a:t>the</a:t>
            </a:r>
            <a:r>
              <a:rPr lang="hu-HU" sz="2400" b="1" dirty="0" smtClean="0">
                <a:solidFill>
                  <a:srgbClr val="FF0000"/>
                </a:solidFill>
              </a:rPr>
              <a:t> project </a:t>
            </a:r>
            <a:r>
              <a:rPr lang="hu-HU" sz="2400" b="1" dirty="0" err="1" smtClean="0">
                <a:solidFill>
                  <a:srgbClr val="FF0000"/>
                </a:solidFill>
              </a:rPr>
              <a:t>heroe</a:t>
            </a:r>
            <a:r>
              <a:rPr lang="hu-HU" sz="2400" b="1" dirty="0" smtClean="0">
                <a:solidFill>
                  <a:srgbClr val="FF0000"/>
                </a:solidFill>
              </a:rPr>
              <a:t> </a:t>
            </a:r>
            <a:r>
              <a:rPr lang="hu-HU" sz="2400" b="1" dirty="0" err="1" smtClean="0">
                <a:solidFill>
                  <a:srgbClr val="FF0000"/>
                </a:solidFill>
              </a:rPr>
              <a:t>title</a:t>
            </a:r>
            <a:r>
              <a:rPr lang="hu-HU" sz="2400" b="1" dirty="0" smtClean="0">
                <a:solidFill>
                  <a:srgbClr val="FF0000"/>
                </a:solidFill>
              </a:rPr>
              <a:t>. </a:t>
            </a:r>
            <a:r>
              <a:rPr lang="hu-HU" sz="2400" b="1" dirty="0" err="1" smtClean="0">
                <a:solidFill>
                  <a:srgbClr val="FF0000"/>
                </a:solidFill>
              </a:rPr>
              <a:t>Having</a:t>
            </a:r>
            <a:r>
              <a:rPr lang="hu-HU" sz="2400" b="1" dirty="0" smtClean="0">
                <a:solidFill>
                  <a:srgbClr val="FF0000"/>
                </a:solidFill>
              </a:rPr>
              <a:t> a </a:t>
            </a:r>
            <a:r>
              <a:rPr lang="hu-HU" sz="2400" b="1" dirty="0" err="1" smtClean="0">
                <a:solidFill>
                  <a:srgbClr val="FF0000"/>
                </a:solidFill>
              </a:rPr>
              <a:t>connection</a:t>
            </a:r>
            <a:r>
              <a:rPr lang="hu-HU" sz="2400" b="1" dirty="0" smtClean="0">
                <a:solidFill>
                  <a:srgbClr val="FF0000"/>
                </a:solidFill>
              </a:rPr>
              <a:t> </a:t>
            </a:r>
            <a:r>
              <a:rPr lang="hu-HU" sz="2400" b="1" dirty="0" err="1" smtClean="0">
                <a:solidFill>
                  <a:srgbClr val="FF0000"/>
                </a:solidFill>
              </a:rPr>
              <a:t>with</a:t>
            </a:r>
            <a:r>
              <a:rPr lang="hu-HU" sz="2400" b="1" dirty="0" smtClean="0">
                <a:solidFill>
                  <a:srgbClr val="FF0000"/>
                </a:solidFill>
              </a:rPr>
              <a:t> </a:t>
            </a:r>
            <a:r>
              <a:rPr lang="hu-HU" sz="2400" b="1" dirty="0" err="1" smtClean="0">
                <a:solidFill>
                  <a:srgbClr val="FF0000"/>
                </a:solidFill>
              </a:rPr>
              <a:t>every</a:t>
            </a:r>
            <a:r>
              <a:rPr lang="hu-HU" sz="2400" b="1" dirty="0" smtClean="0">
                <a:solidFill>
                  <a:srgbClr val="FF0000"/>
                </a:solidFill>
              </a:rPr>
              <a:t> </a:t>
            </a:r>
            <a:r>
              <a:rPr lang="hu-HU" sz="2400" b="1" dirty="0" err="1" smtClean="0">
                <a:solidFill>
                  <a:srgbClr val="FF0000"/>
                </a:solidFill>
              </a:rPr>
              <a:t>participating</a:t>
            </a:r>
            <a:r>
              <a:rPr lang="hu-HU" sz="2400" b="1" dirty="0" smtClean="0">
                <a:solidFill>
                  <a:srgbClr val="FF0000"/>
                </a:solidFill>
              </a:rPr>
              <a:t> </a:t>
            </a:r>
            <a:r>
              <a:rPr lang="hu-HU" sz="2400" b="1" dirty="0" err="1" smtClean="0">
                <a:solidFill>
                  <a:srgbClr val="FF0000"/>
                </a:solidFill>
              </a:rPr>
              <a:t>countries</a:t>
            </a:r>
            <a:r>
              <a:rPr lang="hu-HU" sz="2400" b="1" dirty="0" smtClean="0">
                <a:solidFill>
                  <a:srgbClr val="FF0000"/>
                </a:solidFill>
              </a:rPr>
              <a:t>, he </a:t>
            </a:r>
            <a:r>
              <a:rPr lang="hu-HU" sz="2400" b="1" dirty="0" err="1" smtClean="0">
                <a:solidFill>
                  <a:srgbClr val="FF0000"/>
                </a:solidFill>
              </a:rPr>
              <a:t>could</a:t>
            </a:r>
            <a:r>
              <a:rPr lang="hu-HU" sz="2400" b="1" dirty="0" smtClean="0">
                <a:solidFill>
                  <a:srgbClr val="FF0000"/>
                </a:solidFill>
              </a:rPr>
              <a:t> be </a:t>
            </a:r>
            <a:r>
              <a:rPr lang="hu-HU" sz="2400" b="1" dirty="0" err="1" smtClean="0">
                <a:solidFill>
                  <a:srgbClr val="FF0000"/>
                </a:solidFill>
              </a:rPr>
              <a:t>introduced</a:t>
            </a:r>
            <a:r>
              <a:rPr lang="hu-HU" sz="2400" b="1" dirty="0" smtClean="0">
                <a:solidFill>
                  <a:srgbClr val="FF0000"/>
                </a:solidFill>
              </a:rPr>
              <a:t> and </a:t>
            </a:r>
            <a:r>
              <a:rPr lang="hu-HU" sz="2400" b="1" dirty="0" err="1" smtClean="0">
                <a:solidFill>
                  <a:srgbClr val="FF0000"/>
                </a:solidFill>
              </a:rPr>
              <a:t>presented</a:t>
            </a:r>
            <a:r>
              <a:rPr lang="hu-HU" sz="2400" b="1" dirty="0" smtClean="0">
                <a:solidFill>
                  <a:srgbClr val="FF0000"/>
                </a:solidFill>
              </a:rPr>
              <a:t> </a:t>
            </a:r>
            <a:r>
              <a:rPr lang="hu-HU" sz="2400" b="1" dirty="0" err="1" smtClean="0">
                <a:solidFill>
                  <a:srgbClr val="FF0000"/>
                </a:solidFill>
              </a:rPr>
              <a:t>from</a:t>
            </a:r>
            <a:r>
              <a:rPr lang="hu-HU" sz="2400" b="1" dirty="0" smtClean="0">
                <a:solidFill>
                  <a:srgbClr val="FF0000"/>
                </a:solidFill>
              </a:rPr>
              <a:t> </a:t>
            </a:r>
            <a:r>
              <a:rPr lang="hu-HU" sz="2400" b="1" dirty="0" err="1" smtClean="0">
                <a:solidFill>
                  <a:srgbClr val="FF0000"/>
                </a:solidFill>
              </a:rPr>
              <a:t>each</a:t>
            </a:r>
            <a:r>
              <a:rPr lang="hu-HU" sz="2400" b="1" dirty="0" smtClean="0">
                <a:solidFill>
                  <a:srgbClr val="FF0000"/>
                </a:solidFill>
              </a:rPr>
              <a:t> </a:t>
            </a:r>
            <a:r>
              <a:rPr lang="hu-HU" sz="2400" b="1" dirty="0" err="1" smtClean="0">
                <a:solidFill>
                  <a:srgbClr val="FF0000"/>
                </a:solidFill>
              </a:rPr>
              <a:t>country’s</a:t>
            </a:r>
            <a:r>
              <a:rPr lang="hu-HU" sz="2400" b="1" dirty="0" smtClean="0">
                <a:solidFill>
                  <a:srgbClr val="FF0000"/>
                </a:solidFill>
              </a:rPr>
              <a:t> </a:t>
            </a:r>
            <a:r>
              <a:rPr lang="hu-HU" sz="2400" b="1" dirty="0" err="1" smtClean="0">
                <a:solidFill>
                  <a:srgbClr val="FF0000"/>
                </a:solidFill>
              </a:rPr>
              <a:t>aspect</a:t>
            </a:r>
            <a:r>
              <a:rPr lang="hu-HU" sz="2400" b="1" dirty="0" smtClean="0">
                <a:solidFill>
                  <a:srgbClr val="FF0000"/>
                </a:solidFill>
              </a:rPr>
              <a:t>, </a:t>
            </a:r>
            <a:r>
              <a:rPr lang="hu-HU" sz="2400" b="1" dirty="0" err="1" smtClean="0">
                <a:solidFill>
                  <a:srgbClr val="FF0000"/>
                </a:solidFill>
              </a:rPr>
              <a:t>which</a:t>
            </a:r>
            <a:r>
              <a:rPr lang="hu-HU" sz="2400" b="1" dirty="0" smtClean="0">
                <a:solidFill>
                  <a:srgbClr val="FF0000"/>
                </a:solidFill>
              </a:rPr>
              <a:t> </a:t>
            </a:r>
            <a:r>
              <a:rPr lang="hu-HU" sz="2400" b="1" dirty="0" err="1" smtClean="0">
                <a:solidFill>
                  <a:srgbClr val="FF0000"/>
                </a:solidFill>
              </a:rPr>
              <a:t>would</a:t>
            </a:r>
            <a:r>
              <a:rPr lang="hu-HU" sz="2400" b="1" dirty="0" smtClean="0">
                <a:solidFill>
                  <a:srgbClr val="FF0000"/>
                </a:solidFill>
              </a:rPr>
              <a:t> </a:t>
            </a:r>
            <a:r>
              <a:rPr lang="hu-HU" sz="2400" b="1" dirty="0" err="1" smtClean="0">
                <a:solidFill>
                  <a:srgbClr val="FF0000"/>
                </a:solidFill>
              </a:rPr>
              <a:t>give</a:t>
            </a:r>
            <a:r>
              <a:rPr lang="hu-HU" sz="2400" b="1" dirty="0" smtClean="0">
                <a:solidFill>
                  <a:srgbClr val="FF0000"/>
                </a:solidFill>
              </a:rPr>
              <a:t> </a:t>
            </a:r>
            <a:r>
              <a:rPr lang="hu-HU" sz="2400" b="1" dirty="0" err="1" smtClean="0">
                <a:solidFill>
                  <a:srgbClr val="FF0000"/>
                </a:solidFill>
              </a:rPr>
              <a:t>all</a:t>
            </a:r>
            <a:r>
              <a:rPr lang="hu-HU" sz="2400" b="1" dirty="0" smtClean="0">
                <a:solidFill>
                  <a:srgbClr val="FF0000"/>
                </a:solidFill>
              </a:rPr>
              <a:t> of </a:t>
            </a:r>
            <a:r>
              <a:rPr lang="hu-HU" sz="2400" b="1" dirty="0" err="1" smtClean="0">
                <a:solidFill>
                  <a:srgbClr val="FF0000"/>
                </a:solidFill>
              </a:rPr>
              <a:t>us</a:t>
            </a:r>
            <a:r>
              <a:rPr lang="hu-HU" sz="2400" b="1" dirty="0" smtClean="0">
                <a:solidFill>
                  <a:srgbClr val="FF0000"/>
                </a:solidFill>
              </a:rPr>
              <a:t> </a:t>
            </a:r>
            <a:r>
              <a:rPr lang="hu-HU" sz="2400" b="1" dirty="0" err="1" smtClean="0">
                <a:solidFill>
                  <a:srgbClr val="FF0000"/>
                </a:solidFill>
              </a:rPr>
              <a:t>the</a:t>
            </a:r>
            <a:r>
              <a:rPr lang="hu-HU" sz="2400" b="1" dirty="0" smtClean="0">
                <a:solidFill>
                  <a:srgbClr val="FF0000"/>
                </a:solidFill>
              </a:rPr>
              <a:t> </a:t>
            </a:r>
            <a:r>
              <a:rPr lang="hu-HU" sz="2400" b="1" dirty="0" err="1" smtClean="0">
                <a:solidFill>
                  <a:srgbClr val="FF0000"/>
                </a:solidFill>
              </a:rPr>
              <a:t>understanding</a:t>
            </a:r>
            <a:r>
              <a:rPr lang="hu-HU" sz="2400" b="1" dirty="0" smtClean="0">
                <a:solidFill>
                  <a:srgbClr val="FF0000"/>
                </a:solidFill>
              </a:rPr>
              <a:t> </a:t>
            </a:r>
            <a:r>
              <a:rPr lang="hu-HU" sz="2400" b="1" dirty="0" err="1" smtClean="0">
                <a:solidFill>
                  <a:srgbClr val="FF0000"/>
                </a:solidFill>
              </a:rPr>
              <a:t>that</a:t>
            </a:r>
            <a:r>
              <a:rPr lang="hu-HU" sz="2400" b="1" dirty="0" smtClean="0">
                <a:solidFill>
                  <a:srgbClr val="FF0000"/>
                </a:solidFill>
              </a:rPr>
              <a:t> </a:t>
            </a:r>
            <a:r>
              <a:rPr lang="hu-HU" sz="2400" b="1" dirty="0" err="1" smtClean="0">
                <a:solidFill>
                  <a:srgbClr val="FF0000"/>
                </a:solidFill>
              </a:rPr>
              <a:t>such</a:t>
            </a:r>
            <a:r>
              <a:rPr lang="hu-HU" sz="2400" b="1" dirty="0" smtClean="0">
                <a:solidFill>
                  <a:srgbClr val="FF0000"/>
                </a:solidFill>
              </a:rPr>
              <a:t> a </a:t>
            </a:r>
            <a:r>
              <a:rPr lang="hu-HU" sz="2400" b="1" dirty="0" err="1" smtClean="0">
                <a:solidFill>
                  <a:srgbClr val="FF0000"/>
                </a:solidFill>
              </a:rPr>
              <a:t>heroe</a:t>
            </a:r>
            <a:r>
              <a:rPr lang="hu-HU" sz="2400" b="1" dirty="0">
                <a:solidFill>
                  <a:srgbClr val="FF0000"/>
                </a:solidFill>
              </a:rPr>
              <a:t> </a:t>
            </a:r>
            <a:r>
              <a:rPr lang="hu-HU" sz="2400" b="1" dirty="0" err="1" smtClean="0">
                <a:solidFill>
                  <a:srgbClr val="FF0000"/>
                </a:solidFill>
              </a:rPr>
              <a:t>connects</a:t>
            </a:r>
            <a:r>
              <a:rPr lang="hu-HU" sz="2400" b="1" dirty="0" smtClean="0">
                <a:solidFill>
                  <a:srgbClr val="FF0000"/>
                </a:solidFill>
              </a:rPr>
              <a:t> </a:t>
            </a:r>
            <a:r>
              <a:rPr lang="hu-HU" sz="2400" b="1" dirty="0" err="1" smtClean="0">
                <a:solidFill>
                  <a:srgbClr val="FF0000"/>
                </a:solidFill>
              </a:rPr>
              <a:t>not</a:t>
            </a:r>
            <a:r>
              <a:rPr lang="hu-HU" sz="2400" b="1" dirty="0" smtClean="0">
                <a:solidFill>
                  <a:srgbClr val="FF0000"/>
                </a:solidFill>
              </a:rPr>
              <a:t> </a:t>
            </a:r>
            <a:r>
              <a:rPr lang="hu-HU" sz="2400" b="1" dirty="0" err="1" smtClean="0">
                <a:solidFill>
                  <a:srgbClr val="FF0000"/>
                </a:solidFill>
              </a:rPr>
              <a:t>only</a:t>
            </a:r>
            <a:r>
              <a:rPr lang="hu-HU" sz="2400" b="1" dirty="0" smtClean="0">
                <a:solidFill>
                  <a:srgbClr val="FF0000"/>
                </a:solidFill>
              </a:rPr>
              <a:t> </a:t>
            </a:r>
            <a:r>
              <a:rPr lang="hu-HU" sz="2400" b="1" dirty="0" err="1" smtClean="0">
                <a:solidFill>
                  <a:srgbClr val="FF0000"/>
                </a:solidFill>
              </a:rPr>
              <a:t>past</a:t>
            </a:r>
            <a:r>
              <a:rPr lang="hu-HU" sz="2400" b="1" dirty="0" smtClean="0">
                <a:solidFill>
                  <a:srgbClr val="FF0000"/>
                </a:solidFill>
              </a:rPr>
              <a:t> and </a:t>
            </a:r>
            <a:r>
              <a:rPr lang="hu-HU" sz="2400" b="1" dirty="0" err="1" smtClean="0">
                <a:solidFill>
                  <a:srgbClr val="FF0000"/>
                </a:solidFill>
              </a:rPr>
              <a:t>future</a:t>
            </a:r>
            <a:r>
              <a:rPr lang="hu-HU" sz="2400" b="1" dirty="0" smtClean="0">
                <a:solidFill>
                  <a:srgbClr val="FF0000"/>
                </a:solidFill>
              </a:rPr>
              <a:t>, </a:t>
            </a:r>
            <a:r>
              <a:rPr lang="hu-HU" sz="2400" b="1" dirty="0" err="1" smtClean="0">
                <a:solidFill>
                  <a:srgbClr val="FF0000"/>
                </a:solidFill>
              </a:rPr>
              <a:t>but</a:t>
            </a:r>
            <a:r>
              <a:rPr lang="hu-HU" sz="2400" b="1" dirty="0" smtClean="0">
                <a:solidFill>
                  <a:srgbClr val="FF0000"/>
                </a:solidFill>
              </a:rPr>
              <a:t> </a:t>
            </a:r>
            <a:r>
              <a:rPr lang="hu-HU" sz="2400" b="1" dirty="0" err="1" smtClean="0">
                <a:solidFill>
                  <a:srgbClr val="FF0000"/>
                </a:solidFill>
              </a:rPr>
              <a:t>connects</a:t>
            </a:r>
            <a:r>
              <a:rPr lang="hu-HU" sz="2400" b="1" dirty="0" smtClean="0">
                <a:solidFill>
                  <a:srgbClr val="FF0000"/>
                </a:solidFill>
              </a:rPr>
              <a:t> </a:t>
            </a:r>
            <a:r>
              <a:rPr lang="hu-HU" sz="2400" b="1" dirty="0" err="1" smtClean="0">
                <a:solidFill>
                  <a:srgbClr val="FF0000"/>
                </a:solidFill>
              </a:rPr>
              <a:t>people</a:t>
            </a:r>
            <a:r>
              <a:rPr lang="hu-HU" sz="2400" b="1" dirty="0" smtClean="0">
                <a:solidFill>
                  <a:srgbClr val="FF0000"/>
                </a:solidFill>
              </a:rPr>
              <a:t>, </a:t>
            </a:r>
            <a:r>
              <a:rPr lang="hu-HU" sz="2400" b="1" dirty="0" err="1" smtClean="0">
                <a:solidFill>
                  <a:srgbClr val="FF0000"/>
                </a:solidFill>
              </a:rPr>
              <a:t>connects</a:t>
            </a:r>
            <a:r>
              <a:rPr lang="hu-HU" sz="2400" b="1" dirty="0" smtClean="0">
                <a:solidFill>
                  <a:srgbClr val="FF0000"/>
                </a:solidFill>
              </a:rPr>
              <a:t> Europe.</a:t>
            </a:r>
            <a:endParaRPr lang="hu-HU" sz="2400" b="1" dirty="0">
              <a:solidFill>
                <a:srgbClr val="FF0000"/>
              </a:solidFill>
            </a:endParaRPr>
          </a:p>
        </p:txBody>
      </p:sp>
      <p:sp>
        <p:nvSpPr>
          <p:cNvPr id="5" name="Szövegdoboz 4"/>
          <p:cNvSpPr txBox="1"/>
          <p:nvPr/>
        </p:nvSpPr>
        <p:spPr>
          <a:xfrm>
            <a:off x="9069641" y="3551829"/>
            <a:ext cx="1910395" cy="276999"/>
          </a:xfrm>
          <a:prstGeom prst="rect">
            <a:avLst/>
          </a:prstGeom>
          <a:noFill/>
        </p:spPr>
        <p:txBody>
          <a:bodyPr wrap="none" rtlCol="0">
            <a:spAutoFit/>
          </a:bodyPr>
          <a:lstStyle/>
          <a:p>
            <a:r>
              <a:rPr lang="hu-HU" sz="1200" dirty="0" smtClean="0"/>
              <a:t>Picture 3. Beatrice of </a:t>
            </a:r>
            <a:r>
              <a:rPr lang="hu-HU" sz="1200" dirty="0" err="1" smtClean="0"/>
              <a:t>Naples</a:t>
            </a:r>
            <a:endParaRPr lang="hu-HU" sz="1200" dirty="0"/>
          </a:p>
        </p:txBody>
      </p:sp>
    </p:spTree>
    <p:extLst>
      <p:ext uri="{BB962C8B-B14F-4D97-AF65-F5344CB8AC3E}">
        <p14:creationId xmlns:p14="http://schemas.microsoft.com/office/powerpoint/2010/main" val="34922439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93371" y="993018"/>
            <a:ext cx="9601196" cy="1303867"/>
          </a:xfrm>
        </p:spPr>
        <p:txBody>
          <a:bodyPr/>
          <a:lstStyle/>
          <a:p>
            <a:r>
              <a:rPr lang="hu-HU" b="1" dirty="0" smtClean="0"/>
              <a:t>2. Saint </a:t>
            </a:r>
            <a:r>
              <a:rPr lang="hu-HU" b="1" dirty="0" err="1" smtClean="0"/>
              <a:t>Nicholas</a:t>
            </a:r>
            <a:endParaRPr lang="hu-HU" b="1" dirty="0"/>
          </a:p>
        </p:txBody>
      </p:sp>
      <p:pic>
        <p:nvPicPr>
          <p:cNvPr id="3" name="Kép 2"/>
          <p:cNvPicPr>
            <a:picLocks noChangeAspect="1"/>
          </p:cNvPicPr>
          <p:nvPr/>
        </p:nvPicPr>
        <p:blipFill>
          <a:blip r:embed="rId2"/>
          <a:stretch>
            <a:fillRect/>
          </a:stretch>
        </p:blipFill>
        <p:spPr>
          <a:xfrm>
            <a:off x="8937171" y="2673123"/>
            <a:ext cx="2111830" cy="2953889"/>
          </a:xfrm>
          <a:prstGeom prst="rect">
            <a:avLst/>
          </a:prstGeom>
        </p:spPr>
      </p:pic>
      <p:sp>
        <p:nvSpPr>
          <p:cNvPr id="4" name="Tartalom helye 2"/>
          <p:cNvSpPr txBox="1">
            <a:spLocks/>
          </p:cNvSpPr>
          <p:nvPr/>
        </p:nvSpPr>
        <p:spPr>
          <a:xfrm>
            <a:off x="1393371" y="2481943"/>
            <a:ext cx="7391399" cy="371202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hu-HU" sz="2200" dirty="0" smtClean="0"/>
              <a:t>Saint </a:t>
            </a:r>
            <a:r>
              <a:rPr lang="hu-HU" sz="2200" dirty="0" err="1" smtClean="0"/>
              <a:t>Nicholas</a:t>
            </a:r>
            <a:r>
              <a:rPr lang="hu-HU" sz="2200" dirty="0" smtClean="0"/>
              <a:t>, </a:t>
            </a:r>
            <a:r>
              <a:rPr lang="hu-HU" sz="2200" dirty="0" err="1" smtClean="0"/>
              <a:t>archbishop</a:t>
            </a:r>
            <a:r>
              <a:rPr lang="hu-HU" sz="2200" dirty="0" smtClean="0"/>
              <a:t> of </a:t>
            </a:r>
            <a:r>
              <a:rPr lang="hu-HU" sz="2200" dirty="0" err="1" smtClean="0"/>
              <a:t>the</a:t>
            </a:r>
            <a:r>
              <a:rPr lang="hu-HU" sz="2200" dirty="0" smtClean="0"/>
              <a:t> </a:t>
            </a:r>
            <a:r>
              <a:rPr lang="hu-HU" sz="2200" dirty="0" err="1" smtClean="0"/>
              <a:t>Greek</a:t>
            </a:r>
            <a:r>
              <a:rPr lang="hu-HU" sz="2200" dirty="0" smtClean="0"/>
              <a:t> </a:t>
            </a:r>
            <a:r>
              <a:rPr lang="hu-HU" sz="2200" dirty="0" err="1" smtClean="0"/>
              <a:t>Orthodox</a:t>
            </a:r>
            <a:r>
              <a:rPr lang="hu-HU" sz="2200" dirty="0" smtClean="0"/>
              <a:t> </a:t>
            </a:r>
            <a:r>
              <a:rPr lang="hu-HU" sz="2200" dirty="0" err="1" smtClean="0"/>
              <a:t>Church</a:t>
            </a:r>
            <a:r>
              <a:rPr lang="hu-HU" sz="2200" dirty="0" smtClean="0"/>
              <a:t>, </a:t>
            </a:r>
            <a:r>
              <a:rPr lang="hu-HU" sz="2200" dirty="0" err="1" smtClean="0"/>
              <a:t>another</a:t>
            </a:r>
            <a:r>
              <a:rPr lang="hu-HU" sz="2200" dirty="0" smtClean="0"/>
              <a:t> </a:t>
            </a:r>
            <a:r>
              <a:rPr lang="hu-HU" sz="2200" dirty="0" err="1" smtClean="0"/>
              <a:t>name</a:t>
            </a:r>
            <a:r>
              <a:rPr lang="hu-HU" sz="2200" dirty="0" smtClean="0"/>
              <a:t> </a:t>
            </a:r>
            <a:r>
              <a:rPr lang="hu-HU" sz="2200" dirty="0" err="1" smtClean="0"/>
              <a:t>Nicholas</a:t>
            </a:r>
            <a:r>
              <a:rPr lang="hu-HU" sz="2200" dirty="0" smtClean="0"/>
              <a:t> of Bari </a:t>
            </a:r>
            <a:r>
              <a:rPr lang="hu-HU" sz="2200" dirty="0" err="1" smtClean="0"/>
              <a:t>or</a:t>
            </a:r>
            <a:r>
              <a:rPr lang="hu-HU" sz="2200" dirty="0" smtClean="0"/>
              <a:t> </a:t>
            </a:r>
            <a:r>
              <a:rPr lang="hu-HU" sz="2200" dirty="0" err="1" smtClean="0"/>
              <a:t>Nicholas</a:t>
            </a:r>
            <a:r>
              <a:rPr lang="hu-HU" sz="2200" dirty="0" smtClean="0"/>
              <a:t> </a:t>
            </a:r>
            <a:r>
              <a:rPr lang="hu-HU" sz="2200" dirty="0" err="1" smtClean="0"/>
              <a:t>the</a:t>
            </a:r>
            <a:r>
              <a:rPr lang="hu-HU" sz="2200" dirty="0" smtClean="0"/>
              <a:t> </a:t>
            </a:r>
            <a:r>
              <a:rPr lang="hu-HU" sz="2200" dirty="0" err="1" smtClean="0"/>
              <a:t>Wonderworker</a:t>
            </a:r>
            <a:r>
              <a:rPr lang="hu-HU" sz="2200" dirty="0" smtClean="0"/>
              <a:t>. (</a:t>
            </a:r>
            <a:r>
              <a:rPr lang="hu-HU" sz="2200" dirty="0" err="1" smtClean="0"/>
              <a:t>born</a:t>
            </a:r>
            <a:r>
              <a:rPr lang="hu-HU" sz="2200" dirty="0" smtClean="0"/>
              <a:t> 15 </a:t>
            </a:r>
            <a:r>
              <a:rPr lang="hu-HU" sz="2200" dirty="0" err="1" smtClean="0"/>
              <a:t>March</a:t>
            </a:r>
            <a:r>
              <a:rPr lang="hu-HU" sz="2200" dirty="0" smtClean="0"/>
              <a:t> 270 – </a:t>
            </a:r>
            <a:r>
              <a:rPr lang="hu-HU" sz="2200" dirty="0" err="1" smtClean="0"/>
              <a:t>died</a:t>
            </a:r>
            <a:r>
              <a:rPr lang="hu-HU" sz="2200" dirty="0" smtClean="0"/>
              <a:t> 6 December 343).</a:t>
            </a:r>
          </a:p>
          <a:p>
            <a:pPr marL="0" indent="0" algn="just">
              <a:buNone/>
            </a:pPr>
            <a:r>
              <a:rPr lang="en-US" sz="2200" dirty="0"/>
              <a:t>Saint Nicholas is the patron saint of sailors, merchants, archers, repentant thieves, children, brewers, pawnbrokers, unmarried people, and students in various cities and countries around Europe. His reputation evolved among the pious, as was common for early Christian saints, and his legendary habit of secret gift-giving gave rise to the traditional model of Santa </a:t>
            </a:r>
            <a:r>
              <a:rPr lang="en-US" sz="2200" dirty="0" smtClean="0"/>
              <a:t>Claus</a:t>
            </a:r>
            <a:r>
              <a:rPr lang="hu-HU" sz="2200" dirty="0" smtClean="0"/>
              <a:t>.</a:t>
            </a:r>
            <a:endParaRPr lang="hu-HU" sz="2200" dirty="0"/>
          </a:p>
        </p:txBody>
      </p:sp>
      <p:sp>
        <p:nvSpPr>
          <p:cNvPr id="5" name="Szövegdoboz 4"/>
          <p:cNvSpPr txBox="1"/>
          <p:nvPr/>
        </p:nvSpPr>
        <p:spPr>
          <a:xfrm>
            <a:off x="9168405" y="5664891"/>
            <a:ext cx="1649362" cy="276999"/>
          </a:xfrm>
          <a:prstGeom prst="rect">
            <a:avLst/>
          </a:prstGeom>
          <a:noFill/>
        </p:spPr>
        <p:txBody>
          <a:bodyPr wrap="none" rtlCol="0">
            <a:spAutoFit/>
          </a:bodyPr>
          <a:lstStyle/>
          <a:p>
            <a:r>
              <a:rPr lang="hu-HU" sz="1200" dirty="0" smtClean="0"/>
              <a:t>Picture 4. Saint </a:t>
            </a:r>
            <a:r>
              <a:rPr lang="hu-HU" sz="1200" dirty="0" err="1" smtClean="0"/>
              <a:t>Nicholas</a:t>
            </a:r>
            <a:endParaRPr lang="hu-HU" sz="1200" dirty="0"/>
          </a:p>
        </p:txBody>
      </p:sp>
    </p:spTree>
    <p:extLst>
      <p:ext uri="{BB962C8B-B14F-4D97-AF65-F5344CB8AC3E}">
        <p14:creationId xmlns:p14="http://schemas.microsoft.com/office/powerpoint/2010/main" val="394347815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43000" y="929257"/>
            <a:ext cx="10025745" cy="2677656"/>
          </a:xfrm>
          <a:prstGeom prst="rect">
            <a:avLst/>
          </a:prstGeom>
          <a:noFill/>
        </p:spPr>
        <p:txBody>
          <a:bodyPr wrap="square" rtlCol="0">
            <a:spAutoFit/>
          </a:bodyPr>
          <a:lstStyle/>
          <a:p>
            <a:pPr algn="just"/>
            <a:r>
              <a:rPr lang="hu-HU" sz="2400" dirty="0" smtClean="0"/>
              <a:t>We </a:t>
            </a:r>
            <a:r>
              <a:rPr lang="hu-HU" sz="2400" dirty="0" err="1" smtClean="0"/>
              <a:t>do</a:t>
            </a:r>
            <a:r>
              <a:rPr lang="hu-HU" sz="2400" dirty="0" smtClean="0"/>
              <a:t> </a:t>
            </a:r>
            <a:r>
              <a:rPr lang="hu-HU" sz="2400" dirty="0" err="1" smtClean="0"/>
              <a:t>not</a:t>
            </a:r>
            <a:r>
              <a:rPr lang="hu-HU" sz="2400" dirty="0" smtClean="0"/>
              <a:t> </a:t>
            </a:r>
            <a:r>
              <a:rPr lang="hu-HU" sz="2400" dirty="0" err="1" smtClean="0"/>
              <a:t>need</a:t>
            </a:r>
            <a:r>
              <a:rPr lang="hu-HU" sz="2400" dirty="0" smtClean="0"/>
              <a:t> </a:t>
            </a:r>
            <a:r>
              <a:rPr lang="hu-HU" sz="2400" dirty="0" err="1" smtClean="0"/>
              <a:t>to</a:t>
            </a:r>
            <a:r>
              <a:rPr lang="hu-HU" sz="2400" dirty="0" smtClean="0"/>
              <a:t> </a:t>
            </a:r>
            <a:r>
              <a:rPr lang="hu-HU" sz="2400" dirty="0" err="1" smtClean="0"/>
              <a:t>introduce</a:t>
            </a:r>
            <a:r>
              <a:rPr lang="hu-HU" sz="2400" dirty="0" smtClean="0"/>
              <a:t> Saint </a:t>
            </a:r>
            <a:r>
              <a:rPr lang="hu-HU" sz="2400" dirty="0" err="1" smtClean="0"/>
              <a:t>Nicholas</a:t>
            </a:r>
            <a:r>
              <a:rPr lang="hu-HU" sz="2400" dirty="0" smtClean="0"/>
              <a:t>, he has a </a:t>
            </a:r>
            <a:r>
              <a:rPr lang="hu-HU" sz="2400" dirty="0" err="1" smtClean="0"/>
              <a:t>role</a:t>
            </a:r>
            <a:r>
              <a:rPr lang="hu-HU" sz="2400" dirty="0"/>
              <a:t> </a:t>
            </a:r>
            <a:r>
              <a:rPr lang="hu-HU" sz="2400" dirty="0" smtClean="0"/>
              <a:t>in </a:t>
            </a:r>
            <a:r>
              <a:rPr lang="hu-HU" sz="2400" dirty="0" err="1" smtClean="0"/>
              <a:t>our</a:t>
            </a:r>
            <a:r>
              <a:rPr lang="hu-HU" sz="2400" dirty="0" smtClean="0"/>
              <a:t> </a:t>
            </a:r>
            <a:r>
              <a:rPr lang="hu-HU" sz="2400" dirty="0" err="1" smtClean="0"/>
              <a:t>present</a:t>
            </a:r>
            <a:r>
              <a:rPr lang="hu-HU" sz="2400" dirty="0" smtClean="0"/>
              <a:t> </a:t>
            </a:r>
            <a:r>
              <a:rPr lang="hu-HU" sz="2400" dirty="0" err="1" smtClean="0"/>
              <a:t>as</a:t>
            </a:r>
            <a:r>
              <a:rPr lang="hu-HU" sz="2400" dirty="0" smtClean="0"/>
              <a:t> Santa Claus. </a:t>
            </a:r>
            <a:r>
              <a:rPr lang="hu-HU" sz="2400" dirty="0" err="1" smtClean="0"/>
              <a:t>Although</a:t>
            </a:r>
            <a:r>
              <a:rPr lang="hu-HU" sz="2400" dirty="0" smtClean="0"/>
              <a:t> </a:t>
            </a:r>
            <a:r>
              <a:rPr lang="hu-HU" sz="2400" dirty="0" err="1" smtClean="0"/>
              <a:t>the</a:t>
            </a:r>
            <a:r>
              <a:rPr lang="hu-HU" sz="2400" dirty="0" smtClean="0"/>
              <a:t> </a:t>
            </a:r>
            <a:r>
              <a:rPr lang="hu-HU" sz="2400" dirty="0" err="1" smtClean="0"/>
              <a:t>two</a:t>
            </a:r>
            <a:r>
              <a:rPr lang="hu-HU" sz="2400" dirty="0" smtClean="0"/>
              <a:t> </a:t>
            </a:r>
            <a:r>
              <a:rPr lang="hu-HU" sz="2400" dirty="0" err="1" smtClean="0"/>
              <a:t>symbolic</a:t>
            </a:r>
            <a:r>
              <a:rPr lang="hu-HU" sz="2400" dirty="0" smtClean="0"/>
              <a:t> </a:t>
            </a:r>
            <a:r>
              <a:rPr lang="hu-HU" sz="2400" dirty="0" err="1" smtClean="0"/>
              <a:t>personalities</a:t>
            </a:r>
            <a:r>
              <a:rPr lang="hu-HU" sz="2400" dirty="0" smtClean="0"/>
              <a:t> has a </a:t>
            </a:r>
            <a:r>
              <a:rPr lang="hu-HU" sz="2400" dirty="0" err="1" smtClean="0"/>
              <a:t>very</a:t>
            </a:r>
            <a:r>
              <a:rPr lang="hu-HU" sz="2400" dirty="0" smtClean="0"/>
              <a:t> </a:t>
            </a:r>
            <a:r>
              <a:rPr lang="hu-HU" sz="2400" dirty="0" err="1" smtClean="0"/>
              <a:t>little</a:t>
            </a:r>
            <a:r>
              <a:rPr lang="hu-HU" sz="2400" dirty="0" smtClean="0"/>
              <a:t> in </a:t>
            </a:r>
            <a:r>
              <a:rPr lang="hu-HU" sz="2400" dirty="0" err="1" smtClean="0"/>
              <a:t>common</a:t>
            </a:r>
            <a:r>
              <a:rPr lang="hu-HU" sz="2400" dirty="0" smtClean="0"/>
              <a:t>, it </a:t>
            </a:r>
            <a:r>
              <a:rPr lang="hu-HU" sz="2400" dirty="0" err="1" smtClean="0"/>
              <a:t>would</a:t>
            </a:r>
            <a:r>
              <a:rPr lang="hu-HU" sz="2400" dirty="0" smtClean="0"/>
              <a:t> be </a:t>
            </a:r>
            <a:r>
              <a:rPr lang="hu-HU" sz="2400" dirty="0" err="1" smtClean="0"/>
              <a:t>interesting</a:t>
            </a:r>
            <a:r>
              <a:rPr lang="hu-HU" sz="2400" dirty="0" smtClean="0"/>
              <a:t> and </a:t>
            </a:r>
            <a:r>
              <a:rPr lang="hu-HU" sz="2400" dirty="0" err="1" smtClean="0"/>
              <a:t>exciting</a:t>
            </a:r>
            <a:r>
              <a:rPr lang="hu-HU" sz="2400" dirty="0" smtClean="0"/>
              <a:t> </a:t>
            </a:r>
            <a:r>
              <a:rPr lang="hu-HU" sz="2400" dirty="0" err="1" smtClean="0"/>
              <a:t>to</a:t>
            </a:r>
            <a:r>
              <a:rPr lang="hu-HU" sz="2400" dirty="0" smtClean="0"/>
              <a:t> </a:t>
            </a:r>
            <a:r>
              <a:rPr lang="hu-HU" sz="2400" dirty="0" err="1" smtClean="0"/>
              <a:t>look</a:t>
            </a:r>
            <a:r>
              <a:rPr lang="hu-HU" sz="2400" dirty="0" smtClean="0"/>
              <a:t> </a:t>
            </a:r>
            <a:r>
              <a:rPr lang="hu-HU" sz="2400" dirty="0" err="1" smtClean="0"/>
              <a:t>after</a:t>
            </a:r>
            <a:r>
              <a:rPr lang="hu-HU" sz="2400" dirty="0" smtClean="0"/>
              <a:t>, </a:t>
            </a:r>
            <a:r>
              <a:rPr lang="hu-HU" sz="2400" dirty="0" err="1" smtClean="0"/>
              <a:t>how</a:t>
            </a:r>
            <a:r>
              <a:rPr lang="hu-HU" sz="2400" dirty="0" smtClean="0"/>
              <a:t> Saint </a:t>
            </a:r>
            <a:r>
              <a:rPr lang="hu-HU" sz="2400" dirty="0" err="1" smtClean="0"/>
              <a:t>Nicholas</a:t>
            </a:r>
            <a:r>
              <a:rPr lang="hu-HU" sz="2400" dirty="0" smtClean="0"/>
              <a:t> is </a:t>
            </a:r>
            <a:r>
              <a:rPr lang="hu-HU" sz="2400" dirty="0" err="1" smtClean="0"/>
              <a:t>alive</a:t>
            </a:r>
            <a:r>
              <a:rPr lang="hu-HU" sz="2400" dirty="0" smtClean="0"/>
              <a:t> in </a:t>
            </a:r>
            <a:r>
              <a:rPr lang="hu-HU" sz="2400" dirty="0" err="1" smtClean="0"/>
              <a:t>the</a:t>
            </a:r>
            <a:r>
              <a:rPr lang="hu-HU" sz="2400" dirty="0"/>
              <a:t> </a:t>
            </a:r>
            <a:r>
              <a:rPr lang="hu-HU" sz="2400" dirty="0" err="1" smtClean="0"/>
              <a:t>history</a:t>
            </a:r>
            <a:r>
              <a:rPr lang="hu-HU" sz="2400" dirty="0" smtClean="0"/>
              <a:t> of </a:t>
            </a:r>
            <a:r>
              <a:rPr lang="hu-HU" sz="2400" dirty="0" err="1" smtClean="0"/>
              <a:t>the</a:t>
            </a:r>
            <a:r>
              <a:rPr lang="hu-HU" sz="2400" dirty="0" smtClean="0"/>
              <a:t> </a:t>
            </a:r>
            <a:r>
              <a:rPr lang="hu-HU" sz="2400" dirty="0" err="1" smtClean="0"/>
              <a:t>participating</a:t>
            </a:r>
            <a:r>
              <a:rPr lang="hu-HU" sz="2400" dirty="0" smtClean="0"/>
              <a:t> </a:t>
            </a:r>
            <a:r>
              <a:rPr lang="hu-HU" sz="2400" dirty="0" err="1" smtClean="0"/>
              <a:t>countries</a:t>
            </a:r>
            <a:r>
              <a:rPr lang="hu-HU" sz="2400" dirty="0" smtClean="0"/>
              <a:t>, and </a:t>
            </a:r>
            <a:r>
              <a:rPr lang="hu-HU" sz="2400" dirty="0" err="1" smtClean="0"/>
              <a:t>when</a:t>
            </a:r>
            <a:r>
              <a:rPr lang="hu-HU" sz="2400" dirty="0" smtClean="0"/>
              <a:t> and </a:t>
            </a:r>
            <a:r>
              <a:rPr lang="hu-HU" sz="2400" dirty="0" err="1" smtClean="0"/>
              <a:t>how</a:t>
            </a:r>
            <a:r>
              <a:rPr lang="hu-HU" sz="2400" dirty="0" smtClean="0"/>
              <a:t> Santa Claus </a:t>
            </a:r>
            <a:r>
              <a:rPr lang="hu-HU" sz="2400" dirty="0" err="1" smtClean="0"/>
              <a:t>embedded</a:t>
            </a:r>
            <a:r>
              <a:rPr lang="hu-HU" sz="2400" dirty="0" smtClean="0"/>
              <a:t> </a:t>
            </a:r>
            <a:r>
              <a:rPr lang="hu-HU" sz="2400" dirty="0" err="1" smtClean="0"/>
              <a:t>into</a:t>
            </a:r>
            <a:r>
              <a:rPr lang="hu-HU" sz="2400" dirty="0" smtClean="0"/>
              <a:t> </a:t>
            </a:r>
            <a:r>
              <a:rPr lang="hu-HU" sz="2400" dirty="0" err="1" smtClean="0"/>
              <a:t>each</a:t>
            </a:r>
            <a:r>
              <a:rPr lang="hu-HU" sz="2400" dirty="0" smtClean="0"/>
              <a:t> country </a:t>
            </a:r>
            <a:r>
              <a:rPr lang="hu-HU" sz="2400" dirty="0" err="1" smtClean="0"/>
              <a:t>folklore</a:t>
            </a:r>
            <a:r>
              <a:rPr lang="hu-HU" sz="2400" dirty="0" smtClean="0"/>
              <a:t>. We </a:t>
            </a:r>
            <a:r>
              <a:rPr lang="hu-HU" sz="2400" dirty="0" err="1" smtClean="0"/>
              <a:t>know</a:t>
            </a:r>
            <a:r>
              <a:rPr lang="hu-HU" sz="2400" dirty="0" smtClean="0"/>
              <a:t> he is </a:t>
            </a:r>
            <a:r>
              <a:rPr lang="hu-HU" sz="2400" dirty="0" err="1" smtClean="0"/>
              <a:t>still</a:t>
            </a:r>
            <a:r>
              <a:rPr lang="hu-HU" sz="2400" dirty="0" smtClean="0"/>
              <a:t> an important </a:t>
            </a:r>
            <a:r>
              <a:rPr lang="hu-HU" sz="2400" dirty="0" err="1" smtClean="0"/>
              <a:t>saint</a:t>
            </a:r>
            <a:r>
              <a:rPr lang="hu-HU" sz="2400" dirty="0" smtClean="0"/>
              <a:t> of </a:t>
            </a:r>
            <a:r>
              <a:rPr lang="hu-HU" sz="2400" dirty="0" err="1" smtClean="0"/>
              <a:t>the</a:t>
            </a:r>
            <a:r>
              <a:rPr lang="hu-HU" sz="2400" dirty="0" smtClean="0"/>
              <a:t> </a:t>
            </a:r>
            <a:r>
              <a:rPr lang="hu-HU" sz="2400" dirty="0" err="1" smtClean="0"/>
              <a:t>Orthodox</a:t>
            </a:r>
            <a:r>
              <a:rPr lang="hu-HU" sz="2400" dirty="0" smtClean="0"/>
              <a:t> </a:t>
            </a:r>
            <a:r>
              <a:rPr lang="hu-HU" sz="2400" dirty="0" err="1" smtClean="0"/>
              <a:t>Church</a:t>
            </a:r>
            <a:r>
              <a:rPr lang="hu-HU" sz="2400" dirty="0" smtClean="0"/>
              <a:t>, and </a:t>
            </a:r>
            <a:r>
              <a:rPr lang="hu-HU" sz="2400" dirty="0" err="1" smtClean="0"/>
              <a:t>that</a:t>
            </a:r>
            <a:r>
              <a:rPr lang="hu-HU" sz="2400" dirty="0" smtClean="0"/>
              <a:t> he </a:t>
            </a:r>
            <a:r>
              <a:rPr lang="hu-HU" sz="2400" dirty="0" err="1" smtClean="0"/>
              <a:t>was</a:t>
            </a:r>
            <a:r>
              <a:rPr lang="hu-HU" sz="2400" dirty="0" smtClean="0"/>
              <a:t> </a:t>
            </a:r>
            <a:r>
              <a:rPr lang="hu-HU" sz="2400" dirty="0" err="1" smtClean="0"/>
              <a:t>buried</a:t>
            </a:r>
            <a:r>
              <a:rPr lang="hu-HU" sz="2400" dirty="0" smtClean="0"/>
              <a:t> in Bari. </a:t>
            </a:r>
            <a:r>
              <a:rPr lang="hu-HU" sz="2400" dirty="0" err="1" smtClean="0"/>
              <a:t>There</a:t>
            </a:r>
            <a:r>
              <a:rPr lang="hu-HU" sz="2400" dirty="0" smtClean="0"/>
              <a:t> </a:t>
            </a:r>
            <a:r>
              <a:rPr lang="hu-HU" sz="2400" dirty="0" err="1" smtClean="0"/>
              <a:t>are</a:t>
            </a:r>
            <a:r>
              <a:rPr lang="hu-HU" sz="2400" dirty="0" smtClean="0"/>
              <a:t> </a:t>
            </a:r>
            <a:r>
              <a:rPr lang="hu-HU" sz="2400" dirty="0" err="1" smtClean="0"/>
              <a:t>also</a:t>
            </a:r>
            <a:r>
              <a:rPr lang="hu-HU" sz="2400" dirty="0" smtClean="0"/>
              <a:t> </a:t>
            </a:r>
            <a:r>
              <a:rPr lang="hu-HU" sz="2400" dirty="0" err="1" smtClean="0"/>
              <a:t>connection</a:t>
            </a:r>
            <a:r>
              <a:rPr lang="hu-HU" sz="2400" dirty="0" smtClean="0"/>
              <a:t> </a:t>
            </a:r>
            <a:r>
              <a:rPr lang="hu-HU" sz="2400" dirty="0" err="1" smtClean="0"/>
              <a:t>points</a:t>
            </a:r>
            <a:r>
              <a:rPr lang="hu-HU" sz="2400" dirty="0" smtClean="0"/>
              <a:t> </a:t>
            </a:r>
            <a:r>
              <a:rPr lang="hu-HU" sz="2400" dirty="0" err="1" smtClean="0"/>
              <a:t>that</a:t>
            </a:r>
            <a:r>
              <a:rPr lang="hu-HU" sz="2400" dirty="0" smtClean="0"/>
              <a:t> </a:t>
            </a:r>
            <a:r>
              <a:rPr lang="hu-HU" sz="2400" dirty="0" err="1" smtClean="0"/>
              <a:t>makes</a:t>
            </a:r>
            <a:r>
              <a:rPr lang="hu-HU" sz="2400" dirty="0" smtClean="0"/>
              <a:t> </a:t>
            </a:r>
            <a:r>
              <a:rPr lang="hu-HU" sz="2400" dirty="0" err="1" smtClean="0"/>
              <a:t>him</a:t>
            </a:r>
            <a:r>
              <a:rPr lang="hu-HU" sz="2400" dirty="0" smtClean="0"/>
              <a:t> </a:t>
            </a:r>
            <a:r>
              <a:rPr lang="hu-HU" sz="2400" dirty="0" err="1" smtClean="0"/>
              <a:t>appropriate</a:t>
            </a:r>
            <a:r>
              <a:rPr lang="hu-HU" sz="2400" dirty="0" smtClean="0"/>
              <a:t> </a:t>
            </a:r>
            <a:r>
              <a:rPr lang="hu-HU" sz="2400" dirty="0" err="1" smtClean="0"/>
              <a:t>for</a:t>
            </a:r>
            <a:r>
              <a:rPr lang="hu-HU" sz="2400" dirty="0" smtClean="0"/>
              <a:t> a </a:t>
            </a:r>
            <a:r>
              <a:rPr lang="hu-HU" sz="2400" dirty="0" err="1" smtClean="0"/>
              <a:t>multicultural</a:t>
            </a:r>
            <a:r>
              <a:rPr lang="hu-HU" sz="2400" dirty="0" smtClean="0"/>
              <a:t> project.</a:t>
            </a:r>
            <a:endParaRPr lang="hu-HU" sz="2400" dirty="0"/>
          </a:p>
        </p:txBody>
      </p:sp>
      <p:sp>
        <p:nvSpPr>
          <p:cNvPr id="3" name="Szövegdoboz 2"/>
          <p:cNvSpPr txBox="1"/>
          <p:nvPr/>
        </p:nvSpPr>
        <p:spPr>
          <a:xfrm>
            <a:off x="1142999" y="4042570"/>
            <a:ext cx="10025745" cy="1569660"/>
          </a:xfrm>
          <a:prstGeom prst="rect">
            <a:avLst/>
          </a:prstGeom>
          <a:noFill/>
        </p:spPr>
        <p:txBody>
          <a:bodyPr wrap="square" rtlCol="0">
            <a:spAutoFit/>
          </a:bodyPr>
          <a:lstStyle/>
          <a:p>
            <a:r>
              <a:rPr lang="hu-HU" sz="2400" b="1" dirty="0" smtClean="0">
                <a:solidFill>
                  <a:srgbClr val="FF0000"/>
                </a:solidFill>
              </a:rPr>
              <a:t>We </a:t>
            </a:r>
            <a:r>
              <a:rPr lang="hu-HU" sz="2400" b="1" dirty="0" err="1" smtClean="0">
                <a:solidFill>
                  <a:srgbClr val="FF0000"/>
                </a:solidFill>
              </a:rPr>
              <a:t>think</a:t>
            </a:r>
            <a:r>
              <a:rPr lang="hu-HU" sz="2400" b="1" dirty="0" smtClean="0">
                <a:solidFill>
                  <a:srgbClr val="FF0000"/>
                </a:solidFill>
              </a:rPr>
              <a:t> </a:t>
            </a:r>
            <a:r>
              <a:rPr lang="hu-HU" sz="2400" b="1" dirty="0" err="1" smtClean="0">
                <a:solidFill>
                  <a:srgbClr val="FF0000"/>
                </a:solidFill>
              </a:rPr>
              <a:t>that</a:t>
            </a:r>
            <a:r>
              <a:rPr lang="hu-HU" sz="2400" b="1" dirty="0" smtClean="0">
                <a:solidFill>
                  <a:srgbClr val="FF0000"/>
                </a:solidFill>
              </a:rPr>
              <a:t> Saint </a:t>
            </a:r>
            <a:r>
              <a:rPr lang="hu-HU" sz="2400" b="1" dirty="0" err="1" smtClean="0">
                <a:solidFill>
                  <a:srgbClr val="FF0000"/>
                </a:solidFill>
              </a:rPr>
              <a:t>Nicholas</a:t>
            </a:r>
            <a:r>
              <a:rPr lang="hu-HU" sz="2400" b="1" dirty="0" smtClean="0">
                <a:solidFill>
                  <a:srgbClr val="FF0000"/>
                </a:solidFill>
              </a:rPr>
              <a:t>, </a:t>
            </a:r>
            <a:r>
              <a:rPr lang="hu-HU" sz="2400" b="1" dirty="0" err="1" smtClean="0">
                <a:solidFill>
                  <a:srgbClr val="FF0000"/>
                </a:solidFill>
              </a:rPr>
              <a:t>shall</a:t>
            </a:r>
            <a:r>
              <a:rPr lang="hu-HU" sz="2400" b="1" dirty="0" smtClean="0">
                <a:solidFill>
                  <a:srgbClr val="FF0000"/>
                </a:solidFill>
              </a:rPr>
              <a:t> be </a:t>
            </a:r>
            <a:r>
              <a:rPr lang="hu-HU" sz="2400" b="1" dirty="0" err="1" smtClean="0">
                <a:solidFill>
                  <a:srgbClr val="FF0000"/>
                </a:solidFill>
              </a:rPr>
              <a:t>another</a:t>
            </a:r>
            <a:r>
              <a:rPr lang="hu-HU" sz="2400" b="1" dirty="0" smtClean="0">
                <a:solidFill>
                  <a:srgbClr val="FF0000"/>
                </a:solidFill>
              </a:rPr>
              <a:t> </a:t>
            </a:r>
            <a:r>
              <a:rPr lang="hu-HU" sz="2400" b="1" dirty="0" err="1" smtClean="0">
                <a:solidFill>
                  <a:srgbClr val="FF0000"/>
                </a:solidFill>
              </a:rPr>
              <a:t>perfect</a:t>
            </a:r>
            <a:r>
              <a:rPr lang="hu-HU" sz="2400" b="1" dirty="0" smtClean="0">
                <a:solidFill>
                  <a:srgbClr val="FF0000"/>
                </a:solidFill>
              </a:rPr>
              <a:t> </a:t>
            </a:r>
            <a:r>
              <a:rPr lang="hu-HU" sz="2400" b="1" dirty="0" err="1" smtClean="0">
                <a:solidFill>
                  <a:srgbClr val="FF0000"/>
                </a:solidFill>
              </a:rPr>
              <a:t>applicant</a:t>
            </a:r>
            <a:r>
              <a:rPr lang="hu-HU" sz="2400" b="1" dirty="0" smtClean="0">
                <a:solidFill>
                  <a:srgbClr val="FF0000"/>
                </a:solidFill>
              </a:rPr>
              <a:t> </a:t>
            </a:r>
            <a:r>
              <a:rPr lang="hu-HU" sz="2400" b="1" dirty="0" err="1" smtClean="0">
                <a:solidFill>
                  <a:srgbClr val="FF0000"/>
                </a:solidFill>
              </a:rPr>
              <a:t>for</a:t>
            </a:r>
            <a:r>
              <a:rPr lang="hu-HU" sz="2400" b="1" dirty="0" smtClean="0">
                <a:solidFill>
                  <a:srgbClr val="FF0000"/>
                </a:solidFill>
              </a:rPr>
              <a:t> </a:t>
            </a:r>
            <a:r>
              <a:rPr lang="hu-HU" sz="2400" b="1" dirty="0" err="1" smtClean="0">
                <a:solidFill>
                  <a:srgbClr val="FF0000"/>
                </a:solidFill>
              </a:rPr>
              <a:t>the</a:t>
            </a:r>
            <a:r>
              <a:rPr lang="hu-HU" sz="2400" b="1" dirty="0" smtClean="0">
                <a:solidFill>
                  <a:srgbClr val="FF0000"/>
                </a:solidFill>
              </a:rPr>
              <a:t> project </a:t>
            </a:r>
            <a:r>
              <a:rPr lang="hu-HU" sz="2400" b="1" dirty="0" err="1" smtClean="0">
                <a:solidFill>
                  <a:srgbClr val="FF0000"/>
                </a:solidFill>
              </a:rPr>
              <a:t>heroe</a:t>
            </a:r>
            <a:r>
              <a:rPr lang="hu-HU" sz="2400" b="1" dirty="0" smtClean="0">
                <a:solidFill>
                  <a:srgbClr val="FF0000"/>
                </a:solidFill>
              </a:rPr>
              <a:t> </a:t>
            </a:r>
            <a:r>
              <a:rPr lang="hu-HU" sz="2400" b="1" dirty="0" err="1" smtClean="0">
                <a:solidFill>
                  <a:srgbClr val="FF0000"/>
                </a:solidFill>
              </a:rPr>
              <a:t>title</a:t>
            </a:r>
            <a:r>
              <a:rPr lang="hu-HU" sz="2400" b="1" dirty="0" smtClean="0">
                <a:solidFill>
                  <a:srgbClr val="FF0000"/>
                </a:solidFill>
              </a:rPr>
              <a:t>. </a:t>
            </a:r>
            <a:r>
              <a:rPr lang="hu-HU" sz="2400" b="1" dirty="0" err="1" smtClean="0">
                <a:solidFill>
                  <a:srgbClr val="FF0000"/>
                </a:solidFill>
              </a:rPr>
              <a:t>Having</a:t>
            </a:r>
            <a:r>
              <a:rPr lang="hu-HU" sz="2400" b="1" dirty="0" smtClean="0">
                <a:solidFill>
                  <a:srgbClr val="FF0000"/>
                </a:solidFill>
              </a:rPr>
              <a:t> a </a:t>
            </a:r>
            <a:r>
              <a:rPr lang="hu-HU" sz="2400" b="1" dirty="0" err="1" smtClean="0">
                <a:solidFill>
                  <a:srgbClr val="FF0000"/>
                </a:solidFill>
              </a:rPr>
              <a:t>strong</a:t>
            </a:r>
            <a:r>
              <a:rPr lang="hu-HU" sz="2400" b="1" dirty="0" smtClean="0">
                <a:solidFill>
                  <a:srgbClr val="FF0000"/>
                </a:solidFill>
              </a:rPr>
              <a:t> </a:t>
            </a:r>
            <a:r>
              <a:rPr lang="hu-HU" sz="2400" b="1" dirty="0" err="1" smtClean="0">
                <a:solidFill>
                  <a:srgbClr val="FF0000"/>
                </a:solidFill>
              </a:rPr>
              <a:t>connection</a:t>
            </a:r>
            <a:r>
              <a:rPr lang="hu-HU" sz="2400" b="1" dirty="0" smtClean="0">
                <a:solidFill>
                  <a:srgbClr val="FF0000"/>
                </a:solidFill>
              </a:rPr>
              <a:t> </a:t>
            </a:r>
            <a:r>
              <a:rPr lang="hu-HU" sz="2400" b="1" dirty="0" err="1" smtClean="0">
                <a:solidFill>
                  <a:srgbClr val="FF0000"/>
                </a:solidFill>
              </a:rPr>
              <a:t>with</a:t>
            </a:r>
            <a:r>
              <a:rPr lang="hu-HU" sz="2400" b="1" dirty="0" smtClean="0">
                <a:solidFill>
                  <a:srgbClr val="FF0000"/>
                </a:solidFill>
              </a:rPr>
              <a:t> </a:t>
            </a:r>
            <a:r>
              <a:rPr lang="hu-HU" sz="2400" b="1" dirty="0" err="1" smtClean="0">
                <a:solidFill>
                  <a:srgbClr val="FF0000"/>
                </a:solidFill>
              </a:rPr>
              <a:t>the</a:t>
            </a:r>
            <a:r>
              <a:rPr lang="hu-HU" sz="2400" b="1" dirty="0" smtClean="0">
                <a:solidFill>
                  <a:srgbClr val="FF0000"/>
                </a:solidFill>
              </a:rPr>
              <a:t> </a:t>
            </a:r>
            <a:r>
              <a:rPr lang="hu-HU" sz="2400" b="1" dirty="0" err="1" smtClean="0">
                <a:solidFill>
                  <a:srgbClr val="FF0000"/>
                </a:solidFill>
              </a:rPr>
              <a:t>past</a:t>
            </a:r>
            <a:r>
              <a:rPr lang="hu-HU" sz="2400" b="1" dirty="0" smtClean="0">
                <a:solidFill>
                  <a:srgbClr val="FF0000"/>
                </a:solidFill>
              </a:rPr>
              <a:t> and </a:t>
            </a:r>
            <a:r>
              <a:rPr lang="hu-HU" sz="2400" b="1" dirty="0" err="1" smtClean="0">
                <a:solidFill>
                  <a:srgbClr val="FF0000"/>
                </a:solidFill>
              </a:rPr>
              <a:t>also</a:t>
            </a:r>
            <a:r>
              <a:rPr lang="hu-HU" sz="2400" b="1" dirty="0" smtClean="0">
                <a:solidFill>
                  <a:srgbClr val="FF0000"/>
                </a:solidFill>
              </a:rPr>
              <a:t> a </a:t>
            </a:r>
            <a:r>
              <a:rPr lang="hu-HU" sz="2400" b="1" dirty="0" err="1" smtClean="0">
                <a:solidFill>
                  <a:srgbClr val="FF0000"/>
                </a:solidFill>
              </a:rPr>
              <a:t>strong</a:t>
            </a:r>
            <a:r>
              <a:rPr lang="hu-HU" sz="2400" b="1" dirty="0" smtClean="0">
                <a:solidFill>
                  <a:srgbClr val="FF0000"/>
                </a:solidFill>
              </a:rPr>
              <a:t> </a:t>
            </a:r>
            <a:r>
              <a:rPr lang="hu-HU" sz="2400" b="1" dirty="0" err="1" smtClean="0">
                <a:solidFill>
                  <a:srgbClr val="FF0000"/>
                </a:solidFill>
              </a:rPr>
              <a:t>connection</a:t>
            </a:r>
            <a:r>
              <a:rPr lang="hu-HU" sz="2400" b="1" dirty="0" smtClean="0">
                <a:solidFill>
                  <a:srgbClr val="FF0000"/>
                </a:solidFill>
              </a:rPr>
              <a:t> </a:t>
            </a:r>
            <a:r>
              <a:rPr lang="hu-HU" sz="2400" b="1" dirty="0" err="1" smtClean="0">
                <a:solidFill>
                  <a:srgbClr val="FF0000"/>
                </a:solidFill>
              </a:rPr>
              <a:t>with</a:t>
            </a:r>
            <a:r>
              <a:rPr lang="hu-HU" sz="2400" b="1" dirty="0" smtClean="0">
                <a:solidFill>
                  <a:srgbClr val="FF0000"/>
                </a:solidFill>
              </a:rPr>
              <a:t> </a:t>
            </a:r>
            <a:r>
              <a:rPr lang="hu-HU" sz="2400" b="1" dirty="0" err="1" smtClean="0">
                <a:solidFill>
                  <a:srgbClr val="FF0000"/>
                </a:solidFill>
              </a:rPr>
              <a:t>the</a:t>
            </a:r>
            <a:r>
              <a:rPr lang="hu-HU" sz="2400" b="1" dirty="0" smtClean="0">
                <a:solidFill>
                  <a:srgbClr val="FF0000"/>
                </a:solidFill>
              </a:rPr>
              <a:t> </a:t>
            </a:r>
            <a:r>
              <a:rPr lang="hu-HU" sz="2400" b="1" dirty="0" err="1" smtClean="0">
                <a:solidFill>
                  <a:srgbClr val="FF0000"/>
                </a:solidFill>
              </a:rPr>
              <a:t>present</a:t>
            </a:r>
            <a:r>
              <a:rPr lang="hu-HU" sz="2400" b="1" dirty="0" smtClean="0">
                <a:solidFill>
                  <a:srgbClr val="FF0000"/>
                </a:solidFill>
              </a:rPr>
              <a:t>, it </a:t>
            </a:r>
            <a:r>
              <a:rPr lang="hu-HU" sz="2400" b="1" dirty="0" err="1" smtClean="0">
                <a:solidFill>
                  <a:srgbClr val="FF0000"/>
                </a:solidFill>
              </a:rPr>
              <a:t>would</a:t>
            </a:r>
            <a:r>
              <a:rPr lang="hu-HU" sz="2400" b="1" dirty="0" smtClean="0">
                <a:solidFill>
                  <a:srgbClr val="FF0000"/>
                </a:solidFill>
              </a:rPr>
              <a:t> be </a:t>
            </a:r>
            <a:r>
              <a:rPr lang="hu-HU" sz="2400" b="1" dirty="0" err="1" smtClean="0">
                <a:solidFill>
                  <a:srgbClr val="FF0000"/>
                </a:solidFill>
              </a:rPr>
              <a:t>very</a:t>
            </a:r>
            <a:r>
              <a:rPr lang="hu-HU" sz="2400" b="1" dirty="0" smtClean="0">
                <a:solidFill>
                  <a:srgbClr val="FF0000"/>
                </a:solidFill>
              </a:rPr>
              <a:t> </a:t>
            </a:r>
            <a:r>
              <a:rPr lang="hu-HU" sz="2400" b="1" dirty="0" err="1" smtClean="0">
                <a:solidFill>
                  <a:srgbClr val="FF0000"/>
                </a:solidFill>
              </a:rPr>
              <a:t>interesting</a:t>
            </a:r>
            <a:r>
              <a:rPr lang="hu-HU" sz="2400" b="1" dirty="0" smtClean="0">
                <a:solidFill>
                  <a:srgbClr val="FF0000"/>
                </a:solidFill>
              </a:rPr>
              <a:t> </a:t>
            </a:r>
            <a:r>
              <a:rPr lang="hu-HU" sz="2400" b="1" dirty="0" err="1" smtClean="0">
                <a:solidFill>
                  <a:srgbClr val="FF0000"/>
                </a:solidFill>
              </a:rPr>
              <a:t>to</a:t>
            </a:r>
            <a:r>
              <a:rPr lang="hu-HU" sz="2400" b="1" dirty="0" smtClean="0">
                <a:solidFill>
                  <a:srgbClr val="FF0000"/>
                </a:solidFill>
              </a:rPr>
              <a:t> </a:t>
            </a:r>
            <a:r>
              <a:rPr lang="hu-HU" sz="2400" b="1" dirty="0" err="1" smtClean="0">
                <a:solidFill>
                  <a:srgbClr val="FF0000"/>
                </a:solidFill>
              </a:rPr>
              <a:t>look</a:t>
            </a:r>
            <a:r>
              <a:rPr lang="hu-HU" sz="2400" b="1" dirty="0" smtClean="0">
                <a:solidFill>
                  <a:srgbClr val="FF0000"/>
                </a:solidFill>
              </a:rPr>
              <a:t> </a:t>
            </a:r>
            <a:r>
              <a:rPr lang="hu-HU" sz="2400" b="1" dirty="0" err="1" smtClean="0">
                <a:solidFill>
                  <a:srgbClr val="FF0000"/>
                </a:solidFill>
              </a:rPr>
              <a:t>after</a:t>
            </a:r>
            <a:r>
              <a:rPr lang="hu-HU" sz="2400" b="1" dirty="0" smtClean="0">
                <a:solidFill>
                  <a:srgbClr val="FF0000"/>
                </a:solidFill>
              </a:rPr>
              <a:t>, </a:t>
            </a:r>
            <a:r>
              <a:rPr lang="hu-HU" sz="2400" b="1" dirty="0" err="1" smtClean="0">
                <a:solidFill>
                  <a:srgbClr val="FF0000"/>
                </a:solidFill>
              </a:rPr>
              <a:t>how</a:t>
            </a:r>
            <a:r>
              <a:rPr lang="hu-HU" sz="2400" b="1" dirty="0" smtClean="0">
                <a:solidFill>
                  <a:srgbClr val="FF0000"/>
                </a:solidFill>
              </a:rPr>
              <a:t> </a:t>
            </a:r>
            <a:r>
              <a:rPr lang="hu-HU" sz="2400" b="1" dirty="0" err="1" smtClean="0">
                <a:solidFill>
                  <a:srgbClr val="FF0000"/>
                </a:solidFill>
              </a:rPr>
              <a:t>mass</a:t>
            </a:r>
            <a:r>
              <a:rPr lang="hu-HU" sz="2400" b="1" dirty="0" smtClean="0">
                <a:solidFill>
                  <a:srgbClr val="FF0000"/>
                </a:solidFill>
              </a:rPr>
              <a:t> </a:t>
            </a:r>
            <a:r>
              <a:rPr lang="hu-HU" sz="2400" b="1" dirty="0" err="1" smtClean="0">
                <a:solidFill>
                  <a:srgbClr val="FF0000"/>
                </a:solidFill>
              </a:rPr>
              <a:t>communication</a:t>
            </a:r>
            <a:r>
              <a:rPr lang="hu-HU" sz="2400" b="1" dirty="0" smtClean="0">
                <a:solidFill>
                  <a:srgbClr val="FF0000"/>
                </a:solidFill>
              </a:rPr>
              <a:t> </a:t>
            </a:r>
            <a:r>
              <a:rPr lang="hu-HU" sz="2400" b="1" dirty="0" err="1" smtClean="0">
                <a:solidFill>
                  <a:srgbClr val="FF0000"/>
                </a:solidFill>
              </a:rPr>
              <a:t>have</a:t>
            </a:r>
            <a:r>
              <a:rPr lang="hu-HU" sz="2400" b="1" dirty="0" smtClean="0">
                <a:solidFill>
                  <a:srgbClr val="FF0000"/>
                </a:solidFill>
              </a:rPr>
              <a:t> </a:t>
            </a:r>
            <a:r>
              <a:rPr lang="hu-HU" sz="2400" b="1" dirty="0" err="1" smtClean="0">
                <a:solidFill>
                  <a:srgbClr val="FF0000"/>
                </a:solidFill>
              </a:rPr>
              <a:t>been</a:t>
            </a:r>
            <a:r>
              <a:rPr lang="hu-HU" sz="2400" b="1" dirty="0" smtClean="0">
                <a:solidFill>
                  <a:srgbClr val="FF0000"/>
                </a:solidFill>
              </a:rPr>
              <a:t> </a:t>
            </a:r>
            <a:r>
              <a:rPr lang="hu-HU" sz="2400" b="1" dirty="0" err="1" smtClean="0">
                <a:solidFill>
                  <a:srgbClr val="FF0000"/>
                </a:solidFill>
              </a:rPr>
              <a:t>working</a:t>
            </a:r>
            <a:r>
              <a:rPr lang="hu-HU" sz="2400" b="1" dirty="0" smtClean="0">
                <a:solidFill>
                  <a:srgbClr val="FF0000"/>
                </a:solidFill>
              </a:rPr>
              <a:t> </a:t>
            </a:r>
            <a:r>
              <a:rPr lang="hu-HU" sz="2400" b="1" dirty="0" err="1" smtClean="0">
                <a:solidFill>
                  <a:srgbClr val="FF0000"/>
                </a:solidFill>
              </a:rPr>
              <a:t>throughout</a:t>
            </a:r>
            <a:r>
              <a:rPr lang="hu-HU" sz="2400" b="1" dirty="0" smtClean="0">
                <a:solidFill>
                  <a:srgbClr val="FF0000"/>
                </a:solidFill>
              </a:rPr>
              <a:t> </a:t>
            </a:r>
            <a:r>
              <a:rPr lang="hu-HU" sz="2400" b="1" dirty="0" err="1" smtClean="0">
                <a:solidFill>
                  <a:srgbClr val="FF0000"/>
                </a:solidFill>
              </a:rPr>
              <a:t>the</a:t>
            </a:r>
            <a:r>
              <a:rPr lang="hu-HU" sz="2400" b="1" dirty="0" smtClean="0">
                <a:solidFill>
                  <a:srgbClr val="FF0000"/>
                </a:solidFill>
              </a:rPr>
              <a:t> </a:t>
            </a:r>
            <a:r>
              <a:rPr lang="hu-HU" sz="2400" b="1" dirty="0" err="1" smtClean="0">
                <a:solidFill>
                  <a:srgbClr val="FF0000"/>
                </a:solidFill>
              </a:rPr>
              <a:t>centuries</a:t>
            </a:r>
            <a:r>
              <a:rPr lang="hu-HU" sz="2400" b="1" dirty="0" smtClean="0">
                <a:solidFill>
                  <a:srgbClr val="FF0000"/>
                </a:solidFill>
              </a:rPr>
              <a:t>.</a:t>
            </a:r>
            <a:endParaRPr lang="hu-HU" sz="2400" b="1" dirty="0">
              <a:solidFill>
                <a:srgbClr val="FF0000"/>
              </a:solidFill>
            </a:endParaRPr>
          </a:p>
        </p:txBody>
      </p:sp>
    </p:spTree>
    <p:extLst>
      <p:ext uri="{BB962C8B-B14F-4D97-AF65-F5344CB8AC3E}">
        <p14:creationId xmlns:p14="http://schemas.microsoft.com/office/powerpoint/2010/main" val="79560593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55914" y="892628"/>
            <a:ext cx="10243457" cy="4708981"/>
          </a:xfrm>
          <a:prstGeom prst="rect">
            <a:avLst/>
          </a:prstGeom>
          <a:noFill/>
        </p:spPr>
        <p:txBody>
          <a:bodyPr wrap="square" rtlCol="0">
            <a:spAutoFit/>
          </a:bodyPr>
          <a:lstStyle/>
          <a:p>
            <a:r>
              <a:rPr lang="hu-HU" sz="2000" dirty="0" err="1" smtClean="0"/>
              <a:t>Sources</a:t>
            </a:r>
            <a:r>
              <a:rPr lang="hu-HU" sz="2000" dirty="0" smtClean="0"/>
              <a:t>:</a:t>
            </a:r>
          </a:p>
          <a:p>
            <a:endParaRPr lang="hu-HU" sz="2000" dirty="0"/>
          </a:p>
          <a:p>
            <a:r>
              <a:rPr lang="hu-HU" sz="2000" dirty="0" smtClean="0"/>
              <a:t>Picture 1.: King Matthias </a:t>
            </a:r>
            <a:r>
              <a:rPr lang="hu-HU" sz="2000" dirty="0" err="1" smtClean="0"/>
              <a:t>Corvinus</a:t>
            </a:r>
            <a:r>
              <a:rPr lang="hu-HU" sz="2000" dirty="0" smtClean="0"/>
              <a:t> </a:t>
            </a:r>
            <a:r>
              <a:rPr lang="hu-HU" sz="2000" dirty="0" err="1" smtClean="0"/>
              <a:t>by</a:t>
            </a:r>
            <a:r>
              <a:rPr lang="hu-HU" sz="2000" dirty="0" smtClean="0"/>
              <a:t> a Lombardian </a:t>
            </a:r>
            <a:r>
              <a:rPr lang="hu-HU" sz="2000" dirty="0" err="1" smtClean="0"/>
              <a:t>painter</a:t>
            </a:r>
            <a:r>
              <a:rPr lang="hu-HU" sz="2000" dirty="0" smtClean="0"/>
              <a:t>, Museum of </a:t>
            </a:r>
            <a:r>
              <a:rPr lang="hu-HU" sz="2000" dirty="0" err="1" smtClean="0"/>
              <a:t>Fine</a:t>
            </a:r>
            <a:r>
              <a:rPr lang="hu-HU" sz="2000" dirty="0" smtClean="0"/>
              <a:t> Arts</a:t>
            </a:r>
          </a:p>
          <a:p>
            <a:r>
              <a:rPr lang="hu-HU" sz="2000" dirty="0">
                <a:hlinkClick r:id="rId2"/>
              </a:rPr>
              <a:t>https://www.szepmuveszeti.hu/mutargyak/matyas-kiraly-arckepe</a:t>
            </a:r>
            <a:r>
              <a:rPr lang="hu-HU" sz="2000" dirty="0" smtClean="0">
                <a:hlinkClick r:id="rId2"/>
              </a:rPr>
              <a:t>/</a:t>
            </a:r>
            <a:endParaRPr lang="hu-HU" sz="2000" dirty="0" smtClean="0"/>
          </a:p>
          <a:p>
            <a:endParaRPr lang="hu-HU" sz="2000" dirty="0"/>
          </a:p>
          <a:p>
            <a:r>
              <a:rPr lang="hu-HU" sz="2000" dirty="0" smtClean="0"/>
              <a:t>Picture 2.: King Matthias and Beatrice of </a:t>
            </a:r>
            <a:r>
              <a:rPr lang="hu-HU" sz="2000" dirty="0" err="1" smtClean="0"/>
              <a:t>Naples</a:t>
            </a:r>
            <a:r>
              <a:rPr lang="hu-HU" sz="2000" dirty="0" smtClean="0"/>
              <a:t> </a:t>
            </a:r>
            <a:r>
              <a:rPr lang="hu-HU" sz="2000" dirty="0" err="1" smtClean="0"/>
              <a:t>coat</a:t>
            </a:r>
            <a:r>
              <a:rPr lang="hu-HU" sz="2000" dirty="0" smtClean="0"/>
              <a:t> of </a:t>
            </a:r>
            <a:r>
              <a:rPr lang="hu-HU" sz="2000" dirty="0" err="1" smtClean="0"/>
              <a:t>arms</a:t>
            </a:r>
            <a:r>
              <a:rPr lang="hu-HU" sz="2000" dirty="0" smtClean="0"/>
              <a:t> in </a:t>
            </a:r>
            <a:r>
              <a:rPr lang="hu-HU" sz="2000" dirty="0" err="1" smtClean="0"/>
              <a:t>the</a:t>
            </a:r>
            <a:r>
              <a:rPr lang="hu-HU" sz="2000" dirty="0" smtClean="0"/>
              <a:t> </a:t>
            </a:r>
            <a:r>
              <a:rPr lang="hu-HU" sz="2000" dirty="0" err="1" smtClean="0"/>
              <a:t>Chronicles</a:t>
            </a:r>
            <a:r>
              <a:rPr lang="hu-HU" sz="2000" dirty="0" smtClean="0"/>
              <a:t> of Janos </a:t>
            </a:r>
            <a:r>
              <a:rPr lang="hu-HU" sz="2000" dirty="0" err="1" smtClean="0"/>
              <a:t>Thuroczi</a:t>
            </a:r>
            <a:endParaRPr lang="hu-HU" sz="2000" dirty="0" smtClean="0"/>
          </a:p>
          <a:p>
            <a:endParaRPr lang="hu-HU" sz="2000" dirty="0"/>
          </a:p>
          <a:p>
            <a:r>
              <a:rPr lang="hu-HU" sz="2000" dirty="0" smtClean="0"/>
              <a:t>Picture 3.: Beatrice of </a:t>
            </a:r>
            <a:r>
              <a:rPr lang="hu-HU" sz="2000" dirty="0" err="1" smtClean="0"/>
              <a:t>Naples</a:t>
            </a:r>
            <a:r>
              <a:rPr lang="hu-HU" sz="2000" dirty="0" smtClean="0"/>
              <a:t>, Múlt-kor </a:t>
            </a:r>
            <a:r>
              <a:rPr lang="hu-HU" sz="2000" dirty="0" err="1" smtClean="0"/>
              <a:t>Historical</a:t>
            </a:r>
            <a:r>
              <a:rPr lang="hu-HU" sz="2000" dirty="0" smtClean="0"/>
              <a:t> </a:t>
            </a:r>
            <a:r>
              <a:rPr lang="hu-HU" sz="2000" dirty="0" err="1" smtClean="0"/>
              <a:t>Magazine</a:t>
            </a:r>
            <a:endParaRPr lang="hu-HU" sz="2000" dirty="0" smtClean="0"/>
          </a:p>
          <a:p>
            <a:r>
              <a:rPr lang="hu-HU" sz="2000" dirty="0">
                <a:hlinkClick r:id="rId3"/>
              </a:rPr>
              <a:t>https://</a:t>
            </a:r>
            <a:r>
              <a:rPr lang="hu-HU" sz="2000" dirty="0" smtClean="0">
                <a:hlinkClick r:id="rId3"/>
              </a:rPr>
              <a:t>m.mult-kor.hu/az-arpadok-vere-csorgedezett-aragoniai-beatrix-ereiben-20211222?fbrkMR=mobile</a:t>
            </a:r>
            <a:endParaRPr lang="hu-HU" sz="2000" dirty="0" smtClean="0"/>
          </a:p>
          <a:p>
            <a:endParaRPr lang="hu-HU" sz="2000" dirty="0" smtClean="0"/>
          </a:p>
          <a:p>
            <a:r>
              <a:rPr lang="hu-HU" sz="2000" dirty="0" smtClean="0"/>
              <a:t>Picture 4.: Saint </a:t>
            </a:r>
            <a:r>
              <a:rPr lang="hu-HU" sz="2000" dirty="0" err="1" smtClean="0"/>
              <a:t>Nicholas</a:t>
            </a:r>
            <a:r>
              <a:rPr lang="hu-HU" sz="2000" dirty="0" smtClean="0"/>
              <a:t>, Saint </a:t>
            </a:r>
            <a:r>
              <a:rPr lang="hu-HU" sz="2000" dirty="0" err="1" smtClean="0"/>
              <a:t>Nicholas</a:t>
            </a:r>
            <a:r>
              <a:rPr lang="hu-HU" sz="2000" dirty="0"/>
              <a:t> Center </a:t>
            </a:r>
            <a:r>
              <a:rPr lang="hu-HU" sz="2000" dirty="0">
                <a:hlinkClick r:id="rId4"/>
              </a:rPr>
              <a:t>https://</a:t>
            </a:r>
            <a:r>
              <a:rPr lang="hu-HU" sz="2000" dirty="0" smtClean="0">
                <a:hlinkClick r:id="rId4"/>
              </a:rPr>
              <a:t>www.stnicholascenter.org/how-to-celebrate/resources/music/hymns/hymns-orthodox-byzantine/great-vespers-chant</a:t>
            </a:r>
            <a:r>
              <a:rPr lang="hu-HU" sz="2000" dirty="0" smtClean="0"/>
              <a:t> </a:t>
            </a:r>
          </a:p>
          <a:p>
            <a:endParaRPr lang="hu-HU" sz="2000" dirty="0"/>
          </a:p>
          <a:p>
            <a:endParaRPr lang="hu-HU" sz="2000" dirty="0"/>
          </a:p>
        </p:txBody>
      </p:sp>
    </p:spTree>
    <p:extLst>
      <p:ext uri="{BB962C8B-B14F-4D97-AF65-F5344CB8AC3E}">
        <p14:creationId xmlns:p14="http://schemas.microsoft.com/office/powerpoint/2010/main" val="296262755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TotalTime>
  <Words>800</Words>
  <Application>Microsoft Office PowerPoint</Application>
  <PresentationFormat>Szélesvásznú</PresentationFormat>
  <Paragraphs>41</Paragraphs>
  <Slides>8</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8</vt:i4>
      </vt:variant>
    </vt:vector>
  </HeadingPairs>
  <TitlesOfParts>
    <vt:vector size="11" baseType="lpstr">
      <vt:lpstr>Arial</vt:lpstr>
      <vt:lpstr>Garamond</vt:lpstr>
      <vt:lpstr>Organikus</vt:lpstr>
      <vt:lpstr>Campaigns Connect Past and Future</vt:lpstr>
      <vt:lpstr>1. King Matthias Corvinus </vt:lpstr>
      <vt:lpstr>PowerPoint-bemutató</vt:lpstr>
      <vt:lpstr>PowerPoint-bemutató</vt:lpstr>
      <vt:lpstr>PowerPoint-bemutató</vt:lpstr>
      <vt:lpstr>2. Saint Nicholas</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Campaigns Connect Past and Future</dc:title>
  <dc:creator>bekesy</dc:creator>
  <cp:lastModifiedBy>bekesy</cp:lastModifiedBy>
  <cp:revision>13</cp:revision>
  <dcterms:created xsi:type="dcterms:W3CDTF">2022-01-16T18:05:21Z</dcterms:created>
  <dcterms:modified xsi:type="dcterms:W3CDTF">2022-01-16T20:09:18Z</dcterms:modified>
</cp:coreProperties>
</file>