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71" r:id="rId12"/>
    <p:sldId id="268" r:id="rId13"/>
    <p:sldId id="267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CDC"/>
    <a:srgbClr val="AE1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89" autoAdjust="0"/>
  </p:normalViewPr>
  <p:slideViewPr>
    <p:cSldViewPr snapToGrid="0">
      <p:cViewPr>
        <p:scale>
          <a:sx n="104" d="100"/>
          <a:sy n="104" d="100"/>
        </p:scale>
        <p:origin x="-256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C4C20-E844-4C47-83E0-F630C8BEE9F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4AA98-C599-4365-9747-9DAA6491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7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2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20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20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20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20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5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6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68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6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9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AA98-C599-4365-9747-9DAA64918D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C4B6F-12C6-510D-FDAA-DF1A98AA7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79EAEC-1E0E-74E5-C697-A21514267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EB1E80-FCC1-1E12-CAB6-37FEC162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9357B-9FA8-C206-2D81-50A6555E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1FC086-D907-35FB-84E1-7A863465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7FE4FF-6AAE-0A7D-81A7-7CFFBA9E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B4534-1084-18FB-1BEA-8D7548197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39C227-CAF9-B1C5-1872-F6F25C85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4BF897-6CAE-27DA-CA8E-3C971DE9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D6DCE-23D7-EB1A-337B-495B5023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3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F68450F-0ED8-FFFD-BF0F-0E02B5F9D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76C71E-3B43-A2AB-6AA4-A75E98D4A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48B345-E520-9632-7A45-9427A962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F2C3BC-F1CF-686B-0637-CBD11F59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EB4761-5C0E-53B3-F7EC-D536B476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0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DBDFA4-F16F-B33A-41BC-D9F79814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23C222-736C-BED7-546D-5DDD2319F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86DA28-66B2-286F-D7D6-90A9CBFC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9CEA4B-D7BD-CB86-F223-52782AA5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9E309E-FBC9-5D27-2484-0604BB55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9C395-D2CA-771E-B480-5F8C3C39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E5CEF4-2936-8840-4E39-B6412054B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03F035-DEDB-7A91-2F4B-25FA7774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28171D-663B-209F-C91F-7E62DA46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9C05AE-8AA0-6954-80B7-DB127307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5F36B-39CB-0E1F-D7EC-9B3121C5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1C2216-8B6A-BCD7-BAB6-E8FF58ECC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8FB6CD-DAD2-2E31-CB39-801CDBC72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4B7880-65A3-94A3-897E-BE56D954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D97A3C-D8CF-32FA-8D8C-B612D8D2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072694-E356-6B60-CE4B-4FAD5678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5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33ABC-1753-05BC-686A-366ED804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F534E7-4498-C1F0-7C30-A55ADA5A4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90DBF9-1E01-3FE0-D58B-42959735D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0D1101E-7D4C-FA7F-874C-BA34B7928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6296B7-1BC0-6905-3A7D-20B70A5A3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9B9E40-D1E5-2DDA-7C8C-BBD8B0AA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B08BCC-CD29-8A2E-DDD8-6BD4B82F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739D828-506E-274C-2102-C6FB8108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FFB85-BFFC-0B6F-B32D-E48F9AD1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012F69-4962-D488-4CBE-2579EEFD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7B8975-DF35-79DB-9E23-C9540689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50DD9E-E998-5060-2F3C-A9C793BC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2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08AC61-5646-700C-69A6-8826513C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FFC230-689F-1F54-B393-6771A253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E67FE7-B617-3D8F-14D3-FAAC8D85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2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79164-7EC1-2F94-ACAF-8BF401E4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2A244A-92B4-4CFA-50DB-0B31712D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E4A00C-3737-F48A-A856-13AAE59CA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4383F8-9B8D-E30B-A3BF-5C1F82D8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9BB4D8-6FBF-6F2F-3C9C-48ECF518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B6EB3C-6358-659C-B3C7-D79E0D0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006E7-C43A-5A4B-A85A-6B4D1672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22DAD2-EF53-32CC-B352-1DF63407C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B4011D-7AA8-AF58-C9A4-82996C386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61644E-6593-FEFE-7039-5576709A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6A275D-EA77-3863-DDDA-D28B3DBF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027E27-8769-4AFF-D972-65E3B7A0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BB20DE4-F439-AB8A-1C01-A3777C9D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9F4999-FF38-E4BA-DC05-12217DE86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251C90-FFC6-D739-99C8-65CD235F4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55CB-B813-41D9-B777-917C76FF2BBD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64A7CB-900E-242B-A963-D16596888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712C45-2B93-72AE-9F92-C2E5DB37A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8DE4-4B33-4967-BD93-F600424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hyperlink" Target="(5)%20Queen%20Mary-Second%20Queen%20of%20Romania_%20diplomatic%20qualities%20in%20supporting_defending%20Romania's%20interests%20-%20YouTube.html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hyperlink" Target="(5)%20Queen%20Mary-Second%20Queen%20of%20Romania_%20diplomatic%20qualities%20in%20supporting_defending%20Romania's%20interests%20-%20YouTube.html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hyperlink" Target="(5)%20Queen%20Mary-Second%20Queen%20of%20Romania_%20diplomatic%20qualities%20in%20supporting_defending%20Romania's%20interests%20-%20YouTube.html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(5)%20Queen%20Mary-Second%20Queen%20of%20Romania_%20diplomatic%20qualities%20in%20supporting_defending%20Romania's%20interests%20-%20YouTube.html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(5)%20Queen%20Mary-Second%20Queen%20of%20Romania_%20diplomatic%20qualities%20in%20supporting_defending%20Romania's%20interests%20-%20YouTube.html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(5)%20Queen%20Mary-Second%20Queen%20of%20Romania_%20diplomatic%20qualities%20in%20supporting_defending%20Romania's%20interests%20-%20YouTube.htm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(5)%20Queen%20Mary-Second%20Queen%20of%20Romania_%20diplomatic%20qualities%20in%20supporting_defending%20Romania's%20interests%20-%20YouTube.htm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(5)%20Queen%20Mary-Second%20Queen%20of%20Romania_%20diplomatic%20qualities%20in%20supporting_defending%20Romania's%20interests%20-%20YouTube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hyperlink" Target="(5)%20Queen%20Mary-Second%20Queen%20of%20Romania_%20diplomatic%20qualities%20in%20supporting_defending%20Romania's%20interests%20-%20YouTube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hyperlink" Target="(5)%20Queen%20Mary-Second%20Queen%20of%20Romania_%20diplomatic%20qualities%20in%20supporting_defending%20Romania's%20interests%20-%20YouTube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(5)%20Queen%20Mary-Second%20Queen%20of%20Romania_%20diplomatic%20qualities%20in%20supporting_defending%20Romania's%20interests%20-%20YouTube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AE1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498865" y="1095606"/>
            <a:ext cx="499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6779492" y="4678422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33" y="524893"/>
            <a:ext cx="3694954" cy="36949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0" y="1800270"/>
            <a:ext cx="4480182" cy="44801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5386D03-D0FC-B751-7FDA-412738316044}"/>
              </a:ext>
            </a:extLst>
          </p:cNvPr>
          <p:cNvSpPr txBox="1"/>
          <p:nvPr/>
        </p:nvSpPr>
        <p:spPr>
          <a:xfrm>
            <a:off x="6567055" y="604644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Ref.No</a:t>
            </a:r>
            <a:r>
              <a:rPr lang="en-US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: Erasmus KA229: Ref.no 1-IT02-KA229-079518</a:t>
            </a:r>
            <a:endParaRPr lang="en-US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BC7F7F3-7304-FAE2-6891-E7EA7A380E32}"/>
              </a:ext>
            </a:extLst>
          </p:cNvPr>
          <p:cNvSpPr txBox="1"/>
          <p:nvPr/>
        </p:nvSpPr>
        <p:spPr>
          <a:xfrm>
            <a:off x="230738" y="5878751"/>
            <a:ext cx="471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Made by : Necula Cristian – Radu</a:t>
            </a:r>
            <a:br>
              <a:rPr lang="en-US" sz="2000" b="1" dirty="0"/>
            </a:br>
            <a:r>
              <a:rPr lang="en-US" sz="2000" b="1" dirty="0"/>
              <a:t>                   </a:t>
            </a:r>
            <a:r>
              <a:rPr lang="en-US" sz="2000" b="1" dirty="0" err="1"/>
              <a:t>Chiminjer</a:t>
            </a:r>
            <a:r>
              <a:rPr lang="en-US" sz="2000" b="1" dirty="0"/>
              <a:t> Adrian</a:t>
            </a:r>
          </a:p>
        </p:txBody>
      </p:sp>
    </p:spTree>
    <p:extLst>
      <p:ext uri="{BB962C8B-B14F-4D97-AF65-F5344CB8AC3E}">
        <p14:creationId xmlns:p14="http://schemas.microsoft.com/office/powerpoint/2010/main" val="18360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69914" y="249936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6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2807747"/>
            <a:ext cx="2881470" cy="2881470"/>
          </a:xfrm>
          <a:prstGeom prst="rect">
            <a:avLst/>
          </a:prstGeom>
        </p:spPr>
      </p:pic>
      <p:sp>
        <p:nvSpPr>
          <p:cNvPr id="2" name="TextBox 1">
            <a:hlinkClick r:id="rId5" action="ppaction://hlinkfile"/>
            <a:extLst>
              <a:ext uri="{FF2B5EF4-FFF2-40B4-BE49-F238E27FC236}">
                <a16:creationId xmlns:a16="http://schemas.microsoft.com/office/drawing/2014/main" xmlns="" id="{1256AFEF-4291-B5FE-374C-55D626127CCB}"/>
              </a:ext>
            </a:extLst>
          </p:cNvPr>
          <p:cNvSpPr txBox="1"/>
          <p:nvPr/>
        </p:nvSpPr>
        <p:spPr>
          <a:xfrm>
            <a:off x="3823905" y="2962716"/>
            <a:ext cx="8028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latin typeface="Courgette" pitchFamily="2" charset="-18"/>
              </a:rPr>
              <a:t>National Contest- Made for Europe</a:t>
            </a:r>
            <a:endParaRPr lang="en-US" sz="3200" b="1" dirty="0">
              <a:latin typeface="Courgette" pitchFamily="2" charset="-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46" y="3614546"/>
            <a:ext cx="3074524" cy="230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65" y="5248656"/>
            <a:ext cx="2088894" cy="156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15" y="3614546"/>
            <a:ext cx="2874035" cy="215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989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11831" y="0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6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2807747"/>
            <a:ext cx="2881470" cy="2881470"/>
          </a:xfrm>
          <a:prstGeom prst="rect">
            <a:avLst/>
          </a:prstGeom>
        </p:spPr>
      </p:pic>
      <p:sp>
        <p:nvSpPr>
          <p:cNvPr id="2" name="TextBox 1">
            <a:hlinkClick r:id="rId5" action="ppaction://hlinkfile"/>
            <a:extLst>
              <a:ext uri="{FF2B5EF4-FFF2-40B4-BE49-F238E27FC236}">
                <a16:creationId xmlns:a16="http://schemas.microsoft.com/office/drawing/2014/main" xmlns="" id="{1256AFEF-4291-B5FE-374C-55D626127CCB}"/>
              </a:ext>
            </a:extLst>
          </p:cNvPr>
          <p:cNvSpPr txBox="1"/>
          <p:nvPr/>
        </p:nvSpPr>
        <p:spPr>
          <a:xfrm>
            <a:off x="3823905" y="2962716"/>
            <a:ext cx="8028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latin typeface="Courgette" pitchFamily="2" charset="-18"/>
              </a:rPr>
              <a:t>Teenagers in Action- Europe Direct, Pitești</a:t>
            </a:r>
            <a:endParaRPr lang="en-US" sz="3200" b="1" dirty="0">
              <a:latin typeface="Courgette" pitchFamily="2" charset="-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BFB3E8-5351-BED7-2C57-A3D60BD7FC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33" y="3652599"/>
            <a:ext cx="2715491" cy="203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89191B-5C65-94DA-3EAF-9484F8C833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005" y="4670908"/>
            <a:ext cx="2481503" cy="1861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B9C0EF-F49B-DCD8-1FDF-D39358B774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70" y="3793190"/>
            <a:ext cx="2058914" cy="2745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94619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11831" y="0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6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8" y="2524017"/>
            <a:ext cx="2881470" cy="2881470"/>
          </a:xfrm>
          <a:prstGeom prst="rect">
            <a:avLst/>
          </a:prstGeom>
        </p:spPr>
      </p:pic>
      <p:sp>
        <p:nvSpPr>
          <p:cNvPr id="2" name="TextBox 1">
            <a:hlinkClick r:id="rId5" action="ppaction://hlinkfile"/>
            <a:extLst>
              <a:ext uri="{FF2B5EF4-FFF2-40B4-BE49-F238E27FC236}">
                <a16:creationId xmlns:a16="http://schemas.microsoft.com/office/drawing/2014/main" xmlns="" id="{1256AFEF-4291-B5FE-374C-55D626127CCB}"/>
              </a:ext>
            </a:extLst>
          </p:cNvPr>
          <p:cNvSpPr txBox="1"/>
          <p:nvPr/>
        </p:nvSpPr>
        <p:spPr>
          <a:xfrm>
            <a:off x="3966988" y="5554343"/>
            <a:ext cx="8028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latin typeface="Courgette" pitchFamily="2" charset="-18"/>
              </a:rPr>
              <a:t>Friends for life due to C.C.P.F. Project</a:t>
            </a:r>
          </a:p>
          <a:p>
            <a:pPr algn="ctr"/>
            <a:r>
              <a:rPr lang="ro-RO" sz="3200" b="1" dirty="0" smtClean="0">
                <a:latin typeface="Courgette" pitchFamily="2" charset="-18"/>
              </a:rPr>
              <a:t>Italy-Romania Partnership</a:t>
            </a:r>
            <a:endParaRPr lang="en-US" sz="3200" b="1" dirty="0">
              <a:latin typeface="Courgette" pitchFamily="2" charset="-1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16" y="3429000"/>
            <a:ext cx="2093331" cy="1569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950725"/>
            <a:ext cx="2462032" cy="245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207" y="3084837"/>
            <a:ext cx="3055674" cy="232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87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11831" y="0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6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2807747"/>
            <a:ext cx="2881470" cy="2881470"/>
          </a:xfrm>
          <a:prstGeom prst="rect">
            <a:avLst/>
          </a:prstGeom>
        </p:spPr>
      </p:pic>
      <p:sp>
        <p:nvSpPr>
          <p:cNvPr id="2" name="TextBox 1">
            <a:hlinkClick r:id="rId5" action="ppaction://hlinkfile"/>
            <a:extLst>
              <a:ext uri="{FF2B5EF4-FFF2-40B4-BE49-F238E27FC236}">
                <a16:creationId xmlns:a16="http://schemas.microsoft.com/office/drawing/2014/main" xmlns="" id="{1256AFEF-4291-B5FE-374C-55D626127CCB}"/>
              </a:ext>
            </a:extLst>
          </p:cNvPr>
          <p:cNvSpPr txBox="1"/>
          <p:nvPr/>
        </p:nvSpPr>
        <p:spPr>
          <a:xfrm>
            <a:off x="5685528" y="3962460"/>
            <a:ext cx="4432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ahnschrift SemiBold SemiConden" panose="020B0502040204020203" pitchFamily="34" charset="0"/>
              </a:rPr>
              <a:t>Coming </a:t>
            </a:r>
            <a:r>
              <a:rPr lang="en-US" sz="5400" dirty="0" smtClean="0">
                <a:latin typeface="Bahnschrift SemiBold SemiConden" panose="020B0502040204020203" pitchFamily="34" charset="0"/>
              </a:rPr>
              <a:t>soon…</a:t>
            </a:r>
            <a:endParaRPr lang="ro-RO" sz="5400" dirty="0" smtClean="0">
              <a:latin typeface="Bahnschrift SemiBold SemiConden" panose="020B0502040204020203" pitchFamily="34" charset="0"/>
            </a:endParaRPr>
          </a:p>
          <a:p>
            <a:pPr algn="ctr"/>
            <a:r>
              <a:rPr lang="ro-RO" sz="5400" dirty="0" smtClean="0">
                <a:latin typeface="Bahnschrift SemiBold SemiConden" panose="020B0502040204020203" pitchFamily="34" charset="0"/>
              </a:rPr>
              <a:t>So, Stay Close!</a:t>
            </a:r>
            <a:endParaRPr lang="en-US" sz="54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49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-9762" y="0"/>
            <a:ext cx="8580172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8580172" y="0"/>
            <a:ext cx="361183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1306493" y="420231"/>
            <a:ext cx="553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8600285" y="365112"/>
            <a:ext cx="3611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4" y="339033"/>
            <a:ext cx="1227928" cy="1227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07" y="96243"/>
            <a:ext cx="1653310" cy="1653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8DE2A7-51E2-ABAC-31AE-B20E4F01D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78" y="2793925"/>
            <a:ext cx="5398409" cy="303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hlinkClick r:id="rId6" action="ppaction://hlinkfile"/>
            <a:extLst>
              <a:ext uri="{FF2B5EF4-FFF2-40B4-BE49-F238E27FC236}">
                <a16:creationId xmlns:a16="http://schemas.microsoft.com/office/drawing/2014/main" xmlns="" id="{D8A8F8FF-4771-9E68-EDDF-90D52EA8C6E6}"/>
              </a:ext>
            </a:extLst>
          </p:cNvPr>
          <p:cNvSpPr txBox="1"/>
          <p:nvPr/>
        </p:nvSpPr>
        <p:spPr>
          <a:xfrm>
            <a:off x="1550114" y="1984788"/>
            <a:ext cx="443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hnschrift SemiBold SemiConden" panose="020B0502040204020203" pitchFamily="34" charset="0"/>
              </a:rPr>
              <a:t>www.ecopit.eu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792024-A388-F319-13E2-C4D4D259FB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595" y="2980943"/>
            <a:ext cx="2248043" cy="22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7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8580172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8580172" y="0"/>
            <a:ext cx="361183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-119971" y="512894"/>
            <a:ext cx="553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8600285" y="365112"/>
            <a:ext cx="3611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64" y="2718019"/>
            <a:ext cx="2491181" cy="24911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80" y="-163451"/>
            <a:ext cx="2881470" cy="2881470"/>
          </a:xfrm>
          <a:prstGeom prst="rect">
            <a:avLst/>
          </a:prstGeom>
        </p:spPr>
      </p:pic>
      <p:sp>
        <p:nvSpPr>
          <p:cNvPr id="8" name="TextBox 7">
            <a:hlinkClick r:id="rId5" action="ppaction://hlinkfile"/>
            <a:extLst>
              <a:ext uri="{FF2B5EF4-FFF2-40B4-BE49-F238E27FC236}">
                <a16:creationId xmlns:a16="http://schemas.microsoft.com/office/drawing/2014/main" xmlns="" id="{D8A8F8FF-4771-9E68-EDDF-90D52EA8C6E6}"/>
              </a:ext>
            </a:extLst>
          </p:cNvPr>
          <p:cNvSpPr txBox="1"/>
          <p:nvPr/>
        </p:nvSpPr>
        <p:spPr>
          <a:xfrm>
            <a:off x="755904" y="2524769"/>
            <a:ext cx="72115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Maria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Teiuleanu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” Economic Highschool, one of the most representative schools for the city’s life, has its origin in the former century, being the only commercial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highschool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Arges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county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o-RO" sz="2000" b="0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ro-RO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students aged 14-18 study in 22 halls, 17 laboratories, 3 computer labs, 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access to the Internet. Along the years 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higschool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has continuously upgraded and modernized the educational process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b="0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carrying out of the 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ducational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rocess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is ensured by a teaching staff consisting of 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ro-RO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members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o-RO" sz="2000" b="0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main form 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full-time courses (4 years) in the following departments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inance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ccounting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ourism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Commerce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Gastronommy, Public Administration, M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athematics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omputer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0" i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tudies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hlinkClick r:id="rId5" action="ppaction://hlinkfile"/>
            <a:extLst>
              <a:ext uri="{FF2B5EF4-FFF2-40B4-BE49-F238E27FC236}">
                <a16:creationId xmlns:a16="http://schemas.microsoft.com/office/drawing/2014/main" xmlns="" id="{953E067D-A99C-52CF-B3BB-3EB3E898C6A8}"/>
              </a:ext>
            </a:extLst>
          </p:cNvPr>
          <p:cNvSpPr txBox="1"/>
          <p:nvPr/>
        </p:nvSpPr>
        <p:spPr>
          <a:xfrm>
            <a:off x="0" y="1734717"/>
            <a:ext cx="623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 err="1">
                <a:effectLst/>
                <a:latin typeface="Bahnschrift SemiBold SemiConden" panose="020B0502040204020203" pitchFamily="34" charset="0"/>
              </a:rPr>
              <a:t>HighSchool</a:t>
            </a:r>
            <a:r>
              <a:rPr lang="en-US" sz="2000" b="0" i="0" dirty="0">
                <a:effectLst/>
                <a:latin typeface="Bahnschrift SemiBold SemiConden" panose="020B0502040204020203" pitchFamily="34" charset="0"/>
              </a:rPr>
              <a:t> history</a:t>
            </a:r>
            <a:endParaRPr lang="en-US" sz="20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11831" y="0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6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2807747"/>
            <a:ext cx="2881470" cy="2881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6DB98E-5AE7-9388-274E-0D28FDCE1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86" y="4361692"/>
            <a:ext cx="196215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068175-9C91-1952-387C-B271EE5F6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11" y="2649519"/>
            <a:ext cx="1962150" cy="3424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4E8674-D917-CA46-B7A9-8D814D0BEB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84" y="3763951"/>
            <a:ext cx="196215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00BE4D-CF41-178D-4754-FD6EBD890652}"/>
              </a:ext>
            </a:extLst>
          </p:cNvPr>
          <p:cNvSpPr txBox="1"/>
          <p:nvPr/>
        </p:nvSpPr>
        <p:spPr>
          <a:xfrm>
            <a:off x="4459411" y="3030767"/>
            <a:ext cx="443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Our beginning in this adventure</a:t>
            </a:r>
          </a:p>
        </p:txBody>
      </p:sp>
    </p:spTree>
    <p:extLst>
      <p:ext uri="{BB962C8B-B14F-4D97-AF65-F5344CB8AC3E}">
        <p14:creationId xmlns:p14="http://schemas.microsoft.com/office/powerpoint/2010/main" val="2156267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11831" y="0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6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2807747"/>
            <a:ext cx="2881470" cy="2881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15CF6D-D178-F9A5-A702-A57670FEF56F}"/>
              </a:ext>
            </a:extLst>
          </p:cNvPr>
          <p:cNvSpPr txBox="1"/>
          <p:nvPr/>
        </p:nvSpPr>
        <p:spPr>
          <a:xfrm>
            <a:off x="4126902" y="5507335"/>
            <a:ext cx="443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hnschrift SemiBold SemiConden" panose="020B0502040204020203" pitchFamily="34" charset="0"/>
              </a:rPr>
              <a:t>First mission in our journey was to make a logo for our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2DA2C0-454F-E2A6-2610-0623DD11F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4500">
            <a:off x="9670166" y="4332199"/>
            <a:ext cx="1962150" cy="1962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EE2199B-38CF-A723-7008-A4033165A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745">
            <a:off x="5777830" y="3156548"/>
            <a:ext cx="1952625" cy="1962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EA626BD-ABFF-3233-518F-952FBEC23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036">
            <a:off x="4255943" y="3749906"/>
            <a:ext cx="1564877" cy="15648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181FBEA-3427-71FA-94A7-760A81294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089">
            <a:off x="9519490" y="2316195"/>
            <a:ext cx="1933575" cy="1933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97C46F3-764B-7178-A6DF-638DC7A40A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360">
            <a:off x="7919859" y="3221826"/>
            <a:ext cx="1851697" cy="17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43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11831" y="0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6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2807747"/>
            <a:ext cx="2881470" cy="2881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15CF6D-D178-F9A5-A702-A57670FEF56F}"/>
              </a:ext>
            </a:extLst>
          </p:cNvPr>
          <p:cNvSpPr txBox="1"/>
          <p:nvPr/>
        </p:nvSpPr>
        <p:spPr>
          <a:xfrm>
            <a:off x="7553470" y="2900232"/>
            <a:ext cx="443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Bahnschrift SemiBold SemiConden" panose="020B0502040204020203" pitchFamily="34" charset="0"/>
              </a:rPr>
              <a:t>Meeting</a:t>
            </a:r>
            <a:r>
              <a:rPr lang="ro-RO" sz="2400" dirty="0" smtClean="0">
                <a:latin typeface="Bahnschrift SemiBold SemiConden" panose="020B0502040204020203" pitchFamily="34" charset="0"/>
              </a:rPr>
              <a:t>-</a:t>
            </a:r>
            <a:r>
              <a:rPr lang="en-US" sz="24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2400" dirty="0">
                <a:latin typeface="Bahnschrift SemiBold SemiConden" panose="020B0502040204020203" pitchFamily="34" charset="0"/>
              </a:rPr>
              <a:t>when we </a:t>
            </a:r>
            <a:r>
              <a:rPr lang="en-US" sz="2400" dirty="0" smtClean="0">
                <a:latin typeface="Bahnschrift SemiBold SemiConden" panose="020B0502040204020203" pitchFamily="34" charset="0"/>
              </a:rPr>
              <a:t>decide</a:t>
            </a:r>
            <a:r>
              <a:rPr lang="ro-RO" sz="2400" dirty="0" smtClean="0">
                <a:latin typeface="Bahnschrift SemiBold SemiConden" panose="020B0502040204020203" pitchFamily="34" charset="0"/>
              </a:rPr>
              <a:t>d about</a:t>
            </a:r>
            <a:r>
              <a:rPr lang="en-US" sz="2400" dirty="0" smtClean="0">
                <a:latin typeface="Bahnschrift SemiBold SemiConden" panose="020B0502040204020203" pitchFamily="34" charset="0"/>
              </a:rPr>
              <a:t> our </a:t>
            </a:r>
            <a:r>
              <a:rPr lang="ro-RO" sz="2400" dirty="0">
                <a:latin typeface="Bahnschrift SemiBold SemiConden" panose="020B0502040204020203" pitchFamily="34" charset="0"/>
              </a:rPr>
              <a:t>H</a:t>
            </a:r>
            <a:r>
              <a:rPr lang="en-US" sz="2400" dirty="0" err="1" smtClean="0">
                <a:latin typeface="Bahnschrift SemiBold SemiConden" panose="020B0502040204020203" pitchFamily="34" charset="0"/>
              </a:rPr>
              <a:t>ero</a:t>
            </a:r>
            <a:endParaRPr lang="en-US" sz="2400" dirty="0">
              <a:latin typeface="Bahnschrift SemiBold SemiConden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11F8BC-0BA1-24B0-5A5A-9C72BF3CDD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37" y="5166021"/>
            <a:ext cx="2943958" cy="1326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0F26FC-04CD-1CFD-A9D0-1CDA9A684D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5" y="3244330"/>
            <a:ext cx="2092880" cy="156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A2169B-6163-11A2-DCFC-802D64A9FF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19" y="3517428"/>
            <a:ext cx="2807016" cy="2105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2A32673-EE18-6BA3-BA2B-DB2805C4AC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384" y="4813990"/>
            <a:ext cx="2481503" cy="186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584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11831" y="0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6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2807747"/>
            <a:ext cx="2881470" cy="2881470"/>
          </a:xfrm>
          <a:prstGeom prst="rect">
            <a:avLst/>
          </a:prstGeom>
        </p:spPr>
      </p:pic>
      <p:sp>
        <p:nvSpPr>
          <p:cNvPr id="3" name="TextBox 2">
            <a:hlinkClick r:id="rId5" action="ppaction://hlinkfile"/>
            <a:extLst>
              <a:ext uri="{FF2B5EF4-FFF2-40B4-BE49-F238E27FC236}">
                <a16:creationId xmlns:a16="http://schemas.microsoft.com/office/drawing/2014/main" xmlns="" id="{B9F1E1A5-43AB-47C2-1ABE-13CE0AF045CD}"/>
              </a:ext>
            </a:extLst>
          </p:cNvPr>
          <p:cNvSpPr txBox="1"/>
          <p:nvPr/>
        </p:nvSpPr>
        <p:spPr>
          <a:xfrm>
            <a:off x="6096000" y="2438382"/>
            <a:ext cx="443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hnschrift SemiBold SemiConden" panose="020B0502040204020203" pitchFamily="34" charset="0"/>
              </a:rPr>
              <a:t>Queen Mary – Our </a:t>
            </a:r>
            <a:r>
              <a:rPr lang="ro-RO" sz="2400" dirty="0" smtClean="0">
                <a:latin typeface="Bahnschrift SemiBold SemiConden" panose="020B0502040204020203" pitchFamily="34" charset="0"/>
              </a:rPr>
              <a:t>H</a:t>
            </a:r>
            <a:r>
              <a:rPr lang="en-US" sz="2400" dirty="0" err="1" smtClean="0">
                <a:latin typeface="Bahnschrift SemiBold SemiConden" panose="020B0502040204020203" pitchFamily="34" charset="0"/>
              </a:rPr>
              <a:t>ero</a:t>
            </a:r>
            <a:endParaRPr lang="en-US" sz="2400" dirty="0">
              <a:latin typeface="Bahnschrift SemiBold SemiConden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3DF22B5-09F3-FB40-634D-E7EDD4309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756" y="3084837"/>
            <a:ext cx="4540378" cy="255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87" y="4477020"/>
            <a:ext cx="2617741" cy="2258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247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11831" y="0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6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2807747"/>
            <a:ext cx="2881470" cy="2881470"/>
          </a:xfrm>
          <a:prstGeom prst="rect">
            <a:avLst/>
          </a:prstGeom>
        </p:spPr>
      </p:pic>
      <p:sp>
        <p:nvSpPr>
          <p:cNvPr id="2" name="TextBox 1">
            <a:hlinkClick r:id="rId5" action="ppaction://hlinkfile"/>
            <a:extLst>
              <a:ext uri="{FF2B5EF4-FFF2-40B4-BE49-F238E27FC236}">
                <a16:creationId xmlns:a16="http://schemas.microsoft.com/office/drawing/2014/main" xmlns="" id="{1256AFEF-4291-B5FE-374C-55D626127CCB}"/>
              </a:ext>
            </a:extLst>
          </p:cNvPr>
          <p:cNvSpPr txBox="1"/>
          <p:nvPr/>
        </p:nvSpPr>
        <p:spPr>
          <a:xfrm>
            <a:off x="6567054" y="2092590"/>
            <a:ext cx="443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hnschrift SemiBold SemiConden" panose="020B0502040204020203" pitchFamily="34" charset="0"/>
              </a:rPr>
              <a:t>New friends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A34752-11E5-3A93-661B-6E8FF4E31E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18" y="4646844"/>
            <a:ext cx="4459820" cy="200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99EBAE-BE04-AD6F-AF72-0855C1AE91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71" y="2896903"/>
            <a:ext cx="4248727" cy="191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E91FAA5-6369-5E38-013E-682AB13F53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39" y="4816243"/>
            <a:ext cx="4028080" cy="181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A07881F-8DDA-1A30-C0DD-8569405566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24" y="3084837"/>
            <a:ext cx="2677054" cy="200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779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11831" y="0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7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2807747"/>
            <a:ext cx="2881470" cy="2881470"/>
          </a:xfrm>
          <a:prstGeom prst="rect">
            <a:avLst/>
          </a:prstGeom>
        </p:spPr>
      </p:pic>
      <p:sp>
        <p:nvSpPr>
          <p:cNvPr id="2" name="TextBox 1">
            <a:hlinkClick r:id="rId5" action="ppaction://hlinkfile"/>
            <a:extLst>
              <a:ext uri="{FF2B5EF4-FFF2-40B4-BE49-F238E27FC236}">
                <a16:creationId xmlns:a16="http://schemas.microsoft.com/office/drawing/2014/main" xmlns="" id="{1256AFEF-4291-B5FE-374C-55D626127CCB}"/>
              </a:ext>
            </a:extLst>
          </p:cNvPr>
          <p:cNvSpPr txBox="1"/>
          <p:nvPr/>
        </p:nvSpPr>
        <p:spPr>
          <a:xfrm>
            <a:off x="6567054" y="2092590"/>
            <a:ext cx="525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 smtClean="0">
                <a:latin typeface="Bahnschrift SemiBold SemiConden" panose="020B0502040204020203" pitchFamily="34" charset="0"/>
              </a:rPr>
              <a:t>Learning Teaching Activities in Italy, Romania, Hungary &amp; Plovdiv(now)</a:t>
            </a:r>
            <a:endParaRPr lang="en-US" sz="2400" dirty="0">
              <a:latin typeface="Bahnschrift SemiBold SemiConden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71" y="3056577"/>
            <a:ext cx="3232337" cy="145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48" y="3084838"/>
            <a:ext cx="3046490" cy="137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4680777"/>
            <a:ext cx="2535936" cy="190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38" y="4837632"/>
            <a:ext cx="2553478" cy="170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0041806" y="5381351"/>
            <a:ext cx="1107777" cy="1323439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359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11831" y="0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6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2807747"/>
            <a:ext cx="2881470" cy="2881470"/>
          </a:xfrm>
          <a:prstGeom prst="rect">
            <a:avLst/>
          </a:prstGeom>
        </p:spPr>
      </p:pic>
      <p:sp>
        <p:nvSpPr>
          <p:cNvPr id="2" name="TextBox 1">
            <a:hlinkClick r:id="rId5" action="ppaction://hlinkfile"/>
            <a:extLst>
              <a:ext uri="{FF2B5EF4-FFF2-40B4-BE49-F238E27FC236}">
                <a16:creationId xmlns:a16="http://schemas.microsoft.com/office/drawing/2014/main" xmlns="" id="{1256AFEF-4291-B5FE-374C-55D626127CCB}"/>
              </a:ext>
            </a:extLst>
          </p:cNvPr>
          <p:cNvSpPr txBox="1"/>
          <p:nvPr/>
        </p:nvSpPr>
        <p:spPr>
          <a:xfrm>
            <a:off x="6567054" y="2092590"/>
            <a:ext cx="443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hnschrift SemiBold SemiConden" panose="020B0502040204020203" pitchFamily="34" charset="0"/>
              </a:rPr>
              <a:t>Erasmus Days in our College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0909D5-2E63-9B86-F07D-ADAD662A9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26" y="3773163"/>
            <a:ext cx="3118114" cy="2881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6F45E9-48A2-A376-5E06-374A17D781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93" y="4216234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E5C46A5-B1B4-79AD-1AD1-745C5D3844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45" y="2962433"/>
            <a:ext cx="3032367" cy="227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4FB5B8B-B0CC-EBA3-CB4C-7B5B31E7C9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74" y="2931433"/>
            <a:ext cx="2922478" cy="219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526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5A75B5-05BE-6C55-E464-A55CA5854C3C}"/>
              </a:ext>
            </a:extLst>
          </p:cNvPr>
          <p:cNvSpPr/>
          <p:nvPr/>
        </p:nvSpPr>
        <p:spPr>
          <a:xfrm>
            <a:off x="0" y="0"/>
            <a:ext cx="3611831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7E1B07-9E2A-A075-3F45-FB7345112034}"/>
              </a:ext>
            </a:extLst>
          </p:cNvPr>
          <p:cNvSpPr/>
          <p:nvPr/>
        </p:nvSpPr>
        <p:spPr>
          <a:xfrm>
            <a:off x="3611831" y="0"/>
            <a:ext cx="858016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0382E-6858-42CB-18B7-D84E2DB0EAC9}"/>
              </a:ext>
            </a:extLst>
          </p:cNvPr>
          <p:cNvSpPr txBox="1"/>
          <p:nvPr/>
        </p:nvSpPr>
        <p:spPr>
          <a:xfrm>
            <a:off x="397265" y="365112"/>
            <a:ext cx="3103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</a:t>
            </a:r>
            <a:r>
              <a:rPr lang="en-US" sz="2400" dirty="0" err="1">
                <a:latin typeface="Arial Black" panose="020B0A04020102020204" pitchFamily="34" charset="0"/>
              </a:rPr>
              <a:t>HighSchool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 err="1">
                <a:latin typeface="Arial Black" panose="020B0A04020102020204" pitchFamily="34" charset="0"/>
              </a:rPr>
              <a:t>Colegiul</a:t>
            </a:r>
            <a:r>
              <a:rPr lang="en-US" sz="2400" dirty="0">
                <a:latin typeface="Arial Black" panose="020B0A04020102020204" pitchFamily="34" charset="0"/>
              </a:rPr>
              <a:t> Economic ‘’Maria </a:t>
            </a:r>
            <a:r>
              <a:rPr lang="en-US" sz="2400" dirty="0" err="1">
                <a:latin typeface="Arial Black" panose="020B0A04020102020204" pitchFamily="34" charset="0"/>
              </a:rPr>
              <a:t>Teiuleanu</a:t>
            </a:r>
            <a:r>
              <a:rPr lang="en-US" sz="2400" dirty="0">
                <a:latin typeface="Arial Black" panose="020B0A04020102020204" pitchFamily="34" charset="0"/>
              </a:rPr>
              <a:t>’’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0585C4-6AC8-F05A-38CA-2DA9EA681C86}"/>
              </a:ext>
            </a:extLst>
          </p:cNvPr>
          <p:cNvSpPr txBox="1"/>
          <p:nvPr/>
        </p:nvSpPr>
        <p:spPr>
          <a:xfrm>
            <a:off x="7014987" y="734443"/>
            <a:ext cx="488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Our work in this project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Campaigns Connect Past and Future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A9E22E-3857-A2AD-1A52-975FDB47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3" y="203366"/>
            <a:ext cx="2881471" cy="28814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9AD9C1D-E742-AC62-34EA-A18DDC643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2807747"/>
            <a:ext cx="2881470" cy="2881470"/>
          </a:xfrm>
          <a:prstGeom prst="rect">
            <a:avLst/>
          </a:prstGeom>
        </p:spPr>
      </p:pic>
      <p:sp>
        <p:nvSpPr>
          <p:cNvPr id="2" name="TextBox 1">
            <a:hlinkClick r:id="rId5" action="ppaction://hlinkfile"/>
            <a:extLst>
              <a:ext uri="{FF2B5EF4-FFF2-40B4-BE49-F238E27FC236}">
                <a16:creationId xmlns:a16="http://schemas.microsoft.com/office/drawing/2014/main" xmlns="" id="{1256AFEF-4291-B5FE-374C-55D626127CCB}"/>
              </a:ext>
            </a:extLst>
          </p:cNvPr>
          <p:cNvSpPr txBox="1"/>
          <p:nvPr/>
        </p:nvSpPr>
        <p:spPr>
          <a:xfrm>
            <a:off x="3500582" y="3084837"/>
            <a:ext cx="443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ahnschrift SemiBold SemiConden" panose="020B0502040204020203" pitchFamily="34" charset="0"/>
              </a:rPr>
              <a:t>The second </a:t>
            </a:r>
            <a:r>
              <a:rPr lang="ro-RO" sz="2400" dirty="0" smtClean="0">
                <a:latin typeface="Bahnschrift SemiBold SemiConden" panose="020B0502040204020203" pitchFamily="34" charset="0"/>
              </a:rPr>
              <a:t>H</a:t>
            </a:r>
            <a:r>
              <a:rPr lang="en-US" sz="2400" dirty="0" err="1" smtClean="0">
                <a:latin typeface="Bahnschrift SemiBold SemiConden" panose="020B0502040204020203" pitchFamily="34" charset="0"/>
              </a:rPr>
              <a:t>ero</a:t>
            </a:r>
            <a:r>
              <a:rPr lang="en-US" sz="2400" dirty="0" smtClean="0">
                <a:latin typeface="Bahnschrift SemiBold SemiConden" panose="020B0502040204020203" pitchFamily="34" charset="0"/>
              </a:rPr>
              <a:t> </a:t>
            </a:r>
            <a:r>
              <a:rPr lang="en-US" sz="2400" dirty="0">
                <a:latin typeface="Bahnschrift SemiBold SemiConden" panose="020B0502040204020203" pitchFamily="34" charset="0"/>
              </a:rPr>
              <a:t>we </a:t>
            </a:r>
            <a:r>
              <a:rPr lang="en-US" sz="2400" dirty="0" smtClean="0">
                <a:latin typeface="Bahnschrift SemiBold SemiConden" panose="020B0502040204020203" pitchFamily="34" charset="0"/>
              </a:rPr>
              <a:t>chose</a:t>
            </a:r>
            <a:r>
              <a:rPr lang="ro-RO" sz="2400" dirty="0" smtClean="0">
                <a:latin typeface="Bahnschrift SemiBold SemiConden" panose="020B0502040204020203" pitchFamily="34" charset="0"/>
              </a:rPr>
              <a:t>-</a:t>
            </a:r>
            <a:r>
              <a:rPr lang="en-US" sz="2400" dirty="0">
                <a:latin typeface="Bahnschrift SemiBold SemiConden" panose="020B0502040204020203" pitchFamily="34" charset="0"/>
              </a:rPr>
              <a:t/>
            </a:r>
            <a:br>
              <a:rPr lang="en-US" sz="2400" dirty="0">
                <a:latin typeface="Bahnschrift SemiBold SemiConden" panose="020B0502040204020203" pitchFamily="34" charset="0"/>
              </a:rPr>
            </a:br>
            <a:r>
              <a:rPr lang="en-US" sz="2400" dirty="0" err="1">
                <a:latin typeface="Bahnschrift SemiBold SemiConden" panose="020B0502040204020203" pitchFamily="34" charset="0"/>
              </a:rPr>
              <a:t>Vlad</a:t>
            </a:r>
            <a:r>
              <a:rPr lang="en-US" sz="2400" dirty="0">
                <a:latin typeface="Bahnschrift SemiBold SemiConden" panose="020B0502040204020203" pitchFamily="34" charset="0"/>
              </a:rPr>
              <a:t> </a:t>
            </a:r>
            <a:r>
              <a:rPr lang="ro-RO" sz="2400" dirty="0">
                <a:latin typeface="Bahnschrift SemiBold SemiConden" panose="020B0502040204020203" pitchFamily="34" charset="0"/>
              </a:rPr>
              <a:t>Ț</a:t>
            </a:r>
            <a:r>
              <a:rPr lang="en-US" sz="2400" dirty="0" err="1" smtClean="0">
                <a:latin typeface="Bahnschrift SemiBold SemiConden" panose="020B0502040204020203" pitchFamily="34" charset="0"/>
              </a:rPr>
              <a:t>epe</a:t>
            </a:r>
            <a:r>
              <a:rPr lang="ro-RO" sz="2400" dirty="0">
                <a:latin typeface="Bahnschrift SemiBold SemiConden" panose="020B0502040204020203" pitchFamily="34" charset="0"/>
              </a:rPr>
              <a:t>ș</a:t>
            </a:r>
            <a:endParaRPr lang="en-US" sz="2400" dirty="0">
              <a:latin typeface="Bahnschrift SemiBold SemiConden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407ACC-737F-5F21-D7B8-EE8176AD6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113" y="2170422"/>
            <a:ext cx="1782618" cy="4456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3C8869-19FF-9B95-859A-6D617536C5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70" y="4630587"/>
            <a:ext cx="2419581" cy="181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CA9A07-47A1-D0D0-5EE4-C1BBFDF375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05" y="4234902"/>
            <a:ext cx="3296938" cy="247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4727C7F-0267-416A-51D7-AC898B30BF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759" y="2370084"/>
            <a:ext cx="2360545" cy="159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564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362</Words>
  <Application>Microsoft Office PowerPoint</Application>
  <PresentationFormat>Custom</PresentationFormat>
  <Paragraphs>68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Necula Cristian</dc:creator>
  <cp:lastModifiedBy>Corina CIOBANU</cp:lastModifiedBy>
  <cp:revision>15</cp:revision>
  <dcterms:created xsi:type="dcterms:W3CDTF">2023-05-04T19:18:45Z</dcterms:created>
  <dcterms:modified xsi:type="dcterms:W3CDTF">2023-08-25T07:42:03Z</dcterms:modified>
</cp:coreProperties>
</file>