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2" r:id="rId2"/>
    <p:sldId id="344" r:id="rId3"/>
    <p:sldId id="343" r:id="rId4"/>
    <p:sldId id="341" r:id="rId5"/>
    <p:sldId id="323" r:id="rId6"/>
    <p:sldId id="342" r:id="rId7"/>
    <p:sldId id="322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4" r:id="rId18"/>
    <p:sldId id="335" r:id="rId19"/>
    <p:sldId id="336" r:id="rId20"/>
    <p:sldId id="333" r:id="rId21"/>
    <p:sldId id="340" r:id="rId22"/>
    <p:sldId id="339" r:id="rId23"/>
    <p:sldId id="338" r:id="rId24"/>
    <p:sldId id="337" r:id="rId2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34A3EEC-F4B0-48F5-8C4D-34ADF22C868D}">
          <p14:sldIdLst>
            <p14:sldId id="302"/>
            <p14:sldId id="344"/>
            <p14:sldId id="343"/>
            <p14:sldId id="341"/>
          </p14:sldIdLst>
        </p14:section>
        <p14:section name="Раздел без заголовка" id="{96ABCBAE-AF76-4C19-8DB7-714A947753BD}">
          <p14:sldIdLst>
            <p14:sldId id="323"/>
            <p14:sldId id="342"/>
            <p14:sldId id="322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4"/>
            <p14:sldId id="335"/>
            <p14:sldId id="336"/>
            <p14:sldId id="333"/>
            <p14:sldId id="340"/>
            <p14:sldId id="339"/>
            <p14:sldId id="338"/>
            <p14:sldId id="33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99FFCC"/>
    <a:srgbClr val="660066"/>
    <a:srgbClr val="EB6E19"/>
    <a:srgbClr val="FFCCCC"/>
    <a:srgbClr val="CCECFF"/>
    <a:srgbClr val="CC99FF"/>
    <a:srgbClr val="FFCCFF"/>
    <a:srgbClr val="CC99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23" autoAdjust="0"/>
  </p:normalViewPr>
  <p:slideViewPr>
    <p:cSldViewPr snapToGrid="0">
      <p:cViewPr>
        <p:scale>
          <a:sx n="109" d="100"/>
          <a:sy n="109" d="100"/>
        </p:scale>
        <p:origin x="-51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D649F-0A03-4CF2-B122-9BECCDC1F6F9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BBCAD-D416-49D2-BD13-01B820EDE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2126-902F-42E6-9C5A-76118ADB85D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650C-739A-4855-B76D-1FD3B6ABD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41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2126-902F-42E6-9C5A-76118ADB85D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650C-739A-4855-B76D-1FD3B6ABD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7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2126-902F-42E6-9C5A-76118ADB85D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650C-739A-4855-B76D-1FD3B6ABD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3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2126-902F-42E6-9C5A-76118ADB85D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650C-739A-4855-B76D-1FD3B6ABD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2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2126-902F-42E6-9C5A-76118ADB85D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650C-739A-4855-B76D-1FD3B6ABD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36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2126-902F-42E6-9C5A-76118ADB85D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650C-739A-4855-B76D-1FD3B6ABD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9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2126-902F-42E6-9C5A-76118ADB85D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650C-739A-4855-B76D-1FD3B6ABD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50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2126-902F-42E6-9C5A-76118ADB85D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650C-739A-4855-B76D-1FD3B6ABD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3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2126-902F-42E6-9C5A-76118ADB85D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650C-739A-4855-B76D-1FD3B6ABD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14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2126-902F-42E6-9C5A-76118ADB85D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650C-739A-4855-B76D-1FD3B6ABD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9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2126-902F-42E6-9C5A-76118ADB85D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650C-739A-4855-B76D-1FD3B6ABD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7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B2126-902F-42E6-9C5A-76118ADB85D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6650C-739A-4855-B76D-1FD3B6ABD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4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8056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Модель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методического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педагогов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по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грамотности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325359"/>
            <a:ext cx="12191999" cy="45326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50000"/>
              </a:lnSpc>
              <a:spcBef>
                <a:spcPts val="600"/>
              </a:spcBef>
              <a:buNone/>
            </a:pPr>
            <a:endParaRPr lang="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50000"/>
              </a:lnSpc>
              <a:spcBef>
                <a:spcPts val="600"/>
              </a:spcBef>
              <a:buNone/>
            </a:pPr>
            <a:endParaRPr lang="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28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39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сопровождения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95250"/>
            <a:ext cx="1258588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76350"/>
            <a:ext cx="12192000" cy="55816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25" y="1323976"/>
            <a:ext cx="6505575" cy="54006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теории и практики - от понимания к освоению и реализации практик в области формирования функциональной грамотности.</a:t>
            </a:r>
          </a:p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Индивидуализации - ориентация на запрос,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индивидуальных трудностей,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адресной помощи.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Командная работа, сотрудничество.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29425" y="1323976"/>
            <a:ext cx="5248275" cy="5400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yt3.ggpht.com/a/AATXAJymmMJEfM5dissKEJ2aXktEICw50oArbrK264lyxg=s900-c-k-c0xffffffff-no-rj-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99" y="1843087"/>
            <a:ext cx="4456907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8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732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методического сопровождения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95250"/>
            <a:ext cx="1258588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57324"/>
            <a:ext cx="12192000" cy="54006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1976" y="1838325"/>
            <a:ext cx="11229974" cy="472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систему методической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образовательном учреждении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повышению профессионального уровня педагогов в области формирования функциональной грамотности</a:t>
            </a:r>
            <a:r>
              <a:rPr lang="ru-RU" sz="4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37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96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95250"/>
            <a:ext cx="1258588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19173"/>
            <a:ext cx="12296775" cy="59150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3819" y="1107281"/>
            <a:ext cx="7591425" cy="9691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дефициты у педагогов в области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ФГ у учащихся;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7722" y="1952623"/>
            <a:ext cx="7543800" cy="10548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	систему непрерывного повышения квалификации педагогов в рамках формирования ФГ;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90673" y="2769400"/>
            <a:ext cx="7524752" cy="9763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посткурсовое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на уровне ОУ;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33623" y="3545685"/>
            <a:ext cx="7524753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школьные творческие группы педагогов по формированию ФГ;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81303" y="4355308"/>
            <a:ext cx="8239124" cy="13454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и провести единые методические дни, методические десанты, конференции и др. мероприятия для демонстрации опыта формирования ФГ у обучающихся, разработки дидактического и диагностического инструментария, результатов диагностики и т.д.;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76674" y="5557839"/>
            <a:ext cx="8010525" cy="12239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тиражирование опыта на школьном и муниципальном уровне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48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Содержательно-технологический 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  <a:r>
              <a:rPr lang="ru-RU" b="1" dirty="0"/>
              <a:t/>
            </a:r>
            <a:br>
              <a:rPr lang="ru-RU" b="1" dirty="0"/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95250"/>
            <a:ext cx="1258588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4900"/>
            <a:ext cx="12192000" cy="57531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1531" y="1177599"/>
            <a:ext cx="8370366" cy="11334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составляющая: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Организационно-методическое сопровождение: организация работы с молодыми педагогами, разработка индивидуальных программ профессионального развития педагога,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09624" y="2383771"/>
            <a:ext cx="8496301" cy="7810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Обучающее направление: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квалификации (обучающие семинары: сущность, компоненты ФГ)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79672" y="3237517"/>
            <a:ext cx="9010650" cy="133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деятельность: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(диагностические процедуры: анкетирование, опрос, тестирования, чемпионаты);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(выявление профессиональных дефицитов и потребностей, рефлексивно-аналитические семинары, собеседование);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05125" y="4631811"/>
            <a:ext cx="8210550" cy="10334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Тиражирование  педагогического опыта: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 (межмуниципальные,  зональные, региональные), совещания, публикации, сайты, сетевые сообщества, профессиональные методические сообщества;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35934" y="5725945"/>
            <a:ext cx="7084591" cy="10650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деятельность: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заданий, привлечение сторонних экспертов, экспертиза профессиональных конкурсов, материалов.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62" name="Picture 14" descr="http://www.eduportal44.ru/Manturovo/mant_MDOU4/1/SiteAssets/DocLib60/%D0%94%D0%BE%D0%BC%D0%B0%D1%88%D0%BD%D1%8F%D1%8F/%D1%81%D1%82%D1%80%D0%B0%D0%BD%D0%B8%D1%86%D0%B02%20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589" y="1141903"/>
            <a:ext cx="2706015" cy="227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rightattitudeinc.com/wp-content/uploads/2018/09/Right-Attitude-E-Learning-1200x48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" y="4912263"/>
            <a:ext cx="2887541" cy="179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Содержательно-технологический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  <a:r>
              <a:rPr lang="ru-RU" b="1" dirty="0"/>
              <a:t/>
            </a:r>
            <a:br>
              <a:rPr lang="ru-RU" b="1" dirty="0"/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95250"/>
            <a:ext cx="1258588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9202"/>
            <a:ext cx="12192000" cy="56387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u="heavy" dirty="0" smtClean="0"/>
              <a:t>  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6700" y="1314450"/>
            <a:ext cx="11553824" cy="23050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heavy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составляющая: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творческой группы;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взаимодействие: школа - методические службы - областные методические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муниципальных и областных мероприятиях.</a:t>
            </a:r>
          </a:p>
        </p:txBody>
      </p:sp>
      <p:pic>
        <p:nvPicPr>
          <p:cNvPr id="10242" name="Picture 2" descr="https://proxy.imgsmail.ru/?email=sve_chu%40mail.ru&amp;e=1605239882&amp;flags=0&amp;h=znaVEcEf3AS2T40vZr5tGg&amp;url173=aW1hZ2Uuc2VuZHNheS5ydS9pbWFnZS9kcm9mYXJ1L2Jsb2NrLzIwMjAxMS8wNjA4MDU0MC9mdW5rX2dyYW1fY29uZl9iYW4ucG5n&amp;is_https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3"/>
          <a:stretch/>
        </p:blipFill>
        <p:spPr bwMode="auto">
          <a:xfrm>
            <a:off x="409576" y="3736180"/>
            <a:ext cx="11410948" cy="26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9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732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Деятельностная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(технологическая)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составляющая</a:t>
            </a:r>
            <a:r>
              <a:rPr lang="ru-RU" b="1" dirty="0"/>
              <a:t/>
            </a:r>
            <a:br>
              <a:rPr lang="ru-RU" b="1" dirty="0"/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95250"/>
            <a:ext cx="1258588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57324"/>
            <a:ext cx="12192000" cy="54006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1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0025" y="1619250"/>
            <a:ext cx="11830050" cy="51244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обучающие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освоению технологий проектной, исследовательской, имитационно-игровых технологий и др., значимых при формировании ФГ;</a:t>
            </a:r>
          </a:p>
          <a:p>
            <a:pPr lvl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организация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форматов сопровождения (методического,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супервизорского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наставничества);</a:t>
            </a:r>
          </a:p>
          <a:p>
            <a:pPr lvl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онлайн-форматы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взаимодействия	и	поддержки	(методические копилки, совместное создание методических продуктов);</a:t>
            </a:r>
          </a:p>
          <a:p>
            <a:pPr lvl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ресурсная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эффективных практик формирования ФГ;</a:t>
            </a:r>
          </a:p>
          <a:p>
            <a:pPr lvl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профессиональные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сообщества, конференции и др. мероприятия по вопросам формирования ФГ;</a:t>
            </a:r>
          </a:p>
          <a:p>
            <a:pPr lvl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фестивали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 формирования ФГ;</a:t>
            </a:r>
          </a:p>
          <a:p>
            <a:pPr lvl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экспертиза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материалов	и	разработок,	описания	эффективных практик формирования ФГ.</a:t>
            </a:r>
          </a:p>
        </p:txBody>
      </p:sp>
    </p:spTree>
    <p:extLst>
      <p:ext uri="{BB962C8B-B14F-4D97-AF65-F5344CB8AC3E}">
        <p14:creationId xmlns:p14="http://schemas.microsoft.com/office/powerpoint/2010/main" val="26197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732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Рефлексивная составляющая: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95250"/>
            <a:ext cx="1258588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57324"/>
            <a:ext cx="12192000" cy="54006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2"/>
            <a:endParaRPr lang="ru-RU" sz="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1451" y="1714500"/>
            <a:ext cx="11487150" cy="46863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рефлексивно-аналитический семинар;</a:t>
            </a:r>
          </a:p>
          <a:p>
            <a:pPr lvl="2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урока;</a:t>
            </a:r>
          </a:p>
          <a:p>
            <a:pPr lvl="2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диагностики;</a:t>
            </a:r>
          </a:p>
          <a:p>
            <a:pPr lvl="2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	разработанных	педагогами материалов, ИППР.</a:t>
            </a:r>
          </a:p>
        </p:txBody>
      </p:sp>
    </p:spTree>
    <p:extLst>
      <p:ext uri="{BB962C8B-B14F-4D97-AF65-F5344CB8AC3E}">
        <p14:creationId xmlns:p14="http://schemas.microsoft.com/office/powerpoint/2010/main" val="2602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96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управления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95250"/>
            <a:ext cx="1258588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9650"/>
            <a:ext cx="12192000" cy="584834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6700" y="1066798"/>
            <a:ext cx="11782425" cy="5715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аналитическая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(анализ	и	оценка	ситуации	по формированию ФГ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организации, в сравнении с другими образовательными организациями на муниципальном и региональном уровне);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планирование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целеполагание;</a:t>
            </a:r>
          </a:p>
          <a:p>
            <a:pPr lvl="0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организаторская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(организация	и	координация деятельности, принятие управленческих решений);</a:t>
            </a:r>
          </a:p>
          <a:p>
            <a:pPr lvl="0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информационная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работа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кадрами (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супервизия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мотивация);</a:t>
            </a:r>
          </a:p>
          <a:p>
            <a:pPr lvl="0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контроль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мониторинг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38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732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сопровождения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95250"/>
            <a:ext cx="1258588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57324"/>
            <a:ext cx="12192000" cy="54006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6700" y="1590674"/>
            <a:ext cx="5991225" cy="14573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и региональные обучающие мероприятия по вопросам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ФГ.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15006" y="3333748"/>
            <a:ext cx="5991225" cy="14335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десант учителя,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формирующего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функциональную грамотность.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72209" y="5153022"/>
            <a:ext cx="5868043" cy="14906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образовательной организации в муниципальную  ресурсную карту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ФГ.</a:t>
            </a:r>
          </a:p>
        </p:txBody>
      </p:sp>
      <p:pic>
        <p:nvPicPr>
          <p:cNvPr id="10" name="Picture 4" descr="http://kco-kras.ru/wp-content/uploads/2016/04/logotip_sotrudnichest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1619337"/>
            <a:ext cx="3173349" cy="31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0665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Структурно-функциональный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95250"/>
            <a:ext cx="1258588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66526"/>
            <a:ext cx="12192000" cy="579147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u="heavy" dirty="0" smtClean="0"/>
              <a:t>  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757963"/>
              </p:ext>
            </p:extLst>
          </p:nvPr>
        </p:nvGraphicFramePr>
        <p:xfrm>
          <a:off x="152400" y="1123403"/>
          <a:ext cx="11972925" cy="57345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81375">
                  <a:extLst>
                    <a:ext uri="{9D8B030D-6E8A-4147-A177-3AD203B41FA5}">
                      <a16:colId xmlns="" xmlns:a16="http://schemas.microsoft.com/office/drawing/2014/main" val="2897472713"/>
                    </a:ext>
                  </a:extLst>
                </a:gridCol>
                <a:gridCol w="8591550">
                  <a:extLst>
                    <a:ext uri="{9D8B030D-6E8A-4147-A177-3AD203B41FA5}">
                      <a16:colId xmlns="" xmlns:a16="http://schemas.microsoft.com/office/drawing/2014/main" val="2954272600"/>
                    </a:ext>
                  </a:extLst>
                </a:gridCol>
              </a:tblGrid>
              <a:tr h="500608">
                <a:tc>
                  <a:txBody>
                    <a:bodyPr/>
                    <a:lstStyle/>
                    <a:p>
                      <a:pPr marL="329565" marR="318135" algn="ctr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Структуры,</a:t>
                      </a:r>
                      <a:r>
                        <a:rPr lang="ru-RU" sz="1600" spc="-2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обеспечивающие</a:t>
                      </a:r>
                    </a:p>
                    <a:p>
                      <a:pPr marL="330200" marR="3181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</a:t>
                      </a:r>
                      <a:r>
                        <a:rPr lang="ru-RU" sz="1600" spc="-9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сопровождение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4865" marR="3350895" algn="ctr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Функции</a:t>
                      </a:r>
                      <a:r>
                        <a:rPr lang="ru-RU" sz="1600" spc="-1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1564773"/>
                  </a:ext>
                </a:extLst>
              </a:tr>
              <a:tr h="1495425">
                <a:tc>
                  <a:txBody>
                    <a:bodyPr/>
                    <a:lstStyle/>
                    <a:p>
                      <a:pPr marL="91440" marR="571500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 spc="-5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</a:t>
                      </a:r>
                      <a:r>
                        <a:rPr lang="ru-RU" sz="1600" spc="-5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5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методический</a:t>
                      </a:r>
                      <a:r>
                        <a:rPr lang="ru-RU" sz="1600" spc="-345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SzPts val="1600"/>
                        <a:buFont typeface="Calibri" panose="020F0502020204030204" pitchFamily="34" charset="0"/>
                        <a:buChar char="-"/>
                        <a:tabLst>
                          <a:tab pos="200660" algn="l"/>
                        </a:tabLs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600"/>
                        <a:buFont typeface="Calibri" panose="020F0502020204030204" pitchFamily="34" charset="0"/>
                        <a:buChar char="-"/>
                        <a:tabLst>
                          <a:tab pos="200660" algn="l"/>
                        </a:tabLs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прогнозирование</a:t>
                      </a:r>
                      <a:r>
                        <a:rPr lang="ru-RU" sz="1600" spc="-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</a:t>
                      </a:r>
                      <a:r>
                        <a:rPr lang="ru-RU" sz="1600" spc="-6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spc="-6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</a:t>
                      </a:r>
                      <a:r>
                        <a:rPr lang="ru-RU" sz="1600" spc="-7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600" spc="-6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600" spc="-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методическому</a:t>
                      </a:r>
                      <a:r>
                        <a:rPr lang="ru-RU" sz="1600" spc="-2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сопровождению;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600"/>
                        <a:buFont typeface="Calibri" panose="020F0502020204030204" pitchFamily="34" charset="0"/>
                        <a:buChar char="-"/>
                        <a:tabLst>
                          <a:tab pos="200660" algn="l"/>
                        </a:tabLs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целеполагание;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600"/>
                        <a:buFont typeface="Calibri" panose="020F0502020204030204" pitchFamily="34" charset="0"/>
                        <a:buChar char="-"/>
                        <a:tabLst>
                          <a:tab pos="200660" algn="l"/>
                        </a:tabLs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600"/>
                        <a:buFont typeface="Calibri" panose="020F0502020204030204" pitchFamily="34" charset="0"/>
                        <a:buChar char="-"/>
                        <a:tabLst>
                          <a:tab pos="200660" algn="l"/>
                        </a:tabLs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  <a:r>
                        <a:rPr lang="ru-RU" sz="1600" spc="-7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lang="ru-RU" sz="1600" spc="-4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профессиональных</a:t>
                      </a:r>
                      <a:r>
                        <a:rPr lang="ru-RU" sz="1600" spc="-2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методических</a:t>
                      </a:r>
                      <a:r>
                        <a:rPr lang="ru-RU" sz="1600" spc="-4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сообществ,</a:t>
                      </a:r>
                      <a:r>
                        <a:rPr lang="ru-RU" sz="1600" spc="-3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</a:t>
                      </a:r>
                      <a:r>
                        <a:rPr lang="ru-RU" sz="1600" spc="-6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сопровождения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образовательного</a:t>
                      </a:r>
                      <a:r>
                        <a:rPr lang="ru-RU" sz="1600" spc="-5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процесса.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6314730"/>
                  </a:ext>
                </a:extLst>
              </a:tr>
              <a:tr h="1246188">
                <a:tc>
                  <a:txBody>
                    <a:bodyPr/>
                    <a:lstStyle/>
                    <a:p>
                      <a:pPr marL="91440" marR="650240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600" spc="-7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методическая</a:t>
                      </a:r>
                      <a:r>
                        <a:rPr lang="ru-RU" sz="1600" spc="-34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SzPts val="1600"/>
                        <a:buFont typeface="Calibri" panose="020F0502020204030204" pitchFamily="34" charset="0"/>
                        <a:buChar char="-"/>
                        <a:tabLst>
                          <a:tab pos="200660" algn="l"/>
                        </a:tabLs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анализ,</a:t>
                      </a:r>
                      <a:r>
                        <a:rPr lang="ru-RU" sz="1600" spc="-8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600" spc="-7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spc="-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координация</a:t>
                      </a:r>
                      <a:r>
                        <a:rPr lang="ru-RU" sz="1600" spc="-7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деятельности,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600"/>
                        <a:buFont typeface="Calibri" panose="020F0502020204030204" pitchFamily="34" charset="0"/>
                        <a:buChar char="-"/>
                        <a:tabLst>
                          <a:tab pos="200660" algn="l"/>
                        </a:tabLs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</a:t>
                      </a:r>
                      <a:r>
                        <a:rPr lang="ru-RU" sz="1600" spc="-5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сопровождение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600"/>
                        <a:buFont typeface="Calibri" panose="020F0502020204030204" pitchFamily="34" charset="0"/>
                        <a:buChar char="-"/>
                        <a:tabLst>
                          <a:tab pos="200660" algn="l"/>
                        </a:tabLs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600"/>
                        <a:buFont typeface="Calibri" panose="020F0502020204030204" pitchFamily="34" charset="0"/>
                        <a:buChar char="-"/>
                        <a:tabLst>
                          <a:tab pos="200660" algn="l"/>
                        </a:tabLs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</a:t>
                      </a:r>
                      <a:r>
                        <a:rPr lang="ru-RU" sz="1600" spc="-5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spc="-4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кадрами</a:t>
                      </a:r>
                      <a:r>
                        <a:rPr lang="ru-RU" sz="1600" spc="-6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супервизия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600" spc="-1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Организация,</a:t>
                      </a:r>
                      <a:r>
                        <a:rPr lang="ru-RU" sz="1600" spc="-6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r>
                        <a:rPr lang="ru-RU" sz="1600" spc="-2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spc="-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ru-RU" sz="1600" spc="-3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методической</a:t>
                      </a:r>
                      <a:r>
                        <a:rPr lang="ru-RU" sz="1600" spc="-4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направленности;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6534334"/>
                  </a:ext>
                </a:extLst>
              </a:tr>
              <a:tr h="1495425">
                <a:tc>
                  <a:txBody>
                    <a:bodyPr/>
                    <a:lstStyle/>
                    <a:p>
                      <a:pPr marL="91440" marR="328295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методические</a:t>
                      </a:r>
                      <a:r>
                        <a:rPr lang="ru-RU" sz="1600" spc="-35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сообщества: РМО</a:t>
                      </a:r>
                      <a:r>
                        <a:rPr lang="ru-RU" sz="1600" spc="-1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spc="-1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творческие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SzPts val="1600"/>
                        <a:buFont typeface="Calibri" panose="020F0502020204030204" pitchFamily="34" charset="0"/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</a:t>
                      </a:r>
                      <a:r>
                        <a:rPr lang="ru-RU" sz="1600" spc="-3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 marL="342900" marR="139700" lvl="0" indent="-342900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SzPts val="1600"/>
                        <a:buFont typeface="Calibri" panose="020F0502020204030204" pitchFamily="34" charset="0"/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600" spc="-7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организационных</a:t>
                      </a:r>
                      <a:r>
                        <a:rPr lang="ru-RU" sz="1600" spc="-8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</a:t>
                      </a:r>
                      <a:r>
                        <a:rPr lang="ru-RU" sz="1600" spc="-6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600" spc="-8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совершенствования</a:t>
                      </a:r>
                      <a:r>
                        <a:rPr lang="ru-RU" sz="1600" spc="-6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педагогического</a:t>
                      </a:r>
                      <a:r>
                        <a:rPr lang="ru-RU" sz="1600" spc="-5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мастерства,</a:t>
                      </a:r>
                      <a:r>
                        <a:rPr lang="ru-RU" sz="1600" spc="-34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внедрения</a:t>
                      </a:r>
                      <a:r>
                        <a:rPr lang="ru-RU" sz="1600" spc="-3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эффективных</a:t>
                      </a:r>
                      <a:r>
                        <a:rPr lang="ru-RU" sz="1600" spc="-3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методик,</a:t>
                      </a:r>
                      <a:r>
                        <a:rPr lang="ru-RU" sz="1600" spc="-2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технологий</a:t>
                      </a:r>
                      <a:r>
                        <a:rPr lang="ru-RU" sz="1600" spc="-3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spc="-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практическую</a:t>
                      </a:r>
                      <a:r>
                        <a:rPr lang="ru-RU" sz="1600" spc="-3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r>
                        <a:rPr lang="ru-RU" sz="1600" spc="-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600"/>
                        <a:buFont typeface="Calibri" panose="020F0502020204030204" pitchFamily="34" charset="0"/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lang="ru-RU" sz="1600" spc="-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</a:t>
                      </a:r>
                      <a:r>
                        <a:rPr lang="ru-RU" sz="1600" spc="-7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600"/>
                        <a:buFont typeface="Calibri" panose="020F0502020204030204" pitchFamily="34" charset="0"/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тиражирование</a:t>
                      </a:r>
                      <a:r>
                        <a:rPr lang="ru-RU" sz="1600" spc="-4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5691839"/>
                  </a:ext>
                </a:extLst>
              </a:tr>
              <a:tr h="996950">
                <a:tc>
                  <a:txBody>
                    <a:bodyPr/>
                    <a:lstStyle/>
                    <a:p>
                      <a:pPr marL="91440" marR="716915">
                        <a:lnSpc>
                          <a:spcPct val="100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Стажерские площадки по</a:t>
                      </a:r>
                      <a:r>
                        <a:rPr lang="ru-RU" sz="1600" spc="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формированию</a:t>
                      </a:r>
                      <a:r>
                        <a:rPr lang="ru-RU" sz="1600" spc="-8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ФГ,</a:t>
                      </a:r>
                      <a:r>
                        <a:rPr lang="ru-RU" sz="1600" spc="-7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районные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базовые</a:t>
                      </a:r>
                      <a:r>
                        <a:rPr lang="ru-RU" sz="1600" spc="-5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</a:t>
                      </a:r>
                      <a:r>
                        <a:rPr lang="ru-RU" sz="1600" spc="-1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площадки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SzPts val="1600"/>
                        <a:buFont typeface="Calibri" panose="020F0502020204030204" pitchFamily="34" charset="0"/>
                        <a:buChar char="-"/>
                        <a:tabLst>
                          <a:tab pos="200660" algn="l"/>
                        </a:tabLs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r>
                        <a:rPr lang="ru-RU" sz="1600" spc="-1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600" spc="-2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обмену</a:t>
                      </a:r>
                      <a:r>
                        <a:rPr lang="ru-RU" sz="1600" spc="-1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опытом;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600"/>
                        <a:buFont typeface="Calibri" panose="020F0502020204030204" pitchFamily="34" charset="0"/>
                        <a:buChar char="-"/>
                        <a:tabLst>
                          <a:tab pos="200660" algn="l"/>
                        </a:tabLs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r>
                        <a:rPr lang="ru-RU" sz="1600" spc="-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</a:t>
                      </a:r>
                      <a:r>
                        <a:rPr lang="ru-RU" sz="1600" spc="-4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600" spc="-3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методической</a:t>
                      </a:r>
                      <a:r>
                        <a:rPr lang="ru-RU" sz="1600" spc="-1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работе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600"/>
                        <a:buFont typeface="Calibri" panose="020F0502020204030204" pitchFamily="34" charset="0"/>
                        <a:buChar char="-"/>
                        <a:tabLst>
                          <a:tab pos="200660" algn="l"/>
                        </a:tabLs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обобщение</a:t>
                      </a:r>
                      <a:r>
                        <a:rPr lang="ru-RU" sz="1600" spc="-1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spc="-2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тиражирование</a:t>
                      </a:r>
                      <a:r>
                        <a:rPr lang="ru-RU" sz="1600" spc="-4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опыта</a:t>
                      </a:r>
                      <a:r>
                        <a:rPr lang="ru-RU" sz="1600" spc="-1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869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6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96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95250"/>
            <a:ext cx="1258588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4900"/>
            <a:ext cx="12192000" cy="57531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u="heavy" dirty="0" smtClean="0"/>
              <a:t>   </a:t>
            </a:r>
            <a:endParaRPr lang="ru-RU" dirty="0"/>
          </a:p>
        </p:txBody>
      </p:sp>
      <p:pic>
        <p:nvPicPr>
          <p:cNvPr id="16386" name="Picture 2" descr="https://cf2.ppt-online.org/files2/slide/x/XmzU9iNjd1MlSxEODhPcJIA7FC5ykYZGb0tgnRLwH/slid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9"/>
          <a:stretch/>
        </p:blipFill>
        <p:spPr bwMode="auto">
          <a:xfrm>
            <a:off x="590551" y="1230629"/>
            <a:ext cx="11229974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5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48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действия структур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95250"/>
            <a:ext cx="1258588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4900"/>
            <a:ext cx="12192000" cy="58483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проектов, программ, моделей, планов, направленных на организацию методического сопровождения учителя по формированию ФГ школьников на муниципальном уровне;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алгоритма взаимодействия структур, обеспечивающих методическое сопровождение учителя по формированию ФГ школьников;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мероприятий, направленных на повышение компетентности педагогов школ Назаровского района, необходимых для достижения образовательных результатов обучающимися, в том числе ФГ;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развития ФГ на муниципальном уровне;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  систематизация   результатов   методического   сопровождения   учителя   по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ФГ школьников на муниципальном уровне;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над ходом методического сопровождения учителя по формированию ФГ школьников на муниципальном уровне;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Вынесение вопросов   по   формированию   ФГ   на   мероприятия   при   УО,   принятие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управленческих решений;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диагностических и мониторинговых мероприятий по оценке эффективности методического сопровождения учителя по формированию ФГ школьников на муниципальном уровне.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0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732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Результативно-оценочный компонент модели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(рефлексивно-аналитические,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мониторинговые мероприятия)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190499"/>
            <a:ext cx="1258588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57324"/>
            <a:ext cx="12192000" cy="54006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u="heavy" dirty="0" smtClean="0"/>
              <a:t>  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485372"/>
              </p:ext>
            </p:extLst>
          </p:nvPr>
        </p:nvGraphicFramePr>
        <p:xfrm>
          <a:off x="152399" y="1582348"/>
          <a:ext cx="11850389" cy="50756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69950">
                  <a:extLst>
                    <a:ext uri="{9D8B030D-6E8A-4147-A177-3AD203B41FA5}">
                      <a16:colId xmlns="" xmlns:a16="http://schemas.microsoft.com/office/drawing/2014/main" val="212701133"/>
                    </a:ext>
                  </a:extLst>
                </a:gridCol>
                <a:gridCol w="3208784">
                  <a:extLst>
                    <a:ext uri="{9D8B030D-6E8A-4147-A177-3AD203B41FA5}">
                      <a16:colId xmlns="" xmlns:a16="http://schemas.microsoft.com/office/drawing/2014/main" val="1215542299"/>
                    </a:ext>
                  </a:extLst>
                </a:gridCol>
                <a:gridCol w="2176471">
                  <a:extLst>
                    <a:ext uri="{9D8B030D-6E8A-4147-A177-3AD203B41FA5}">
                      <a16:colId xmlns="" xmlns:a16="http://schemas.microsoft.com/office/drawing/2014/main" val="1760380177"/>
                    </a:ext>
                  </a:extLst>
                </a:gridCol>
                <a:gridCol w="2574997">
                  <a:extLst>
                    <a:ext uri="{9D8B030D-6E8A-4147-A177-3AD203B41FA5}">
                      <a16:colId xmlns="" xmlns:a16="http://schemas.microsoft.com/office/drawing/2014/main" val="4125243451"/>
                    </a:ext>
                  </a:extLst>
                </a:gridCol>
                <a:gridCol w="1520187">
                  <a:extLst>
                    <a:ext uri="{9D8B030D-6E8A-4147-A177-3AD203B41FA5}">
                      <a16:colId xmlns="" xmlns:a16="http://schemas.microsoft.com/office/drawing/2014/main" val="493791434"/>
                    </a:ext>
                  </a:extLst>
                </a:gridCol>
              </a:tblGrid>
              <a:tr h="672526">
                <a:tc>
                  <a:txBody>
                    <a:bodyPr/>
                    <a:lstStyle/>
                    <a:p>
                      <a:pPr marL="48006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23645" marR="1212215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980" marR="335280" algn="ctr">
                        <a:lnSpc>
                          <a:spcPts val="218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</a:t>
                      </a:r>
                    </a:p>
                    <a:p>
                      <a:pPr marL="347980" marR="333375" algn="ctr">
                        <a:lnSpc>
                          <a:spcPts val="218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6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0365" marR="366395" algn="ctr">
                        <a:lnSpc>
                          <a:spcPts val="218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Инструменты</a:t>
                      </a:r>
                      <a:r>
                        <a:rPr lang="ru-RU" sz="1600" b="0" spc="-4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</a:p>
                    <a:p>
                      <a:pPr marL="380365" marR="366395" algn="ctr">
                        <a:lnSpc>
                          <a:spcPts val="218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</a:t>
                      </a:r>
                      <a:endParaRPr lang="ru-RU" sz="16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128905" algn="ctr">
                        <a:lnSpc>
                          <a:spcPts val="218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</a:t>
                      </a:r>
                    </a:p>
                    <a:p>
                      <a:pPr marL="142875" marR="127000" algn="ctr">
                        <a:lnSpc>
                          <a:spcPts val="218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ые</a:t>
                      </a:r>
                      <a:endParaRPr lang="ru-RU" sz="16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2487017"/>
                  </a:ext>
                </a:extLst>
              </a:tr>
              <a:tr h="1554707">
                <a:tc>
                  <a:txBody>
                    <a:bodyPr/>
                    <a:lstStyle/>
                    <a:p>
                      <a:pPr marL="91440" marR="732155">
                        <a:lnSpc>
                          <a:spcPct val="9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рефлексивно-</a:t>
                      </a:r>
                      <a:r>
                        <a:rPr lang="ru-RU" sz="1600" b="0" spc="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аналитические</a:t>
                      </a:r>
                      <a:endParaRPr lang="ru-RU" sz="16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18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</a:t>
                      </a:r>
                    </a:p>
                    <a:p>
                      <a:pPr marL="91440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профессиональных</a:t>
                      </a:r>
                    </a:p>
                    <a:p>
                      <a:pPr marL="91440" marR="525145">
                        <a:lnSpc>
                          <a:spcPct val="9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дефицитов</a:t>
                      </a:r>
                      <a:r>
                        <a:rPr lang="ru-RU" sz="1600" b="0" spc="-3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0" spc="-4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600" b="0" spc="-39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по их</a:t>
                      </a:r>
                      <a:r>
                        <a:rPr lang="ru-RU" sz="1600" b="0" spc="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устранению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18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реестр</a:t>
                      </a:r>
                    </a:p>
                    <a:p>
                      <a:pPr marL="92075" marR="690880">
                        <a:lnSpc>
                          <a:spcPct val="9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600" b="0" spc="-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потребностей</a:t>
                      </a:r>
                      <a:r>
                        <a:rPr lang="ru-RU" sz="1600" b="0" spc="-39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педагога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894715">
                        <a:lnSpc>
                          <a:spcPct val="9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Диагностика,</a:t>
                      </a:r>
                      <a:r>
                        <a:rPr lang="ru-RU" sz="1600" b="0" spc="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анкетирование,</a:t>
                      </a:r>
                      <a:endParaRPr lang="ru-RU" sz="16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710">
                        <a:lnSpc>
                          <a:spcPts val="2175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уроков</a:t>
                      </a:r>
                      <a:endParaRPr lang="ru-RU" sz="16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2998999"/>
                  </a:ext>
                </a:extLst>
              </a:tr>
              <a:tr h="1000306">
                <a:tc>
                  <a:txBody>
                    <a:bodyPr/>
                    <a:lstStyle/>
                    <a:p>
                      <a:pPr marL="91440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диагностические</a:t>
                      </a:r>
                      <a:endParaRPr lang="ru-RU" sz="16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18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соотнести</a:t>
                      </a:r>
                      <a:r>
                        <a:rPr lang="ru-RU" sz="1600" b="0" spc="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  <a:p>
                      <a:pPr marL="91440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профессионализма</a:t>
                      </a:r>
                      <a:r>
                        <a:rPr lang="ru-RU" sz="1600" b="0" spc="-4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</a:p>
                    <a:p>
                      <a:pPr marL="91440">
                        <a:lnSpc>
                          <a:spcPts val="218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b="0" spc="-7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результатами</a:t>
                      </a:r>
                      <a:r>
                        <a:rPr lang="ru-RU" sz="1600" b="0" spc="-7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endParaRPr lang="ru-RU" sz="16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31825" algn="just">
                        <a:lnSpc>
                          <a:spcPct val="9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</a:t>
                      </a:r>
                      <a:r>
                        <a:rPr lang="ru-RU" sz="1600" b="0" spc="-39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методической</a:t>
                      </a:r>
                      <a:r>
                        <a:rPr lang="ru-RU" sz="1600" b="0" spc="-39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92075" algn="just">
                        <a:lnSpc>
                          <a:spcPct val="9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600" b="0" spc="-1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Тестирование, ВПР, ККР,</a:t>
                      </a:r>
                      <a:r>
                        <a:rPr lang="ru-RU" sz="1600" b="0" spc="-39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чемпионаты, фестивали</a:t>
                      </a:r>
                      <a:r>
                        <a:rPr lang="ru-RU" sz="1600" b="0" spc="-395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др.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МС,</a:t>
                      </a:r>
                      <a:r>
                        <a:rPr lang="ru-RU" sz="1600" b="0" spc="-1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6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2017939"/>
                  </a:ext>
                </a:extLst>
              </a:tr>
              <a:tr h="1848087">
                <a:tc>
                  <a:txBody>
                    <a:bodyPr/>
                    <a:lstStyle/>
                    <a:p>
                      <a:pPr marL="91440" marR="513715">
                        <a:lnSpc>
                          <a:spcPct val="9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spc="-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мониторинговые</a:t>
                      </a:r>
                      <a:r>
                        <a:rPr lang="ru-RU" sz="1600" b="0" spc="-39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6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44270">
                        <a:lnSpc>
                          <a:spcPct val="9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увидеть</a:t>
                      </a:r>
                      <a:r>
                        <a:rPr lang="ru-RU" sz="1600" b="0" spc="-9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lang="ru-RU" sz="1600" b="0" spc="-8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="0" spc="-39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динамике,</a:t>
                      </a:r>
                    </a:p>
                    <a:p>
                      <a:pPr marL="91440" marR="180340">
                        <a:lnSpc>
                          <a:spcPct val="97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углубленный комплексный</a:t>
                      </a:r>
                      <a:r>
                        <a:rPr lang="ru-RU" sz="1600" b="0" spc="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  <a:r>
                        <a:rPr lang="ru-RU" sz="1600" b="0" spc="-8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методической</a:t>
                      </a:r>
                      <a:r>
                        <a:rPr lang="ru-RU" sz="1600" b="0" spc="-5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600" b="0" spc="-39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="0" spc="-1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6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64515">
                        <a:lnSpc>
                          <a:spcPct val="9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spc="-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статистические</a:t>
                      </a:r>
                      <a:r>
                        <a:rPr lang="ru-RU" sz="1600" b="0" spc="-39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данные,</a:t>
                      </a:r>
                      <a:r>
                        <a:rPr lang="ru-RU" sz="1600" b="0" spc="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корректировка</a:t>
                      </a:r>
                      <a:r>
                        <a:rPr lang="ru-RU" sz="1600" b="0" spc="-395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планов,</a:t>
                      </a:r>
                    </a:p>
                    <a:p>
                      <a:pPr marL="92075" marR="457200">
                        <a:lnSpc>
                          <a:spcPct val="97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управленческие</a:t>
                      </a:r>
                      <a:r>
                        <a:rPr lang="ru-RU" sz="1600" b="0" spc="-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</a:t>
                      </a:r>
                      <a:endParaRPr lang="ru-RU" sz="16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ММС,</a:t>
                      </a:r>
                      <a:r>
                        <a:rPr lang="ru-RU" sz="1600" b="0" spc="-2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1528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1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732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Результативно-оценочный компонент модели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мероприятия)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95250"/>
            <a:ext cx="1258588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57324"/>
            <a:ext cx="12192000" cy="54006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группы по разработке критериев и показателей разных направлений деятельности;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показателей и критериев выявления профессиональных дефицитов педагогов, в том числе в области формирования ФГ;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	показателей	и	критериев	оценки	освоения	понятия	ФГ,	ее структуры и содержания;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показателей и критериев оценки освоения средств формирования, развития и оценки ФГ;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	показателей	и	критериев	оценки	включения	средств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ФГ в собственную педагогическую практику;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КДР, ВПР и других независимых процедур.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8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732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Результативно-оценочный компонент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(мониторинговые мероприятия)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95250"/>
            <a:ext cx="1258588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57324"/>
            <a:ext cx="12192000" cy="54006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514652"/>
            <a:ext cx="7267575" cy="10378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включения средств формирования ФГ в собственную педагогическую практику;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431" y="2443730"/>
            <a:ext cx="8186920" cy="10001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962" y="2982986"/>
            <a:ext cx="7457113" cy="10079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62300" y="3579580"/>
            <a:ext cx="7439025" cy="9506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	процедур	оценки	формирования	ФГ	рамках профессиональных конкурсов для педагогов;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62363" y="4461189"/>
            <a:ext cx="7304347" cy="10554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	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функциональной	грамотности обучающихся;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25224" y="5358790"/>
            <a:ext cx="7341549" cy="1156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ФГ в рамках муниципального и регионального среза .</a:t>
            </a:r>
          </a:p>
        </p:txBody>
      </p:sp>
      <p:pic>
        <p:nvPicPr>
          <p:cNvPr id="9218" name="Picture 2" descr="https://ci3.googleusercontent.com/proxy/9NMSu2VxIODp9bM-aXZ_A8s9pdpZSYC1G2JwQbJ7lRywqyxVSL2wRCj2p4i_wUzHo0repvomh7C8V0mkXs9SxtyUB8BbMxabmTyom-npBC6juE3dVpN0LA8u=s0-d-e1-f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8"/>
          <a:stretch/>
        </p:blipFill>
        <p:spPr bwMode="auto">
          <a:xfrm>
            <a:off x="247650" y="3826259"/>
            <a:ext cx="2914650" cy="297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6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732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Результативно-оценочный компонент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(рефлексивно-аналитические мероприятия)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95250"/>
            <a:ext cx="1258588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57324"/>
            <a:ext cx="12192000" cy="54006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1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7" y="1571623"/>
            <a:ext cx="7915276" cy="22574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рефлексивно-аналитические семинары о ходе реализации модели по формированию ФГ всех участников;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1" y="4324350"/>
            <a:ext cx="8677274" cy="2266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рефлексивно-аналитические семинары о ходе реализации модели по формированию ФГ всех участников;</a:t>
            </a:r>
          </a:p>
        </p:txBody>
      </p:sp>
      <p:pic>
        <p:nvPicPr>
          <p:cNvPr id="8194" name="Picture 2" descr="https://c1543.c.3072.ru/pluginfile.php/3155/course/overviewfiles/%D0%BC%D0%B5%D0%BD%D0%B5%D0%B4%D0%B6%D0%BC%D0%B5%D0%BD%D1%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029075"/>
            <a:ext cx="2914651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avatars.mds.yandex.net/get-districts/1653932/2a00000172c0f61d878d385f87d2fc9ec95e/optimiz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1675606"/>
            <a:ext cx="3667125" cy="253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8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490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95250"/>
            <a:ext cx="1258588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54906"/>
            <a:ext cx="12192000" cy="57030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u="heavy" dirty="0" smtClean="0"/>
              <a:t>   </a:t>
            </a:r>
            <a:endParaRPr lang="ru-RU" dirty="0"/>
          </a:p>
        </p:txBody>
      </p:sp>
      <p:pic>
        <p:nvPicPr>
          <p:cNvPr id="17410" name="Picture 2" descr="https://school5.centerstart.ru/sites/school5.centerstart.ru/files/tmp/%D0%9D%D0%9F%D0%9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250156"/>
            <a:ext cx="11591925" cy="537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6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9227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 –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сравнительное исследование 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– летних учащихся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54755"/>
            <a:ext cx="1753244" cy="155497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83537"/>
            <a:ext cx="12192000" cy="517446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u="heavy" dirty="0" smtClean="0"/>
              <a:t>   </a:t>
            </a:r>
            <a:endParaRPr lang="ru-RU" dirty="0"/>
          </a:p>
        </p:txBody>
      </p:sp>
      <p:pic>
        <p:nvPicPr>
          <p:cNvPr id="15364" name="Picture 4" descr="http://i.mycdn.me/i?r=AzEPZsRbOZEKgBhR0XGMT1Rk0n_y3WwnMDpfRw4yGMbJVqaKTM5SRkZCeTgDn6uOy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19"/>
          <a:stretch/>
        </p:blipFill>
        <p:spPr bwMode="auto">
          <a:xfrm>
            <a:off x="9301" y="2009768"/>
            <a:ext cx="3836687" cy="334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present5.com/presentation/ca00a6f5719203a3b9bbf12c07f9e2c2/image-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2"/>
          <a:stretch/>
        </p:blipFill>
        <p:spPr bwMode="auto">
          <a:xfrm>
            <a:off x="7783250" y="2009768"/>
            <a:ext cx="44087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fs01.infourok.ru/images/doc/54/67529/img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13" y="3157528"/>
            <a:ext cx="4184049" cy="357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s://www.scoonews.com/timthumb.php?src=https://www.scoonews.com/uploads/news_images/pisa-202115548685611554868561.jpg&amp;h=655&amp;w=1271&amp;zc=1&amp;qc=1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51" y="1792279"/>
            <a:ext cx="2009775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0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732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Ценностный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целевой компоненты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95250"/>
            <a:ext cx="1258588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57324"/>
            <a:ext cx="12192000" cy="54006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 государства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(федеральная и региональная образовательная политика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6250" y="2666999"/>
            <a:ext cx="11591925" cy="19240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организация такой методической работы, которая обеспечит непрерывное повышение профессионального мастерства педагогов в области формирования у обучаемых функциональной грамотности, что позволит: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775" y="4892674"/>
            <a:ext cx="4933950" cy="16954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национальные проекты («Современная школа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«Учитель будущего»,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среда» и др.);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81800" y="4953000"/>
            <a:ext cx="5286375" cy="16954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выпускать функционально-грамотную личность</a:t>
            </a:r>
          </a:p>
        </p:txBody>
      </p:sp>
      <p:sp>
        <p:nvSpPr>
          <p:cNvPr id="9" name="Стрелка вниз 8"/>
          <p:cNvSpPr/>
          <p:nvPr/>
        </p:nvSpPr>
        <p:spPr>
          <a:xfrm rot="19471702">
            <a:off x="6547503" y="4511600"/>
            <a:ext cx="222565" cy="856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575486">
            <a:off x="5084613" y="4465116"/>
            <a:ext cx="234679" cy="855117"/>
          </a:xfrm>
          <a:prstGeom prst="downArrow">
            <a:avLst>
              <a:gd name="adj1" fmla="val 519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https://school4-kyzyl.rtyva.ru/wp-content/uploads/2020/10/1-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5353157"/>
            <a:ext cx="1857375" cy="125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8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732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95250"/>
            <a:ext cx="1258588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43037"/>
            <a:ext cx="12192000" cy="54006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u="heavy" dirty="0" smtClean="0"/>
              <a:t>  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579192" y="1664490"/>
            <a:ext cx="2968454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грамотность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921579" y="3359379"/>
            <a:ext cx="3178517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грамотность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579191" y="5253036"/>
            <a:ext cx="3450883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Общественно-политическая грамотность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354598" y="5732858"/>
            <a:ext cx="3482804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при овладении языками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241922" y="1519236"/>
            <a:ext cx="3238600" cy="10287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грамотность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4776" y="3243261"/>
            <a:ext cx="3318046" cy="10305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грамотность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2189" y="1728786"/>
            <a:ext cx="2860846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грамотность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4776" y="5183979"/>
            <a:ext cx="3850335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поведения в чрезвычайных ситуациях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35167" y="3187299"/>
            <a:ext cx="3619500" cy="1571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3000376" y="2439594"/>
            <a:ext cx="2562224" cy="776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365790" y="2455694"/>
            <a:ext cx="2730502" cy="731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754667" y="3774278"/>
            <a:ext cx="1166912" cy="47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5" idx="1"/>
          </p:cNvCxnSpPr>
          <p:nvPr/>
        </p:nvCxnSpPr>
        <p:spPr>
          <a:xfrm flipH="1" flipV="1">
            <a:off x="3086100" y="3816579"/>
            <a:ext cx="1049067" cy="156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4" name="Прямая со стрелкой 5123"/>
          <p:cNvCxnSpPr>
            <a:endCxn id="14" idx="7"/>
          </p:cNvCxnSpPr>
          <p:nvPr/>
        </p:nvCxnSpPr>
        <p:spPr>
          <a:xfrm flipH="1">
            <a:off x="3391242" y="4758924"/>
            <a:ext cx="1307930" cy="558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9" name="Прямая со стрелкой 5128"/>
          <p:cNvCxnSpPr/>
          <p:nvPr/>
        </p:nvCxnSpPr>
        <p:spPr>
          <a:xfrm>
            <a:off x="7505700" y="4758924"/>
            <a:ext cx="1328638" cy="731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3" name="Прямая со стрелкой 5132"/>
          <p:cNvCxnSpPr>
            <a:stCxn id="15" idx="0"/>
          </p:cNvCxnSpPr>
          <p:nvPr/>
        </p:nvCxnSpPr>
        <p:spPr>
          <a:xfrm flipH="1" flipV="1">
            <a:off x="5938838" y="2455694"/>
            <a:ext cx="6079" cy="731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8" name="Прямая со стрелкой 5137"/>
          <p:cNvCxnSpPr/>
          <p:nvPr/>
        </p:nvCxnSpPr>
        <p:spPr>
          <a:xfrm flipH="1">
            <a:off x="6096000" y="4758924"/>
            <a:ext cx="71565" cy="1092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3" name="Picture 6" descr="http://school4-kalina.ru/wp-content/uploads/2021/02/%D0%BA%D0%B0%D1%80%D1%82%D0%B8%D0%BD%D0%BA%D0%B0-%D0%B7%D0%B0%D1%81%D1%82%D0%B0%D0%B2%D0%BA%D0%B0-%D0%A4%D1%83%D0%BD%D0%BA%D1%86%D0%B8%D0%BE%D0%BD%D0%B0%D0%BB%D1%8C%D0%BD%D0%B0%D1%8F-%D0%B3%D1%80%D0%B0%D0%BC%D0%BE%D1%82%D0%BD%D0%BE%D1%81%D1%82%D1%8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037" y="2650890"/>
            <a:ext cx="4020146" cy="289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811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модели методического сопровождения педагога </a:t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функциональной грамотности обучающихся</a:t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муниципальном уровне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412" y="233363"/>
            <a:ext cx="1258588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81124"/>
            <a:ext cx="12192000" cy="54768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9" name="image1.jpeg"/>
          <p:cNvPicPr/>
          <p:nvPr/>
        </p:nvPicPr>
        <p:blipFill rotWithShape="1">
          <a:blip r:embed="rId3" cstate="print"/>
          <a:srcRect t="5913"/>
          <a:stretch/>
        </p:blipFill>
        <p:spPr>
          <a:xfrm>
            <a:off x="314325" y="1457325"/>
            <a:ext cx="11591925" cy="54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732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Методологические основания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(подходы):</a:t>
            </a:r>
            <a:r>
              <a:rPr lang="ru-RU" b="1" dirty="0"/>
              <a:t/>
            </a:r>
            <a:br>
              <a:rPr lang="ru-RU" b="1" dirty="0"/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180975"/>
            <a:ext cx="1258588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57324"/>
            <a:ext cx="12192000" cy="54006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7822" y="1612092"/>
            <a:ext cx="4263226" cy="6678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21896" y="2417733"/>
            <a:ext cx="4067175" cy="7617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48209" y="3323000"/>
            <a:ext cx="3935478" cy="8346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 подход;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15085" y="4457861"/>
            <a:ext cx="3917564" cy="7618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критериальный подход;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71976" y="5397333"/>
            <a:ext cx="4067716" cy="8230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аксеологический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(ценностный) подход.</a:t>
            </a:r>
          </a:p>
        </p:txBody>
      </p:sp>
      <p:pic>
        <p:nvPicPr>
          <p:cNvPr id="7170" name="Picture 2" descr="https://gimnazia133.my1.ru/FG/fg_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1720252"/>
            <a:ext cx="4541799" cy="341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media.professionali.ru/processor/topics/original/2020/12/08/3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" y="3781425"/>
            <a:ext cx="3150013" cy="29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9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96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5" y="95250"/>
            <a:ext cx="1258588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9650"/>
            <a:ext cx="12192000" cy="584834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7809" y="4295775"/>
            <a:ext cx="3944616" cy="22764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компетентность:</a:t>
            </a:r>
          </a:p>
          <a:p>
            <a:pPr lvl="0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знание предмета;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57700" y="1104900"/>
            <a:ext cx="7581900" cy="25812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компетентность:</a:t>
            </a:r>
          </a:p>
          <a:p>
            <a:pPr lvl="1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саморазвитии, самообразовании;</a:t>
            </a:r>
          </a:p>
          <a:p>
            <a:pPr lvl="1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методическое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с учетом индивидуальности самого педагога;</a:t>
            </a:r>
          </a:p>
          <a:p>
            <a:pPr lvl="1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 в сотрудничестве, кооперации;</a:t>
            </a:r>
          </a:p>
          <a:p>
            <a:pPr lvl="1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использованию освоенного инструментария педагога в свою практическую деятельность.</a:t>
            </a:r>
          </a:p>
        </p:txBody>
      </p:sp>
      <p:pic>
        <p:nvPicPr>
          <p:cNvPr id="14340" name="Picture 4" descr="http://900igr.net/up/datai/86807/0009-005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9" y="1104900"/>
            <a:ext cx="3698875" cy="30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ds04.infourok.ru/uploads/ex/0750/0009ded7-634560e2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49" y="3781425"/>
            <a:ext cx="7326013" cy="307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2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931</Words>
  <Application>Microsoft Office PowerPoint</Application>
  <PresentationFormat>Произвольный</PresentationFormat>
  <Paragraphs>192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                                                     Модель                           методического сопровождения педагогов                                 по формированию функциональной грамотности                                           грамотности обучающихся</vt:lpstr>
      <vt:lpstr>Национальный проект «Образование»</vt:lpstr>
      <vt:lpstr>Национальный проект «Образование»</vt:lpstr>
      <vt:lpstr>PISA – международное  сравнительное исследование  функциональной грамотности  15 – летних учащихся</vt:lpstr>
      <vt:lpstr> Ценностный и целевой компоненты </vt:lpstr>
      <vt:lpstr>Компоненты  функциональной грамотности</vt:lpstr>
      <vt:lpstr>Схема модели методического сопровождения педагога  по формированию функциональной грамотности обучающихся  на муниципальном уровне</vt:lpstr>
      <vt:lpstr> Методологические основания  (подходы): </vt:lpstr>
      <vt:lpstr> Ценности </vt:lpstr>
      <vt:lpstr> Принципы методического сопровождения </vt:lpstr>
      <vt:lpstr>Цель методического сопровождения </vt:lpstr>
      <vt:lpstr>Задачи</vt:lpstr>
      <vt:lpstr> Содержательно-технологический  компонент </vt:lpstr>
      <vt:lpstr> Содержательно-технологический  компонент </vt:lpstr>
      <vt:lpstr> Деятельностная (технологическая)  составляющая </vt:lpstr>
      <vt:lpstr> Рефлексивная составляющая: </vt:lpstr>
      <vt:lpstr>Функции управления</vt:lpstr>
      <vt:lpstr>Средства организации  методического сопровождения</vt:lpstr>
      <vt:lpstr>                Структурно-функциональный компонент</vt:lpstr>
      <vt:lpstr>Управленческие действия структур</vt:lpstr>
      <vt:lpstr>Результативно-оценочный компонент модели (рефлексивно-аналитические, диагностические  и мониторинговые мероприятия)</vt:lpstr>
      <vt:lpstr>Результативно-оценочный компонент модели  (диагностические мероприятия)</vt:lpstr>
      <vt:lpstr>Результативно-оценочный компонент модели  (мониторинговые мероприятия)</vt:lpstr>
      <vt:lpstr>Результативно-оценочный компонент модели  (рефлексивно-аналитические мероприятия)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Галина Казакова</cp:lastModifiedBy>
  <cp:revision>262</cp:revision>
  <cp:lastPrinted>2019-05-17T12:47:22Z</cp:lastPrinted>
  <dcterms:created xsi:type="dcterms:W3CDTF">2019-05-02T06:28:45Z</dcterms:created>
  <dcterms:modified xsi:type="dcterms:W3CDTF">2022-10-14T01:55:21Z</dcterms:modified>
</cp:coreProperties>
</file>