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59" r:id="rId3"/>
    <p:sldId id="260" r:id="rId4"/>
    <p:sldId id="261" r:id="rId5"/>
    <p:sldId id="267" r:id="rId6"/>
    <p:sldId id="266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93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110" autoAdjust="0"/>
  </p:normalViewPr>
  <p:slideViewPr>
    <p:cSldViewPr>
      <p:cViewPr>
        <p:scale>
          <a:sx n="125" d="100"/>
          <a:sy n="125" d="100"/>
        </p:scale>
        <p:origin x="-1168" y="-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92AC0-E45D-8C45-911F-895C58036C10}" type="datetimeFigureOut">
              <a:rPr lang="en-US" smtClean="0"/>
              <a:t>21-08-16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E2B001-24FD-954E-8162-2D54CC10E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157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21-08-16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21-08-16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21-08-16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21-08-16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21-08-16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21-08-16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21-08-16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21-08-16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21-08-16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21-08-16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21-08-16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36C07-7E76-46D3-B86B-6AF7C60E533E}" type="datetimeFigureOut">
              <a:rPr lang="nl-NL" smtClean="0"/>
              <a:t>21-08-16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96D49-DAE3-40DE-93E0-41688E0A5016}" type="slidenum">
              <a:rPr lang="nl-NL" smtClean="0"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dpuzzle.com/assignments/57b9d38137b07b653e7c6b92/watch" TargetMode="External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nl-NL" dirty="0" smtClean="0"/>
              <a:t>LE SIECLE DES LUMIERES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628800"/>
            <a:ext cx="3734718" cy="2899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4" descr="Afbeeldingsresultaat voor LE SIECLE DES LUMIERES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2555776" y="4869160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Le 19 </a:t>
            </a:r>
            <a:r>
              <a:rPr lang="nl-NL" dirty="0" err="1" smtClean="0"/>
              <a:t>septembre</a:t>
            </a:r>
            <a:r>
              <a:rPr lang="nl-NL" dirty="0" smtClean="0"/>
              <a:t> 1783 premier </a:t>
            </a:r>
            <a:r>
              <a:rPr lang="nl-NL" dirty="0" err="1" smtClean="0"/>
              <a:t>voyage</a:t>
            </a:r>
            <a:r>
              <a:rPr lang="nl-NL" dirty="0" smtClean="0"/>
              <a:t> en </a:t>
            </a:r>
            <a:r>
              <a:rPr lang="nl-NL" dirty="0" err="1" smtClean="0"/>
              <a:t>Montgolfière</a:t>
            </a:r>
            <a:r>
              <a:rPr lang="nl-NL" dirty="0" smtClean="0"/>
              <a:t> au </a:t>
            </a:r>
            <a:r>
              <a:rPr lang="nl-NL" dirty="0" err="1" smtClean="0"/>
              <a:t>Château</a:t>
            </a:r>
            <a:r>
              <a:rPr lang="nl-NL" dirty="0" smtClean="0"/>
              <a:t> de Versailles par les </a:t>
            </a:r>
            <a:r>
              <a:rPr lang="nl-NL" dirty="0" err="1" smtClean="0"/>
              <a:t>frères</a:t>
            </a:r>
            <a:r>
              <a:rPr lang="nl-NL" dirty="0" smtClean="0"/>
              <a:t> </a:t>
            </a:r>
            <a:r>
              <a:rPr lang="nl-NL" dirty="0" err="1" smtClean="0"/>
              <a:t>Montgolfier</a:t>
            </a:r>
            <a:r>
              <a:rPr lang="nl-NL" dirty="0" smtClean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59460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Laclos</a:t>
            </a:r>
            <a:r>
              <a:rPr lang="en-US" dirty="0" smtClean="0"/>
              <a:t>, 1741 - 1803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46449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Les Liaisons </a:t>
            </a:r>
            <a:r>
              <a:rPr lang="en-US" dirty="0" err="1" smtClean="0"/>
              <a:t>dangereuses</a:t>
            </a:r>
            <a:r>
              <a:rPr lang="en-US" dirty="0" smtClean="0"/>
              <a:t>, histoire de </a:t>
            </a:r>
            <a:r>
              <a:rPr lang="en-US" dirty="0" err="1" smtClean="0"/>
              <a:t>moeurs</a:t>
            </a:r>
            <a:r>
              <a:rPr lang="en-US" dirty="0" smtClean="0"/>
              <a:t> (</a:t>
            </a:r>
            <a:r>
              <a:rPr lang="en-US" dirty="0" err="1" smtClean="0"/>
              <a:t>zeden</a:t>
            </a:r>
            <a:r>
              <a:rPr lang="en-US" dirty="0" smtClean="0"/>
              <a:t> van de </a:t>
            </a:r>
            <a:r>
              <a:rPr lang="en-US" dirty="0" err="1" smtClean="0"/>
              <a:t>Libertins</a:t>
            </a:r>
            <a:r>
              <a:rPr lang="en-US" dirty="0" smtClean="0"/>
              <a:t>)</a:t>
            </a:r>
          </a:p>
          <a:p>
            <a:r>
              <a:rPr lang="en-US" dirty="0" smtClean="0"/>
              <a:t>Métier:  </a:t>
            </a:r>
            <a:r>
              <a:rPr lang="en-US" dirty="0" err="1" smtClean="0"/>
              <a:t>Militaire</a:t>
            </a:r>
            <a:r>
              <a:rPr lang="en-US" dirty="0" smtClean="0"/>
              <a:t>, </a:t>
            </a:r>
            <a:r>
              <a:rPr lang="en-US" dirty="0" err="1" smtClean="0"/>
              <a:t>roturier</a:t>
            </a:r>
            <a:r>
              <a:rPr lang="en-US" dirty="0"/>
              <a:t> </a:t>
            </a:r>
            <a:r>
              <a:rPr lang="en-US" dirty="0" smtClean="0"/>
              <a:t>(pas </a:t>
            </a:r>
            <a:r>
              <a:rPr lang="en-US" dirty="0" err="1" smtClean="0"/>
              <a:t>écrivain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Livre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le libertinage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lui</a:t>
            </a:r>
            <a:r>
              <a:rPr lang="en-US" dirty="0" smtClean="0"/>
              <a:t>, </a:t>
            </a:r>
            <a:r>
              <a:rPr lang="en-US" dirty="0" err="1" smtClean="0"/>
              <a:t>très</a:t>
            </a:r>
            <a:r>
              <a:rPr lang="en-US" dirty="0" smtClean="0"/>
              <a:t> </a:t>
            </a:r>
            <a:r>
              <a:rPr lang="en-US" dirty="0" err="1" smtClean="0"/>
              <a:t>fidèle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femme et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vie de </a:t>
            </a:r>
            <a:r>
              <a:rPr lang="en-US" dirty="0" err="1" smtClean="0"/>
              <a:t>famille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Écrit</a:t>
            </a:r>
            <a:r>
              <a:rPr lang="en-US" dirty="0" smtClean="0"/>
              <a:t> son </a:t>
            </a:r>
            <a:r>
              <a:rPr lang="en-US" dirty="0" err="1" smtClean="0"/>
              <a:t>livre</a:t>
            </a:r>
            <a:r>
              <a:rPr lang="en-US" dirty="0" smtClean="0"/>
              <a:t> </a:t>
            </a:r>
            <a:r>
              <a:rPr lang="en-US" dirty="0" err="1" smtClean="0"/>
              <a:t>alors</a:t>
            </a:r>
            <a:r>
              <a:rPr lang="en-US" dirty="0" smtClean="0"/>
              <a:t> </a:t>
            </a:r>
            <a:r>
              <a:rPr lang="en-US" dirty="0" err="1" smtClean="0"/>
              <a:t>qu’il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en </a:t>
            </a:r>
            <a:r>
              <a:rPr lang="en-US" dirty="0" err="1" smtClean="0"/>
              <a:t>fonction</a:t>
            </a:r>
            <a:r>
              <a:rPr lang="en-US" dirty="0" smtClean="0"/>
              <a:t> en </a:t>
            </a:r>
            <a:r>
              <a:rPr lang="en-US" dirty="0" err="1" smtClean="0"/>
              <a:t>Italie</a:t>
            </a:r>
            <a:r>
              <a:rPr lang="en-US" dirty="0" smtClean="0"/>
              <a:t> (</a:t>
            </a:r>
            <a:r>
              <a:rPr lang="en-US" dirty="0" err="1" smtClean="0"/>
              <a:t>mais</a:t>
            </a:r>
            <a:r>
              <a:rPr lang="en-US" dirty="0" smtClean="0"/>
              <a:t> intrigue en France)</a:t>
            </a:r>
          </a:p>
          <a:p>
            <a:r>
              <a:rPr lang="en-US" dirty="0" smtClean="0"/>
              <a:t>DESCENDANTS DE LACLOS (</a:t>
            </a:r>
            <a:r>
              <a:rPr lang="en-US" dirty="0" err="1" smtClean="0"/>
              <a:t>afstammelingen</a:t>
            </a:r>
            <a:r>
              <a:rPr lang="en-US" dirty="0" smtClean="0"/>
              <a:t>):  Stendhal, Proust, Malraux</a:t>
            </a:r>
          </a:p>
          <a:p>
            <a:endParaRPr lang="en-US" dirty="0" smtClean="0"/>
          </a:p>
          <a:p>
            <a:r>
              <a:rPr lang="en-US" b="1" dirty="0" smtClean="0"/>
              <a:t>Époque de </a:t>
            </a:r>
            <a:r>
              <a:rPr lang="en-US" b="1" dirty="0" err="1" smtClean="0"/>
              <a:t>l’histoire</a:t>
            </a:r>
            <a:r>
              <a:rPr lang="en-US" dirty="0" smtClean="0"/>
              <a:t>:  la vie de </a:t>
            </a:r>
            <a:r>
              <a:rPr lang="en-US" dirty="0" err="1" smtClean="0"/>
              <a:t>débauche</a:t>
            </a:r>
            <a:r>
              <a:rPr lang="en-US" dirty="0" smtClean="0"/>
              <a:t> du </a:t>
            </a:r>
            <a:r>
              <a:rPr lang="en-US" dirty="0" err="1" smtClean="0"/>
              <a:t>Duc</a:t>
            </a:r>
            <a:r>
              <a:rPr lang="en-US" dirty="0" smtClean="0"/>
              <a:t> </a:t>
            </a:r>
            <a:r>
              <a:rPr lang="en-US" dirty="0" err="1" smtClean="0"/>
              <a:t>d’Orléans</a:t>
            </a:r>
            <a:r>
              <a:rPr lang="en-US" dirty="0" smtClean="0"/>
              <a:t> </a:t>
            </a:r>
            <a:r>
              <a:rPr lang="en-US" dirty="0" err="1" smtClean="0"/>
              <a:t>puis</a:t>
            </a:r>
            <a:r>
              <a:rPr lang="en-US" dirty="0" smtClean="0"/>
              <a:t> la </a:t>
            </a:r>
            <a:r>
              <a:rPr lang="en-US" dirty="0" err="1" smtClean="0"/>
              <a:t>monarchie</a:t>
            </a:r>
            <a:r>
              <a:rPr lang="en-US" dirty="0" smtClean="0"/>
              <a:t> sous Louis XV et Louis XVI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4767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 Libertinage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err="1" smtClean="0"/>
              <a:t>XVIIe</a:t>
            </a:r>
            <a:r>
              <a:rPr lang="en-US" dirty="0" smtClean="0"/>
              <a:t> siècle:  Libertinage (</a:t>
            </a:r>
            <a:r>
              <a:rPr lang="en-US" dirty="0" err="1" smtClean="0"/>
              <a:t>losbandigheid</a:t>
            </a:r>
            <a:r>
              <a:rPr lang="en-US" dirty="0" smtClean="0"/>
              <a:t>) = la </a:t>
            </a:r>
            <a:r>
              <a:rPr lang="en-US" dirty="0" err="1" smtClean="0"/>
              <a:t>pensée</a:t>
            </a:r>
            <a:r>
              <a:rPr lang="en-US" dirty="0" smtClean="0"/>
              <a:t> </a:t>
            </a:r>
            <a:r>
              <a:rPr lang="en-US" dirty="0" err="1" smtClean="0"/>
              <a:t>libre</a:t>
            </a:r>
            <a:r>
              <a:rPr lang="en-US" dirty="0" smtClean="0"/>
              <a:t>.  Critique le </a:t>
            </a:r>
            <a:r>
              <a:rPr lang="en-US" dirty="0" err="1" smtClean="0"/>
              <a:t>pouvoir</a:t>
            </a:r>
            <a:r>
              <a:rPr lang="en-US" dirty="0" smtClean="0"/>
              <a:t> et </a:t>
            </a:r>
            <a:r>
              <a:rPr lang="en-US" dirty="0" err="1" smtClean="0"/>
              <a:t>l’Église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XVIIIe</a:t>
            </a:r>
            <a:r>
              <a:rPr lang="en-US" dirty="0" smtClean="0"/>
              <a:t> siècle:  </a:t>
            </a:r>
            <a:r>
              <a:rPr lang="en-US" dirty="0" err="1" smtClean="0"/>
              <a:t>dérivé</a:t>
            </a:r>
            <a:r>
              <a:rPr lang="en-US" dirty="0" smtClean="0"/>
              <a:t> de son </a:t>
            </a:r>
            <a:r>
              <a:rPr lang="en-US" dirty="0" err="1" smtClean="0"/>
              <a:t>sens</a:t>
            </a:r>
            <a:r>
              <a:rPr lang="en-US" dirty="0" smtClean="0"/>
              <a:t> premier pour y </a:t>
            </a:r>
            <a:r>
              <a:rPr lang="en-US" dirty="0" err="1" smtClean="0"/>
              <a:t>inclure</a:t>
            </a:r>
            <a:r>
              <a:rPr lang="en-US" dirty="0" smtClean="0"/>
              <a:t> le </a:t>
            </a:r>
            <a:r>
              <a:rPr lang="en-US" dirty="0" err="1" smtClean="0"/>
              <a:t>domaine</a:t>
            </a:r>
            <a:r>
              <a:rPr lang="en-US" dirty="0" smtClean="0"/>
              <a:t> de la </a:t>
            </a:r>
            <a:r>
              <a:rPr lang="en-US" dirty="0" err="1" smtClean="0"/>
              <a:t>sexualité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Seule</a:t>
            </a:r>
            <a:r>
              <a:rPr lang="en-US" dirty="0" smtClean="0"/>
              <a:t> la noblesse se </a:t>
            </a:r>
            <a:r>
              <a:rPr lang="en-US" dirty="0" err="1" smtClean="0"/>
              <a:t>livre</a:t>
            </a:r>
            <a:r>
              <a:rPr lang="en-US" dirty="0" smtClean="0"/>
              <a:t> au libertinage</a:t>
            </a:r>
          </a:p>
          <a:p>
            <a:r>
              <a:rPr lang="en-US" dirty="0" err="1" smtClean="0"/>
              <a:t>L’aristocratie</a:t>
            </a:r>
            <a:r>
              <a:rPr lang="en-US" dirty="0" smtClean="0"/>
              <a:t> a </a:t>
            </a:r>
            <a:r>
              <a:rPr lang="en-US" dirty="0" err="1" smtClean="0"/>
              <a:t>perdu</a:t>
            </a:r>
            <a:r>
              <a:rPr lang="en-US" dirty="0" smtClean="0"/>
              <a:t> tout </a:t>
            </a:r>
            <a:r>
              <a:rPr lang="en-US" dirty="0" err="1" smtClean="0"/>
              <a:t>pouvoir</a:t>
            </a:r>
            <a:r>
              <a:rPr lang="en-US" dirty="0" smtClean="0"/>
              <a:t>, </a:t>
            </a:r>
            <a:r>
              <a:rPr lang="en-US" dirty="0" err="1" smtClean="0"/>
              <a:t>n’a</a:t>
            </a:r>
            <a:r>
              <a:rPr lang="en-US" dirty="0" smtClean="0"/>
              <a:t> plus </a:t>
            </a:r>
            <a:r>
              <a:rPr lang="en-US" dirty="0" err="1" smtClean="0"/>
              <a:t>rien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faire. </a:t>
            </a:r>
          </a:p>
          <a:p>
            <a:r>
              <a:rPr lang="en-US" dirty="0" smtClean="0"/>
              <a:t>Carpe Diem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829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Jeux</a:t>
            </a:r>
            <a:r>
              <a:rPr lang="en-US" dirty="0" smtClean="0"/>
              <a:t> </a:t>
            </a:r>
            <a:r>
              <a:rPr lang="en-US" dirty="0" err="1" smtClean="0"/>
              <a:t>libertins</a:t>
            </a:r>
            <a:r>
              <a:rPr lang="en-US" dirty="0" smtClean="0"/>
              <a:t> – la </a:t>
            </a:r>
            <a:r>
              <a:rPr lang="en-US" dirty="0" err="1" smtClean="0"/>
              <a:t>conquête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12568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Choix</a:t>
            </a:r>
            <a:r>
              <a:rPr lang="en-US" dirty="0" smtClean="0"/>
              <a:t> de la </a:t>
            </a:r>
            <a:r>
              <a:rPr lang="en-US" dirty="0" err="1" smtClean="0"/>
              <a:t>victime</a:t>
            </a:r>
            <a:endParaRPr lang="en-US" dirty="0" smtClean="0"/>
          </a:p>
          <a:p>
            <a:r>
              <a:rPr lang="en-US" dirty="0" err="1" smtClean="0"/>
              <a:t>Séduction</a:t>
            </a:r>
            <a:r>
              <a:rPr lang="en-US" dirty="0" smtClean="0"/>
              <a:t> (et </a:t>
            </a:r>
            <a:r>
              <a:rPr lang="en-US" dirty="0" err="1" smtClean="0"/>
              <a:t>lokken</a:t>
            </a:r>
            <a:r>
              <a:rPr lang="en-US" dirty="0" smtClean="0"/>
              <a:t>) </a:t>
            </a:r>
            <a:r>
              <a:rPr lang="en-US" dirty="0" err="1" smtClean="0"/>
              <a:t>doit</a:t>
            </a:r>
            <a:r>
              <a:rPr lang="en-US" dirty="0" smtClean="0"/>
              <a:t> </a:t>
            </a:r>
            <a:r>
              <a:rPr lang="en-US" dirty="0" err="1" smtClean="0"/>
              <a:t>être</a:t>
            </a:r>
            <a:r>
              <a:rPr lang="en-US" dirty="0" smtClean="0"/>
              <a:t> </a:t>
            </a:r>
            <a:r>
              <a:rPr lang="en-US" dirty="0" err="1" smtClean="0"/>
              <a:t>intelligente</a:t>
            </a:r>
            <a:r>
              <a:rPr lang="en-US" dirty="0"/>
              <a:t> </a:t>
            </a:r>
            <a:r>
              <a:rPr lang="en-US" dirty="0" smtClean="0"/>
              <a:t>(par </a:t>
            </a:r>
            <a:r>
              <a:rPr lang="en-US" dirty="0" err="1" smtClean="0"/>
              <a:t>lettre</a:t>
            </a:r>
            <a:r>
              <a:rPr lang="en-US" dirty="0" smtClean="0"/>
              <a:t>)</a:t>
            </a:r>
          </a:p>
          <a:p>
            <a:r>
              <a:rPr lang="en-US" dirty="0"/>
              <a:t>L</a:t>
            </a:r>
            <a:r>
              <a:rPr lang="en-US" dirty="0" smtClean="0"/>
              <a:t>a chasse </a:t>
            </a:r>
          </a:p>
          <a:p>
            <a:r>
              <a:rPr lang="en-US" dirty="0"/>
              <a:t>L</a:t>
            </a:r>
            <a:r>
              <a:rPr lang="en-US" dirty="0" smtClean="0"/>
              <a:t>a chute -  </a:t>
            </a:r>
            <a:r>
              <a:rPr lang="en-US" dirty="0" err="1" smtClean="0"/>
              <a:t>consentante</a:t>
            </a:r>
            <a:r>
              <a:rPr lang="en-US" dirty="0" smtClean="0"/>
              <a:t> (</a:t>
            </a:r>
            <a:r>
              <a:rPr lang="en-US" dirty="0" err="1" smtClean="0"/>
              <a:t>toegestaan</a:t>
            </a:r>
            <a:r>
              <a:rPr lang="en-US" dirty="0" smtClean="0"/>
              <a:t>).  (La </a:t>
            </a:r>
            <a:r>
              <a:rPr lang="en-US" dirty="0" err="1" smtClean="0"/>
              <a:t>victime</a:t>
            </a:r>
            <a:r>
              <a:rPr lang="en-US" dirty="0" smtClean="0"/>
              <a:t> </a:t>
            </a:r>
            <a:r>
              <a:rPr lang="en-US" dirty="0" err="1" smtClean="0"/>
              <a:t>avoue</a:t>
            </a:r>
            <a:r>
              <a:rPr lang="en-US" dirty="0" smtClean="0"/>
              <a:t> </a:t>
            </a:r>
            <a:r>
              <a:rPr lang="en-US" dirty="0" err="1" smtClean="0"/>
              <a:t>être</a:t>
            </a:r>
            <a:r>
              <a:rPr lang="en-US" dirty="0" smtClean="0"/>
              <a:t> </a:t>
            </a:r>
            <a:r>
              <a:rPr lang="en-US" dirty="0" err="1" smtClean="0"/>
              <a:t>devenue</a:t>
            </a:r>
            <a:r>
              <a:rPr lang="en-US" dirty="0" smtClean="0"/>
              <a:t> </a:t>
            </a:r>
            <a:r>
              <a:rPr lang="en-US" dirty="0" err="1" smtClean="0"/>
              <a:t>esclave</a:t>
            </a:r>
            <a:r>
              <a:rPr lang="en-US" dirty="0"/>
              <a:t>)</a:t>
            </a:r>
            <a:endParaRPr lang="en-US" dirty="0" smtClean="0"/>
          </a:p>
          <a:p>
            <a:r>
              <a:rPr lang="en-US" dirty="0" smtClean="0"/>
              <a:t>La Rupture (de </a:t>
            </a:r>
            <a:r>
              <a:rPr lang="en-US" dirty="0" err="1" smtClean="0"/>
              <a:t>breuk</a:t>
            </a:r>
            <a:r>
              <a:rPr lang="en-US" dirty="0" smtClean="0"/>
              <a:t>):  le </a:t>
            </a:r>
            <a:r>
              <a:rPr lang="en-US" dirty="0" err="1" smtClean="0"/>
              <a:t>libertin</a:t>
            </a:r>
            <a:r>
              <a:rPr lang="en-US" dirty="0" smtClean="0"/>
              <a:t> </a:t>
            </a:r>
            <a:r>
              <a:rPr lang="en-US" dirty="0" err="1" smtClean="0"/>
              <a:t>rompt</a:t>
            </a:r>
            <a:r>
              <a:rPr lang="en-US" dirty="0" smtClean="0"/>
              <a:t> </a:t>
            </a:r>
            <a:r>
              <a:rPr lang="en-US" dirty="0" err="1" smtClean="0"/>
              <a:t>tous</a:t>
            </a:r>
            <a:r>
              <a:rPr lang="en-US" dirty="0" smtClean="0"/>
              <a:t> les </a:t>
            </a:r>
            <a:r>
              <a:rPr lang="en-US" dirty="0" err="1" smtClean="0"/>
              <a:t>ponts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Points </a:t>
            </a:r>
            <a:r>
              <a:rPr lang="en-US" dirty="0" err="1" smtClean="0"/>
              <a:t>essentiels</a:t>
            </a:r>
            <a:r>
              <a:rPr lang="en-US" dirty="0" smtClean="0"/>
              <a:t>:  la </a:t>
            </a:r>
            <a:r>
              <a:rPr lang="en-US" dirty="0" err="1" smtClean="0"/>
              <a:t>lettre</a:t>
            </a:r>
            <a:r>
              <a:rPr lang="en-US" dirty="0"/>
              <a:t> </a:t>
            </a:r>
            <a:r>
              <a:rPr lang="en-US" dirty="0" smtClean="0"/>
              <a:t>= absence et </a:t>
            </a:r>
            <a:r>
              <a:rPr lang="en-US" dirty="0" err="1" smtClean="0"/>
              <a:t>preuve</a:t>
            </a:r>
            <a:endParaRPr lang="en-US" dirty="0" smtClean="0"/>
          </a:p>
          <a:p>
            <a:r>
              <a:rPr lang="en-US" dirty="0" err="1" smtClean="0"/>
              <a:t>Compte-rendu</a:t>
            </a:r>
            <a:r>
              <a:rPr lang="en-US" dirty="0" smtClean="0"/>
              <a:t> (</a:t>
            </a:r>
            <a:r>
              <a:rPr lang="en-US" dirty="0" err="1" smtClean="0"/>
              <a:t>verslag</a:t>
            </a:r>
            <a:r>
              <a:rPr lang="en-US" dirty="0" smtClean="0"/>
              <a:t>): </a:t>
            </a:r>
            <a:r>
              <a:rPr lang="en-US" dirty="0" err="1" smtClean="0"/>
              <a:t>Jouissance</a:t>
            </a:r>
            <a:r>
              <a:rPr lang="en-US" dirty="0" smtClean="0"/>
              <a:t> de </a:t>
            </a:r>
            <a:r>
              <a:rPr lang="en-US" dirty="0" err="1" smtClean="0"/>
              <a:t>l’exploit</a:t>
            </a:r>
            <a:r>
              <a:rPr lang="en-US" dirty="0" smtClean="0"/>
              <a:t> (het </a:t>
            </a:r>
            <a:r>
              <a:rPr lang="en-US" dirty="0" err="1" smtClean="0"/>
              <a:t>genot</a:t>
            </a:r>
            <a:r>
              <a:rPr lang="en-US" dirty="0" smtClean="0"/>
              <a:t> van de </a:t>
            </a:r>
            <a:r>
              <a:rPr lang="en-US" dirty="0" err="1" smtClean="0"/>
              <a:t>heroïsche</a:t>
            </a:r>
            <a:r>
              <a:rPr lang="en-US" dirty="0" smtClean="0"/>
              <a:t> </a:t>
            </a:r>
            <a:r>
              <a:rPr lang="en-US" dirty="0" err="1" smtClean="0"/>
              <a:t>verrichting</a:t>
            </a:r>
            <a:r>
              <a:rPr lang="en-US" dirty="0" smtClean="0"/>
              <a:t>),  par </a:t>
            </a:r>
            <a:r>
              <a:rPr lang="en-US" dirty="0" err="1" smtClean="0"/>
              <a:t>l’écriture</a:t>
            </a:r>
            <a:r>
              <a:rPr lang="en-US" dirty="0" smtClean="0"/>
              <a:t> du fait accompli.</a:t>
            </a:r>
          </a:p>
        </p:txBody>
      </p:sp>
    </p:spTree>
    <p:extLst>
      <p:ext uri="{BB962C8B-B14F-4D97-AF65-F5344CB8AC3E}">
        <p14:creationId xmlns:p14="http://schemas.microsoft.com/office/powerpoint/2010/main" val="203754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 Liaisons </a:t>
            </a:r>
            <a:r>
              <a:rPr lang="en-US" dirty="0" err="1" smtClean="0"/>
              <a:t>dangereuses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Début du roman:  </a:t>
            </a:r>
            <a:r>
              <a:rPr lang="en-US" dirty="0" err="1" smtClean="0"/>
              <a:t>Deux</a:t>
            </a:r>
            <a:r>
              <a:rPr lang="en-US" dirty="0" smtClean="0"/>
              <a:t> introductions:</a:t>
            </a:r>
          </a:p>
          <a:p>
            <a:r>
              <a:rPr lang="en-US" dirty="0" smtClean="0"/>
              <a:t>1. </a:t>
            </a:r>
            <a:r>
              <a:rPr lang="en-US" dirty="0" err="1" smtClean="0"/>
              <a:t>Éditeur</a:t>
            </a:r>
            <a:r>
              <a:rPr lang="en-US" dirty="0" smtClean="0"/>
              <a:t> </a:t>
            </a:r>
            <a:r>
              <a:rPr lang="en-US" dirty="0" err="1" smtClean="0"/>
              <a:t>dit</a:t>
            </a:r>
            <a:r>
              <a:rPr lang="en-US" dirty="0" smtClean="0"/>
              <a:t> ne pas </a:t>
            </a:r>
            <a:r>
              <a:rPr lang="en-US" dirty="0" err="1" smtClean="0"/>
              <a:t>croire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les </a:t>
            </a:r>
            <a:r>
              <a:rPr lang="en-US" dirty="0" err="1" smtClean="0"/>
              <a:t>lettres</a:t>
            </a:r>
            <a:r>
              <a:rPr lang="en-US" dirty="0" smtClean="0"/>
              <a:t> </a:t>
            </a:r>
            <a:r>
              <a:rPr lang="en-US" dirty="0" err="1" smtClean="0"/>
              <a:t>soient</a:t>
            </a:r>
            <a:r>
              <a:rPr lang="en-US" dirty="0" smtClean="0"/>
              <a:t> </a:t>
            </a:r>
            <a:r>
              <a:rPr lang="en-US" dirty="0" err="1" smtClean="0"/>
              <a:t>véridiques</a:t>
            </a:r>
            <a:r>
              <a:rPr lang="en-US" dirty="0" smtClean="0"/>
              <a:t>, trop immoral</a:t>
            </a:r>
          </a:p>
          <a:p>
            <a:r>
              <a:rPr lang="en-US" dirty="0" smtClean="0"/>
              <a:t>2. le </a:t>
            </a:r>
            <a:r>
              <a:rPr lang="en-US" dirty="0" err="1" smtClean="0"/>
              <a:t>rédacteur</a:t>
            </a:r>
            <a:r>
              <a:rPr lang="en-US" dirty="0" smtClean="0"/>
              <a:t>:  </a:t>
            </a:r>
            <a:r>
              <a:rPr lang="en-US" dirty="0" err="1" smtClean="0"/>
              <a:t>veut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l’histoire</a:t>
            </a:r>
            <a:r>
              <a:rPr lang="en-US" dirty="0" smtClean="0"/>
              <a:t> serve </a:t>
            </a:r>
            <a:r>
              <a:rPr lang="en-US" dirty="0" err="1" smtClean="0"/>
              <a:t>d’enseignement</a:t>
            </a:r>
            <a:r>
              <a:rPr lang="en-US" dirty="0" smtClean="0"/>
              <a:t> aux </a:t>
            </a:r>
            <a:r>
              <a:rPr lang="en-US" dirty="0" err="1" smtClean="0"/>
              <a:t>jeunes</a:t>
            </a:r>
            <a:r>
              <a:rPr lang="en-US" dirty="0" smtClean="0"/>
              <a:t> gens, </a:t>
            </a:r>
            <a:r>
              <a:rPr lang="en-US" dirty="0" err="1" smtClean="0"/>
              <a:t>à</a:t>
            </a:r>
            <a:r>
              <a:rPr lang="en-US" dirty="0" smtClean="0"/>
              <a:t> faire lire </a:t>
            </a:r>
            <a:r>
              <a:rPr lang="en-US" dirty="0" err="1" smtClean="0"/>
              <a:t>avant</a:t>
            </a:r>
            <a:r>
              <a:rPr lang="en-US" dirty="0" smtClean="0"/>
              <a:t> le </a:t>
            </a:r>
            <a:r>
              <a:rPr lang="en-US" dirty="0" err="1" smtClean="0"/>
              <a:t>mariage</a:t>
            </a:r>
            <a:r>
              <a:rPr lang="en-US" dirty="0" smtClean="0"/>
              <a:t>.</a:t>
            </a:r>
          </a:p>
          <a:p>
            <a:r>
              <a:rPr lang="en-US" dirty="0" smtClean="0"/>
              <a:t>Fin du </a:t>
            </a:r>
            <a:r>
              <a:rPr lang="en-US" dirty="0" err="1" smtClean="0"/>
              <a:t>livre</a:t>
            </a:r>
            <a:r>
              <a:rPr lang="en-US" dirty="0" smtClean="0"/>
              <a:t>:  </a:t>
            </a:r>
            <a:r>
              <a:rPr lang="en-US" dirty="0" err="1" smtClean="0"/>
              <a:t>deux</a:t>
            </a:r>
            <a:r>
              <a:rPr lang="en-US" dirty="0" smtClean="0"/>
              <a:t> </a:t>
            </a:r>
            <a:r>
              <a:rPr lang="en-US" dirty="0" err="1" smtClean="0"/>
              <a:t>personnages</a:t>
            </a:r>
            <a:r>
              <a:rPr lang="en-US" dirty="0" smtClean="0"/>
              <a:t> </a:t>
            </a:r>
            <a:r>
              <a:rPr lang="en-US" dirty="0" err="1" smtClean="0"/>
              <a:t>entrent</a:t>
            </a:r>
            <a:r>
              <a:rPr lang="en-US" dirty="0" smtClean="0"/>
              <a:t> en religion, </a:t>
            </a:r>
            <a:r>
              <a:rPr lang="en-US" dirty="0" err="1" smtClean="0"/>
              <a:t>une</a:t>
            </a:r>
            <a:r>
              <a:rPr lang="en-US" dirty="0" smtClean="0"/>
              <a:t> femme </a:t>
            </a:r>
            <a:r>
              <a:rPr lang="en-US" dirty="0" err="1" smtClean="0"/>
              <a:t>meurt</a:t>
            </a:r>
            <a:r>
              <a:rPr lang="en-US" dirty="0" smtClean="0"/>
              <a:t> de </a:t>
            </a:r>
            <a:r>
              <a:rPr lang="en-US" dirty="0" err="1" smtClean="0"/>
              <a:t>folie</a:t>
            </a:r>
            <a:r>
              <a:rPr lang="en-US" dirty="0" smtClean="0"/>
              <a:t>.  Marquise de  </a:t>
            </a:r>
            <a:r>
              <a:rPr lang="en-US" dirty="0" err="1" smtClean="0"/>
              <a:t>Merteuil</a:t>
            </a:r>
            <a:r>
              <a:rPr lang="en-US" dirty="0" smtClean="0"/>
              <a:t> </a:t>
            </a:r>
            <a:r>
              <a:rPr lang="en-US" dirty="0" err="1" smtClean="0"/>
              <a:t>s’enfuit</a:t>
            </a:r>
            <a:r>
              <a:rPr lang="en-US" dirty="0" smtClean="0"/>
              <a:t> en </a:t>
            </a:r>
            <a:r>
              <a:rPr lang="en-US" dirty="0" err="1" smtClean="0"/>
              <a:t>Hollande</a:t>
            </a:r>
            <a:r>
              <a:rPr lang="en-US" dirty="0" smtClean="0"/>
              <a:t> (petite </a:t>
            </a:r>
            <a:r>
              <a:rPr lang="en-US" dirty="0" err="1" smtClean="0"/>
              <a:t>vérole</a:t>
            </a:r>
            <a:r>
              <a:rPr lang="en-US" dirty="0" smtClean="0"/>
              <a:t>- </a:t>
            </a:r>
            <a:r>
              <a:rPr lang="en-US" dirty="0" err="1" smtClean="0"/>
              <a:t>waterpokken</a:t>
            </a:r>
            <a:r>
              <a:rPr lang="en-US" dirty="0" smtClean="0"/>
              <a:t>).  Valmont se suicide.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237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Manuscrit</a:t>
            </a:r>
            <a:r>
              <a:rPr lang="en-US" dirty="0" smtClean="0"/>
              <a:t> des Liaisons </a:t>
            </a:r>
            <a:r>
              <a:rPr lang="en-US" dirty="0" err="1" smtClean="0"/>
              <a:t>dangereuses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20888"/>
            <a:ext cx="7776864" cy="36724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1784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 Liaisons </a:t>
            </a:r>
            <a:r>
              <a:rPr lang="en-US" dirty="0" err="1" smtClean="0"/>
              <a:t>dangereuses</a:t>
            </a:r>
            <a:endParaRPr lang="en-US" dirty="0"/>
          </a:p>
        </p:txBody>
      </p:sp>
      <p:pic>
        <p:nvPicPr>
          <p:cNvPr id="5" name="Picture 4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1196752"/>
            <a:ext cx="3963888" cy="534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121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9323634"/>
              </p:ext>
            </p:extLst>
          </p:nvPr>
        </p:nvGraphicFramePr>
        <p:xfrm>
          <a:off x="0" y="116035"/>
          <a:ext cx="9144000" cy="103611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37389">
                <a:tc>
                  <a:txBody>
                    <a:bodyPr/>
                    <a:lstStyle/>
                    <a:p>
                      <a:r>
                        <a:rPr lang="en-US" dirty="0" smtClean="0"/>
                        <a:t>ÉVÉNEMENTS POLITIQUES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ÉVÉNEMENTS LITTÉRAIRES</a:t>
                      </a:r>
                      <a:endParaRPr lang="en-US" dirty="0"/>
                    </a:p>
                  </a:txBody>
                  <a:tcPr/>
                </a:tc>
              </a:tr>
              <a:tr h="33738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LE SIÈCLE DES LUMIÈRES</a:t>
                      </a:r>
                    </a:p>
                    <a:p>
                      <a:r>
                        <a:rPr lang="en-US" b="0" dirty="0" smtClean="0"/>
                        <a:t>1715:</a:t>
                      </a:r>
                      <a:r>
                        <a:rPr lang="en-US" b="0" baseline="0" dirty="0" smtClean="0"/>
                        <a:t> mort de Louis XIV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90431">
                <a:tc>
                  <a:txBody>
                    <a:bodyPr/>
                    <a:lstStyle/>
                    <a:p>
                      <a:r>
                        <a:rPr lang="en-US" dirty="0" smtClean="0"/>
                        <a:t>1715-1722: RÉGENT PHILIPPE D’ORLÉANS</a:t>
                      </a:r>
                    </a:p>
                    <a:p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grandes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réformes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financières</a:t>
                      </a:r>
                      <a:r>
                        <a:rPr lang="en-US" baseline="0" dirty="0" smtClean="0"/>
                        <a:t>, crash </a:t>
                      </a:r>
                      <a:r>
                        <a:rPr lang="en-US" baseline="0" dirty="0" err="1" smtClean="0"/>
                        <a:t>boursier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1721: MONTESQUIEU, LES LETTRES PERSANES</a:t>
                      </a:r>
                      <a:endParaRPr lang="en-US" dirty="0"/>
                    </a:p>
                  </a:txBody>
                  <a:tcPr/>
                </a:tc>
              </a:tr>
              <a:tr h="1096515">
                <a:tc>
                  <a:txBody>
                    <a:bodyPr/>
                    <a:lstStyle/>
                    <a:p>
                      <a:r>
                        <a:rPr lang="en-US" dirty="0" smtClean="0"/>
                        <a:t>1722-1774: LOUIS XV</a:t>
                      </a:r>
                    </a:p>
                    <a:p>
                      <a:r>
                        <a:rPr lang="en-US" dirty="0" smtClean="0"/>
                        <a:t>1763: TRAITÉ</a:t>
                      </a:r>
                      <a:r>
                        <a:rPr lang="en-US" baseline="0" dirty="0" smtClean="0"/>
                        <a:t> DE PARIS: COLONIES FRANÇAISES AUX MAINS DES ANGLAIS ET DES ESPAGNOLS</a:t>
                      </a:r>
                    </a:p>
                    <a:p>
                      <a:r>
                        <a:rPr lang="en-US" baseline="0" dirty="0" err="1" smtClean="0"/>
                        <a:t>Centralisation</a:t>
                      </a:r>
                      <a:r>
                        <a:rPr lang="en-US" baseline="0" dirty="0" smtClean="0"/>
                        <a:t> du </a:t>
                      </a:r>
                      <a:r>
                        <a:rPr lang="en-US" baseline="0" dirty="0" err="1" smtClean="0"/>
                        <a:t>pouvoir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roturiers</a:t>
                      </a:r>
                      <a:r>
                        <a:rPr lang="en-US" baseline="0" dirty="0" smtClean="0"/>
                        <a:t> aux finances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1733:</a:t>
                      </a:r>
                      <a:r>
                        <a:rPr lang="en-US" baseline="0" dirty="0" smtClean="0"/>
                        <a:t> PRÉVOST, MANON LESCAUT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1759: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VOLTAIRE, CANDIDE</a:t>
                      </a:r>
                    </a:p>
                    <a:p>
                      <a:r>
                        <a:rPr lang="en-US" dirty="0" smtClean="0"/>
                        <a:t>1762: ROUSSEAU,</a:t>
                      </a:r>
                      <a:r>
                        <a:rPr lang="en-US" baseline="0" dirty="0" smtClean="0"/>
                        <a:t> EMILE OU DE L’ÉDUCATION</a:t>
                      </a:r>
                    </a:p>
                    <a:p>
                      <a:r>
                        <a:rPr lang="en-US" baseline="0" dirty="0" smtClean="0"/>
                        <a:t>1751-1778: DIDEROT, ENCYCLOPÉDIES</a:t>
                      </a:r>
                      <a:endParaRPr lang="en-US" dirty="0"/>
                    </a:p>
                  </a:txBody>
                  <a:tcPr/>
                </a:tc>
              </a:tr>
              <a:tr h="590431">
                <a:tc>
                  <a:txBody>
                    <a:bodyPr/>
                    <a:lstStyle/>
                    <a:p>
                      <a:r>
                        <a:rPr lang="en-US" dirty="0" smtClean="0"/>
                        <a:t>1774:</a:t>
                      </a:r>
                      <a:r>
                        <a:rPr lang="en-US" baseline="0" dirty="0" smtClean="0"/>
                        <a:t> 1793: LOUIS XVI </a:t>
                      </a:r>
                    </a:p>
                    <a:p>
                      <a:r>
                        <a:rPr lang="en-US" baseline="0" dirty="0" err="1" smtClean="0"/>
                        <a:t>Aristocratie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totalement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exclue</a:t>
                      </a:r>
                      <a:r>
                        <a:rPr lang="en-US" baseline="0" dirty="0" smtClean="0"/>
                        <a:t> du </a:t>
                      </a:r>
                      <a:r>
                        <a:rPr lang="en-US" baseline="0" dirty="0" err="1" smtClean="0"/>
                        <a:t>pouvoir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1789: RÉVOLUTION FRANÇAISE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1782: LACLOS, LES LIAISONS DANGEREUSES</a:t>
                      </a:r>
                      <a:endParaRPr lang="en-US" dirty="0"/>
                    </a:p>
                  </a:txBody>
                  <a:tcPr/>
                </a:tc>
              </a:tr>
              <a:tr h="843473">
                <a:tc>
                  <a:txBody>
                    <a:bodyPr/>
                    <a:lstStyle/>
                    <a:p>
                      <a:r>
                        <a:rPr lang="en-US" dirty="0" smtClean="0"/>
                        <a:t>1793-1799:</a:t>
                      </a:r>
                      <a:r>
                        <a:rPr lang="en-US" baseline="0" dirty="0" smtClean="0"/>
                        <a:t> PREMIÈRE RÉPUBLIQUE</a:t>
                      </a:r>
                    </a:p>
                    <a:p>
                      <a:r>
                        <a:rPr lang="en-US" baseline="0" dirty="0" smtClean="0"/>
                        <a:t>1783-1794: LA TERREUR: LOUIS XVI ET MARIE-ANTOINETTE GUILLOTINÉS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5662">
                <a:tc>
                  <a:txBody>
                    <a:bodyPr/>
                    <a:lstStyle/>
                    <a:p>
                      <a:r>
                        <a:rPr lang="en-US" dirty="0" smtClean="0"/>
                        <a:t>1783:  INDÉPENDANCE</a:t>
                      </a:r>
                      <a:r>
                        <a:rPr lang="en-US" baseline="0" dirty="0" smtClean="0"/>
                        <a:t> DES ÉTATS-UNIS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2819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LE ROMANTISME</a:t>
                      </a:r>
                    </a:p>
                    <a:p>
                      <a:r>
                        <a:rPr lang="en-US" dirty="0" smtClean="0"/>
                        <a:t>1799-1814: NAPOLÉON</a:t>
                      </a:r>
                    </a:p>
                    <a:p>
                      <a:r>
                        <a:rPr lang="en-US" dirty="0" smtClean="0"/>
                        <a:t>1804:  VENTE DE LA LOUISIANE AUX AMÉRICAINS</a:t>
                      </a:r>
                    </a:p>
                    <a:p>
                      <a:r>
                        <a:rPr lang="en-US" dirty="0" smtClean="0"/>
                        <a:t>1804: VENTE DE LA LOUISIANE AUX AMÉRICAINS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373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1814-1815: LOUIS XVIII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1815-1830: Charles X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Révolution</a:t>
                      </a: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1830-1848: Louis-Philippe</a:t>
                      </a:r>
                      <a:r>
                        <a:rPr lang="en-US" baseline="0" dirty="0" smtClean="0"/>
                        <a:t> – </a:t>
                      </a:r>
                      <a:r>
                        <a:rPr lang="en-US" baseline="0" dirty="0" err="1" smtClean="0"/>
                        <a:t>roi</a:t>
                      </a:r>
                      <a:r>
                        <a:rPr lang="en-US" baseline="0" dirty="0" smtClean="0"/>
                        <a:t> des </a:t>
                      </a:r>
                      <a:r>
                        <a:rPr lang="en-US" baseline="0" dirty="0" err="1" smtClean="0"/>
                        <a:t>Français</a:t>
                      </a:r>
                      <a:endParaRPr lang="en-US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1848-1848:  Louis-Philippe II, </a:t>
                      </a:r>
                      <a:r>
                        <a:rPr lang="en-US" baseline="0" dirty="0" err="1" smtClean="0"/>
                        <a:t>roi</a:t>
                      </a:r>
                      <a:r>
                        <a:rPr lang="en-US" baseline="0" dirty="0" smtClean="0"/>
                        <a:t> pour </a:t>
                      </a:r>
                      <a:r>
                        <a:rPr lang="en-US" baseline="0" dirty="0" err="1" smtClean="0"/>
                        <a:t>une</a:t>
                      </a:r>
                      <a:r>
                        <a:rPr lang="en-US" baseline="0" dirty="0" smtClean="0"/>
                        <a:t> demi-</a:t>
                      </a:r>
                      <a:r>
                        <a:rPr lang="en-US" baseline="0" dirty="0" err="1" smtClean="0"/>
                        <a:t>journée</a:t>
                      </a:r>
                      <a:r>
                        <a:rPr lang="en-US" baseline="0" dirty="0" smtClean="0"/>
                        <a:t>!!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err="1" smtClean="0"/>
                        <a:t>Révolution</a:t>
                      </a:r>
                      <a:endParaRPr lang="en-US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1848-1851: 2e </a:t>
                      </a:r>
                      <a:r>
                        <a:rPr lang="en-US" baseline="0" dirty="0" err="1" smtClean="0"/>
                        <a:t>République</a:t>
                      </a:r>
                      <a:r>
                        <a:rPr lang="en-US" baseline="0" dirty="0" smtClean="0"/>
                        <a:t>:  Napoléon III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1851-1871:  </a:t>
                      </a:r>
                      <a:r>
                        <a:rPr lang="en-US" baseline="0" dirty="0" err="1" smtClean="0"/>
                        <a:t>Empereur</a:t>
                      </a:r>
                      <a:r>
                        <a:rPr lang="en-US" baseline="0" dirty="0" smtClean="0"/>
                        <a:t>. (Hugo se sent </a:t>
                      </a:r>
                      <a:r>
                        <a:rPr lang="en-US" baseline="0" dirty="0" err="1" smtClean="0"/>
                        <a:t>trahis</a:t>
                      </a:r>
                      <a:r>
                        <a:rPr lang="en-US" baseline="0" dirty="0" smtClean="0"/>
                        <a:t>). 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738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9016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RÉGENCE DE PHILIPPE D’ORLÉANS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1715:  la mort de Louis XIV; la Régence de Philippe </a:t>
            </a:r>
            <a:r>
              <a:rPr lang="nl-NL" dirty="0" err="1" smtClean="0"/>
              <a:t>d’Orléans</a:t>
            </a:r>
            <a:r>
              <a:rPr lang="nl-NL" dirty="0" smtClean="0"/>
              <a:t> </a:t>
            </a:r>
            <a:r>
              <a:rPr lang="nl-NL" dirty="0" err="1" smtClean="0"/>
              <a:t>jusqu’en</a:t>
            </a:r>
            <a:r>
              <a:rPr lang="nl-NL" dirty="0" smtClean="0"/>
              <a:t> 1722</a:t>
            </a:r>
          </a:p>
          <a:p>
            <a:endParaRPr lang="nl-NL" dirty="0" smtClean="0"/>
          </a:p>
          <a:p>
            <a:r>
              <a:rPr lang="nl-NL" dirty="0" smtClean="0"/>
              <a:t>Grande </a:t>
            </a:r>
            <a:r>
              <a:rPr lang="nl-NL" dirty="0" err="1" smtClean="0"/>
              <a:t>débauche</a:t>
            </a:r>
            <a:r>
              <a:rPr lang="nl-NL" dirty="0" smtClean="0"/>
              <a:t>.  Hij was een </a:t>
            </a:r>
            <a:r>
              <a:rPr lang="en-US" dirty="0" err="1" smtClean="0"/>
              <a:t>liederlijke</a:t>
            </a:r>
            <a:r>
              <a:rPr lang="en-US" dirty="0" smtClean="0"/>
              <a:t> </a:t>
            </a:r>
            <a:r>
              <a:rPr lang="en-US" dirty="0" err="1"/>
              <a:t>losbol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libertin</a:t>
            </a:r>
            <a:r>
              <a:rPr lang="en-US" dirty="0" smtClean="0"/>
              <a:t>) </a:t>
            </a:r>
            <a:r>
              <a:rPr lang="nl-NL" dirty="0" smtClean="0"/>
              <a:t>en een “Roué” (sado-</a:t>
            </a:r>
            <a:r>
              <a:rPr lang="nl-NL" dirty="0" err="1" smtClean="0"/>
              <a:t>maso</a:t>
            </a:r>
            <a:r>
              <a:rPr lang="nl-NL" dirty="0" smtClean="0"/>
              <a:t>) (</a:t>
            </a:r>
            <a:r>
              <a:rPr lang="nl-NL" dirty="0" err="1" smtClean="0"/>
              <a:t>Marquis</a:t>
            </a:r>
            <a:r>
              <a:rPr lang="nl-NL" dirty="0" smtClean="0"/>
              <a:t> de </a:t>
            </a:r>
            <a:r>
              <a:rPr lang="nl-NL" dirty="0" err="1" smtClean="0"/>
              <a:t>Sade</a:t>
            </a:r>
            <a:r>
              <a:rPr lang="nl-NL" dirty="0" smtClean="0"/>
              <a:t> – sado… iets later – onder Louis XV).</a:t>
            </a:r>
          </a:p>
          <a:p>
            <a:r>
              <a:rPr lang="nl-NL" dirty="0" err="1" smtClean="0"/>
              <a:t>Réforme</a:t>
            </a:r>
            <a:r>
              <a:rPr lang="nl-NL" dirty="0" smtClean="0"/>
              <a:t> des </a:t>
            </a:r>
            <a:r>
              <a:rPr lang="nl-NL" dirty="0" err="1" smtClean="0"/>
              <a:t>impôts</a:t>
            </a:r>
            <a:r>
              <a:rPr lang="nl-NL" dirty="0" smtClean="0"/>
              <a:t> (belasting)</a:t>
            </a:r>
          </a:p>
          <a:p>
            <a:r>
              <a:rPr lang="nl-NL" dirty="0" err="1" smtClean="0"/>
              <a:t>Instauration</a:t>
            </a:r>
            <a:r>
              <a:rPr lang="nl-NL" dirty="0" smtClean="0"/>
              <a:t> de la </a:t>
            </a:r>
            <a:r>
              <a:rPr lang="nl-NL" dirty="0" err="1" smtClean="0"/>
              <a:t>Bourse</a:t>
            </a:r>
            <a:endParaRPr lang="nl-NL" dirty="0" smtClean="0"/>
          </a:p>
          <a:p>
            <a:r>
              <a:rPr lang="nl-NL" dirty="0" err="1" smtClean="0"/>
              <a:t>Apparition</a:t>
            </a:r>
            <a:r>
              <a:rPr lang="nl-NL" dirty="0" smtClean="0"/>
              <a:t> des </a:t>
            </a:r>
            <a:r>
              <a:rPr lang="nl-NL" dirty="0" err="1" smtClean="0"/>
              <a:t>billets</a:t>
            </a:r>
            <a:r>
              <a:rPr lang="nl-NL" dirty="0" smtClean="0"/>
              <a:t> de </a:t>
            </a:r>
            <a:r>
              <a:rPr lang="nl-NL" dirty="0" err="1" smtClean="0"/>
              <a:t>banques</a:t>
            </a:r>
            <a:endParaRPr lang="nl-NL" dirty="0" smtClean="0"/>
          </a:p>
          <a:p>
            <a:r>
              <a:rPr lang="nl-NL" dirty="0" smtClean="0"/>
              <a:t>Nouvelle </a:t>
            </a:r>
            <a:r>
              <a:rPr lang="nl-NL" dirty="0" err="1" smtClean="0"/>
              <a:t>classe</a:t>
            </a:r>
            <a:r>
              <a:rPr lang="nl-NL" dirty="0" smtClean="0"/>
              <a:t> sociale:  les bourgeois</a:t>
            </a:r>
          </a:p>
          <a:p>
            <a:r>
              <a:rPr lang="nl-NL" dirty="0" smtClean="0"/>
              <a:t>Crash </a:t>
            </a:r>
            <a:r>
              <a:rPr lang="nl-NL" dirty="0" err="1" smtClean="0"/>
              <a:t>boursier</a:t>
            </a:r>
            <a:endParaRPr lang="nl-NL" dirty="0" smtClean="0"/>
          </a:p>
          <a:p>
            <a:r>
              <a:rPr lang="nl-NL" dirty="0" smtClean="0"/>
              <a:t>Plus grande </a:t>
            </a:r>
            <a:r>
              <a:rPr lang="nl-NL" dirty="0" err="1" smtClean="0"/>
              <a:t>liberté</a:t>
            </a:r>
            <a:r>
              <a:rPr lang="nl-NL" dirty="0" smtClean="0"/>
              <a:t> de </a:t>
            </a:r>
            <a:r>
              <a:rPr lang="nl-NL" dirty="0" err="1" smtClean="0"/>
              <a:t>pensée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65843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Louis XV – Louis XVI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Louis XV:  1722-1764</a:t>
            </a:r>
          </a:p>
          <a:p>
            <a:r>
              <a:rPr lang="en-US" dirty="0" smtClean="0"/>
              <a:t>Acquisition de la Lorraine et de la Corse</a:t>
            </a:r>
          </a:p>
          <a:p>
            <a:r>
              <a:rPr lang="en-US" dirty="0" smtClean="0"/>
              <a:t>1763: </a:t>
            </a:r>
            <a:r>
              <a:rPr lang="en-US" dirty="0" err="1" smtClean="0"/>
              <a:t>Perte</a:t>
            </a:r>
            <a:r>
              <a:rPr lang="en-US" dirty="0" smtClean="0"/>
              <a:t> de </a:t>
            </a:r>
            <a:r>
              <a:rPr lang="en-US" dirty="0" err="1" smtClean="0"/>
              <a:t>nombreuses</a:t>
            </a:r>
            <a:r>
              <a:rPr lang="en-US" dirty="0" smtClean="0"/>
              <a:t> colonies </a:t>
            </a:r>
            <a:r>
              <a:rPr lang="en-US" dirty="0" err="1" smtClean="0"/>
              <a:t>françaises</a:t>
            </a:r>
            <a:endParaRPr lang="en-US" dirty="0" smtClean="0"/>
          </a:p>
          <a:p>
            <a:r>
              <a:rPr lang="en-US" dirty="0" smtClean="0"/>
              <a:t>Noblesse </a:t>
            </a:r>
            <a:r>
              <a:rPr lang="en-US" dirty="0" err="1" smtClean="0"/>
              <a:t>exclue</a:t>
            </a:r>
            <a:r>
              <a:rPr lang="en-US" dirty="0" smtClean="0"/>
              <a:t> du </a:t>
            </a:r>
            <a:r>
              <a:rPr lang="en-US" dirty="0" err="1" smtClean="0"/>
              <a:t>pouvoir</a:t>
            </a:r>
            <a:endParaRPr lang="en-US" dirty="0" smtClean="0"/>
          </a:p>
          <a:p>
            <a:r>
              <a:rPr lang="en-US" dirty="0" err="1" smtClean="0"/>
              <a:t>Gouvernance</a:t>
            </a:r>
            <a:r>
              <a:rPr lang="en-US" dirty="0" smtClean="0"/>
              <a:t> plus </a:t>
            </a:r>
            <a:r>
              <a:rPr lang="en-US" dirty="0" err="1" smtClean="0"/>
              <a:t>centralisateur</a:t>
            </a:r>
            <a:r>
              <a:rPr lang="en-US" dirty="0" smtClean="0"/>
              <a:t>, </a:t>
            </a:r>
            <a:r>
              <a:rPr lang="en-US" dirty="0" err="1" smtClean="0"/>
              <a:t>laïque</a:t>
            </a:r>
            <a:r>
              <a:rPr lang="en-US" dirty="0" smtClean="0"/>
              <a:t> et </a:t>
            </a:r>
            <a:r>
              <a:rPr lang="en-US" dirty="0" err="1" smtClean="0"/>
              <a:t>l’arrivée</a:t>
            </a:r>
            <a:r>
              <a:rPr lang="en-US" dirty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roturiers</a:t>
            </a:r>
            <a:r>
              <a:rPr lang="en-US" dirty="0" smtClean="0"/>
              <a:t> au </a:t>
            </a:r>
            <a:r>
              <a:rPr lang="en-US" dirty="0" err="1" smtClean="0"/>
              <a:t>pouvoir</a:t>
            </a:r>
            <a:endParaRPr lang="en-US" dirty="0" smtClean="0"/>
          </a:p>
          <a:p>
            <a:r>
              <a:rPr lang="en-US" dirty="0" smtClean="0"/>
              <a:t>Louis XVI:  1774 – 1793</a:t>
            </a:r>
          </a:p>
          <a:p>
            <a:r>
              <a:rPr lang="en-US" dirty="0" err="1" smtClean="0"/>
              <a:t>Révolte</a:t>
            </a:r>
            <a:r>
              <a:rPr lang="en-US" dirty="0" smtClean="0"/>
              <a:t> des </a:t>
            </a:r>
            <a:r>
              <a:rPr lang="en-US" dirty="0" err="1" smtClean="0"/>
              <a:t>paysans</a:t>
            </a:r>
            <a:r>
              <a:rPr lang="en-US" dirty="0" smtClean="0"/>
              <a:t> </a:t>
            </a:r>
            <a:r>
              <a:rPr lang="en-US" dirty="0" err="1" smtClean="0"/>
              <a:t>envers</a:t>
            </a:r>
            <a:r>
              <a:rPr lang="en-US" dirty="0" smtClean="0"/>
              <a:t> les nobles, </a:t>
            </a:r>
            <a:r>
              <a:rPr lang="en-US" dirty="0" err="1" smtClean="0"/>
              <a:t>propriétaires</a:t>
            </a:r>
            <a:r>
              <a:rPr lang="en-US" dirty="0" smtClean="0"/>
              <a:t> des </a:t>
            </a:r>
            <a:r>
              <a:rPr lang="en-US" dirty="0" err="1" smtClean="0"/>
              <a:t>terres</a:t>
            </a:r>
            <a:r>
              <a:rPr lang="en-US" dirty="0" smtClean="0"/>
              <a:t> (</a:t>
            </a:r>
            <a:r>
              <a:rPr lang="en-US" dirty="0" err="1" smtClean="0"/>
              <a:t>opstaan</a:t>
            </a:r>
            <a:r>
              <a:rPr lang="en-US" dirty="0" smtClean="0"/>
              <a:t> van de </a:t>
            </a:r>
            <a:r>
              <a:rPr lang="en-US" dirty="0" err="1" smtClean="0"/>
              <a:t>boeren</a:t>
            </a:r>
            <a:r>
              <a:rPr lang="en-US" dirty="0" smtClean="0"/>
              <a:t>)</a:t>
            </a:r>
          </a:p>
          <a:p>
            <a:r>
              <a:rPr lang="en-US" dirty="0" smtClean="0"/>
              <a:t>Hiver 1789:  </a:t>
            </a:r>
            <a:r>
              <a:rPr lang="en-US" dirty="0" err="1" smtClean="0"/>
              <a:t>très</a:t>
            </a:r>
            <a:r>
              <a:rPr lang="en-US" dirty="0" smtClean="0"/>
              <a:t> </a:t>
            </a:r>
            <a:r>
              <a:rPr lang="en-US" dirty="0" err="1" smtClean="0"/>
              <a:t>mauvaise</a:t>
            </a:r>
            <a:r>
              <a:rPr lang="en-US" dirty="0" smtClean="0"/>
              <a:t> </a:t>
            </a:r>
            <a:r>
              <a:rPr lang="en-US" dirty="0" err="1" smtClean="0"/>
              <a:t>récolte</a:t>
            </a:r>
            <a:r>
              <a:rPr lang="en-US" dirty="0" smtClean="0"/>
              <a:t>.  </a:t>
            </a:r>
            <a:r>
              <a:rPr lang="en-US" dirty="0" err="1" smtClean="0"/>
              <a:t>C’est</a:t>
            </a:r>
            <a:r>
              <a:rPr lang="en-US" dirty="0" smtClean="0"/>
              <a:t> la </a:t>
            </a:r>
            <a:r>
              <a:rPr lang="en-US" dirty="0" err="1" smtClean="0"/>
              <a:t>Révolution</a:t>
            </a:r>
            <a:r>
              <a:rPr lang="en-US" dirty="0" smtClean="0"/>
              <a:t> </a:t>
            </a:r>
            <a:r>
              <a:rPr lang="en-US" dirty="0" err="1" smtClean="0"/>
              <a:t>française</a:t>
            </a:r>
            <a:r>
              <a:rPr lang="en-US" dirty="0" smtClean="0"/>
              <a:t>.</a:t>
            </a:r>
          </a:p>
          <a:p>
            <a:r>
              <a:rPr lang="en-US" dirty="0" smtClean="0"/>
              <a:t>1793: Louis XVI et Marie-Antoinette </a:t>
            </a:r>
            <a:r>
              <a:rPr lang="en-US" dirty="0" err="1" smtClean="0"/>
              <a:t>guillotinés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91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Montesquieu et Les </a:t>
            </a:r>
            <a:r>
              <a:rPr lang="en-US" dirty="0" err="1" smtClean="0"/>
              <a:t>Lettres</a:t>
            </a:r>
            <a:r>
              <a:rPr lang="en-US" dirty="0" smtClean="0"/>
              <a:t> </a:t>
            </a:r>
            <a:r>
              <a:rPr lang="en-US" dirty="0" err="1" smtClean="0"/>
              <a:t>persanes</a:t>
            </a:r>
            <a:r>
              <a:rPr lang="en-US" dirty="0" smtClean="0"/>
              <a:t> - 1721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Histoire de voyages</a:t>
            </a:r>
          </a:p>
          <a:p>
            <a:r>
              <a:rPr lang="en-US" dirty="0" err="1" smtClean="0"/>
              <a:t>Livre</a:t>
            </a:r>
            <a:r>
              <a:rPr lang="en-US" dirty="0" smtClean="0"/>
              <a:t> </a:t>
            </a:r>
            <a:r>
              <a:rPr lang="en-US" dirty="0" err="1" smtClean="0"/>
              <a:t>publié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Amsterdam.  </a:t>
            </a:r>
            <a:r>
              <a:rPr lang="en-US" dirty="0" err="1" smtClean="0"/>
              <a:t>Avoue</a:t>
            </a:r>
            <a:r>
              <a:rPr lang="en-US" dirty="0" smtClean="0"/>
              <a:t> </a:t>
            </a:r>
            <a:r>
              <a:rPr lang="en-US" dirty="0" err="1" smtClean="0"/>
              <a:t>d’en</a:t>
            </a:r>
            <a:r>
              <a:rPr lang="en-US" dirty="0" smtClean="0"/>
              <a:t> </a:t>
            </a:r>
            <a:r>
              <a:rPr lang="en-US" dirty="0" err="1" smtClean="0"/>
              <a:t>être</a:t>
            </a:r>
            <a:r>
              <a:rPr lang="en-US" dirty="0" smtClean="0"/>
              <a:t> </a:t>
            </a:r>
            <a:r>
              <a:rPr lang="en-US" dirty="0" err="1" smtClean="0"/>
              <a:t>l’auteur</a:t>
            </a:r>
            <a:r>
              <a:rPr lang="en-US" dirty="0" smtClean="0"/>
              <a:t>.  Grand </a:t>
            </a:r>
            <a:r>
              <a:rPr lang="en-US" dirty="0" err="1" smtClean="0"/>
              <a:t>succès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L’histoire</a:t>
            </a:r>
            <a:r>
              <a:rPr lang="en-US" dirty="0" smtClean="0"/>
              <a:t> de </a:t>
            </a:r>
            <a:r>
              <a:rPr lang="en-US" dirty="0" err="1" smtClean="0"/>
              <a:t>deux</a:t>
            </a:r>
            <a:r>
              <a:rPr lang="en-US" dirty="0" smtClean="0"/>
              <a:t> </a:t>
            </a:r>
            <a:r>
              <a:rPr lang="en-US" dirty="0" err="1" smtClean="0"/>
              <a:t>Persans</a:t>
            </a:r>
            <a:r>
              <a:rPr lang="en-US" dirty="0" smtClean="0"/>
              <a:t> en voyage en France qui </a:t>
            </a:r>
            <a:r>
              <a:rPr lang="en-US" dirty="0" err="1" smtClean="0"/>
              <a:t>critiquent</a:t>
            </a:r>
            <a:r>
              <a:rPr lang="en-US" dirty="0" smtClean="0"/>
              <a:t> la France, les </a:t>
            </a:r>
            <a:r>
              <a:rPr lang="en-US" dirty="0" err="1" smtClean="0"/>
              <a:t>Français</a:t>
            </a:r>
            <a:r>
              <a:rPr lang="en-US" dirty="0" smtClean="0"/>
              <a:t>, le </a:t>
            </a:r>
            <a:r>
              <a:rPr lang="en-US" dirty="0" err="1" smtClean="0"/>
              <a:t>pouvoir</a:t>
            </a:r>
            <a:r>
              <a:rPr lang="en-US" dirty="0" smtClean="0"/>
              <a:t> et </a:t>
            </a:r>
            <a:r>
              <a:rPr lang="en-US" dirty="0" err="1" smtClean="0"/>
              <a:t>l’Église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148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Roman </a:t>
            </a:r>
            <a:r>
              <a:rPr lang="en-US" dirty="0" err="1" smtClean="0"/>
              <a:t>épistolaire</a:t>
            </a:r>
            <a:r>
              <a:rPr lang="en-US" dirty="0" smtClean="0"/>
              <a:t> (les voyages)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Met en relation des </a:t>
            </a:r>
            <a:r>
              <a:rPr lang="en-US" dirty="0" err="1" smtClean="0"/>
              <a:t>personnages</a:t>
            </a:r>
            <a:r>
              <a:rPr lang="en-US" dirty="0" smtClean="0"/>
              <a:t> en </a:t>
            </a:r>
            <a:r>
              <a:rPr lang="en-US" dirty="0" err="1" smtClean="0"/>
              <a:t>mouvement</a:t>
            </a:r>
            <a:r>
              <a:rPr lang="en-US" dirty="0" smtClean="0"/>
              <a:t> avec des </a:t>
            </a:r>
            <a:r>
              <a:rPr lang="en-US" dirty="0" err="1" smtClean="0"/>
              <a:t>sédentaires</a:t>
            </a:r>
            <a:r>
              <a:rPr lang="en-US" dirty="0" smtClean="0"/>
              <a:t> (</a:t>
            </a:r>
            <a:r>
              <a:rPr lang="en-US" dirty="0" err="1" smtClean="0"/>
              <a:t>Lettres</a:t>
            </a:r>
            <a:r>
              <a:rPr lang="en-US" dirty="0"/>
              <a:t> </a:t>
            </a:r>
            <a:r>
              <a:rPr lang="en-US" dirty="0" err="1" smtClean="0"/>
              <a:t>persanes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Reconstitution de </a:t>
            </a:r>
            <a:r>
              <a:rPr lang="en-US" dirty="0" err="1" smtClean="0"/>
              <a:t>l’unité</a:t>
            </a:r>
            <a:r>
              <a:rPr lang="en-US" dirty="0" smtClean="0"/>
              <a:t> de lieu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chaque</a:t>
            </a:r>
            <a:r>
              <a:rPr lang="en-US" dirty="0" smtClean="0"/>
              <a:t> </a:t>
            </a:r>
            <a:r>
              <a:rPr lang="en-US" dirty="0" err="1" smtClean="0"/>
              <a:t>lettre</a:t>
            </a:r>
            <a:endParaRPr lang="en-US" dirty="0" smtClean="0"/>
          </a:p>
          <a:p>
            <a:r>
              <a:rPr lang="en-US" dirty="0" smtClean="0"/>
              <a:t>Passage d’un </a:t>
            </a:r>
            <a:r>
              <a:rPr lang="en-US" dirty="0" err="1" smtClean="0"/>
              <a:t>sujet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l’autre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chaque</a:t>
            </a:r>
            <a:r>
              <a:rPr lang="en-US" dirty="0" smtClean="0"/>
              <a:t> </a:t>
            </a:r>
            <a:r>
              <a:rPr lang="en-US" dirty="0" err="1" smtClean="0"/>
              <a:t>lettre</a:t>
            </a:r>
            <a:endParaRPr lang="en-US" dirty="0" smtClean="0"/>
          </a:p>
          <a:p>
            <a:r>
              <a:rPr lang="en-US" dirty="0" smtClean="0"/>
              <a:t>Variation des points de </a:t>
            </a:r>
            <a:r>
              <a:rPr lang="en-US" dirty="0" err="1" smtClean="0"/>
              <a:t>vue</a:t>
            </a:r>
            <a:endParaRPr lang="en-US" dirty="0" smtClean="0"/>
          </a:p>
          <a:p>
            <a:r>
              <a:rPr lang="en-US" dirty="0" err="1" smtClean="0"/>
              <a:t>Échappe</a:t>
            </a:r>
            <a:r>
              <a:rPr lang="en-US" dirty="0" smtClean="0"/>
              <a:t> à la censure (</a:t>
            </a:r>
            <a:r>
              <a:rPr lang="en-US" dirty="0" err="1" smtClean="0"/>
              <a:t>ontsnapt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err="1" smtClean="0"/>
              <a:t>censuur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Permet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l’auteur</a:t>
            </a:r>
            <a:r>
              <a:rPr lang="en-US" dirty="0" smtClean="0"/>
              <a:t> de </a:t>
            </a:r>
            <a:r>
              <a:rPr lang="en-US" dirty="0" err="1" smtClean="0"/>
              <a:t>rester</a:t>
            </a:r>
            <a:r>
              <a:rPr lang="en-US" dirty="0" smtClean="0"/>
              <a:t> </a:t>
            </a:r>
            <a:r>
              <a:rPr lang="en-US" dirty="0" err="1" smtClean="0"/>
              <a:t>anonyme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097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Voltaire et Le </a:t>
            </a:r>
            <a:r>
              <a:rPr lang="en-US" dirty="0"/>
              <a:t>C</a:t>
            </a:r>
            <a:r>
              <a:rPr lang="en-US" dirty="0" smtClean="0"/>
              <a:t>onte </a:t>
            </a:r>
            <a:r>
              <a:rPr lang="en-US" dirty="0" err="1" smtClean="0"/>
              <a:t>philosophique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Envoyé</a:t>
            </a:r>
            <a:r>
              <a:rPr lang="en-US" dirty="0" smtClean="0"/>
              <a:t> </a:t>
            </a:r>
            <a:r>
              <a:rPr lang="en-US" dirty="0" err="1" smtClean="0"/>
              <a:t>souvent</a:t>
            </a:r>
            <a:r>
              <a:rPr lang="en-US" dirty="0" smtClean="0"/>
              <a:t> en </a:t>
            </a:r>
            <a:r>
              <a:rPr lang="en-US" dirty="0" err="1" smtClean="0"/>
              <a:t>exil</a:t>
            </a:r>
            <a:r>
              <a:rPr lang="en-US" dirty="0" smtClean="0"/>
              <a:t> pour </a:t>
            </a:r>
            <a:r>
              <a:rPr lang="en-US" dirty="0" err="1" smtClean="0"/>
              <a:t>ses</a:t>
            </a:r>
            <a:r>
              <a:rPr lang="en-US" dirty="0" smtClean="0"/>
              <a:t> </a:t>
            </a:r>
            <a:r>
              <a:rPr lang="en-US" dirty="0" err="1" smtClean="0"/>
              <a:t>nombreuses</a:t>
            </a:r>
            <a:r>
              <a:rPr lang="en-US" dirty="0" smtClean="0"/>
              <a:t> critiques </a:t>
            </a:r>
            <a:r>
              <a:rPr lang="en-US" dirty="0" err="1" smtClean="0"/>
              <a:t>envers</a:t>
            </a:r>
            <a:r>
              <a:rPr lang="en-US" dirty="0" smtClean="0"/>
              <a:t> la </a:t>
            </a:r>
            <a:r>
              <a:rPr lang="en-US" dirty="0" err="1" smtClean="0"/>
              <a:t>régence</a:t>
            </a:r>
            <a:r>
              <a:rPr lang="en-US" dirty="0" smtClean="0"/>
              <a:t> et le </a:t>
            </a:r>
            <a:r>
              <a:rPr lang="en-US" dirty="0" err="1" smtClean="0"/>
              <a:t>pouvoir</a:t>
            </a:r>
            <a:r>
              <a:rPr lang="en-US" dirty="0" smtClean="0"/>
              <a:t> royal</a:t>
            </a:r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Exil</a:t>
            </a:r>
            <a:r>
              <a:rPr lang="en-US" dirty="0" smtClean="0"/>
              <a:t> en </a:t>
            </a:r>
            <a:r>
              <a:rPr lang="en-US" dirty="0" err="1" smtClean="0"/>
              <a:t>Angleterre</a:t>
            </a:r>
            <a:r>
              <a:rPr lang="en-US" dirty="0" smtClean="0"/>
              <a:t> </a:t>
            </a:r>
            <a:r>
              <a:rPr lang="en-US" dirty="0" err="1" smtClean="0"/>
              <a:t>puis</a:t>
            </a:r>
            <a:r>
              <a:rPr lang="en-US" dirty="0" smtClean="0"/>
              <a:t> retour en France</a:t>
            </a:r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Détesté</a:t>
            </a:r>
            <a:r>
              <a:rPr lang="en-US" dirty="0" smtClean="0"/>
              <a:t> par Louis XV </a:t>
            </a:r>
            <a:r>
              <a:rPr lang="en-US" dirty="0" err="1" smtClean="0"/>
              <a:t>mais</a:t>
            </a:r>
            <a:r>
              <a:rPr lang="en-US" dirty="0" smtClean="0"/>
              <a:t> protégé par Madame de Pompadour</a:t>
            </a:r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Publie</a:t>
            </a:r>
            <a:r>
              <a:rPr lang="en-US" dirty="0" smtClean="0"/>
              <a:t> </a:t>
            </a:r>
            <a:r>
              <a:rPr lang="en-US" dirty="0" err="1" smtClean="0"/>
              <a:t>Candide</a:t>
            </a:r>
            <a:r>
              <a:rPr lang="en-US" dirty="0" smtClean="0"/>
              <a:t> en 1759 (sans nom </a:t>
            </a:r>
            <a:r>
              <a:rPr lang="en-US" dirty="0" err="1" smtClean="0"/>
              <a:t>d’auteur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- 1778: </a:t>
            </a:r>
            <a:r>
              <a:rPr lang="en-US" dirty="0" err="1" smtClean="0"/>
              <a:t>Meurt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son château </a:t>
            </a:r>
            <a:r>
              <a:rPr lang="en-US" dirty="0" err="1" smtClean="0"/>
              <a:t>où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recevait</a:t>
            </a:r>
            <a:r>
              <a:rPr lang="en-US" dirty="0" smtClean="0"/>
              <a:t> avec </a:t>
            </a:r>
            <a:r>
              <a:rPr lang="en-US" dirty="0" err="1" smtClean="0"/>
              <a:t>faste</a:t>
            </a:r>
            <a:r>
              <a:rPr lang="en-US" dirty="0" smtClean="0"/>
              <a:t> les </a:t>
            </a:r>
            <a:r>
              <a:rPr lang="en-US" dirty="0" err="1" smtClean="0"/>
              <a:t>grands</a:t>
            </a:r>
            <a:r>
              <a:rPr lang="en-US" dirty="0" smtClean="0"/>
              <a:t> de son temps.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867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Rousseau – 1712-1778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Dispute en Rousseau et Voltaire</a:t>
            </a:r>
          </a:p>
          <a:p>
            <a:r>
              <a:rPr lang="en-US" dirty="0" smtClean="0"/>
              <a:t>Voltaire </a:t>
            </a:r>
            <a:r>
              <a:rPr lang="en-US" dirty="0" err="1" smtClean="0"/>
              <a:t>publie</a:t>
            </a:r>
            <a:r>
              <a:rPr lang="en-US" dirty="0" smtClean="0"/>
              <a:t> un pamphlet </a:t>
            </a:r>
            <a:r>
              <a:rPr lang="en-US" dirty="0" err="1" smtClean="0"/>
              <a:t>contre</a:t>
            </a:r>
            <a:r>
              <a:rPr lang="en-US" dirty="0" smtClean="0"/>
              <a:t> Rousseau (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aurait</a:t>
            </a:r>
            <a:r>
              <a:rPr lang="en-US" dirty="0" smtClean="0"/>
              <a:t> </a:t>
            </a:r>
            <a:r>
              <a:rPr lang="en-US" dirty="0" err="1" smtClean="0"/>
              <a:t>envoyé</a:t>
            </a:r>
            <a:r>
              <a:rPr lang="en-US" dirty="0" smtClean="0"/>
              <a:t> </a:t>
            </a:r>
            <a:r>
              <a:rPr lang="en-US" dirty="0" err="1" smtClean="0"/>
              <a:t>ses</a:t>
            </a:r>
            <a:r>
              <a:rPr lang="en-US" dirty="0" smtClean="0"/>
              <a:t> </a:t>
            </a:r>
            <a:r>
              <a:rPr lang="en-US" dirty="0" err="1" smtClean="0"/>
              <a:t>enfants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l’orphelinat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Conséquences</a:t>
            </a:r>
            <a:r>
              <a:rPr lang="en-US" dirty="0" smtClean="0"/>
              <a:t> graves pour Rousseau –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voit</a:t>
            </a:r>
            <a:r>
              <a:rPr lang="en-US" dirty="0" smtClean="0"/>
              <a:t> des </a:t>
            </a:r>
            <a:r>
              <a:rPr lang="en-US" dirty="0" err="1" smtClean="0"/>
              <a:t>ennemis</a:t>
            </a:r>
            <a:r>
              <a:rPr lang="en-US" dirty="0" smtClean="0"/>
              <a:t> partout.</a:t>
            </a:r>
          </a:p>
          <a:p>
            <a:r>
              <a:rPr lang="en-US" dirty="0" smtClean="0"/>
              <a:t>Il </a:t>
            </a:r>
            <a:r>
              <a:rPr lang="en-US" dirty="0" err="1" smtClean="0"/>
              <a:t>écrit</a:t>
            </a:r>
            <a:r>
              <a:rPr lang="en-US" dirty="0" smtClean="0"/>
              <a:t> pour </a:t>
            </a:r>
            <a:r>
              <a:rPr lang="en-US" dirty="0" err="1" smtClean="0"/>
              <a:t>lui</a:t>
            </a:r>
            <a:r>
              <a:rPr lang="en-US" dirty="0" smtClean="0"/>
              <a:t>, pas pour </a:t>
            </a:r>
            <a:r>
              <a:rPr lang="en-US" dirty="0" err="1" smtClean="0"/>
              <a:t>être</a:t>
            </a:r>
            <a:r>
              <a:rPr lang="en-US" dirty="0" smtClean="0"/>
              <a:t> </a:t>
            </a:r>
            <a:r>
              <a:rPr lang="en-US" dirty="0" err="1" smtClean="0"/>
              <a:t>publié</a:t>
            </a:r>
            <a:r>
              <a:rPr lang="en-US" dirty="0" smtClean="0"/>
              <a:t>.  </a:t>
            </a:r>
            <a:r>
              <a:rPr lang="en-US" dirty="0" err="1" smtClean="0"/>
              <a:t>Mais</a:t>
            </a:r>
            <a:r>
              <a:rPr lang="en-US" dirty="0" smtClean="0"/>
              <a:t> grand </a:t>
            </a:r>
            <a:r>
              <a:rPr lang="en-US" dirty="0" err="1" smtClean="0"/>
              <a:t>modèle</a:t>
            </a:r>
            <a:r>
              <a:rPr lang="en-US" dirty="0" smtClean="0"/>
              <a:t> pour </a:t>
            </a:r>
            <a:r>
              <a:rPr lang="en-US" dirty="0" err="1" smtClean="0"/>
              <a:t>écrivains</a:t>
            </a:r>
            <a:r>
              <a:rPr lang="en-US" dirty="0" smtClean="0"/>
              <a:t> </a:t>
            </a:r>
            <a:r>
              <a:rPr lang="en-US" dirty="0" err="1" smtClean="0"/>
              <a:t>futurs</a:t>
            </a:r>
            <a:endParaRPr lang="en-US" dirty="0" smtClean="0"/>
          </a:p>
          <a:p>
            <a:r>
              <a:rPr lang="en-US" dirty="0" err="1" smtClean="0"/>
              <a:t>Écrit</a:t>
            </a:r>
            <a:r>
              <a:rPr lang="en-US" dirty="0" smtClean="0"/>
              <a:t> </a:t>
            </a:r>
            <a:r>
              <a:rPr lang="en-US" dirty="0" err="1" smtClean="0"/>
              <a:t>Émile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de </a:t>
            </a:r>
            <a:r>
              <a:rPr lang="en-US" dirty="0" err="1" smtClean="0"/>
              <a:t>l’Éducation</a:t>
            </a:r>
            <a:r>
              <a:rPr lang="en-US" dirty="0" smtClean="0"/>
              <a:t> en 1762.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842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L’Abbé</a:t>
            </a:r>
            <a:r>
              <a:rPr lang="en-US" dirty="0" smtClean="0"/>
              <a:t> </a:t>
            </a:r>
            <a:r>
              <a:rPr lang="en-US" dirty="0" err="1" smtClean="0"/>
              <a:t>Prévos</a:t>
            </a:r>
            <a:r>
              <a:rPr lang="en-US" dirty="0" err="1"/>
              <a:t>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256584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Manon</a:t>
            </a:r>
            <a:r>
              <a:rPr lang="en-US" dirty="0" smtClean="0"/>
              <a:t> </a:t>
            </a:r>
            <a:r>
              <a:rPr lang="en-US" dirty="0" err="1" smtClean="0"/>
              <a:t>Lescaut</a:t>
            </a:r>
            <a:r>
              <a:rPr lang="en-US" dirty="0" smtClean="0"/>
              <a:t> – </a:t>
            </a:r>
            <a:r>
              <a:rPr lang="en-US" dirty="0" err="1" smtClean="0"/>
              <a:t>publié</a:t>
            </a:r>
            <a:r>
              <a:rPr lang="en-US" dirty="0" smtClean="0"/>
              <a:t> en 1733 et </a:t>
            </a:r>
            <a:r>
              <a:rPr lang="en-US" dirty="0" err="1" smtClean="0"/>
              <a:t>remanié</a:t>
            </a:r>
            <a:r>
              <a:rPr lang="en-US" dirty="0" smtClean="0"/>
              <a:t> en 1755. (</a:t>
            </a:r>
            <a:r>
              <a:rPr lang="en-US" dirty="0" err="1" smtClean="0"/>
              <a:t>onder</a:t>
            </a:r>
            <a:r>
              <a:rPr lang="en-US" dirty="0" smtClean="0"/>
              <a:t> Louis XV)</a:t>
            </a:r>
          </a:p>
          <a:p>
            <a:r>
              <a:rPr lang="en-US" b="1" dirty="0" smtClean="0"/>
              <a:t>Début du </a:t>
            </a:r>
            <a:r>
              <a:rPr lang="en-US" b="1" dirty="0" err="1"/>
              <a:t>R</a:t>
            </a:r>
            <a:r>
              <a:rPr lang="en-US" b="1" dirty="0" err="1" smtClean="0"/>
              <a:t>éalisme</a:t>
            </a:r>
            <a:r>
              <a:rPr lang="en-US" dirty="0" smtClean="0"/>
              <a:t>:</a:t>
            </a:r>
          </a:p>
          <a:p>
            <a:r>
              <a:rPr lang="en-US" dirty="0" smtClean="0"/>
              <a:t>- Le </a:t>
            </a:r>
            <a:r>
              <a:rPr lang="en-US" dirty="0" err="1" smtClean="0"/>
              <a:t>quotidien</a:t>
            </a:r>
            <a:r>
              <a:rPr lang="en-US" dirty="0" smtClean="0"/>
              <a:t> y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décrit</a:t>
            </a:r>
            <a:endParaRPr lang="en-US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L’animosité</a:t>
            </a:r>
            <a:r>
              <a:rPr lang="en-US" dirty="0" smtClean="0"/>
              <a:t> entre les classes de la noblesse et les bourgeois y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très</a:t>
            </a:r>
            <a:r>
              <a:rPr lang="en-US" dirty="0" smtClean="0"/>
              <a:t> </a:t>
            </a:r>
            <a:r>
              <a:rPr lang="en-US" dirty="0" err="1" smtClean="0"/>
              <a:t>bien</a:t>
            </a:r>
            <a:r>
              <a:rPr lang="en-US" dirty="0" smtClean="0"/>
              <a:t> </a:t>
            </a:r>
            <a:r>
              <a:rPr lang="en-US" dirty="0" err="1" smtClean="0"/>
              <a:t>décrite</a:t>
            </a:r>
            <a:endParaRPr lang="en-US" dirty="0" smtClean="0"/>
          </a:p>
          <a:p>
            <a:r>
              <a:rPr lang="en-US" b="1" dirty="0" smtClean="0"/>
              <a:t>Début du </a:t>
            </a:r>
            <a:r>
              <a:rPr lang="en-US" b="1" dirty="0" err="1" smtClean="0"/>
              <a:t>Romantisme</a:t>
            </a:r>
            <a:r>
              <a:rPr lang="en-US" dirty="0" smtClean="0"/>
              <a:t>: </a:t>
            </a:r>
          </a:p>
          <a:p>
            <a:r>
              <a:rPr lang="en-US" dirty="0" smtClean="0"/>
              <a:t>Exploration des sentiments, vision subjective du monde, </a:t>
            </a:r>
            <a:r>
              <a:rPr lang="en-US" dirty="0" err="1" smtClean="0"/>
              <a:t>valorisation</a:t>
            </a:r>
            <a:r>
              <a:rPr lang="en-US" dirty="0" smtClean="0"/>
              <a:t> d’un </a:t>
            </a:r>
            <a:r>
              <a:rPr lang="en-US" dirty="0" err="1" smtClean="0"/>
              <a:t>idéal</a:t>
            </a:r>
            <a:endParaRPr lang="en-US" dirty="0" smtClean="0"/>
          </a:p>
          <a:p>
            <a:r>
              <a:rPr lang="en-US" dirty="0" smtClean="0"/>
              <a:t>- Chevalier Des </a:t>
            </a:r>
            <a:r>
              <a:rPr lang="en-US" dirty="0" err="1" smtClean="0"/>
              <a:t>Grieux</a:t>
            </a:r>
            <a:r>
              <a:rPr lang="en-US" dirty="0" smtClean="0"/>
              <a:t>, </a:t>
            </a:r>
            <a:r>
              <a:rPr lang="en-US" dirty="0" err="1" smtClean="0"/>
              <a:t>follement</a:t>
            </a:r>
            <a:r>
              <a:rPr lang="en-US" dirty="0" smtClean="0"/>
              <a:t> </a:t>
            </a:r>
            <a:r>
              <a:rPr lang="en-US" dirty="0" err="1" smtClean="0"/>
              <a:t>amoureux</a:t>
            </a:r>
            <a:r>
              <a:rPr lang="en-US" dirty="0" smtClean="0"/>
              <a:t> de </a:t>
            </a:r>
            <a:r>
              <a:rPr lang="en-US" dirty="0" err="1" smtClean="0"/>
              <a:t>Manon</a:t>
            </a:r>
            <a:r>
              <a:rPr lang="en-US" dirty="0" smtClean="0"/>
              <a:t> </a:t>
            </a:r>
            <a:r>
              <a:rPr lang="en-US" dirty="0" err="1" smtClean="0"/>
              <a:t>Lescaut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Originalité</a:t>
            </a:r>
            <a:r>
              <a:rPr lang="en-US" b="1" dirty="0" smtClean="0"/>
              <a:t> de </a:t>
            </a:r>
            <a:r>
              <a:rPr lang="en-US" b="1" dirty="0" err="1" smtClean="0"/>
              <a:t>l’oeuvre</a:t>
            </a:r>
            <a:r>
              <a:rPr lang="en-US" dirty="0" smtClean="0"/>
              <a:t>:  amour, passion, </a:t>
            </a:r>
            <a:r>
              <a:rPr lang="en-US" dirty="0" err="1" smtClean="0"/>
              <a:t>vol</a:t>
            </a:r>
            <a:r>
              <a:rPr lang="en-US" dirty="0" smtClean="0"/>
              <a:t>, </a:t>
            </a:r>
            <a:r>
              <a:rPr lang="en-US" dirty="0" err="1" smtClean="0"/>
              <a:t>meurtre</a:t>
            </a:r>
            <a:r>
              <a:rPr lang="en-US" dirty="0" smtClean="0"/>
              <a:t>, </a:t>
            </a:r>
            <a:r>
              <a:rPr lang="en-US" dirty="0" err="1" smtClean="0"/>
              <a:t>exil</a:t>
            </a:r>
            <a:endParaRPr lang="en-US" dirty="0" smtClean="0"/>
          </a:p>
          <a:p>
            <a:r>
              <a:rPr lang="en-US" dirty="0" err="1" smtClean="0"/>
              <a:t>Opéra</a:t>
            </a:r>
            <a:r>
              <a:rPr lang="en-US" dirty="0" smtClean="0"/>
              <a:t>:  </a:t>
            </a:r>
            <a:r>
              <a:rPr lang="en-US" dirty="0" err="1" smtClean="0"/>
              <a:t>Manon</a:t>
            </a:r>
            <a:r>
              <a:rPr lang="en-US" dirty="0" smtClean="0"/>
              <a:t> – </a:t>
            </a:r>
            <a:r>
              <a:rPr lang="en-US" dirty="0" err="1" smtClean="0"/>
              <a:t>Manon</a:t>
            </a:r>
            <a:r>
              <a:rPr lang="en-US" dirty="0" smtClean="0"/>
              <a:t> </a:t>
            </a:r>
            <a:r>
              <a:rPr lang="en-US" dirty="0" err="1" smtClean="0"/>
              <a:t>Lescaut</a:t>
            </a:r>
            <a:r>
              <a:rPr lang="en-US" dirty="0" smtClean="0"/>
              <a:t> (Puccini en Massenet</a:t>
            </a:r>
            <a:r>
              <a:rPr lang="en-US" dirty="0"/>
              <a:t>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289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</TotalTime>
  <Words>1062</Words>
  <Application>Microsoft Macintosh PowerPoint</Application>
  <PresentationFormat>On-screen Show (4:3)</PresentationFormat>
  <Paragraphs>120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Office-thema</vt:lpstr>
      <vt:lpstr>LE SIECLE DES LUMIERES</vt:lpstr>
      <vt:lpstr>PowerPoint Presentation</vt:lpstr>
      <vt:lpstr>RÉGENCE DE PHILIPPE D’ORLÉANS</vt:lpstr>
      <vt:lpstr>Louis XV – Louis XVI</vt:lpstr>
      <vt:lpstr>Montesquieu et Les Lettres persanes - 1721</vt:lpstr>
      <vt:lpstr>Roman épistolaire (les voyages)</vt:lpstr>
      <vt:lpstr>Voltaire et Le Conte philosophique</vt:lpstr>
      <vt:lpstr>Rousseau – 1712-1778</vt:lpstr>
      <vt:lpstr>L’Abbé Prévost</vt:lpstr>
      <vt:lpstr>Laclos, 1741 - 1803</vt:lpstr>
      <vt:lpstr>Le Libertinage</vt:lpstr>
      <vt:lpstr>Jeux libertins – la conquête</vt:lpstr>
      <vt:lpstr>Les Liaisons dangereuses</vt:lpstr>
      <vt:lpstr>Manuscrit des Liaisons dangereuses</vt:lpstr>
      <vt:lpstr>Les Liaisons dangereuses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SIECLE DES LUMIERES</dc:title>
  <dc:creator>E.M.P. Vena</dc:creator>
  <cp:lastModifiedBy>Elisa Vena</cp:lastModifiedBy>
  <cp:revision>72</cp:revision>
  <cp:lastPrinted>2015-10-03T10:43:06Z</cp:lastPrinted>
  <dcterms:created xsi:type="dcterms:W3CDTF">2015-09-28T13:06:54Z</dcterms:created>
  <dcterms:modified xsi:type="dcterms:W3CDTF">2016-08-21T16:17:27Z</dcterms:modified>
</cp:coreProperties>
</file>