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3"/>
  </p:handoutMasterIdLst>
  <p:sldIdLst>
    <p:sldId id="264" r:id="rId2"/>
    <p:sldId id="257" r:id="rId3"/>
    <p:sldId id="258" r:id="rId4"/>
    <p:sldId id="259" r:id="rId5"/>
    <p:sldId id="260" r:id="rId6"/>
    <p:sldId id="267" r:id="rId7"/>
    <p:sldId id="261" r:id="rId8"/>
    <p:sldId id="265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4"/>
    <p:restoredTop sz="94648"/>
  </p:normalViewPr>
  <p:slideViewPr>
    <p:cSldViewPr snapToGrid="0" snapToObjects="1">
      <p:cViewPr varScale="1">
        <p:scale>
          <a:sx n="121" d="100"/>
          <a:sy n="121" d="100"/>
        </p:scale>
        <p:origin x="15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D5A7F2-DE18-EE42-968C-9C2B18C3C413}" type="datetimeFigureOut">
              <a:rPr lang="en-US" smtClean="0"/>
              <a:t>2/4/21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A3EF6-C526-4941-80DE-A0DB1AA2874E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99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31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9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87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8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4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672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06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58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35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17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Click to edit Master text styles</a:t>
            </a:r>
          </a:p>
          <a:p>
            <a:pPr lvl="1"/>
            <a:r>
              <a:rPr lang="fr-CA"/>
              <a:t>Second level</a:t>
            </a:r>
          </a:p>
          <a:p>
            <a:pPr lvl="2"/>
            <a:r>
              <a:rPr lang="fr-CA"/>
              <a:t>Third level</a:t>
            </a:r>
          </a:p>
          <a:p>
            <a:pPr lvl="3"/>
            <a:r>
              <a:rPr lang="fr-CA"/>
              <a:t>Fourth level</a:t>
            </a:r>
          </a:p>
          <a:p>
            <a:pPr lvl="4"/>
            <a:r>
              <a:rPr lang="fr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92360-A56F-5645-893F-08097A821737}" type="datetimeFigureOut">
              <a:rPr lang="en-US" smtClean="0"/>
              <a:t>2/4/21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A4FBE-BFB7-7E4D-BF66-92429C9188D6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youtube.com/watch?v=okhKGZuh0D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754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 SONG- Marguerite  </a:t>
            </a:r>
            <a:r>
              <a:rPr lang="en-US" dirty="0" err="1"/>
              <a:t>Duras</a:t>
            </a:r>
            <a:endParaRPr lang="en-US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164304"/>
            <a:ext cx="3970181" cy="557040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808576" y="1639756"/>
            <a:ext cx="4081124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India Song:  2 </a:t>
            </a:r>
            <a:r>
              <a:rPr lang="en-US" dirty="0" err="1"/>
              <a:t>livres</a:t>
            </a:r>
            <a:r>
              <a:rPr lang="en-US" dirty="0"/>
              <a:t>, 2 films</a:t>
            </a:r>
          </a:p>
          <a:p>
            <a:endParaRPr lang="en-US" dirty="0"/>
          </a:p>
          <a:p>
            <a:r>
              <a:rPr lang="en-US" dirty="0" err="1"/>
              <a:t>Même</a:t>
            </a:r>
            <a:r>
              <a:rPr lang="en-US" dirty="0"/>
              <a:t> histoire </a:t>
            </a:r>
            <a:r>
              <a:rPr lang="en-US" dirty="0" err="1"/>
              <a:t>mais</a:t>
            </a:r>
            <a:r>
              <a:rPr lang="en-US" dirty="0"/>
              <a:t> un </a:t>
            </a:r>
            <a:r>
              <a:rPr lang="en-US" dirty="0" err="1"/>
              <a:t>peu</a:t>
            </a:r>
            <a:r>
              <a:rPr lang="en-US" dirty="0"/>
              <a:t> </a:t>
            </a:r>
            <a:r>
              <a:rPr lang="en-US" dirty="0" err="1"/>
              <a:t>variée</a:t>
            </a:r>
            <a:r>
              <a:rPr lang="en-US" dirty="0"/>
              <a:t>.  </a:t>
            </a:r>
            <a:r>
              <a:rPr lang="en-US" dirty="0" err="1"/>
              <a:t>C’est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qu’on</a:t>
            </a:r>
            <a:r>
              <a:rPr lang="en-US" dirty="0"/>
              <a:t> </a:t>
            </a:r>
            <a:r>
              <a:rPr lang="en-US" dirty="0" err="1"/>
              <a:t>appelle</a:t>
            </a:r>
            <a:r>
              <a:rPr lang="en-US" dirty="0"/>
              <a:t>:</a:t>
            </a:r>
          </a:p>
          <a:p>
            <a:r>
              <a:rPr lang="en-US" b="1" dirty="0"/>
              <a:t>La </a:t>
            </a:r>
            <a:r>
              <a:rPr lang="en-US" b="1" dirty="0" err="1"/>
              <a:t>Transtextualité</a:t>
            </a:r>
            <a:r>
              <a:rPr lang="en-US" dirty="0"/>
              <a:t>:  </a:t>
            </a:r>
            <a:r>
              <a:rPr lang="en-US" dirty="0" err="1"/>
              <a:t>une</a:t>
            </a:r>
            <a:r>
              <a:rPr lang="en-US" dirty="0"/>
              <a:t> histoire qui </a:t>
            </a:r>
            <a:r>
              <a:rPr lang="en-US" dirty="0" err="1"/>
              <a:t>utilise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autre</a:t>
            </a:r>
            <a:r>
              <a:rPr lang="en-US" dirty="0"/>
              <a:t> histoire.</a:t>
            </a:r>
          </a:p>
          <a:p>
            <a:endParaRPr lang="en-US" dirty="0"/>
          </a:p>
          <a:p>
            <a:r>
              <a:rPr lang="en-US" dirty="0"/>
              <a:t>India Song </a:t>
            </a:r>
            <a:r>
              <a:rPr lang="en-US" dirty="0" err="1"/>
              <a:t>c’est</a:t>
            </a:r>
            <a:r>
              <a:rPr lang="en-US" dirty="0"/>
              <a:t> </a:t>
            </a:r>
            <a:r>
              <a:rPr lang="en-US" dirty="0" err="1"/>
              <a:t>aussi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qu’on</a:t>
            </a:r>
            <a:r>
              <a:rPr lang="en-US" dirty="0"/>
              <a:t> </a:t>
            </a:r>
            <a:r>
              <a:rPr lang="en-US" dirty="0" err="1"/>
              <a:t>appelle</a:t>
            </a:r>
            <a:r>
              <a:rPr lang="en-US" dirty="0"/>
              <a:t>:</a:t>
            </a:r>
          </a:p>
          <a:p>
            <a:r>
              <a:rPr lang="en-US" b="1" dirty="0" err="1"/>
              <a:t>L’Intermédialité</a:t>
            </a:r>
            <a:r>
              <a:rPr lang="en-US" b="1" dirty="0"/>
              <a:t>:  </a:t>
            </a:r>
            <a:r>
              <a:rPr lang="en-US" dirty="0"/>
              <a:t>un film qui se </a:t>
            </a:r>
            <a:r>
              <a:rPr lang="en-US" dirty="0" err="1"/>
              <a:t>regarde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un </a:t>
            </a:r>
            <a:r>
              <a:rPr lang="en-US" dirty="0" err="1"/>
              <a:t>livre</a:t>
            </a:r>
            <a:r>
              <a:rPr lang="en-US" dirty="0"/>
              <a:t> se lit.  Un </a:t>
            </a:r>
            <a:r>
              <a:rPr lang="en-US" dirty="0" err="1"/>
              <a:t>livre</a:t>
            </a:r>
            <a:r>
              <a:rPr lang="en-US" dirty="0"/>
              <a:t> qui </a:t>
            </a:r>
            <a:r>
              <a:rPr lang="en-US" dirty="0" err="1"/>
              <a:t>s’entend</a:t>
            </a:r>
            <a:r>
              <a:rPr lang="en-US" dirty="0"/>
              <a:t> </a:t>
            </a:r>
            <a:r>
              <a:rPr lang="en-US" dirty="0" err="1"/>
              <a:t>comme</a:t>
            </a:r>
            <a:r>
              <a:rPr lang="en-US" dirty="0"/>
              <a:t> le son d’un film</a:t>
            </a:r>
            <a:r>
              <a:rPr lang="is-IS" dirty="0"/>
              <a:t>….</a:t>
            </a:r>
          </a:p>
          <a:p>
            <a:endParaRPr lang="is-IS" dirty="0"/>
          </a:p>
          <a:p>
            <a:r>
              <a:rPr lang="is-IS" dirty="0"/>
              <a:t>Ex:  les films muets avec les cartons noirs et le texte écrit dessus.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10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INDIA SONG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Histoire:  Un Vice-Consul </a:t>
            </a:r>
            <a:r>
              <a:rPr lang="en-US" dirty="0" err="1"/>
              <a:t>est</a:t>
            </a:r>
            <a:r>
              <a:rPr lang="en-US" dirty="0"/>
              <a:t> en poste </a:t>
            </a:r>
            <a:r>
              <a:rPr lang="en-US" dirty="0" err="1"/>
              <a:t>à</a:t>
            </a:r>
            <a:r>
              <a:rPr lang="en-US" dirty="0"/>
              <a:t> Calcutta.  Il y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parce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tombé</a:t>
            </a:r>
            <a:r>
              <a:rPr lang="en-US" dirty="0"/>
              <a:t> en </a:t>
            </a:r>
            <a:r>
              <a:rPr lang="en-US" dirty="0" err="1"/>
              <a:t>disgrâce</a:t>
            </a:r>
            <a:r>
              <a:rPr lang="en-US" dirty="0"/>
              <a:t> (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gratie</a:t>
            </a:r>
            <a:r>
              <a:rPr lang="en-US" dirty="0"/>
              <a:t> is </a:t>
            </a:r>
            <a:r>
              <a:rPr lang="en-US" dirty="0" err="1"/>
              <a:t>gevallen</a:t>
            </a:r>
            <a:r>
              <a:rPr lang="en-US"/>
              <a:t>) alors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</a:t>
            </a:r>
            <a:r>
              <a:rPr lang="en-US" dirty="0" err="1"/>
              <a:t>était</a:t>
            </a:r>
            <a:r>
              <a:rPr lang="en-US" dirty="0"/>
              <a:t> en poste </a:t>
            </a:r>
            <a:r>
              <a:rPr lang="en-US" dirty="0" err="1"/>
              <a:t>à</a:t>
            </a:r>
            <a:r>
              <a:rPr lang="en-US" dirty="0"/>
              <a:t> Lahore.  Il </a:t>
            </a:r>
            <a:r>
              <a:rPr lang="en-US" dirty="0" err="1"/>
              <a:t>avait</a:t>
            </a:r>
            <a:r>
              <a:rPr lang="en-US" dirty="0"/>
              <a:t> </a:t>
            </a:r>
            <a:r>
              <a:rPr lang="en-US" dirty="0" err="1"/>
              <a:t>tiré</a:t>
            </a:r>
            <a:r>
              <a:rPr lang="en-US" dirty="0"/>
              <a:t> </a:t>
            </a:r>
            <a:r>
              <a:rPr lang="en-US" dirty="0" err="1"/>
              <a:t>sur</a:t>
            </a:r>
            <a:r>
              <a:rPr lang="en-US" dirty="0"/>
              <a:t> des </a:t>
            </a:r>
            <a:r>
              <a:rPr lang="en-US" dirty="0" err="1"/>
              <a:t>lépreux</a:t>
            </a:r>
            <a:r>
              <a:rPr lang="en-US" dirty="0"/>
              <a:t> (</a:t>
            </a:r>
            <a:r>
              <a:rPr lang="en-US" dirty="0" err="1"/>
              <a:t>melaatsen</a:t>
            </a:r>
            <a:r>
              <a:rPr lang="en-US" dirty="0"/>
              <a:t>).  Sa </a:t>
            </a:r>
            <a:r>
              <a:rPr lang="en-US" dirty="0" err="1"/>
              <a:t>présence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Calcutta </a:t>
            </a:r>
            <a:r>
              <a:rPr lang="en-US" dirty="0" err="1"/>
              <a:t>provoque</a:t>
            </a:r>
            <a:r>
              <a:rPr lang="en-US" dirty="0"/>
              <a:t> des </a:t>
            </a:r>
            <a:r>
              <a:rPr lang="en-US" dirty="0" err="1"/>
              <a:t>réactions</a:t>
            </a:r>
            <a:r>
              <a:rPr lang="en-US" dirty="0"/>
              <a:t> au </a:t>
            </a:r>
            <a:r>
              <a:rPr lang="en-US" dirty="0" err="1"/>
              <a:t>sein</a:t>
            </a:r>
            <a:r>
              <a:rPr lang="en-US" dirty="0"/>
              <a:t> de la </a:t>
            </a:r>
            <a:r>
              <a:rPr lang="en-US" dirty="0" err="1"/>
              <a:t>communauté</a:t>
            </a:r>
            <a:r>
              <a:rPr lang="en-US" dirty="0"/>
              <a:t> blanche de Calcutta </a:t>
            </a:r>
            <a:r>
              <a:rPr lang="en-US" dirty="0" err="1"/>
              <a:t>lors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réception</a:t>
            </a:r>
            <a:r>
              <a:rPr lang="en-US" dirty="0"/>
              <a:t> </a:t>
            </a:r>
            <a:r>
              <a:rPr lang="en-US" dirty="0" err="1"/>
              <a:t>donnée</a:t>
            </a:r>
            <a:r>
              <a:rPr lang="en-US" dirty="0"/>
              <a:t> par </a:t>
            </a:r>
            <a:r>
              <a:rPr lang="en-US" dirty="0" err="1"/>
              <a:t>l’Ambassadeur</a:t>
            </a:r>
            <a:r>
              <a:rPr lang="en-US" dirty="0"/>
              <a:t> de France et son </a:t>
            </a:r>
            <a:r>
              <a:rPr lang="en-US" dirty="0" err="1"/>
              <a:t>épouse</a:t>
            </a:r>
            <a:r>
              <a:rPr lang="en-US" dirty="0"/>
              <a:t> Anne-Marie </a:t>
            </a:r>
            <a:r>
              <a:rPr lang="en-US" dirty="0" err="1"/>
              <a:t>Stretter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1768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 NOUVEAU ROMAN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Années</a:t>
            </a:r>
            <a:r>
              <a:rPr lang="en-US" dirty="0"/>
              <a:t> 1960-1980</a:t>
            </a:r>
          </a:p>
          <a:p>
            <a:r>
              <a:rPr lang="en-US" dirty="0"/>
              <a:t>Le roman </a:t>
            </a:r>
            <a:r>
              <a:rPr lang="en-US" dirty="0" err="1"/>
              <a:t>n’est</a:t>
            </a:r>
            <a:r>
              <a:rPr lang="en-US" dirty="0"/>
              <a:t> plus </a:t>
            </a:r>
            <a:r>
              <a:rPr lang="en-US" dirty="0" err="1"/>
              <a:t>l’écriture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aventure</a:t>
            </a:r>
            <a:r>
              <a:rPr lang="en-US" dirty="0"/>
              <a:t>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l’aventure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écriture</a:t>
            </a:r>
            <a:endParaRPr lang="en-US" dirty="0"/>
          </a:p>
          <a:p>
            <a:r>
              <a:rPr lang="en-US" dirty="0"/>
              <a:t>Auteurs:  Samuel Beckett, Alain Robbe-Grillet, Nathalie </a:t>
            </a:r>
            <a:r>
              <a:rPr lang="en-US" dirty="0" err="1"/>
              <a:t>Sarraute</a:t>
            </a:r>
            <a:r>
              <a:rPr lang="en-US" dirty="0"/>
              <a:t>, Marguerite </a:t>
            </a:r>
            <a:r>
              <a:rPr lang="en-US" dirty="0" err="1"/>
              <a:t>Duras</a:t>
            </a:r>
            <a:endParaRPr lang="en-US" dirty="0"/>
          </a:p>
          <a:p>
            <a:endParaRPr lang="en-US" dirty="0"/>
          </a:p>
          <a:p>
            <a:r>
              <a:rPr lang="en-US" dirty="0"/>
              <a:t>La lecture d’un Nouveau Roman </a:t>
            </a:r>
            <a:r>
              <a:rPr lang="en-US" dirty="0" err="1"/>
              <a:t>demande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lecture active.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9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caractéristiques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Histoire </a:t>
            </a:r>
            <a:r>
              <a:rPr lang="en-US" dirty="0" err="1"/>
              <a:t>fragmentée</a:t>
            </a:r>
            <a:r>
              <a:rPr lang="en-US" dirty="0"/>
              <a:t> (</a:t>
            </a:r>
            <a:r>
              <a:rPr lang="en-US" dirty="0" err="1"/>
              <a:t>s’il</a:t>
            </a:r>
            <a:r>
              <a:rPr lang="en-US" dirty="0"/>
              <a:t> y a histoire)</a:t>
            </a:r>
          </a:p>
          <a:p>
            <a:r>
              <a:rPr lang="en-US" dirty="0"/>
              <a:t>Il y a des </a:t>
            </a:r>
            <a:r>
              <a:rPr lang="en-US" dirty="0" err="1"/>
              <a:t>histoires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l’histoire</a:t>
            </a:r>
            <a:endParaRPr lang="en-US" dirty="0"/>
          </a:p>
          <a:p>
            <a:r>
              <a:rPr lang="en-US" dirty="0" err="1"/>
              <a:t>Temporalité</a:t>
            </a:r>
            <a:r>
              <a:rPr lang="en-US" dirty="0"/>
              <a:t> </a:t>
            </a:r>
            <a:r>
              <a:rPr lang="en-US" dirty="0" err="1"/>
              <a:t>incohérente</a:t>
            </a:r>
            <a:r>
              <a:rPr lang="en-US" dirty="0"/>
              <a:t> et </a:t>
            </a:r>
            <a:r>
              <a:rPr lang="en-US" dirty="0" err="1"/>
              <a:t>perte</a:t>
            </a:r>
            <a:r>
              <a:rPr lang="en-US" dirty="0"/>
              <a:t> de </a:t>
            </a:r>
            <a:r>
              <a:rPr lang="en-US" dirty="0" err="1"/>
              <a:t>repères</a:t>
            </a:r>
            <a:r>
              <a:rPr lang="en-US" dirty="0"/>
              <a:t> </a:t>
            </a:r>
            <a:r>
              <a:rPr lang="en-US" dirty="0" err="1"/>
              <a:t>dans</a:t>
            </a:r>
            <a:r>
              <a:rPr lang="en-US" dirty="0"/>
              <a:t> </a:t>
            </a:r>
            <a:r>
              <a:rPr lang="en-US" dirty="0" err="1"/>
              <a:t>l’espace</a:t>
            </a:r>
            <a:endParaRPr lang="en-US" dirty="0"/>
          </a:p>
          <a:p>
            <a:r>
              <a:rPr lang="en-US" dirty="0"/>
              <a:t>Les </a:t>
            </a:r>
            <a:r>
              <a:rPr lang="en-US" dirty="0" err="1"/>
              <a:t>personnages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absents (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presque</a:t>
            </a:r>
            <a:r>
              <a:rPr lang="en-US" dirty="0"/>
              <a:t>)</a:t>
            </a:r>
          </a:p>
          <a:p>
            <a:r>
              <a:rPr lang="en-US" dirty="0" err="1"/>
              <a:t>Ambiguïté</a:t>
            </a:r>
            <a:r>
              <a:rPr lang="en-US" dirty="0"/>
              <a:t> entre </a:t>
            </a:r>
            <a:r>
              <a:rPr lang="en-US" dirty="0" err="1"/>
              <a:t>narrateur</a:t>
            </a:r>
            <a:r>
              <a:rPr lang="en-US" dirty="0"/>
              <a:t> et </a:t>
            </a:r>
            <a:r>
              <a:rPr lang="en-US" dirty="0" err="1"/>
              <a:t>personnages</a:t>
            </a:r>
            <a:endParaRPr lang="en-US" dirty="0"/>
          </a:p>
          <a:p>
            <a:r>
              <a:rPr lang="en-US" dirty="0" err="1"/>
              <a:t>L’importance</a:t>
            </a:r>
            <a:r>
              <a:rPr lang="en-US" dirty="0"/>
              <a:t> et signification des </a:t>
            </a:r>
            <a:r>
              <a:rPr lang="en-US" dirty="0" err="1"/>
              <a:t>objets</a:t>
            </a:r>
            <a:endParaRPr lang="en-US" dirty="0"/>
          </a:p>
          <a:p>
            <a:r>
              <a:rPr lang="en-US" dirty="0"/>
              <a:t>Phrases </a:t>
            </a:r>
            <a:r>
              <a:rPr lang="en-US" dirty="0" err="1"/>
              <a:t>très</a:t>
            </a:r>
            <a:r>
              <a:rPr lang="en-US" dirty="0"/>
              <a:t> </a:t>
            </a:r>
            <a:r>
              <a:rPr lang="en-US" dirty="0" err="1"/>
              <a:t>longues</a:t>
            </a:r>
            <a:r>
              <a:rPr lang="en-US" dirty="0"/>
              <a:t>, </a:t>
            </a:r>
            <a:r>
              <a:rPr lang="en-US" dirty="0" err="1"/>
              <a:t>peu</a:t>
            </a:r>
            <a:r>
              <a:rPr lang="en-US" dirty="0"/>
              <a:t> de </a:t>
            </a:r>
            <a:r>
              <a:rPr lang="en-US" dirty="0" err="1"/>
              <a:t>ponctuation</a:t>
            </a:r>
            <a:r>
              <a:rPr lang="en-US" dirty="0"/>
              <a:t>.</a:t>
            </a:r>
          </a:p>
          <a:p>
            <a:r>
              <a:rPr lang="en-US" dirty="0" err="1"/>
              <a:t>Souvent</a:t>
            </a:r>
            <a:r>
              <a:rPr lang="en-US" dirty="0"/>
              <a:t> </a:t>
            </a:r>
            <a:r>
              <a:rPr lang="en-US" dirty="0" err="1"/>
              <a:t>engagé</a:t>
            </a:r>
            <a:r>
              <a:rPr lang="en-US" dirty="0"/>
              <a:t> </a:t>
            </a:r>
            <a:r>
              <a:rPr lang="en-US" dirty="0" err="1"/>
              <a:t>politiquement</a:t>
            </a:r>
            <a:r>
              <a:rPr lang="en-US" dirty="0"/>
              <a:t>, </a:t>
            </a:r>
            <a:r>
              <a:rPr lang="en-US" dirty="0" err="1"/>
              <a:t>exprime</a:t>
            </a:r>
            <a:r>
              <a:rPr lang="en-US" dirty="0"/>
              <a:t> un certain </a:t>
            </a:r>
            <a:r>
              <a:rPr lang="en-US" dirty="0" err="1"/>
              <a:t>idéal</a:t>
            </a:r>
            <a:r>
              <a:rPr lang="en-US" dirty="0"/>
              <a:t> et fait un retour </a:t>
            </a:r>
            <a:r>
              <a:rPr lang="en-US" dirty="0" err="1"/>
              <a:t>vers</a:t>
            </a:r>
            <a:r>
              <a:rPr lang="en-US" dirty="0"/>
              <a:t> </a:t>
            </a:r>
            <a:r>
              <a:rPr lang="en-US" dirty="0" err="1"/>
              <a:t>l’Histoire</a:t>
            </a:r>
            <a:r>
              <a:rPr lang="en-US" dirty="0"/>
              <a:t> (avec un grand H)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59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Claude Simon</a:t>
            </a:r>
            <a:br>
              <a:rPr lang="en-US" dirty="0"/>
            </a:br>
            <a:r>
              <a:rPr lang="en-US" dirty="0"/>
              <a:t>1913 - 2005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 Tramway, 1980.</a:t>
            </a:r>
          </a:p>
          <a:p>
            <a:r>
              <a:rPr lang="en-US" dirty="0"/>
              <a:t>Histoire:  Le tramway conduit d’un point A au point B et fait de </a:t>
            </a:r>
            <a:r>
              <a:rPr lang="en-US" dirty="0" err="1"/>
              <a:t>nombreux</a:t>
            </a:r>
            <a:r>
              <a:rPr lang="en-US" dirty="0"/>
              <a:t> </a:t>
            </a:r>
            <a:r>
              <a:rPr lang="en-US" dirty="0" err="1"/>
              <a:t>arrêts</a:t>
            </a:r>
            <a:r>
              <a:rPr lang="en-US" dirty="0"/>
              <a:t>.  La </a:t>
            </a:r>
            <a:r>
              <a:rPr lang="en-US" dirty="0" err="1"/>
              <a:t>conduite</a:t>
            </a:r>
            <a:r>
              <a:rPr lang="en-US" dirty="0"/>
              <a:t> du train </a:t>
            </a:r>
            <a:r>
              <a:rPr lang="en-US" dirty="0" err="1"/>
              <a:t>ainsi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les </a:t>
            </a:r>
            <a:r>
              <a:rPr lang="en-US" dirty="0" err="1"/>
              <a:t>nombreux</a:t>
            </a:r>
            <a:r>
              <a:rPr lang="en-US" dirty="0"/>
              <a:t> </a:t>
            </a:r>
            <a:r>
              <a:rPr lang="en-US" dirty="0" err="1"/>
              <a:t>arrêts</a:t>
            </a:r>
            <a:r>
              <a:rPr lang="en-US" dirty="0"/>
              <a:t> </a:t>
            </a:r>
            <a:r>
              <a:rPr lang="en-US" dirty="0" err="1"/>
              <a:t>aident</a:t>
            </a:r>
            <a:r>
              <a:rPr lang="en-US" dirty="0"/>
              <a:t> le </a:t>
            </a:r>
            <a:r>
              <a:rPr lang="en-US" dirty="0" err="1"/>
              <a:t>narrateur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se </a:t>
            </a:r>
            <a:r>
              <a:rPr lang="en-US" dirty="0" err="1"/>
              <a:t>rappeler</a:t>
            </a:r>
            <a:r>
              <a:rPr lang="en-US" dirty="0"/>
              <a:t> des souvenirs de </a:t>
            </a:r>
            <a:r>
              <a:rPr lang="en-US" dirty="0" err="1"/>
              <a:t>jeunesse</a:t>
            </a:r>
            <a:r>
              <a:rPr lang="en-US" dirty="0"/>
              <a:t> qui ne </a:t>
            </a:r>
            <a:r>
              <a:rPr lang="en-US" dirty="0" err="1"/>
              <a:t>sont</a:t>
            </a:r>
            <a:r>
              <a:rPr lang="en-US" dirty="0"/>
              <a:t> pas </a:t>
            </a:r>
            <a:r>
              <a:rPr lang="en-US" dirty="0" err="1"/>
              <a:t>nécessairement</a:t>
            </a:r>
            <a:r>
              <a:rPr lang="en-US" dirty="0"/>
              <a:t> </a:t>
            </a:r>
            <a:r>
              <a:rPr lang="en-US" dirty="0" err="1"/>
              <a:t>liés</a:t>
            </a:r>
            <a:r>
              <a:rPr lang="en-US" dirty="0"/>
              <a:t> les </a:t>
            </a:r>
            <a:r>
              <a:rPr lang="en-US" dirty="0" err="1"/>
              <a:t>uns</a:t>
            </a:r>
            <a:r>
              <a:rPr lang="en-US" dirty="0"/>
              <a:t> aux </a:t>
            </a:r>
            <a:r>
              <a:rPr lang="en-US" dirty="0" err="1"/>
              <a:t>autres</a:t>
            </a:r>
            <a:r>
              <a:rPr lang="en-US" dirty="0"/>
              <a:t>.</a:t>
            </a:r>
          </a:p>
          <a:p>
            <a:r>
              <a:rPr lang="en-US" dirty="0"/>
              <a:t>PP. 135 </a:t>
            </a:r>
            <a:r>
              <a:rPr lang="en-US" dirty="0" err="1"/>
              <a:t>à</a:t>
            </a:r>
            <a:r>
              <a:rPr lang="en-US" dirty="0"/>
              <a:t> 137</a:t>
            </a:r>
          </a:p>
        </p:txBody>
      </p:sp>
    </p:spTree>
    <p:extLst>
      <p:ext uri="{BB962C8B-B14F-4D97-AF65-F5344CB8AC3E}">
        <p14:creationId xmlns:p14="http://schemas.microsoft.com/office/powerpoint/2010/main" val="3160280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Nouvelle Vague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16855"/>
            <a:ext cx="4011906" cy="535610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1906" y="1938719"/>
            <a:ext cx="5085297" cy="352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32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 RENOUVEAU DU CINÉMA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Les </a:t>
            </a:r>
            <a:r>
              <a:rPr lang="en-US" dirty="0" err="1"/>
              <a:t>trente</a:t>
            </a:r>
            <a:r>
              <a:rPr lang="en-US" dirty="0"/>
              <a:t> </a:t>
            </a:r>
            <a:r>
              <a:rPr lang="en-US" dirty="0" err="1"/>
              <a:t>glorieuses</a:t>
            </a:r>
            <a:r>
              <a:rPr lang="en-US" dirty="0"/>
              <a:t> (de 1945 – après la guerre – au choc </a:t>
            </a:r>
            <a:r>
              <a:rPr lang="en-US" dirty="0" err="1"/>
              <a:t>pétrolier</a:t>
            </a:r>
            <a:r>
              <a:rPr lang="en-US" dirty="0"/>
              <a:t> de 1973).</a:t>
            </a:r>
          </a:p>
          <a:p>
            <a:r>
              <a:rPr lang="en-US" dirty="0" err="1"/>
              <a:t>Boum</a:t>
            </a:r>
            <a:r>
              <a:rPr lang="en-US" dirty="0"/>
              <a:t> </a:t>
            </a:r>
            <a:r>
              <a:rPr lang="en-US" dirty="0" err="1"/>
              <a:t>économique</a:t>
            </a:r>
            <a:r>
              <a:rPr lang="en-US" dirty="0"/>
              <a:t> et social important en Europe</a:t>
            </a:r>
          </a:p>
          <a:p>
            <a:r>
              <a:rPr lang="en-US" dirty="0"/>
              <a:t>Les </a:t>
            </a:r>
            <a:r>
              <a:rPr lang="en-US" dirty="0" err="1"/>
              <a:t>jeunes</a:t>
            </a:r>
            <a:r>
              <a:rPr lang="en-US" dirty="0"/>
              <a:t> </a:t>
            </a:r>
            <a:r>
              <a:rPr lang="en-US" dirty="0" err="1"/>
              <a:t>quittent</a:t>
            </a:r>
            <a:r>
              <a:rPr lang="en-US" dirty="0"/>
              <a:t> les </a:t>
            </a:r>
            <a:r>
              <a:rPr lang="en-US" dirty="0" err="1"/>
              <a:t>campagnes</a:t>
            </a:r>
            <a:r>
              <a:rPr lang="en-US" dirty="0"/>
              <a:t> pour la </a:t>
            </a:r>
            <a:r>
              <a:rPr lang="en-US" dirty="0" err="1"/>
              <a:t>grande</a:t>
            </a:r>
            <a:r>
              <a:rPr lang="en-US" dirty="0"/>
              <a:t> </a:t>
            </a:r>
            <a:r>
              <a:rPr lang="en-US" dirty="0" err="1"/>
              <a:t>ville</a:t>
            </a:r>
            <a:r>
              <a:rPr lang="en-US" dirty="0"/>
              <a:t> – plus </a:t>
            </a:r>
            <a:r>
              <a:rPr lang="en-US" dirty="0" err="1"/>
              <a:t>indépendants</a:t>
            </a:r>
            <a:endParaRPr lang="en-US" dirty="0"/>
          </a:p>
          <a:p>
            <a:r>
              <a:rPr lang="en-US" dirty="0"/>
              <a:t>1959:  </a:t>
            </a:r>
            <a:r>
              <a:rPr lang="en-US" dirty="0" err="1"/>
              <a:t>Création</a:t>
            </a:r>
            <a:r>
              <a:rPr lang="en-US" dirty="0"/>
              <a:t> du </a:t>
            </a:r>
            <a:r>
              <a:rPr lang="en-US" dirty="0" err="1"/>
              <a:t>Ministère</a:t>
            </a:r>
            <a:r>
              <a:rPr lang="en-US" dirty="0"/>
              <a:t> de la Culture en France</a:t>
            </a:r>
          </a:p>
          <a:p>
            <a:r>
              <a:rPr lang="en-US" dirty="0" err="1"/>
              <a:t>Financements</a:t>
            </a:r>
            <a:r>
              <a:rPr lang="en-US" dirty="0"/>
              <a:t> pour </a:t>
            </a:r>
            <a:r>
              <a:rPr lang="en-US" dirty="0" err="1"/>
              <a:t>petits</a:t>
            </a:r>
            <a:r>
              <a:rPr lang="en-US" dirty="0"/>
              <a:t> </a:t>
            </a:r>
            <a:r>
              <a:rPr lang="en-US" dirty="0" err="1"/>
              <a:t>projets</a:t>
            </a:r>
            <a:endParaRPr lang="en-US" dirty="0"/>
          </a:p>
          <a:p>
            <a:r>
              <a:rPr lang="en-US" dirty="0"/>
              <a:t>La </a:t>
            </a:r>
            <a:r>
              <a:rPr lang="en-US" dirty="0" err="1"/>
              <a:t>caméra</a:t>
            </a:r>
            <a:r>
              <a:rPr lang="en-US" dirty="0"/>
              <a:t> portable accessible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tous</a:t>
            </a:r>
            <a:endParaRPr lang="en-US" dirty="0"/>
          </a:p>
          <a:p>
            <a:r>
              <a:rPr lang="en-US" dirty="0"/>
              <a:t>Nouvelle </a:t>
            </a:r>
            <a:r>
              <a:rPr lang="en-US" dirty="0" err="1"/>
              <a:t>sonorité</a:t>
            </a:r>
            <a:r>
              <a:rPr lang="en-US" dirty="0"/>
              <a:t>:  les </a:t>
            </a:r>
            <a:r>
              <a:rPr lang="en-US" dirty="0" err="1"/>
              <a:t>voix</a:t>
            </a:r>
            <a:r>
              <a:rPr lang="en-US" dirty="0"/>
              <a:t> off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492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 Nouvelle Vague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303"/>
            <a:ext cx="8229600" cy="5464311"/>
          </a:xfrm>
        </p:spPr>
        <p:txBody>
          <a:bodyPr>
            <a:normAutofit/>
          </a:bodyPr>
          <a:lstStyle/>
          <a:p>
            <a:r>
              <a:rPr lang="en-US" dirty="0" err="1"/>
              <a:t>Histoires</a:t>
            </a:r>
            <a:r>
              <a:rPr lang="en-US" dirty="0"/>
              <a:t> </a:t>
            </a:r>
            <a:r>
              <a:rPr lang="en-US" dirty="0" err="1"/>
              <a:t>légères</a:t>
            </a:r>
            <a:r>
              <a:rPr lang="en-US" dirty="0"/>
              <a:t> – des </a:t>
            </a:r>
            <a:r>
              <a:rPr lang="en-US" dirty="0" err="1"/>
              <a:t>histoires</a:t>
            </a:r>
            <a:r>
              <a:rPr lang="en-US" dirty="0"/>
              <a:t> d’amour</a:t>
            </a:r>
          </a:p>
          <a:p>
            <a:r>
              <a:rPr lang="en-US" dirty="0"/>
              <a:t>Films en </a:t>
            </a:r>
            <a:r>
              <a:rPr lang="en-US" dirty="0" err="1"/>
              <a:t>extérieur</a:t>
            </a:r>
            <a:endParaRPr lang="en-US" dirty="0"/>
          </a:p>
          <a:p>
            <a:r>
              <a:rPr lang="en-US" dirty="0"/>
              <a:t>Les </a:t>
            </a:r>
            <a:r>
              <a:rPr lang="en-US" dirty="0" err="1"/>
              <a:t>acteurs</a:t>
            </a:r>
            <a:r>
              <a:rPr lang="en-US" dirty="0"/>
              <a:t> </a:t>
            </a:r>
            <a:r>
              <a:rPr lang="en-US" dirty="0" err="1"/>
              <a:t>marchent</a:t>
            </a:r>
            <a:r>
              <a:rPr lang="en-US" dirty="0"/>
              <a:t> </a:t>
            </a:r>
            <a:r>
              <a:rPr lang="en-US" dirty="0" err="1"/>
              <a:t>dehors</a:t>
            </a:r>
            <a:r>
              <a:rPr lang="en-US" dirty="0"/>
              <a:t> – sans but et se </a:t>
            </a:r>
            <a:r>
              <a:rPr lang="en-US" dirty="0" err="1"/>
              <a:t>déplacent</a:t>
            </a:r>
            <a:r>
              <a:rPr lang="en-US" dirty="0"/>
              <a:t> en </a:t>
            </a:r>
            <a:r>
              <a:rPr lang="en-US" dirty="0" err="1"/>
              <a:t>voiture</a:t>
            </a:r>
            <a:r>
              <a:rPr lang="en-US" dirty="0"/>
              <a:t>, en bateau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Films </a:t>
            </a:r>
            <a:r>
              <a:rPr lang="en-US" b="1" dirty="0" err="1"/>
              <a:t>à</a:t>
            </a:r>
            <a:r>
              <a:rPr lang="en-US" b="1" dirty="0"/>
              <a:t> </a:t>
            </a:r>
            <a:r>
              <a:rPr lang="en-US" b="1" dirty="0" err="1"/>
              <a:t>retenir</a:t>
            </a:r>
            <a:r>
              <a:rPr lang="en-US" dirty="0"/>
              <a:t>:  </a:t>
            </a:r>
          </a:p>
          <a:p>
            <a:r>
              <a:rPr lang="en-US" dirty="0"/>
              <a:t>Le </a:t>
            </a:r>
            <a:r>
              <a:rPr lang="en-US" dirty="0" err="1"/>
              <a:t>Genou</a:t>
            </a:r>
            <a:r>
              <a:rPr lang="en-US" dirty="0"/>
              <a:t> de Claire, </a:t>
            </a:r>
            <a:r>
              <a:rPr lang="en-US" dirty="0" err="1"/>
              <a:t>d’Éric</a:t>
            </a:r>
            <a:r>
              <a:rPr lang="en-US" dirty="0"/>
              <a:t> Rohmer</a:t>
            </a:r>
          </a:p>
          <a:p>
            <a:r>
              <a:rPr lang="en-US" dirty="0"/>
              <a:t>Jules et Jim, de François Truffaut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101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 Nouveau </a:t>
            </a:r>
            <a:r>
              <a:rPr lang="en-US" dirty="0" err="1"/>
              <a:t>Cinéma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Même</a:t>
            </a:r>
            <a:r>
              <a:rPr lang="en-US" dirty="0"/>
              <a:t> </a:t>
            </a:r>
            <a:r>
              <a:rPr lang="en-US" dirty="0" err="1"/>
              <a:t>démarche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la Nouvelle Vague </a:t>
            </a:r>
            <a:r>
              <a:rPr lang="en-US" dirty="0" err="1"/>
              <a:t>mais</a:t>
            </a:r>
            <a:r>
              <a:rPr lang="en-US" dirty="0"/>
              <a:t> le Nouveau </a:t>
            </a:r>
            <a:r>
              <a:rPr lang="en-US" dirty="0" err="1"/>
              <a:t>Cinéma</a:t>
            </a:r>
            <a:r>
              <a:rPr lang="en-US" dirty="0"/>
              <a:t> </a:t>
            </a:r>
            <a:r>
              <a:rPr lang="en-US" dirty="0" err="1"/>
              <a:t>rejoint</a:t>
            </a:r>
            <a:r>
              <a:rPr lang="en-US" dirty="0"/>
              <a:t> le Nouveau Roman: 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engagé</a:t>
            </a:r>
            <a:r>
              <a:rPr lang="en-US" dirty="0"/>
              <a:t> </a:t>
            </a:r>
            <a:r>
              <a:rPr lang="en-US" dirty="0" err="1"/>
              <a:t>politiquement</a:t>
            </a:r>
            <a:r>
              <a:rPr lang="en-US" dirty="0"/>
              <a:t> et </a:t>
            </a:r>
            <a:r>
              <a:rPr lang="en-US" dirty="0" err="1"/>
              <a:t>exprime</a:t>
            </a:r>
            <a:r>
              <a:rPr lang="en-US" dirty="0"/>
              <a:t> un certain </a:t>
            </a:r>
            <a:r>
              <a:rPr lang="en-US" dirty="0" err="1"/>
              <a:t>idéalisme</a:t>
            </a:r>
            <a:r>
              <a:rPr lang="en-US" dirty="0"/>
              <a:t> (</a:t>
            </a:r>
            <a:r>
              <a:rPr lang="en-US" dirty="0" err="1"/>
              <a:t>politiek</a:t>
            </a:r>
            <a:r>
              <a:rPr lang="en-US" dirty="0"/>
              <a:t> </a:t>
            </a:r>
            <a:r>
              <a:rPr lang="en-US" dirty="0" err="1"/>
              <a:t>geëngageerd</a:t>
            </a:r>
            <a:r>
              <a:rPr lang="en-US" dirty="0"/>
              <a:t>) </a:t>
            </a:r>
          </a:p>
          <a:p>
            <a:r>
              <a:rPr lang="en-US" dirty="0"/>
              <a:t>On a </a:t>
            </a:r>
            <a:r>
              <a:rPr lang="en-US" dirty="0" err="1"/>
              <a:t>appelé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cinéma</a:t>
            </a:r>
            <a:r>
              <a:rPr lang="en-US" dirty="0"/>
              <a:t> ‘</a:t>
            </a:r>
            <a:r>
              <a:rPr lang="en-US" dirty="0" err="1"/>
              <a:t>Cinéma</a:t>
            </a:r>
            <a:r>
              <a:rPr lang="en-US" dirty="0"/>
              <a:t> des </a:t>
            </a:r>
            <a:r>
              <a:rPr lang="en-US" dirty="0" err="1"/>
              <a:t>Éditions</a:t>
            </a:r>
            <a:r>
              <a:rPr lang="en-US" dirty="0"/>
              <a:t> de Minuit”.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310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Caractéristiques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Décalage</a:t>
            </a:r>
            <a:r>
              <a:rPr lang="en-US" dirty="0"/>
              <a:t> entre le son et </a:t>
            </a:r>
            <a:r>
              <a:rPr lang="en-US" dirty="0" err="1"/>
              <a:t>l’image</a:t>
            </a:r>
            <a:r>
              <a:rPr lang="en-US" dirty="0"/>
              <a:t>, entre </a:t>
            </a:r>
            <a:r>
              <a:rPr lang="en-US" dirty="0" err="1"/>
              <a:t>l’histoire</a:t>
            </a:r>
            <a:r>
              <a:rPr lang="en-US" dirty="0"/>
              <a:t> et </a:t>
            </a:r>
            <a:r>
              <a:rPr lang="en-US" dirty="0" err="1"/>
              <a:t>l’image</a:t>
            </a:r>
            <a:endParaRPr lang="en-US" dirty="0"/>
          </a:p>
          <a:p>
            <a:r>
              <a:rPr lang="en-US" dirty="0" err="1"/>
              <a:t>Tournage</a:t>
            </a:r>
            <a:r>
              <a:rPr lang="en-US" dirty="0"/>
              <a:t> en </a:t>
            </a:r>
            <a:r>
              <a:rPr lang="en-US" dirty="0" err="1"/>
              <a:t>extérieur</a:t>
            </a:r>
            <a:endParaRPr lang="en-US" dirty="0"/>
          </a:p>
          <a:p>
            <a:r>
              <a:rPr lang="en-US" dirty="0"/>
              <a:t>On </a:t>
            </a:r>
            <a:r>
              <a:rPr lang="en-US" dirty="0" err="1"/>
              <a:t>marche</a:t>
            </a:r>
            <a:r>
              <a:rPr lang="en-US" dirty="0"/>
              <a:t> beaucoup, </a:t>
            </a:r>
            <a:r>
              <a:rPr lang="en-US" dirty="0" err="1"/>
              <a:t>mais</a:t>
            </a:r>
            <a:r>
              <a:rPr lang="en-US" dirty="0"/>
              <a:t> sans but</a:t>
            </a:r>
          </a:p>
          <a:p>
            <a:endParaRPr lang="en-US" dirty="0"/>
          </a:p>
          <a:p>
            <a:r>
              <a:rPr lang="en-US" b="1" dirty="0"/>
              <a:t>Films </a:t>
            </a:r>
            <a:r>
              <a:rPr lang="en-US" b="1" dirty="0" err="1"/>
              <a:t>à</a:t>
            </a:r>
            <a:r>
              <a:rPr lang="en-US" b="1" dirty="0"/>
              <a:t> </a:t>
            </a:r>
            <a:r>
              <a:rPr lang="en-US" b="1" dirty="0" err="1"/>
              <a:t>retenir</a:t>
            </a:r>
            <a:r>
              <a:rPr lang="en-US" dirty="0"/>
              <a:t>:</a:t>
            </a:r>
          </a:p>
          <a:p>
            <a:r>
              <a:rPr lang="en-US" dirty="0"/>
              <a:t>Hiroshima </a:t>
            </a:r>
            <a:r>
              <a:rPr lang="en-US" dirty="0" err="1"/>
              <a:t>mon</a:t>
            </a:r>
            <a:r>
              <a:rPr lang="en-US" dirty="0"/>
              <a:t> Amour, Alain </a:t>
            </a:r>
            <a:r>
              <a:rPr lang="en-US" dirty="0" err="1"/>
              <a:t>Resnais</a:t>
            </a:r>
            <a:endParaRPr lang="en-US" dirty="0"/>
          </a:p>
          <a:p>
            <a:r>
              <a:rPr lang="en-US" dirty="0"/>
              <a:t>India Song, Marguerite </a:t>
            </a:r>
            <a:r>
              <a:rPr lang="en-US" dirty="0" err="1"/>
              <a:t>Duras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54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521</Words>
  <Application>Microsoft Macintosh PowerPoint</Application>
  <PresentationFormat>Diavoorstelling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PowerPoint-presentatie</vt:lpstr>
      <vt:lpstr>LE NOUVEAU ROMAN</vt:lpstr>
      <vt:lpstr>caractéristiques</vt:lpstr>
      <vt:lpstr>Claude Simon 1913 - 2005</vt:lpstr>
      <vt:lpstr>La Nouvelle Vague</vt:lpstr>
      <vt:lpstr>LE RENOUVEAU DU CINÉMA</vt:lpstr>
      <vt:lpstr>La Nouvelle Vague</vt:lpstr>
      <vt:lpstr>Le Nouveau Cinéma</vt:lpstr>
      <vt:lpstr>Caractéristiques</vt:lpstr>
      <vt:lpstr>INDIA SONG- Marguerite  Duras</vt:lpstr>
      <vt:lpstr>INDIA SONG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 Vena</dc:creator>
  <cp:lastModifiedBy>elisavena@kpnmail.nl</cp:lastModifiedBy>
  <cp:revision>16</cp:revision>
  <cp:lastPrinted>2016-01-29T14:48:37Z</cp:lastPrinted>
  <dcterms:created xsi:type="dcterms:W3CDTF">2016-01-22T13:21:32Z</dcterms:created>
  <dcterms:modified xsi:type="dcterms:W3CDTF">2021-02-04T12:56:29Z</dcterms:modified>
</cp:coreProperties>
</file>