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42BED-4F80-E540-8966-61CE2E3F94DB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10AB0-9FB3-EC44-8F4D-D8B960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2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2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0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0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0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4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5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3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7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FF0D-31BC-F747-A2FC-9AA108BC3ED4}" type="datetimeFigureOut">
              <a:rPr lang="en-US" smtClean="0"/>
              <a:t>26-01-18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FC72-CEAE-DD4E-BA89-BCAA46479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LaY4aksfRo" TargetMode="Externa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235" y="441047"/>
            <a:ext cx="7772400" cy="5529657"/>
          </a:xfrm>
        </p:spPr>
        <p:txBody>
          <a:bodyPr>
            <a:normAutofit/>
          </a:bodyPr>
          <a:lstStyle/>
          <a:p>
            <a:r>
              <a:rPr lang="en-US" dirty="0" smtClean="0"/>
              <a:t>DU SYMBOLISME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 SURRÉALISME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66" y="189923"/>
            <a:ext cx="2588672" cy="214543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236" y="4223554"/>
            <a:ext cx="3114040" cy="237553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33382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Martini - </a:t>
            </a:r>
            <a:r>
              <a:rPr lang="en-US" dirty="0" err="1" smtClean="0"/>
              <a:t>Sympathique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332" y="2197099"/>
            <a:ext cx="4541155" cy="340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6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SYMBOLISME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Apparition:  Fin du </a:t>
            </a:r>
            <a:r>
              <a:rPr lang="en-US" b="1" dirty="0" err="1" smtClean="0"/>
              <a:t>XIXe</a:t>
            </a:r>
            <a:r>
              <a:rPr lang="en-US" b="1" dirty="0" smtClean="0"/>
              <a:t> siècle</a:t>
            </a:r>
          </a:p>
          <a:p>
            <a:endParaRPr lang="en-US" b="1" dirty="0" smtClean="0"/>
          </a:p>
          <a:p>
            <a:r>
              <a:rPr lang="en-US" b="1" dirty="0" smtClean="0"/>
              <a:t>La Belle Époque</a:t>
            </a:r>
            <a:r>
              <a:rPr lang="en-US" dirty="0" smtClean="0"/>
              <a:t>:  </a:t>
            </a:r>
            <a:r>
              <a:rPr lang="en-US" dirty="0" err="1" smtClean="0"/>
              <a:t>frivolité</a:t>
            </a:r>
            <a:r>
              <a:rPr lang="en-US" dirty="0" smtClean="0"/>
              <a:t>, fêtes, </a:t>
            </a:r>
            <a:r>
              <a:rPr lang="en-US" dirty="0" err="1" smtClean="0"/>
              <a:t>l’avancée</a:t>
            </a:r>
            <a:r>
              <a:rPr lang="en-US" dirty="0" smtClean="0"/>
              <a:t> des technologies – la Tour Eiffel – les </a:t>
            </a:r>
            <a:r>
              <a:rPr lang="en-US" dirty="0" err="1" smtClean="0"/>
              <a:t>grandes</a:t>
            </a:r>
            <a:r>
              <a:rPr lang="en-US" dirty="0" smtClean="0"/>
              <a:t> constructions.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Symbolisme</a:t>
            </a:r>
            <a:r>
              <a:rPr lang="en-US" dirty="0" smtClean="0"/>
              <a:t>:  en </a:t>
            </a:r>
            <a:r>
              <a:rPr lang="en-US" dirty="0" err="1" smtClean="0"/>
              <a:t>réaction</a:t>
            </a:r>
            <a:r>
              <a:rPr lang="en-US" dirty="0" smtClean="0"/>
              <a:t> au </a:t>
            </a:r>
            <a:r>
              <a:rPr lang="en-US" dirty="0" err="1" smtClean="0"/>
              <a:t>réalisme</a:t>
            </a:r>
            <a:r>
              <a:rPr lang="en-US" dirty="0" smtClean="0"/>
              <a:t> et </a:t>
            </a:r>
            <a:r>
              <a:rPr lang="en-US" dirty="0" err="1" smtClean="0"/>
              <a:t>naturalisme</a:t>
            </a:r>
            <a:r>
              <a:rPr lang="en-US" dirty="0" smtClean="0"/>
              <a:t>.  Retour </a:t>
            </a:r>
            <a:r>
              <a:rPr lang="en-US" dirty="0" err="1" smtClean="0"/>
              <a:t>vers</a:t>
            </a:r>
            <a:r>
              <a:rPr lang="en-US" dirty="0" smtClean="0"/>
              <a:t> la </a:t>
            </a:r>
            <a:r>
              <a:rPr lang="en-US" dirty="0" err="1" smtClean="0"/>
              <a:t>fantaisie</a:t>
            </a:r>
            <a:r>
              <a:rPr lang="en-US" dirty="0" smtClean="0"/>
              <a:t>, le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irréel</a:t>
            </a:r>
            <a:r>
              <a:rPr lang="en-US" dirty="0" smtClean="0"/>
              <a:t> de la vie, fascination pour </a:t>
            </a:r>
            <a:r>
              <a:rPr lang="en-US" dirty="0" err="1" smtClean="0"/>
              <a:t>l’ésotérisme</a:t>
            </a:r>
            <a:r>
              <a:rPr lang="en-US" dirty="0" smtClean="0"/>
              <a:t> et retour </a:t>
            </a:r>
            <a:r>
              <a:rPr lang="en-US" dirty="0" err="1" smtClean="0"/>
              <a:t>vers</a:t>
            </a:r>
            <a:r>
              <a:rPr lang="en-US" dirty="0" smtClean="0"/>
              <a:t> le passé.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144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SYMBOLISME DANS LES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couleurs</a:t>
            </a:r>
            <a:r>
              <a:rPr lang="en-US" dirty="0" smtClean="0"/>
              <a:t> pour </a:t>
            </a:r>
            <a:r>
              <a:rPr lang="en-US" dirty="0" err="1" smtClean="0"/>
              <a:t>extérioriser</a:t>
            </a:r>
            <a:r>
              <a:rPr lang="en-US" dirty="0" smtClean="0"/>
              <a:t> les </a:t>
            </a:r>
            <a:r>
              <a:rPr lang="en-US" dirty="0" err="1" smtClean="0"/>
              <a:t>émotions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lignes</a:t>
            </a:r>
            <a:r>
              <a:rPr lang="en-US" dirty="0" smtClean="0"/>
              <a:t> et </a:t>
            </a:r>
            <a:r>
              <a:rPr lang="en-US" dirty="0" err="1" smtClean="0"/>
              <a:t>formes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de </a:t>
            </a:r>
            <a:r>
              <a:rPr lang="en-US" dirty="0" err="1" smtClean="0"/>
              <a:t>moins</a:t>
            </a:r>
            <a:r>
              <a:rPr lang="en-US" dirty="0" smtClean="0"/>
              <a:t> en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conformes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réalité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symbolistes</a:t>
            </a:r>
            <a:r>
              <a:rPr lang="en-US" dirty="0" smtClean="0"/>
              <a:t> </a:t>
            </a:r>
            <a:r>
              <a:rPr lang="en-US" dirty="0" err="1" smtClean="0"/>
              <a:t>recherchent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sensation qui </a:t>
            </a:r>
            <a:r>
              <a:rPr lang="en-US" dirty="0" err="1" smtClean="0"/>
              <a:t>évoque</a:t>
            </a:r>
            <a:r>
              <a:rPr lang="en-US" dirty="0" smtClean="0"/>
              <a:t> un monde </a:t>
            </a:r>
            <a:r>
              <a:rPr lang="en-US" dirty="0" err="1" smtClean="0"/>
              <a:t>idéal</a:t>
            </a:r>
            <a:r>
              <a:rPr lang="en-US" dirty="0" smtClean="0"/>
              <a:t> et </a:t>
            </a:r>
            <a:r>
              <a:rPr lang="en-US" dirty="0" err="1" smtClean="0"/>
              <a:t>ou</a:t>
            </a:r>
            <a:r>
              <a:rPr lang="en-US" dirty="0" smtClean="0"/>
              <a:t> qui </a:t>
            </a:r>
            <a:r>
              <a:rPr lang="en-US" dirty="0" err="1" smtClean="0"/>
              <a:t>privilégie</a:t>
            </a:r>
            <a:r>
              <a:rPr lang="en-US" dirty="0" smtClean="0"/>
              <a:t> </a:t>
            </a:r>
            <a:r>
              <a:rPr lang="en-US" dirty="0" err="1" smtClean="0"/>
              <a:t>l’expression</a:t>
            </a:r>
            <a:r>
              <a:rPr lang="en-US" dirty="0" smtClean="0"/>
              <a:t> des </a:t>
            </a:r>
            <a:r>
              <a:rPr lang="en-US" dirty="0" err="1" smtClean="0"/>
              <a:t>états</a:t>
            </a:r>
            <a:r>
              <a:rPr lang="en-US" dirty="0" smtClean="0"/>
              <a:t> </a:t>
            </a:r>
            <a:r>
              <a:rPr lang="en-US" dirty="0" err="1" smtClean="0"/>
              <a:t>d’âme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27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53" y="419372"/>
            <a:ext cx="2468880" cy="3122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916" y="1244181"/>
            <a:ext cx="1485900" cy="31826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449" y="4070695"/>
            <a:ext cx="2588672" cy="214543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6533" y="629120"/>
            <a:ext cx="251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Munch, </a:t>
            </a:r>
            <a:r>
              <a:rPr lang="en-US" dirty="0" err="1" smtClean="0"/>
              <a:t>Norvège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91963" y="2338427"/>
            <a:ext cx="173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Klimt, </a:t>
            </a:r>
            <a:r>
              <a:rPr lang="en-US" dirty="0" err="1" smtClean="0"/>
              <a:t>Autriche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48121" y="5056699"/>
            <a:ext cx="223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Gaugin</a:t>
            </a:r>
            <a:r>
              <a:rPr lang="en-US" dirty="0" smtClean="0"/>
              <a:t>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2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SYMBOLISME ET LA LITTÉRATURE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 opposition au </a:t>
            </a:r>
            <a:r>
              <a:rPr lang="en-US" dirty="0" err="1" smtClean="0"/>
              <a:t>réalisme</a:t>
            </a:r>
            <a:endParaRPr lang="en-US" dirty="0" smtClean="0"/>
          </a:p>
          <a:p>
            <a:r>
              <a:rPr lang="en-US" b="1" dirty="0" smtClean="0"/>
              <a:t>Les </a:t>
            </a:r>
            <a:r>
              <a:rPr lang="en-US" b="1" dirty="0" err="1" smtClean="0"/>
              <a:t>poètes</a:t>
            </a:r>
            <a:r>
              <a:rPr lang="en-US" b="1" dirty="0" smtClean="0"/>
              <a:t> </a:t>
            </a:r>
            <a:r>
              <a:rPr lang="en-US" b="1" dirty="0" err="1" smtClean="0"/>
              <a:t>maudits</a:t>
            </a:r>
            <a:r>
              <a:rPr lang="en-US" dirty="0" smtClean="0"/>
              <a:t>:  (Verlaine, Baudelaire, Rimbaud, </a:t>
            </a:r>
            <a:r>
              <a:rPr lang="en-US" dirty="0" err="1" smtClean="0"/>
              <a:t>Lautréamont</a:t>
            </a:r>
            <a:r>
              <a:rPr lang="en-US" dirty="0" smtClean="0"/>
              <a:t>, </a:t>
            </a:r>
            <a:r>
              <a:rPr lang="en-US" dirty="0" err="1" smtClean="0"/>
              <a:t>Nerval</a:t>
            </a:r>
            <a:r>
              <a:rPr lang="en-US" dirty="0" smtClean="0"/>
              <a:t>, </a:t>
            </a:r>
            <a:r>
              <a:rPr lang="en-US" dirty="0" err="1" smtClean="0"/>
              <a:t>Mallarmé</a:t>
            </a:r>
            <a:r>
              <a:rPr lang="en-US" dirty="0" smtClean="0"/>
              <a:t>, </a:t>
            </a:r>
            <a:r>
              <a:rPr lang="en-US" dirty="0" err="1" smtClean="0"/>
              <a:t>Corbière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Thèmes</a:t>
            </a:r>
            <a:r>
              <a:rPr lang="en-US" dirty="0" smtClean="0"/>
              <a:t>:  </a:t>
            </a:r>
            <a:r>
              <a:rPr lang="en-US" dirty="0" err="1" smtClean="0"/>
              <a:t>l’alcool</a:t>
            </a:r>
            <a:r>
              <a:rPr lang="en-US" dirty="0" smtClean="0"/>
              <a:t>, la drogue, la </a:t>
            </a:r>
            <a:r>
              <a:rPr lang="en-US" dirty="0" err="1" smtClean="0"/>
              <a:t>criminalité</a:t>
            </a:r>
            <a:r>
              <a:rPr lang="en-US" dirty="0" smtClean="0"/>
              <a:t>, la perversion, le </a:t>
            </a:r>
            <a:r>
              <a:rPr lang="en-US" dirty="0" err="1" smtClean="0"/>
              <a:t>satanisme</a:t>
            </a:r>
            <a:r>
              <a:rPr lang="en-US" dirty="0" smtClean="0"/>
              <a:t>, la </a:t>
            </a:r>
            <a:r>
              <a:rPr lang="en-US" dirty="0" err="1" smtClean="0"/>
              <a:t>décadence</a:t>
            </a:r>
            <a:r>
              <a:rPr lang="en-US" dirty="0" smtClean="0"/>
              <a:t> (</a:t>
            </a:r>
            <a:r>
              <a:rPr lang="en-US" dirty="0" err="1" smtClean="0"/>
              <a:t>verval</a:t>
            </a:r>
            <a:r>
              <a:rPr lang="en-US" dirty="0" smtClean="0"/>
              <a:t>)…</a:t>
            </a:r>
          </a:p>
          <a:p>
            <a:endParaRPr lang="en-US" dirty="0"/>
          </a:p>
          <a:p>
            <a:r>
              <a:rPr lang="en-US" dirty="0" smtClean="0"/>
              <a:t>(In Nederland:  Willem </a:t>
            </a:r>
            <a:r>
              <a:rPr lang="en-US" dirty="0" err="1" smtClean="0"/>
              <a:t>Kloos</a:t>
            </a:r>
            <a:r>
              <a:rPr lang="en-US" dirty="0" smtClean="0"/>
              <a:t>, J. </a:t>
            </a:r>
            <a:r>
              <a:rPr lang="en-US" dirty="0" err="1" smtClean="0"/>
              <a:t>Slauerhoff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0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Surréalisme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Guillaume Apollinaire – 1880-1918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Guillaume </a:t>
            </a:r>
            <a:r>
              <a:rPr lang="en-US" smtClean="0"/>
              <a:t>Apollinaire</a:t>
            </a:r>
            <a:r>
              <a:rPr lang="en-US" dirty="0" smtClean="0"/>
              <a:t>:  a </a:t>
            </a:r>
            <a:r>
              <a:rPr lang="en-US" dirty="0" err="1" smtClean="0"/>
              <a:t>créé</a:t>
            </a:r>
            <a:r>
              <a:rPr lang="en-US" dirty="0" smtClean="0"/>
              <a:t> le mot </a:t>
            </a:r>
            <a:r>
              <a:rPr lang="en-US" dirty="0" err="1" smtClean="0"/>
              <a:t>Surréalisme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les </a:t>
            </a:r>
            <a:r>
              <a:rPr lang="en-US" b="1" dirty="0" err="1" smtClean="0"/>
              <a:t>calligrammes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Principe:  </a:t>
            </a:r>
            <a:r>
              <a:rPr lang="en-US" dirty="0" err="1" smtClean="0"/>
              <a:t>acte</a:t>
            </a:r>
            <a:r>
              <a:rPr lang="en-US" dirty="0" smtClean="0"/>
              <a:t> de </a:t>
            </a:r>
            <a:r>
              <a:rPr lang="en-US" dirty="0" err="1" smtClean="0"/>
              <a:t>créer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venir</a:t>
            </a:r>
            <a:r>
              <a:rPr lang="en-US" dirty="0" smtClean="0"/>
              <a:t> de </a:t>
            </a:r>
            <a:r>
              <a:rPr lang="en-US" dirty="0" err="1" smtClean="0"/>
              <a:t>l’imagination</a:t>
            </a:r>
            <a:r>
              <a:rPr lang="en-US" dirty="0" smtClean="0"/>
              <a:t>, de </a:t>
            </a:r>
            <a:r>
              <a:rPr lang="en-US" dirty="0" err="1" smtClean="0"/>
              <a:t>l’intuition</a:t>
            </a:r>
            <a:r>
              <a:rPr lang="en-US" dirty="0" smtClean="0"/>
              <a:t>, car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se </a:t>
            </a:r>
            <a:r>
              <a:rPr lang="en-US" dirty="0" err="1" smtClean="0"/>
              <a:t>rapprocher</a:t>
            </a:r>
            <a:r>
              <a:rPr lang="en-US" dirty="0" smtClean="0"/>
              <a:t> le plus de la vie, de la nature.  </a:t>
            </a:r>
            <a:r>
              <a:rPr lang="en-US" dirty="0" err="1" smtClean="0"/>
              <a:t>L’art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se </a:t>
            </a:r>
            <a:r>
              <a:rPr lang="en-US" dirty="0" err="1" smtClean="0"/>
              <a:t>détacher</a:t>
            </a:r>
            <a:r>
              <a:rPr lang="en-US" dirty="0" smtClean="0"/>
              <a:t> de la </a:t>
            </a:r>
            <a:r>
              <a:rPr lang="en-US" dirty="0" err="1" smtClean="0"/>
              <a:t>réflexion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Caractéristiques</a:t>
            </a:r>
            <a:r>
              <a:rPr lang="en-US" dirty="0" smtClean="0"/>
              <a:t>:  </a:t>
            </a:r>
            <a:r>
              <a:rPr lang="en-US" dirty="0" err="1" smtClean="0"/>
              <a:t>Écriture</a:t>
            </a:r>
            <a:r>
              <a:rPr lang="en-US" dirty="0" smtClean="0"/>
              <a:t> </a:t>
            </a:r>
            <a:r>
              <a:rPr lang="en-US" dirty="0" err="1" smtClean="0"/>
              <a:t>automatique</a:t>
            </a:r>
            <a:r>
              <a:rPr lang="en-US" dirty="0" smtClean="0"/>
              <a:t>, les </a:t>
            </a:r>
            <a:r>
              <a:rPr lang="en-US" dirty="0" err="1" smtClean="0"/>
              <a:t>rêves</a:t>
            </a:r>
            <a:r>
              <a:rPr lang="en-US" dirty="0" smtClean="0"/>
              <a:t> (pas les </a:t>
            </a:r>
            <a:r>
              <a:rPr lang="en-US" dirty="0" err="1" smtClean="0"/>
              <a:t>interpréter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les </a:t>
            </a:r>
            <a:r>
              <a:rPr lang="en-US" dirty="0" err="1" smtClean="0"/>
              <a:t>révéler</a:t>
            </a:r>
            <a:r>
              <a:rPr lang="en-US" dirty="0" smtClean="0"/>
              <a:t>), les photos.</a:t>
            </a:r>
          </a:p>
          <a:p>
            <a:r>
              <a:rPr lang="en-US" b="1" dirty="0" smtClean="0"/>
              <a:t>NOMS </a:t>
            </a:r>
            <a:r>
              <a:rPr lang="en-US" b="1" dirty="0" err="1" smtClean="0"/>
              <a:t>À</a:t>
            </a:r>
            <a:r>
              <a:rPr lang="en-US" b="1" dirty="0" smtClean="0"/>
              <a:t> RETENIR</a:t>
            </a:r>
            <a:r>
              <a:rPr lang="en-US" dirty="0" smtClean="0"/>
              <a:t>:  Apollinaire, André Breton (France), Magritte (</a:t>
            </a:r>
            <a:r>
              <a:rPr lang="en-US" dirty="0" err="1" smtClean="0"/>
              <a:t>Belgique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6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Magritte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4" y="1199506"/>
            <a:ext cx="3851444" cy="264643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459" y="1955204"/>
            <a:ext cx="2855595" cy="285559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83" y="4294775"/>
            <a:ext cx="3114040" cy="237553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05576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4" y="94961"/>
            <a:ext cx="5103904" cy="656053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39816" y="1578735"/>
            <a:ext cx="281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Calligramme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8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Court </a:t>
            </a:r>
            <a:r>
              <a:rPr lang="en-US" dirty="0" err="1" smtClean="0"/>
              <a:t>poème</a:t>
            </a:r>
            <a:r>
              <a:rPr lang="en-US" dirty="0" smtClean="0"/>
              <a:t> de Guillaume Apollinaire, 1913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043" y="1600200"/>
            <a:ext cx="8508757" cy="4525963"/>
          </a:xfrm>
        </p:spPr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chambre</a:t>
            </a:r>
            <a:r>
              <a:rPr lang="en-US" dirty="0" smtClean="0"/>
              <a:t> a 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cage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soleil</a:t>
            </a:r>
            <a:r>
              <a:rPr lang="en-US" dirty="0" smtClean="0"/>
              <a:t> </a:t>
            </a:r>
            <a:r>
              <a:rPr lang="en-US" dirty="0" err="1" smtClean="0"/>
              <a:t>passe</a:t>
            </a:r>
            <a:r>
              <a:rPr lang="en-US" dirty="0" smtClean="0"/>
              <a:t> son bras par la </a:t>
            </a:r>
            <a:r>
              <a:rPr lang="en-US" dirty="0" err="1" smtClean="0"/>
              <a:t>fenêtre</a:t>
            </a:r>
            <a:endParaRPr lang="en-US" dirty="0" smtClean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qui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fumer</a:t>
            </a:r>
            <a:r>
              <a:rPr lang="en-US" dirty="0" smtClean="0"/>
              <a:t> pour faire des mirages</a:t>
            </a:r>
          </a:p>
          <a:p>
            <a:r>
              <a:rPr lang="en-US" dirty="0" err="1" smtClean="0"/>
              <a:t>J’allume</a:t>
            </a:r>
            <a:r>
              <a:rPr lang="en-US" dirty="0" smtClean="0"/>
              <a:t> au </a:t>
            </a:r>
            <a:r>
              <a:rPr lang="en-US" dirty="0" err="1" smtClean="0"/>
              <a:t>feu</a:t>
            </a:r>
            <a:r>
              <a:rPr lang="en-US" dirty="0" smtClean="0"/>
              <a:t> du jour ma cigarette</a:t>
            </a:r>
          </a:p>
          <a:p>
            <a:r>
              <a:rPr lang="en-US" dirty="0" smtClean="0"/>
              <a:t>Je ne </a:t>
            </a:r>
            <a:r>
              <a:rPr lang="en-US" dirty="0" err="1" smtClean="0"/>
              <a:t>veux</a:t>
            </a:r>
            <a:r>
              <a:rPr lang="en-US" dirty="0" smtClean="0"/>
              <a:t> pas </a:t>
            </a:r>
            <a:r>
              <a:rPr lang="en-US" dirty="0" err="1" smtClean="0"/>
              <a:t>travailler</a:t>
            </a:r>
            <a:r>
              <a:rPr lang="en-US" dirty="0" smtClean="0"/>
              <a:t> 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smtClean="0"/>
              <a:t>fumer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45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315</Words>
  <Application>Microsoft Macintosh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DU SYMBOLISME  AU SURRÉALISME</vt:lpstr>
      <vt:lpstr>LE SYMBOLISME</vt:lpstr>
      <vt:lpstr>LE SYMBOLISME DANS LES ARTS</vt:lpstr>
      <vt:lpstr>PowerPoint Presentation</vt:lpstr>
      <vt:lpstr>LE SYMBOLISME ET LA LITTÉRATURE</vt:lpstr>
      <vt:lpstr>Le Surréalisme Guillaume Apollinaire – 1880-1918</vt:lpstr>
      <vt:lpstr>Magritte</vt:lpstr>
      <vt:lpstr>PowerPoint Presentation</vt:lpstr>
      <vt:lpstr>Court poème de Guillaume Apollinaire, 1913</vt:lpstr>
      <vt:lpstr>Pink Martini - Sympathique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SYMBOLISME AU SURRÉALISME</dc:title>
  <dc:creator>Elisa Vena</dc:creator>
  <cp:lastModifiedBy>Elisa Vena</cp:lastModifiedBy>
  <cp:revision>13</cp:revision>
  <cp:lastPrinted>2015-10-17T14:08:11Z</cp:lastPrinted>
  <dcterms:created xsi:type="dcterms:W3CDTF">2015-10-16T14:59:57Z</dcterms:created>
  <dcterms:modified xsi:type="dcterms:W3CDTF">2018-01-26T09:51:47Z</dcterms:modified>
</cp:coreProperties>
</file>