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2"/>
  </p:handout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0" d="100"/>
          <a:sy n="120" d="100"/>
        </p:scale>
        <p:origin x="-13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342BED-4F80-E540-8966-61CE2E3F94DB}" type="datetimeFigureOut">
              <a:rPr lang="en-US" smtClean="0"/>
              <a:t>26-01-18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B10AB0-9FB3-EC44-8F4D-D8B9605F3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312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FF0D-31BC-F747-A2FC-9AA108BC3ED4}" type="datetimeFigureOut">
              <a:rPr lang="en-US" smtClean="0"/>
              <a:t>26-01-18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FC72-CEAE-DD4E-BA89-BCAA46479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525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FF0D-31BC-F747-A2FC-9AA108BC3ED4}" type="datetimeFigureOut">
              <a:rPr lang="en-US" smtClean="0"/>
              <a:t>26-01-18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FC72-CEAE-DD4E-BA89-BCAA46479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201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FF0D-31BC-F747-A2FC-9AA108BC3ED4}" type="datetimeFigureOut">
              <a:rPr lang="en-US" smtClean="0"/>
              <a:t>26-01-18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FC72-CEAE-DD4E-BA89-BCAA46479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302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FF0D-31BC-F747-A2FC-9AA108BC3ED4}" type="datetimeFigureOut">
              <a:rPr lang="en-US" smtClean="0"/>
              <a:t>26-01-18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FC72-CEAE-DD4E-BA89-BCAA46479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20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FF0D-31BC-F747-A2FC-9AA108BC3ED4}" type="datetimeFigureOut">
              <a:rPr lang="en-US" smtClean="0"/>
              <a:t>26-01-18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FC72-CEAE-DD4E-BA89-BCAA46479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403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FF0D-31BC-F747-A2FC-9AA108BC3ED4}" type="datetimeFigureOut">
              <a:rPr lang="en-US" smtClean="0"/>
              <a:t>26-01-18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FC72-CEAE-DD4E-BA89-BCAA46479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444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FF0D-31BC-F747-A2FC-9AA108BC3ED4}" type="datetimeFigureOut">
              <a:rPr lang="en-US" smtClean="0"/>
              <a:t>26-01-18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FC72-CEAE-DD4E-BA89-BCAA46479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257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FF0D-31BC-F747-A2FC-9AA108BC3ED4}" type="datetimeFigureOut">
              <a:rPr lang="en-US" smtClean="0"/>
              <a:t>26-01-18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FC72-CEAE-DD4E-BA89-BCAA46479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93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FF0D-31BC-F747-A2FC-9AA108BC3ED4}" type="datetimeFigureOut">
              <a:rPr lang="en-US" smtClean="0"/>
              <a:t>26-01-18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FC72-CEAE-DD4E-BA89-BCAA46479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534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FF0D-31BC-F747-A2FC-9AA108BC3ED4}" type="datetimeFigureOut">
              <a:rPr lang="en-US" smtClean="0"/>
              <a:t>26-01-18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FC72-CEAE-DD4E-BA89-BCAA46479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377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FF0D-31BC-F747-A2FC-9AA108BC3ED4}" type="datetimeFigureOut">
              <a:rPr lang="en-US" smtClean="0"/>
              <a:t>26-01-18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FC72-CEAE-DD4E-BA89-BCAA46479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974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EFF0D-31BC-F747-A2FC-9AA108BC3ED4}" type="datetimeFigureOut">
              <a:rPr lang="en-US" smtClean="0"/>
              <a:t>26-01-18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0FC72-CEAE-DD4E-BA89-BCAA46479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197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nLaY4aksfRo" TargetMode="External"/><Relationship Id="rId3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235" y="441047"/>
            <a:ext cx="7772400" cy="5529657"/>
          </a:xfrm>
        </p:spPr>
        <p:txBody>
          <a:bodyPr>
            <a:normAutofit/>
          </a:bodyPr>
          <a:lstStyle/>
          <a:p>
            <a:r>
              <a:rPr lang="en-US" dirty="0" smtClean="0"/>
              <a:t>DU SYMBOLISME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AU SURRÉALISME</a:t>
            </a:r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366" y="189923"/>
            <a:ext cx="2588672" cy="2145439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/>
            </a:ext>
          </a:extLst>
        </p:spPr>
      </p:pic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1236" y="4223554"/>
            <a:ext cx="3114040" cy="2375535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/>
            </a:ext>
          </a:extLst>
        </p:spPr>
      </p:pic>
    </p:spTree>
    <p:extLst>
      <p:ext uri="{BB962C8B-B14F-4D97-AF65-F5344CB8AC3E}">
        <p14:creationId xmlns:p14="http://schemas.microsoft.com/office/powerpoint/2010/main" val="3333829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Pink Martini - </a:t>
            </a:r>
            <a:r>
              <a:rPr lang="en-US" dirty="0" err="1" smtClean="0"/>
              <a:t>Sympathique</a:t>
            </a:r>
            <a:endParaRPr lang="en-US" dirty="0"/>
          </a:p>
        </p:txBody>
      </p:sp>
      <p:pic>
        <p:nvPicPr>
          <p:cNvPr id="4" name="Picture 3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8332" y="2197099"/>
            <a:ext cx="4541155" cy="3401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8601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 SYMBOLISME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Apparition:  Fin du </a:t>
            </a:r>
            <a:r>
              <a:rPr lang="en-US" b="1" dirty="0" err="1" smtClean="0"/>
              <a:t>XIXe</a:t>
            </a:r>
            <a:r>
              <a:rPr lang="en-US" b="1" dirty="0" smtClean="0"/>
              <a:t> siècle</a:t>
            </a:r>
          </a:p>
          <a:p>
            <a:endParaRPr lang="en-US" b="1" dirty="0" smtClean="0"/>
          </a:p>
          <a:p>
            <a:r>
              <a:rPr lang="en-US" b="1" dirty="0" smtClean="0"/>
              <a:t>La Belle Époque</a:t>
            </a:r>
            <a:r>
              <a:rPr lang="en-US" dirty="0" smtClean="0"/>
              <a:t>:  </a:t>
            </a:r>
            <a:r>
              <a:rPr lang="en-US" dirty="0" err="1" smtClean="0"/>
              <a:t>frivolité</a:t>
            </a:r>
            <a:r>
              <a:rPr lang="en-US" dirty="0" smtClean="0"/>
              <a:t>, fêtes, </a:t>
            </a:r>
            <a:r>
              <a:rPr lang="en-US" dirty="0" err="1" smtClean="0"/>
              <a:t>l’avancée</a:t>
            </a:r>
            <a:r>
              <a:rPr lang="en-US" dirty="0" smtClean="0"/>
              <a:t> des technologies – la Tour Eiffel – les </a:t>
            </a:r>
            <a:r>
              <a:rPr lang="en-US" dirty="0" err="1" smtClean="0"/>
              <a:t>grandes</a:t>
            </a:r>
            <a:r>
              <a:rPr lang="en-US" dirty="0" smtClean="0"/>
              <a:t> constructions.</a:t>
            </a:r>
          </a:p>
          <a:p>
            <a:r>
              <a:rPr lang="en-US" dirty="0" smtClean="0"/>
              <a:t>Le </a:t>
            </a:r>
            <a:r>
              <a:rPr lang="en-US" dirty="0" err="1" smtClean="0"/>
              <a:t>Symbolisme</a:t>
            </a:r>
            <a:r>
              <a:rPr lang="en-US" dirty="0" smtClean="0"/>
              <a:t>:  en </a:t>
            </a:r>
            <a:r>
              <a:rPr lang="en-US" dirty="0" err="1" smtClean="0"/>
              <a:t>réaction</a:t>
            </a:r>
            <a:r>
              <a:rPr lang="en-US" dirty="0" smtClean="0"/>
              <a:t> au </a:t>
            </a:r>
            <a:r>
              <a:rPr lang="en-US" dirty="0" err="1" smtClean="0"/>
              <a:t>réalisme</a:t>
            </a:r>
            <a:r>
              <a:rPr lang="en-US" dirty="0" smtClean="0"/>
              <a:t> et </a:t>
            </a:r>
            <a:r>
              <a:rPr lang="en-US" dirty="0" err="1" smtClean="0"/>
              <a:t>naturalisme</a:t>
            </a:r>
            <a:r>
              <a:rPr lang="en-US" dirty="0" smtClean="0"/>
              <a:t>.  Retour </a:t>
            </a:r>
            <a:r>
              <a:rPr lang="en-US" dirty="0" err="1" smtClean="0"/>
              <a:t>vers</a:t>
            </a:r>
            <a:r>
              <a:rPr lang="en-US" dirty="0" smtClean="0"/>
              <a:t> la </a:t>
            </a:r>
            <a:r>
              <a:rPr lang="en-US" dirty="0" err="1" smtClean="0"/>
              <a:t>fantaisie</a:t>
            </a:r>
            <a:r>
              <a:rPr lang="en-US" dirty="0" smtClean="0"/>
              <a:t>, le </a:t>
            </a:r>
            <a:r>
              <a:rPr lang="en-US" dirty="0" err="1" smtClean="0"/>
              <a:t>côté</a:t>
            </a:r>
            <a:r>
              <a:rPr lang="en-US" dirty="0" smtClean="0"/>
              <a:t> </a:t>
            </a:r>
            <a:r>
              <a:rPr lang="en-US" dirty="0" err="1" smtClean="0"/>
              <a:t>irréel</a:t>
            </a:r>
            <a:r>
              <a:rPr lang="en-US" dirty="0" smtClean="0"/>
              <a:t> de la vie, fascination pour </a:t>
            </a:r>
            <a:r>
              <a:rPr lang="en-US" dirty="0" err="1" smtClean="0"/>
              <a:t>l’ésotérisme</a:t>
            </a:r>
            <a:r>
              <a:rPr lang="en-US" dirty="0" smtClean="0"/>
              <a:t> et retour </a:t>
            </a:r>
            <a:r>
              <a:rPr lang="en-US" dirty="0" err="1" smtClean="0"/>
              <a:t>vers</a:t>
            </a:r>
            <a:r>
              <a:rPr lang="en-US" dirty="0" smtClean="0"/>
              <a:t> le passé.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21444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 SYMBOLISME DANS LES 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Les </a:t>
            </a:r>
            <a:r>
              <a:rPr lang="en-US" dirty="0" err="1" smtClean="0"/>
              <a:t>couleurs</a:t>
            </a:r>
            <a:r>
              <a:rPr lang="en-US" dirty="0" smtClean="0"/>
              <a:t> pour </a:t>
            </a:r>
            <a:r>
              <a:rPr lang="en-US" dirty="0" err="1" smtClean="0"/>
              <a:t>extérioriser</a:t>
            </a:r>
            <a:r>
              <a:rPr lang="en-US" dirty="0" smtClean="0"/>
              <a:t> les </a:t>
            </a:r>
            <a:r>
              <a:rPr lang="en-US" dirty="0" err="1" smtClean="0"/>
              <a:t>émotions</a:t>
            </a:r>
            <a:endParaRPr lang="en-US" dirty="0" smtClean="0"/>
          </a:p>
          <a:p>
            <a:r>
              <a:rPr lang="en-US" dirty="0" smtClean="0"/>
              <a:t>Les </a:t>
            </a:r>
            <a:r>
              <a:rPr lang="en-US" dirty="0" err="1" smtClean="0"/>
              <a:t>lignes</a:t>
            </a:r>
            <a:r>
              <a:rPr lang="en-US" dirty="0" smtClean="0"/>
              <a:t> et </a:t>
            </a:r>
            <a:r>
              <a:rPr lang="en-US" dirty="0" err="1" smtClean="0"/>
              <a:t>formes</a:t>
            </a:r>
            <a:r>
              <a:rPr lang="en-US" dirty="0" smtClean="0"/>
              <a:t> </a:t>
            </a:r>
            <a:r>
              <a:rPr lang="en-US" dirty="0" err="1" smtClean="0"/>
              <a:t>sont</a:t>
            </a:r>
            <a:r>
              <a:rPr lang="en-US" dirty="0" smtClean="0"/>
              <a:t> de </a:t>
            </a:r>
            <a:r>
              <a:rPr lang="en-US" dirty="0" err="1" smtClean="0"/>
              <a:t>moins</a:t>
            </a:r>
            <a:r>
              <a:rPr lang="en-US" dirty="0" smtClean="0"/>
              <a:t> en </a:t>
            </a:r>
            <a:r>
              <a:rPr lang="en-US" dirty="0" err="1" smtClean="0"/>
              <a:t>moins</a:t>
            </a:r>
            <a:r>
              <a:rPr lang="en-US" dirty="0" smtClean="0"/>
              <a:t> </a:t>
            </a:r>
            <a:r>
              <a:rPr lang="en-US" dirty="0" err="1" smtClean="0"/>
              <a:t>conformes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la </a:t>
            </a:r>
            <a:r>
              <a:rPr lang="en-US" dirty="0" err="1" smtClean="0"/>
              <a:t>réalité</a:t>
            </a:r>
            <a:endParaRPr lang="en-US" dirty="0" smtClean="0"/>
          </a:p>
          <a:p>
            <a:r>
              <a:rPr lang="en-US" dirty="0" smtClean="0"/>
              <a:t>Les </a:t>
            </a:r>
            <a:r>
              <a:rPr lang="en-US" dirty="0" err="1" smtClean="0"/>
              <a:t>symbolistes</a:t>
            </a:r>
            <a:r>
              <a:rPr lang="en-US" dirty="0" smtClean="0"/>
              <a:t> </a:t>
            </a:r>
            <a:r>
              <a:rPr lang="en-US" dirty="0" err="1" smtClean="0"/>
              <a:t>recherchent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sensation qui </a:t>
            </a:r>
            <a:r>
              <a:rPr lang="en-US" dirty="0" err="1" smtClean="0"/>
              <a:t>évoque</a:t>
            </a:r>
            <a:r>
              <a:rPr lang="en-US" dirty="0" smtClean="0"/>
              <a:t> un monde </a:t>
            </a:r>
            <a:r>
              <a:rPr lang="en-US" dirty="0" err="1" smtClean="0"/>
              <a:t>idéal</a:t>
            </a:r>
            <a:r>
              <a:rPr lang="en-US" dirty="0" smtClean="0"/>
              <a:t> et </a:t>
            </a:r>
            <a:r>
              <a:rPr lang="en-US" dirty="0" err="1" smtClean="0"/>
              <a:t>ou</a:t>
            </a:r>
            <a:r>
              <a:rPr lang="en-US" dirty="0" smtClean="0"/>
              <a:t> qui </a:t>
            </a:r>
            <a:r>
              <a:rPr lang="en-US" dirty="0" err="1" smtClean="0"/>
              <a:t>privilégie</a:t>
            </a:r>
            <a:r>
              <a:rPr lang="en-US" dirty="0" smtClean="0"/>
              <a:t> </a:t>
            </a:r>
            <a:r>
              <a:rPr lang="en-US" dirty="0" err="1" smtClean="0"/>
              <a:t>l’expression</a:t>
            </a:r>
            <a:r>
              <a:rPr lang="en-US" dirty="0" smtClean="0"/>
              <a:t> des </a:t>
            </a:r>
            <a:r>
              <a:rPr lang="en-US" dirty="0" err="1" smtClean="0"/>
              <a:t>états</a:t>
            </a:r>
            <a:r>
              <a:rPr lang="en-US" dirty="0" smtClean="0"/>
              <a:t> </a:t>
            </a:r>
            <a:r>
              <a:rPr lang="en-US" dirty="0" err="1" smtClean="0"/>
              <a:t>d’âme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274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653" y="419372"/>
            <a:ext cx="2468880" cy="312293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4916" y="1244181"/>
            <a:ext cx="1485900" cy="318262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/>
            </a:ext>
          </a:extLst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9449" y="4070695"/>
            <a:ext cx="2588672" cy="2145439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/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886533" y="629120"/>
            <a:ext cx="251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Munch, </a:t>
            </a:r>
            <a:r>
              <a:rPr lang="en-US" dirty="0" err="1" smtClean="0"/>
              <a:t>Norvège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291963" y="2338427"/>
            <a:ext cx="1732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Klimt, </a:t>
            </a:r>
            <a:r>
              <a:rPr lang="en-US" dirty="0" err="1" smtClean="0"/>
              <a:t>Autriche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448121" y="5056699"/>
            <a:ext cx="2231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Paul </a:t>
            </a:r>
            <a:r>
              <a:rPr lang="en-US" dirty="0" err="1" smtClean="0"/>
              <a:t>Gaugin</a:t>
            </a:r>
            <a:r>
              <a:rPr lang="en-US" dirty="0" smtClean="0"/>
              <a:t>, France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825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 SYMBOLISME ET LA LITTÉRATURE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En opposition au </a:t>
            </a:r>
            <a:r>
              <a:rPr lang="en-US" dirty="0" err="1" smtClean="0"/>
              <a:t>réalisme</a:t>
            </a:r>
            <a:endParaRPr lang="en-US" dirty="0" smtClean="0"/>
          </a:p>
          <a:p>
            <a:r>
              <a:rPr lang="en-US" b="1" dirty="0" smtClean="0"/>
              <a:t>Les </a:t>
            </a:r>
            <a:r>
              <a:rPr lang="en-US" b="1" dirty="0" err="1" smtClean="0"/>
              <a:t>poètes</a:t>
            </a:r>
            <a:r>
              <a:rPr lang="en-US" b="1" dirty="0" smtClean="0"/>
              <a:t> </a:t>
            </a:r>
            <a:r>
              <a:rPr lang="en-US" b="1" dirty="0" err="1" smtClean="0"/>
              <a:t>maudits</a:t>
            </a:r>
            <a:r>
              <a:rPr lang="en-US" dirty="0" smtClean="0"/>
              <a:t>:  (Verlaine, Baudelaire, Rimbaud, </a:t>
            </a:r>
            <a:r>
              <a:rPr lang="en-US" dirty="0" err="1" smtClean="0"/>
              <a:t>Lautréamont</a:t>
            </a:r>
            <a:r>
              <a:rPr lang="en-US" dirty="0" smtClean="0"/>
              <a:t>, </a:t>
            </a:r>
            <a:r>
              <a:rPr lang="en-US" dirty="0" err="1" smtClean="0"/>
              <a:t>Nerval</a:t>
            </a:r>
            <a:r>
              <a:rPr lang="en-US" dirty="0" smtClean="0"/>
              <a:t>, </a:t>
            </a:r>
            <a:r>
              <a:rPr lang="en-US" dirty="0" err="1" smtClean="0"/>
              <a:t>Mallarmé</a:t>
            </a:r>
            <a:r>
              <a:rPr lang="en-US" dirty="0" smtClean="0"/>
              <a:t>, </a:t>
            </a:r>
            <a:r>
              <a:rPr lang="en-US" dirty="0" err="1" smtClean="0"/>
              <a:t>Corbière</a:t>
            </a:r>
            <a:r>
              <a:rPr lang="en-US" dirty="0" smtClean="0"/>
              <a:t>).</a:t>
            </a:r>
          </a:p>
          <a:p>
            <a:r>
              <a:rPr lang="en-US" dirty="0" err="1" smtClean="0"/>
              <a:t>Thèmes</a:t>
            </a:r>
            <a:r>
              <a:rPr lang="en-US" dirty="0" smtClean="0"/>
              <a:t>:  </a:t>
            </a:r>
            <a:r>
              <a:rPr lang="en-US" dirty="0" err="1" smtClean="0"/>
              <a:t>l’alcool</a:t>
            </a:r>
            <a:r>
              <a:rPr lang="en-US" dirty="0" smtClean="0"/>
              <a:t>, la drogue, la </a:t>
            </a:r>
            <a:r>
              <a:rPr lang="en-US" dirty="0" err="1" smtClean="0"/>
              <a:t>criminalité</a:t>
            </a:r>
            <a:r>
              <a:rPr lang="en-US" dirty="0" smtClean="0"/>
              <a:t>, la perversion, le </a:t>
            </a:r>
            <a:r>
              <a:rPr lang="en-US" dirty="0" err="1" smtClean="0"/>
              <a:t>satanisme</a:t>
            </a:r>
            <a:r>
              <a:rPr lang="en-US" dirty="0" smtClean="0"/>
              <a:t>, la </a:t>
            </a:r>
            <a:r>
              <a:rPr lang="en-US" dirty="0" err="1" smtClean="0"/>
              <a:t>décadence</a:t>
            </a:r>
            <a:r>
              <a:rPr lang="en-US" dirty="0" smtClean="0"/>
              <a:t> (</a:t>
            </a:r>
            <a:r>
              <a:rPr lang="en-US" dirty="0" err="1" smtClean="0"/>
              <a:t>verval</a:t>
            </a:r>
            <a:r>
              <a:rPr lang="en-US" dirty="0" smtClean="0"/>
              <a:t>)…</a:t>
            </a:r>
          </a:p>
          <a:p>
            <a:endParaRPr lang="en-US" dirty="0"/>
          </a:p>
          <a:p>
            <a:r>
              <a:rPr lang="en-US" dirty="0" smtClean="0"/>
              <a:t>(In Nederland:  Willem </a:t>
            </a:r>
            <a:r>
              <a:rPr lang="en-US" dirty="0" err="1" smtClean="0"/>
              <a:t>Kloos</a:t>
            </a:r>
            <a:r>
              <a:rPr lang="en-US" dirty="0" smtClean="0"/>
              <a:t>, J. </a:t>
            </a:r>
            <a:r>
              <a:rPr lang="en-US" dirty="0" err="1" smtClean="0"/>
              <a:t>Slauerhoff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403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 </a:t>
            </a:r>
            <a:r>
              <a:rPr lang="en-US" dirty="0" err="1" smtClean="0"/>
              <a:t>Surréalisme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Guillaume Apollinaire – 1880-1918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mtClean="0"/>
              <a:t>Guillaume </a:t>
            </a:r>
            <a:r>
              <a:rPr lang="en-US" smtClean="0"/>
              <a:t>Apollinaire</a:t>
            </a:r>
            <a:r>
              <a:rPr lang="en-US" dirty="0" smtClean="0"/>
              <a:t>:  a </a:t>
            </a:r>
            <a:r>
              <a:rPr lang="en-US" dirty="0" err="1" smtClean="0"/>
              <a:t>créé</a:t>
            </a:r>
            <a:r>
              <a:rPr lang="en-US" dirty="0" smtClean="0"/>
              <a:t> le mot </a:t>
            </a:r>
            <a:r>
              <a:rPr lang="en-US" dirty="0" err="1" smtClean="0"/>
              <a:t>Surréalisme</a:t>
            </a:r>
            <a:r>
              <a:rPr lang="en-US" dirty="0" smtClean="0"/>
              <a:t>,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aussi</a:t>
            </a:r>
            <a:r>
              <a:rPr lang="en-US" dirty="0" smtClean="0"/>
              <a:t> les </a:t>
            </a:r>
            <a:r>
              <a:rPr lang="en-US" b="1" dirty="0" err="1" smtClean="0"/>
              <a:t>calligrammes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Principe:  </a:t>
            </a:r>
            <a:r>
              <a:rPr lang="en-US" dirty="0" err="1" smtClean="0"/>
              <a:t>acte</a:t>
            </a:r>
            <a:r>
              <a:rPr lang="en-US" dirty="0" smtClean="0"/>
              <a:t> de </a:t>
            </a:r>
            <a:r>
              <a:rPr lang="en-US" dirty="0" err="1" smtClean="0"/>
              <a:t>créer</a:t>
            </a:r>
            <a:r>
              <a:rPr lang="en-US" dirty="0" smtClean="0"/>
              <a:t> </a:t>
            </a:r>
            <a:r>
              <a:rPr lang="en-US" dirty="0" err="1" smtClean="0"/>
              <a:t>doit</a:t>
            </a:r>
            <a:r>
              <a:rPr lang="en-US" dirty="0" smtClean="0"/>
              <a:t> </a:t>
            </a:r>
            <a:r>
              <a:rPr lang="en-US" dirty="0" err="1" smtClean="0"/>
              <a:t>venir</a:t>
            </a:r>
            <a:r>
              <a:rPr lang="en-US" dirty="0" smtClean="0"/>
              <a:t> de </a:t>
            </a:r>
            <a:r>
              <a:rPr lang="en-US" dirty="0" err="1" smtClean="0"/>
              <a:t>l’imagination</a:t>
            </a:r>
            <a:r>
              <a:rPr lang="en-US" dirty="0" smtClean="0"/>
              <a:t>, de </a:t>
            </a:r>
            <a:r>
              <a:rPr lang="en-US" dirty="0" err="1" smtClean="0"/>
              <a:t>l’intuition</a:t>
            </a:r>
            <a:r>
              <a:rPr lang="en-US" dirty="0" smtClean="0"/>
              <a:t>, car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doit</a:t>
            </a:r>
            <a:r>
              <a:rPr lang="en-US" dirty="0" smtClean="0"/>
              <a:t> se </a:t>
            </a:r>
            <a:r>
              <a:rPr lang="en-US" dirty="0" err="1" smtClean="0"/>
              <a:t>rapprocher</a:t>
            </a:r>
            <a:r>
              <a:rPr lang="en-US" dirty="0" smtClean="0"/>
              <a:t> le plus de la vie, de la nature.  </a:t>
            </a:r>
            <a:r>
              <a:rPr lang="en-US" dirty="0" err="1" smtClean="0"/>
              <a:t>L’art</a:t>
            </a:r>
            <a:r>
              <a:rPr lang="en-US" dirty="0" smtClean="0"/>
              <a:t> </a:t>
            </a:r>
            <a:r>
              <a:rPr lang="en-US" dirty="0" err="1" smtClean="0"/>
              <a:t>doit</a:t>
            </a:r>
            <a:r>
              <a:rPr lang="en-US" dirty="0" smtClean="0"/>
              <a:t> se </a:t>
            </a:r>
            <a:r>
              <a:rPr lang="en-US" dirty="0" err="1" smtClean="0"/>
              <a:t>détacher</a:t>
            </a:r>
            <a:r>
              <a:rPr lang="en-US" dirty="0" smtClean="0"/>
              <a:t> de la </a:t>
            </a:r>
            <a:r>
              <a:rPr lang="en-US" dirty="0" err="1" smtClean="0"/>
              <a:t>réflexion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Caractéristiques</a:t>
            </a:r>
            <a:r>
              <a:rPr lang="en-US" dirty="0" smtClean="0"/>
              <a:t>:  </a:t>
            </a:r>
            <a:r>
              <a:rPr lang="en-US" dirty="0" err="1" smtClean="0"/>
              <a:t>Écriture</a:t>
            </a:r>
            <a:r>
              <a:rPr lang="en-US" dirty="0" smtClean="0"/>
              <a:t> </a:t>
            </a:r>
            <a:r>
              <a:rPr lang="en-US" dirty="0" err="1" smtClean="0"/>
              <a:t>automatique</a:t>
            </a:r>
            <a:r>
              <a:rPr lang="en-US" dirty="0" smtClean="0"/>
              <a:t>, les </a:t>
            </a:r>
            <a:r>
              <a:rPr lang="en-US" dirty="0" err="1" smtClean="0"/>
              <a:t>rêves</a:t>
            </a:r>
            <a:r>
              <a:rPr lang="en-US" dirty="0" smtClean="0"/>
              <a:t> (pas les </a:t>
            </a:r>
            <a:r>
              <a:rPr lang="en-US" dirty="0" err="1" smtClean="0"/>
              <a:t>interpréter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les </a:t>
            </a:r>
            <a:r>
              <a:rPr lang="en-US" dirty="0" err="1" smtClean="0"/>
              <a:t>révéler</a:t>
            </a:r>
            <a:r>
              <a:rPr lang="en-US" dirty="0" smtClean="0"/>
              <a:t>), les photos.</a:t>
            </a:r>
          </a:p>
          <a:p>
            <a:r>
              <a:rPr lang="en-US" b="1" dirty="0" smtClean="0"/>
              <a:t>NOMS </a:t>
            </a:r>
            <a:r>
              <a:rPr lang="en-US" b="1" dirty="0" err="1" smtClean="0"/>
              <a:t>À</a:t>
            </a:r>
            <a:r>
              <a:rPr lang="en-US" b="1" dirty="0" smtClean="0"/>
              <a:t> RETENIR</a:t>
            </a:r>
            <a:r>
              <a:rPr lang="en-US" dirty="0" smtClean="0"/>
              <a:t>:  Apollinaire, André Breton (France), Magritte (</a:t>
            </a:r>
            <a:r>
              <a:rPr lang="en-US" dirty="0" err="1" smtClean="0"/>
              <a:t>Belgique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164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Magritte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984" y="1199506"/>
            <a:ext cx="3851444" cy="2646434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/>
            </a:ext>
          </a:extLst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7459" y="1955204"/>
            <a:ext cx="2855595" cy="2855595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/>
            </a:ext>
          </a:extLst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9983" y="4294775"/>
            <a:ext cx="3114040" cy="2375535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/>
            </a:ext>
          </a:extLst>
        </p:spPr>
      </p:pic>
    </p:spTree>
    <p:extLst>
      <p:ext uri="{BB962C8B-B14F-4D97-AF65-F5344CB8AC3E}">
        <p14:creationId xmlns:p14="http://schemas.microsoft.com/office/powerpoint/2010/main" val="3055766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04" y="94961"/>
            <a:ext cx="5103904" cy="6560532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/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839816" y="1578735"/>
            <a:ext cx="2813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 </a:t>
            </a:r>
            <a:r>
              <a:rPr lang="en-US" dirty="0" err="1" smtClean="0"/>
              <a:t>Calligramme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1868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Court </a:t>
            </a:r>
            <a:r>
              <a:rPr lang="en-US" dirty="0" err="1" smtClean="0"/>
              <a:t>poème</a:t>
            </a:r>
            <a:r>
              <a:rPr lang="en-US" dirty="0" smtClean="0"/>
              <a:t> de Guillaume Apollinaire, 1913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043" y="1600200"/>
            <a:ext cx="8508757" cy="4525963"/>
          </a:xfrm>
        </p:spPr>
        <p:txBody>
          <a:bodyPr/>
          <a:lstStyle/>
          <a:p>
            <a:r>
              <a:rPr lang="en-US" dirty="0" smtClean="0"/>
              <a:t>Ma </a:t>
            </a:r>
            <a:r>
              <a:rPr lang="en-US" dirty="0" err="1" smtClean="0"/>
              <a:t>chambre</a:t>
            </a:r>
            <a:r>
              <a:rPr lang="en-US" dirty="0" smtClean="0"/>
              <a:t> a la </a:t>
            </a:r>
            <a:r>
              <a:rPr lang="en-US" dirty="0" err="1" smtClean="0"/>
              <a:t>forme</a:t>
            </a:r>
            <a:r>
              <a:rPr lang="en-US" dirty="0" smtClean="0"/>
              <a:t> </a:t>
            </a:r>
            <a:r>
              <a:rPr lang="en-US" dirty="0" err="1" smtClean="0"/>
              <a:t>d’une</a:t>
            </a:r>
            <a:r>
              <a:rPr lang="en-US" dirty="0" smtClean="0"/>
              <a:t> cage</a:t>
            </a:r>
          </a:p>
          <a:p>
            <a:r>
              <a:rPr lang="en-US" dirty="0" smtClean="0"/>
              <a:t>Le </a:t>
            </a:r>
            <a:r>
              <a:rPr lang="en-US" dirty="0" err="1" smtClean="0"/>
              <a:t>soleil</a:t>
            </a:r>
            <a:r>
              <a:rPr lang="en-US" dirty="0" smtClean="0"/>
              <a:t> </a:t>
            </a:r>
            <a:r>
              <a:rPr lang="en-US" dirty="0" err="1" smtClean="0"/>
              <a:t>passe</a:t>
            </a:r>
            <a:r>
              <a:rPr lang="en-US" dirty="0" smtClean="0"/>
              <a:t> son bras par la </a:t>
            </a:r>
            <a:r>
              <a:rPr lang="en-US" dirty="0" err="1" smtClean="0"/>
              <a:t>fenêtre</a:t>
            </a:r>
            <a:endParaRPr lang="en-US" dirty="0" smtClean="0"/>
          </a:p>
          <a:p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moi</a:t>
            </a:r>
            <a:r>
              <a:rPr lang="en-US" dirty="0" smtClean="0"/>
              <a:t> qui </a:t>
            </a:r>
            <a:r>
              <a:rPr lang="en-US" dirty="0" err="1" smtClean="0"/>
              <a:t>veux</a:t>
            </a:r>
            <a:r>
              <a:rPr lang="en-US" dirty="0" smtClean="0"/>
              <a:t> </a:t>
            </a:r>
            <a:r>
              <a:rPr lang="en-US" dirty="0" err="1" smtClean="0"/>
              <a:t>fumer</a:t>
            </a:r>
            <a:r>
              <a:rPr lang="en-US" dirty="0" smtClean="0"/>
              <a:t> pour faire des mirages</a:t>
            </a:r>
          </a:p>
          <a:p>
            <a:r>
              <a:rPr lang="en-US" dirty="0" err="1" smtClean="0"/>
              <a:t>J’allume</a:t>
            </a:r>
            <a:r>
              <a:rPr lang="en-US" dirty="0" smtClean="0"/>
              <a:t> au </a:t>
            </a:r>
            <a:r>
              <a:rPr lang="en-US" dirty="0" err="1" smtClean="0"/>
              <a:t>feu</a:t>
            </a:r>
            <a:r>
              <a:rPr lang="en-US" dirty="0" smtClean="0"/>
              <a:t> du jour ma cigarette</a:t>
            </a:r>
          </a:p>
          <a:p>
            <a:r>
              <a:rPr lang="en-US" dirty="0" smtClean="0"/>
              <a:t>Je ne </a:t>
            </a:r>
            <a:r>
              <a:rPr lang="en-US" dirty="0" err="1" smtClean="0"/>
              <a:t>veux</a:t>
            </a:r>
            <a:r>
              <a:rPr lang="en-US" dirty="0" smtClean="0"/>
              <a:t> pas </a:t>
            </a:r>
            <a:r>
              <a:rPr lang="en-US" dirty="0" err="1" smtClean="0"/>
              <a:t>travailler</a:t>
            </a:r>
            <a:r>
              <a:rPr lang="en-US" dirty="0" smtClean="0"/>
              <a:t> je </a:t>
            </a:r>
            <a:r>
              <a:rPr lang="en-US" dirty="0" err="1" smtClean="0"/>
              <a:t>veux</a:t>
            </a:r>
            <a:r>
              <a:rPr lang="en-US" dirty="0" smtClean="0"/>
              <a:t> </a:t>
            </a:r>
            <a:r>
              <a:rPr lang="en-US" smtClean="0"/>
              <a:t>fumer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02453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315</Words>
  <Application>Microsoft Macintosh PowerPoint</Application>
  <PresentationFormat>On-screen Show (4:3)</PresentationFormat>
  <Paragraphs>34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DU SYMBOLISME  AU SURRÉALISME</vt:lpstr>
      <vt:lpstr>LE SYMBOLISME</vt:lpstr>
      <vt:lpstr>LE SYMBOLISME DANS LES ARTS</vt:lpstr>
      <vt:lpstr>PowerPoint Presentation</vt:lpstr>
      <vt:lpstr>LE SYMBOLISME ET LA LITTÉRATURE</vt:lpstr>
      <vt:lpstr>Le Surréalisme Guillaume Apollinaire – 1880-1918</vt:lpstr>
      <vt:lpstr>Magritte</vt:lpstr>
      <vt:lpstr>PowerPoint Presentation</vt:lpstr>
      <vt:lpstr>Court poème de Guillaume Apollinaire, 1913</vt:lpstr>
      <vt:lpstr>Pink Martini - Sympathique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 SYMBOLISME AU SURRÉALISME</dc:title>
  <dc:creator>Elisa Vena</dc:creator>
  <cp:lastModifiedBy>Elisa Vena</cp:lastModifiedBy>
  <cp:revision>13</cp:revision>
  <cp:lastPrinted>2015-10-17T14:08:11Z</cp:lastPrinted>
  <dcterms:created xsi:type="dcterms:W3CDTF">2015-10-16T14:59:57Z</dcterms:created>
  <dcterms:modified xsi:type="dcterms:W3CDTF">2018-01-26T09:51:47Z</dcterms:modified>
</cp:coreProperties>
</file>