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95" r:id="rId2"/>
    <p:sldId id="290" r:id="rId3"/>
    <p:sldId id="291" r:id="rId4"/>
    <p:sldId id="294" r:id="rId5"/>
    <p:sldId id="272" r:id="rId6"/>
    <p:sldId id="273" r:id="rId7"/>
    <p:sldId id="289" r:id="rId8"/>
    <p:sldId id="271" r:id="rId9"/>
    <p:sldId id="292" r:id="rId10"/>
    <p:sldId id="293" r:id="rId11"/>
    <p:sldId id="278" r:id="rId12"/>
    <p:sldId id="275" r:id="rId13"/>
    <p:sldId id="276" r:id="rId14"/>
    <p:sldId id="280" r:id="rId15"/>
    <p:sldId id="277" r:id="rId16"/>
    <p:sldId id="279" r:id="rId17"/>
    <p:sldId id="281" r:id="rId18"/>
    <p:sldId id="282" r:id="rId19"/>
    <p:sldId id="286" r:id="rId20"/>
    <p:sldId id="287" r:id="rId21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485" autoAdjust="0"/>
  </p:normalViewPr>
  <p:slideViewPr>
    <p:cSldViewPr>
      <p:cViewPr varScale="1">
        <p:scale>
          <a:sx n="87" d="100"/>
          <a:sy n="87" d="100"/>
        </p:scale>
        <p:origin x="13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EE83-3A21-594B-954C-6DEB8D7FEF67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1214-133E-7041-BC49-18B672CC1F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puzzle.com/assignments/57c95cd5f117dc6634f50bf7/wat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WNsI_mAVQN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AF269-F9D2-884F-B9CB-BACC2F3A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 CLASSICISME, LE BAROQUE, </a:t>
            </a:r>
            <a:br>
              <a:rPr lang="nl-NL" dirty="0"/>
            </a:br>
            <a:r>
              <a:rPr lang="nl-NL" dirty="0"/>
              <a:t>LA PRÉCIOSITÉ, LA TRAGÉDIE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88BB97-2002-214E-9EBE-0E3ADB3E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7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 PRÉCIOSITÉ ET LES FEMMES</a:t>
            </a:r>
            <a:br>
              <a:rPr lang="en-US" b="1" dirty="0"/>
            </a:br>
            <a:r>
              <a:rPr lang="en-US" sz="2400" b="1" dirty="0" err="1"/>
              <a:t>literaire</a:t>
            </a:r>
            <a:r>
              <a:rPr lang="en-US" sz="2400" b="1" dirty="0"/>
              <a:t> </a:t>
            </a:r>
            <a:r>
              <a:rPr lang="en-US" sz="2400" b="1" dirty="0" err="1"/>
              <a:t>stroming</a:t>
            </a:r>
            <a:r>
              <a:rPr lang="en-US" sz="2400" b="1" dirty="0"/>
              <a:t> – begin 17e </a:t>
            </a:r>
            <a:r>
              <a:rPr lang="en-US" sz="2400" b="1" dirty="0" err="1"/>
              <a:t>eeuw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Associée</a:t>
            </a:r>
            <a:r>
              <a:rPr lang="en-US" dirty="0"/>
              <a:t> au Baroque</a:t>
            </a:r>
          </a:p>
          <a:p>
            <a:r>
              <a:rPr lang="en-US" dirty="0" err="1"/>
              <a:t>Mouvement</a:t>
            </a:r>
            <a:r>
              <a:rPr lang="en-US" dirty="0"/>
              <a:t> </a:t>
            </a:r>
            <a:r>
              <a:rPr lang="en-US" dirty="0" err="1"/>
              <a:t>littéraire</a:t>
            </a:r>
            <a:r>
              <a:rPr lang="en-US" dirty="0"/>
              <a:t> </a:t>
            </a:r>
            <a:r>
              <a:rPr lang="en-US" dirty="0" err="1"/>
              <a:t>presque</a:t>
            </a:r>
            <a:r>
              <a:rPr lang="en-US" dirty="0"/>
              <a:t> </a:t>
            </a:r>
            <a:r>
              <a:rPr lang="en-US" dirty="0" err="1"/>
              <a:t>féministe</a:t>
            </a:r>
            <a:endParaRPr lang="en-US" dirty="0"/>
          </a:p>
          <a:p>
            <a:r>
              <a:rPr lang="en-US" dirty="0" err="1"/>
              <a:t>Rencontres</a:t>
            </a:r>
            <a:r>
              <a:rPr lang="en-US" dirty="0"/>
              <a:t> entre femmes de </a:t>
            </a:r>
            <a:r>
              <a:rPr lang="en-US" dirty="0" err="1"/>
              <a:t>grande</a:t>
            </a:r>
            <a:r>
              <a:rPr lang="en-US" dirty="0"/>
              <a:t> noblesse </a:t>
            </a:r>
            <a:r>
              <a:rPr lang="en-US" dirty="0" err="1"/>
              <a:t>dans</a:t>
            </a:r>
            <a:r>
              <a:rPr lang="en-US" dirty="0"/>
              <a:t> des salons </a:t>
            </a:r>
            <a:r>
              <a:rPr lang="en-US" dirty="0" err="1"/>
              <a:t>tenus</a:t>
            </a:r>
            <a:r>
              <a:rPr lang="en-US" dirty="0"/>
              <a:t> par des </a:t>
            </a:r>
            <a:r>
              <a:rPr lang="en-US" dirty="0" err="1"/>
              <a:t>Aristocrates</a:t>
            </a:r>
            <a:r>
              <a:rPr lang="en-US" dirty="0"/>
              <a:t> pour </a:t>
            </a:r>
            <a:r>
              <a:rPr lang="en-US" dirty="0" err="1"/>
              <a:t>parler</a:t>
            </a:r>
            <a:r>
              <a:rPr lang="en-US" dirty="0"/>
              <a:t> de </a:t>
            </a:r>
            <a:r>
              <a:rPr lang="en-US" dirty="0" err="1"/>
              <a:t>littérature</a:t>
            </a:r>
            <a:r>
              <a:rPr lang="en-US" dirty="0"/>
              <a:t> et de la langue</a:t>
            </a:r>
          </a:p>
          <a:p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créations</a:t>
            </a:r>
            <a:r>
              <a:rPr lang="en-US" dirty="0"/>
              <a:t>:  nouveaux mots et expressions </a:t>
            </a:r>
            <a:r>
              <a:rPr lang="en-US" dirty="0" err="1"/>
              <a:t>voient</a:t>
            </a:r>
            <a:r>
              <a:rPr lang="en-US" dirty="0"/>
              <a:t> le jour:  </a:t>
            </a:r>
          </a:p>
          <a:p>
            <a:r>
              <a:rPr lang="en-US" dirty="0"/>
              <a:t>un billet </a:t>
            </a:r>
            <a:r>
              <a:rPr lang="en-US" dirty="0" err="1"/>
              <a:t>doux</a:t>
            </a:r>
            <a:r>
              <a:rPr lang="en-US" dirty="0"/>
              <a:t> (</a:t>
            </a:r>
            <a:r>
              <a:rPr lang="en-US" dirty="0" err="1"/>
              <a:t>liefdesbrief</a:t>
            </a:r>
            <a:r>
              <a:rPr lang="en-US" dirty="0"/>
              <a:t>), le mot me </a:t>
            </a:r>
            <a:r>
              <a:rPr lang="en-US" dirty="0" err="1"/>
              <a:t>manque</a:t>
            </a:r>
            <a:r>
              <a:rPr lang="en-US" dirty="0"/>
              <a:t> (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woord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)»,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brouillé</a:t>
            </a:r>
            <a:r>
              <a:rPr lang="en-US" dirty="0"/>
              <a:t> avec </a:t>
            </a:r>
            <a:r>
              <a:rPr lang="en-US" dirty="0" err="1"/>
              <a:t>quelqu’un</a:t>
            </a:r>
            <a:r>
              <a:rPr lang="en-US" dirty="0"/>
              <a:t> (</a:t>
            </a:r>
            <a:r>
              <a:rPr lang="en-US" dirty="0" err="1"/>
              <a:t>ruzie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), </a:t>
            </a:r>
            <a:r>
              <a:rPr lang="en-US" dirty="0" err="1"/>
              <a:t>avoir</a:t>
            </a:r>
            <a:r>
              <a:rPr lang="en-US" dirty="0"/>
              <a:t> de </a:t>
            </a:r>
            <a:r>
              <a:rPr lang="en-US" dirty="0" err="1"/>
              <a:t>l’esprit</a:t>
            </a:r>
            <a:r>
              <a:rPr lang="en-US" dirty="0"/>
              <a:t> (intelligent </a:t>
            </a:r>
            <a:r>
              <a:rPr lang="en-US" dirty="0" err="1"/>
              <a:t>zijn</a:t>
            </a:r>
            <a:r>
              <a:rPr lang="en-US" dirty="0"/>
              <a:t>), </a:t>
            </a:r>
            <a:r>
              <a:rPr lang="en-US" dirty="0" err="1"/>
              <a:t>perdre</a:t>
            </a:r>
            <a:r>
              <a:rPr lang="en-US" dirty="0"/>
              <a:t> son </a:t>
            </a:r>
            <a:r>
              <a:rPr lang="en-US" dirty="0" err="1"/>
              <a:t>sérieux</a:t>
            </a:r>
            <a:r>
              <a:rPr lang="en-US" dirty="0"/>
              <a:t>, </a:t>
            </a:r>
            <a:r>
              <a:rPr lang="en-US" dirty="0" err="1"/>
              <a:t>briller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conversation, </a:t>
            </a:r>
            <a:r>
              <a:rPr lang="en-US" dirty="0" err="1"/>
              <a:t>féliciter</a:t>
            </a:r>
            <a:r>
              <a:rPr lang="en-US" dirty="0"/>
              <a:t>, </a:t>
            </a:r>
            <a:r>
              <a:rPr lang="en-US" dirty="0" err="1"/>
              <a:t>enthousiasmer</a:t>
            </a:r>
            <a:r>
              <a:rPr lang="is-IS" dirty="0"/>
              <a:t>….</a:t>
            </a:r>
            <a:endParaRPr lang="en-US" dirty="0"/>
          </a:p>
          <a:p>
            <a:r>
              <a:rPr lang="en-US" b="1" dirty="0" err="1"/>
              <a:t>L’art</a:t>
            </a:r>
            <a:r>
              <a:rPr lang="en-US" b="1" dirty="0"/>
              <a:t> de la </a:t>
            </a:r>
            <a:r>
              <a:rPr lang="en-US" b="1" dirty="0" err="1"/>
              <a:t>périphrase</a:t>
            </a:r>
            <a:r>
              <a:rPr lang="en-US" b="1" dirty="0"/>
              <a:t>:  </a:t>
            </a:r>
          </a:p>
          <a:p>
            <a:r>
              <a:rPr lang="en-US" dirty="0"/>
              <a:t>la chandelle : le </a:t>
            </a:r>
            <a:r>
              <a:rPr lang="en-US" dirty="0" err="1"/>
              <a:t>supplément</a:t>
            </a:r>
            <a:r>
              <a:rPr lang="en-US" dirty="0"/>
              <a:t> du </a:t>
            </a:r>
            <a:r>
              <a:rPr lang="en-US" dirty="0" err="1"/>
              <a:t>soleil</a:t>
            </a:r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larmes</a:t>
            </a:r>
            <a:r>
              <a:rPr lang="en-US" dirty="0"/>
              <a:t> : les </a:t>
            </a:r>
            <a:r>
              <a:rPr lang="en-US" dirty="0" err="1"/>
              <a:t>perles</a:t>
            </a:r>
            <a:r>
              <a:rPr lang="en-US" dirty="0"/>
              <a:t> </a:t>
            </a:r>
            <a:r>
              <a:rPr lang="en-US" dirty="0" err="1"/>
              <a:t>d’Iris</a:t>
            </a:r>
            <a:endParaRPr lang="en-US" dirty="0"/>
          </a:p>
          <a:p>
            <a:r>
              <a:rPr lang="en-US" dirty="0"/>
              <a:t>le pain : le </a:t>
            </a:r>
            <a:r>
              <a:rPr lang="en-US" dirty="0" err="1"/>
              <a:t>soutien</a:t>
            </a:r>
            <a:r>
              <a:rPr lang="en-US" dirty="0"/>
              <a:t> de la vie</a:t>
            </a:r>
          </a:p>
          <a:p>
            <a:r>
              <a:rPr lang="en-US" dirty="0"/>
              <a:t>les dents : </a:t>
            </a:r>
            <a:r>
              <a:rPr lang="en-US" dirty="0" err="1"/>
              <a:t>l’ameublement</a:t>
            </a:r>
            <a:r>
              <a:rPr lang="en-US" dirty="0"/>
              <a:t> de la bouche</a:t>
            </a:r>
          </a:p>
          <a:p>
            <a:r>
              <a:rPr lang="en-US" dirty="0"/>
              <a:t>un </a:t>
            </a:r>
            <a:r>
              <a:rPr lang="en-US" dirty="0" err="1"/>
              <a:t>verre</a:t>
            </a:r>
            <a:r>
              <a:rPr lang="en-US" dirty="0"/>
              <a:t> </a:t>
            </a:r>
            <a:r>
              <a:rPr lang="en-US" dirty="0" err="1"/>
              <a:t>d’eau</a:t>
            </a:r>
            <a:r>
              <a:rPr lang="en-US" dirty="0"/>
              <a:t> : un </a:t>
            </a:r>
            <a:r>
              <a:rPr lang="en-US" dirty="0" err="1"/>
              <a:t>bain</a:t>
            </a:r>
            <a:r>
              <a:rPr lang="en-US" dirty="0"/>
              <a:t> </a:t>
            </a:r>
            <a:r>
              <a:rPr lang="en-US" dirty="0" err="1"/>
              <a:t>intérieur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7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MOLIÈRE – 1622 - 1673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44824"/>
            <a:ext cx="3565872" cy="39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9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1622 – 1673</a:t>
            </a:r>
          </a:p>
          <a:p>
            <a:r>
              <a:rPr lang="en-US" dirty="0"/>
              <a:t>Troupe de Monsieur sous Louis XIV</a:t>
            </a:r>
          </a:p>
          <a:p>
            <a:r>
              <a:rPr lang="en-US" dirty="0"/>
              <a:t>Oeuvre:</a:t>
            </a:r>
          </a:p>
          <a:p>
            <a:r>
              <a:rPr lang="en-US" dirty="0" err="1"/>
              <a:t>L’École</a:t>
            </a:r>
            <a:r>
              <a:rPr lang="en-US" dirty="0"/>
              <a:t> des Femmes, </a:t>
            </a:r>
            <a:r>
              <a:rPr lang="en-US" dirty="0" err="1"/>
              <a:t>l’École</a:t>
            </a:r>
            <a:r>
              <a:rPr lang="en-US" dirty="0"/>
              <a:t> des Maris, Tartuffe, Le </a:t>
            </a:r>
            <a:r>
              <a:rPr lang="en-US" dirty="0" err="1"/>
              <a:t>Malade</a:t>
            </a:r>
            <a:r>
              <a:rPr lang="en-US" dirty="0"/>
              <a:t> </a:t>
            </a:r>
            <a:r>
              <a:rPr lang="en-US" dirty="0" err="1"/>
              <a:t>imaginaire</a:t>
            </a:r>
            <a:r>
              <a:rPr lang="en-US" dirty="0"/>
              <a:t>, </a:t>
            </a:r>
            <a:r>
              <a:rPr lang="en-US" dirty="0" err="1"/>
              <a:t>l’Avare</a:t>
            </a:r>
            <a:r>
              <a:rPr lang="en-US" dirty="0"/>
              <a:t> (de </a:t>
            </a:r>
            <a:r>
              <a:rPr lang="en-US" dirty="0" err="1"/>
              <a:t>Vrek</a:t>
            </a:r>
            <a:r>
              <a:rPr lang="en-US" dirty="0"/>
              <a:t>)…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2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PRÉCIEUSES RIDICULES</a:t>
            </a:r>
            <a:br>
              <a:rPr lang="en-US" dirty="0"/>
            </a:br>
            <a:r>
              <a:rPr lang="en-US" dirty="0"/>
              <a:t>https://edpuzzle.com/assignments/55e453ca916cc4352afd6b86/watch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590418" cy="30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13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 RACINE – 1639 - 1699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16832"/>
            <a:ext cx="3917280" cy="41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 Racine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1672 </a:t>
            </a:r>
            <a:r>
              <a:rPr lang="en-US" dirty="0" err="1"/>
              <a:t>verkozen</a:t>
            </a:r>
            <a:r>
              <a:rPr lang="en-US" dirty="0"/>
              <a:t> tot lid van de Académie française. </a:t>
            </a:r>
          </a:p>
          <a:p>
            <a:r>
              <a:rPr lang="en-US" dirty="0"/>
              <a:t>Auteur de </a:t>
            </a:r>
            <a:r>
              <a:rPr lang="en-US" dirty="0" err="1"/>
              <a:t>Tragédies</a:t>
            </a:r>
            <a:r>
              <a:rPr lang="en-US" dirty="0"/>
              <a:t>:</a:t>
            </a:r>
          </a:p>
          <a:p>
            <a:r>
              <a:rPr lang="en-US" dirty="0"/>
              <a:t>- </a:t>
            </a:r>
            <a:r>
              <a:rPr lang="en-US" dirty="0" err="1"/>
              <a:t>Andromaque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Phèdre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Britannicus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Tragédie</a:t>
            </a:r>
            <a:r>
              <a:rPr lang="en-US" dirty="0"/>
              <a:t> </a:t>
            </a:r>
            <a:r>
              <a:rPr lang="en-US" dirty="0" err="1"/>
              <a:t>racienne</a:t>
            </a:r>
            <a:r>
              <a:rPr lang="en-US" dirty="0"/>
              <a:t>:  </a:t>
            </a:r>
            <a:r>
              <a:rPr lang="en-US" dirty="0" err="1"/>
              <a:t>Passie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fatale </a:t>
            </a:r>
            <a:r>
              <a:rPr lang="en-US" dirty="0" err="1"/>
              <a:t>kracht</a:t>
            </a:r>
            <a:r>
              <a:rPr lang="en-US" dirty="0"/>
              <a:t> die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vernietigd</a:t>
            </a:r>
            <a:r>
              <a:rPr lang="en-US" dirty="0"/>
              <a:t> die </a:t>
            </a:r>
            <a:r>
              <a:rPr lang="en-US" dirty="0" err="1"/>
              <a:t>gepasionneerd</a:t>
            </a:r>
            <a:r>
              <a:rPr lang="en-US" dirty="0"/>
              <a:t> is.</a:t>
            </a:r>
          </a:p>
        </p:txBody>
      </p:sp>
    </p:spTree>
    <p:extLst>
      <p:ext uri="{BB962C8B-B14F-4D97-AF65-F5344CB8AC3E}">
        <p14:creationId xmlns:p14="http://schemas.microsoft.com/office/powerpoint/2010/main" val="128001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 </a:t>
            </a:r>
            <a:r>
              <a:rPr lang="en-US" dirty="0" err="1"/>
              <a:t>théâtre</a:t>
            </a:r>
            <a:br>
              <a:rPr lang="en-US" dirty="0"/>
            </a:br>
            <a:r>
              <a:rPr lang="en-US" dirty="0" err="1"/>
              <a:t>règle</a:t>
            </a:r>
            <a:r>
              <a:rPr lang="en-US" dirty="0"/>
              <a:t> des </a:t>
            </a:r>
            <a:r>
              <a:rPr lang="en-US" dirty="0" err="1"/>
              <a:t>trois</a:t>
            </a:r>
            <a:r>
              <a:rPr lang="en-US" dirty="0"/>
              <a:t> </a:t>
            </a:r>
            <a:r>
              <a:rPr lang="en-US" dirty="0" err="1"/>
              <a:t>unités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Unité</a:t>
            </a:r>
            <a:r>
              <a:rPr lang="en-US" dirty="0"/>
              <a:t> de temps: </a:t>
            </a:r>
            <a:r>
              <a:rPr lang="en-US" dirty="0" err="1"/>
              <a:t>durée</a:t>
            </a:r>
            <a:r>
              <a:rPr lang="en-US" dirty="0"/>
              <a:t> de </a:t>
            </a:r>
            <a:r>
              <a:rPr lang="en-US" dirty="0" err="1"/>
              <a:t>représentation</a:t>
            </a:r>
            <a:r>
              <a:rPr lang="en-US" dirty="0"/>
              <a:t> (le temps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bougie</a:t>
            </a:r>
            <a:r>
              <a:rPr lang="en-US" dirty="0"/>
              <a:t>)</a:t>
            </a:r>
          </a:p>
          <a:p>
            <a:r>
              <a:rPr lang="en-US" dirty="0" err="1"/>
              <a:t>Unité</a:t>
            </a:r>
            <a:r>
              <a:rPr lang="en-US" dirty="0"/>
              <a:t> </a:t>
            </a:r>
            <a:r>
              <a:rPr lang="en-US" dirty="0" err="1"/>
              <a:t>d’action</a:t>
            </a:r>
            <a:r>
              <a:rPr lang="en-US" dirty="0"/>
              <a:t>:  </a:t>
            </a:r>
            <a:r>
              <a:rPr lang="en-US" dirty="0" err="1"/>
              <a:t>une</a:t>
            </a:r>
            <a:r>
              <a:rPr lang="en-US" dirty="0"/>
              <a:t> intrigue</a:t>
            </a:r>
          </a:p>
          <a:p>
            <a:r>
              <a:rPr lang="en-US" dirty="0" err="1"/>
              <a:t>Unité</a:t>
            </a:r>
            <a:r>
              <a:rPr lang="en-US" dirty="0"/>
              <a:t> de lieu:  un lieu unique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Bienséance</a:t>
            </a:r>
            <a:r>
              <a:rPr lang="en-US" dirty="0"/>
              <a:t>: ne pas </a:t>
            </a:r>
            <a:r>
              <a:rPr lang="en-US" dirty="0" err="1"/>
              <a:t>choquer</a:t>
            </a:r>
            <a:r>
              <a:rPr lang="en-US" dirty="0"/>
              <a:t> le public</a:t>
            </a:r>
          </a:p>
          <a:p>
            <a:r>
              <a:rPr lang="en-US" dirty="0"/>
              <a:t>La catharsis: le public se sent </a:t>
            </a:r>
            <a:r>
              <a:rPr lang="en-US" dirty="0" err="1"/>
              <a:t>concerné</a:t>
            </a:r>
            <a:r>
              <a:rPr lang="en-US" dirty="0"/>
              <a:t> et touché</a:t>
            </a:r>
          </a:p>
        </p:txBody>
      </p:sp>
    </p:spTree>
    <p:extLst>
      <p:ext uri="{BB962C8B-B14F-4D97-AF65-F5344CB8AC3E}">
        <p14:creationId xmlns:p14="http://schemas.microsoft.com/office/powerpoint/2010/main" val="300238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JEAN DE LA FONTAINE (1621 – 1695)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44824"/>
            <a:ext cx="2917800" cy="37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 de la Fontaine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1683:  Lid van de </a:t>
            </a:r>
            <a:r>
              <a:rPr lang="en-US" dirty="0" err="1"/>
              <a:t>Académie</a:t>
            </a:r>
            <a:r>
              <a:rPr lang="en-US" dirty="0"/>
              <a:t> </a:t>
            </a:r>
            <a:r>
              <a:rPr lang="en-US" dirty="0" err="1"/>
              <a:t>Française</a:t>
            </a:r>
            <a:endParaRPr lang="en-US" dirty="0"/>
          </a:p>
          <a:p>
            <a:r>
              <a:rPr lang="en-US" dirty="0" err="1"/>
              <a:t>Betrokken</a:t>
            </a:r>
            <a:r>
              <a:rPr lang="en-US" dirty="0"/>
              <a:t> door de </a:t>
            </a:r>
            <a:r>
              <a:rPr lang="en-US" dirty="0" err="1"/>
              <a:t>religie</a:t>
            </a:r>
            <a:endParaRPr lang="en-US" dirty="0"/>
          </a:p>
          <a:p>
            <a:r>
              <a:rPr lang="en-US" dirty="0" err="1"/>
              <a:t>Bekend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Fabels</a:t>
            </a:r>
            <a:r>
              <a:rPr lang="en-US" dirty="0"/>
              <a:t> (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verhaal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moraal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 de </a:t>
            </a:r>
            <a:r>
              <a:rPr lang="en-US" dirty="0" err="1"/>
              <a:t>hoofdrol</a:t>
            </a:r>
            <a:r>
              <a:rPr lang="en-US" dirty="0"/>
              <a:t> </a:t>
            </a:r>
            <a:r>
              <a:rPr lang="en-US" dirty="0" err="1"/>
              <a:t>spelen</a:t>
            </a:r>
            <a:r>
              <a:rPr lang="en-US" dirty="0"/>
              <a:t>)</a:t>
            </a:r>
          </a:p>
          <a:p>
            <a:r>
              <a:rPr lang="en-US" dirty="0" err="1"/>
              <a:t>Inspiratie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klassieke</a:t>
            </a:r>
            <a:r>
              <a:rPr lang="en-US" dirty="0"/>
              <a:t> </a:t>
            </a:r>
            <a:r>
              <a:rPr lang="en-US" dirty="0" err="1"/>
              <a:t>oudheid</a:t>
            </a:r>
            <a:endParaRPr lang="en-US" dirty="0"/>
          </a:p>
          <a:p>
            <a:r>
              <a:rPr lang="en-US" dirty="0" err="1"/>
              <a:t>bekendste</a:t>
            </a:r>
            <a:r>
              <a:rPr lang="en-US" dirty="0"/>
              <a:t> </a:t>
            </a:r>
            <a:r>
              <a:rPr lang="en-US" dirty="0" err="1"/>
              <a:t>fabel</a:t>
            </a:r>
            <a:r>
              <a:rPr lang="en-US" dirty="0"/>
              <a:t>:  “La </a:t>
            </a:r>
            <a:r>
              <a:rPr lang="en-US" dirty="0" err="1"/>
              <a:t>cigale</a:t>
            </a:r>
            <a:r>
              <a:rPr lang="en-US" dirty="0"/>
              <a:t> et la </a:t>
            </a:r>
            <a:r>
              <a:rPr lang="en-US" dirty="0" err="1"/>
              <a:t>fourmi</a:t>
            </a:r>
            <a:r>
              <a:rPr lang="en-US" dirty="0"/>
              <a:t>" (de </a:t>
            </a:r>
            <a:r>
              <a:rPr lang="en-US" dirty="0" err="1"/>
              <a:t>krekel</a:t>
            </a:r>
            <a:r>
              <a:rPr lang="en-US" dirty="0"/>
              <a:t> en de </a:t>
            </a:r>
            <a:r>
              <a:rPr lang="en-US" dirty="0" err="1"/>
              <a:t>mier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4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 LOUP ET L’AGNEAU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236516" cy="48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6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Louis XIV (1638-1715) et le </a:t>
            </a:r>
            <a:r>
              <a:rPr lang="en-US" dirty="0" err="1"/>
              <a:t>Classicisme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3240360" cy="5217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2132856"/>
            <a:ext cx="374441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Appelé</a:t>
            </a:r>
            <a:r>
              <a:rPr lang="en-US" dirty="0"/>
              <a:t> </a:t>
            </a:r>
            <a:r>
              <a:rPr lang="en-US" dirty="0" err="1"/>
              <a:t>Roi</a:t>
            </a:r>
            <a:r>
              <a:rPr lang="en-US" dirty="0"/>
              <a:t> Soleil</a:t>
            </a:r>
          </a:p>
          <a:p>
            <a:r>
              <a:rPr lang="en-US" dirty="0"/>
              <a:t>Monte </a:t>
            </a:r>
            <a:r>
              <a:rPr lang="en-US" dirty="0" err="1"/>
              <a:t>sur</a:t>
            </a:r>
            <a:r>
              <a:rPr lang="en-US" dirty="0"/>
              <a:t> le </a:t>
            </a:r>
            <a:r>
              <a:rPr lang="en-US" dirty="0" err="1"/>
              <a:t>trône</a:t>
            </a:r>
            <a:r>
              <a:rPr lang="en-US" dirty="0"/>
              <a:t> en 1661</a:t>
            </a:r>
          </a:p>
          <a:p>
            <a:r>
              <a:rPr lang="en-US" dirty="0" err="1"/>
              <a:t>Période</a:t>
            </a:r>
            <a:r>
              <a:rPr lang="en-US" dirty="0"/>
              <a:t> de </a:t>
            </a:r>
            <a:r>
              <a:rPr lang="en-US" dirty="0" err="1"/>
              <a:t>stabilité</a:t>
            </a:r>
            <a:r>
              <a:rPr lang="en-US" dirty="0"/>
              <a:t>, </a:t>
            </a:r>
            <a:r>
              <a:rPr lang="en-US" dirty="0" err="1"/>
              <a:t>tranquillité</a:t>
            </a:r>
            <a:r>
              <a:rPr lang="en-US" dirty="0"/>
              <a:t> et </a:t>
            </a:r>
            <a:r>
              <a:rPr lang="en-US" dirty="0" err="1"/>
              <a:t>ordre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Monarchie</a:t>
            </a:r>
            <a:r>
              <a:rPr lang="en-US" dirty="0"/>
              <a:t> </a:t>
            </a:r>
            <a:r>
              <a:rPr lang="en-US" dirty="0" err="1"/>
              <a:t>absolue</a:t>
            </a:r>
            <a:endParaRPr lang="en-US" dirty="0"/>
          </a:p>
          <a:p>
            <a:r>
              <a:rPr lang="en-US" dirty="0" err="1"/>
              <a:t>L’aristrocratie</a:t>
            </a:r>
            <a:r>
              <a:rPr lang="en-US" dirty="0"/>
              <a:t> a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pouvoirs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Roi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au-</a:t>
            </a:r>
            <a:r>
              <a:rPr lang="en-US" dirty="0" err="1"/>
              <a:t>dessus</a:t>
            </a:r>
            <a:r>
              <a:rPr lang="en-US" dirty="0"/>
              <a:t> de </a:t>
            </a:r>
            <a:r>
              <a:rPr lang="en-US" dirty="0" err="1"/>
              <a:t>tous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Classicisme</a:t>
            </a:r>
            <a:r>
              <a:rPr lang="en-US" dirty="0"/>
              <a:t> sous son </a:t>
            </a:r>
            <a:r>
              <a:rPr lang="en-US" dirty="0" err="1"/>
              <a:t>règne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l’apogée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Classicisme</a:t>
            </a:r>
            <a:r>
              <a:rPr lang="en-US" dirty="0"/>
              <a:t>:  </a:t>
            </a:r>
            <a:r>
              <a:rPr lang="en-US" dirty="0" err="1"/>
              <a:t>autorité</a:t>
            </a:r>
            <a:r>
              <a:rPr lang="en-US" dirty="0"/>
              <a:t> de raison (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wijsheid</a:t>
            </a:r>
            <a:r>
              <a:rPr lang="en-US" dirty="0"/>
              <a:t>), de </a:t>
            </a:r>
            <a:r>
              <a:rPr lang="en-US" dirty="0" err="1"/>
              <a:t>l’ordre</a:t>
            </a:r>
            <a:r>
              <a:rPr lang="en-US" dirty="0"/>
              <a:t> et des </a:t>
            </a:r>
            <a:r>
              <a:rPr lang="en-US" dirty="0" err="1"/>
              <a:t>règles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6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RÉSUMÉ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Durant le </a:t>
            </a:r>
            <a:r>
              <a:rPr lang="en-US" dirty="0" err="1"/>
              <a:t>Classicisme</a:t>
            </a:r>
            <a:r>
              <a:rPr lang="en-US" dirty="0"/>
              <a:t>,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dictée</a:t>
            </a:r>
            <a:r>
              <a:rPr lang="en-US" dirty="0"/>
              <a:t> par le </a:t>
            </a:r>
            <a:r>
              <a:rPr lang="en-US" dirty="0" err="1"/>
              <a:t>Roi</a:t>
            </a:r>
            <a:r>
              <a:rPr lang="en-US" dirty="0"/>
              <a:t> Soleil – Louis XIV. </a:t>
            </a:r>
          </a:p>
          <a:p>
            <a:r>
              <a:rPr lang="en-US" dirty="0"/>
              <a:t>Inspiration:  les </a:t>
            </a:r>
            <a:r>
              <a:rPr lang="en-US" dirty="0" err="1"/>
              <a:t>textes</a:t>
            </a:r>
            <a:r>
              <a:rPr lang="en-US" dirty="0"/>
              <a:t> de </a:t>
            </a:r>
            <a:r>
              <a:rPr lang="en-US" dirty="0" err="1"/>
              <a:t>l’Antiquité</a:t>
            </a:r>
            <a:r>
              <a:rPr lang="en-US" dirty="0"/>
              <a:t>.  </a:t>
            </a:r>
            <a:r>
              <a:rPr lang="en-US" dirty="0" err="1"/>
              <a:t>Toujours</a:t>
            </a:r>
            <a:r>
              <a:rPr lang="en-US" dirty="0"/>
              <a:t>.</a:t>
            </a:r>
          </a:p>
          <a:p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classique</a:t>
            </a:r>
            <a:r>
              <a:rPr lang="en-US" dirty="0"/>
              <a:t>:  pour </a:t>
            </a:r>
            <a:r>
              <a:rPr lang="en-US" dirty="0" err="1"/>
              <a:t>apprendre</a:t>
            </a:r>
            <a:r>
              <a:rPr lang="en-US" dirty="0"/>
              <a:t> et </a:t>
            </a:r>
            <a:r>
              <a:rPr lang="en-US" dirty="0" err="1"/>
              <a:t>éduquer</a:t>
            </a:r>
            <a:r>
              <a:rPr lang="en-US" dirty="0"/>
              <a:t>. </a:t>
            </a:r>
          </a:p>
          <a:p>
            <a:r>
              <a:rPr lang="en-US" dirty="0" err="1"/>
              <a:t>Comédie</a:t>
            </a:r>
            <a:r>
              <a:rPr lang="en-US"/>
              <a:t>: Molière</a:t>
            </a:r>
            <a:endParaRPr lang="en-US" dirty="0"/>
          </a:p>
          <a:p>
            <a:r>
              <a:rPr lang="en-US" dirty="0" err="1"/>
              <a:t>Tragédie</a:t>
            </a:r>
            <a:r>
              <a:rPr lang="en-US" dirty="0"/>
              <a:t>:  Racine</a:t>
            </a:r>
          </a:p>
          <a:p>
            <a:r>
              <a:rPr lang="en-US" dirty="0"/>
              <a:t>Fables:  De la Fontaine</a:t>
            </a:r>
          </a:p>
        </p:txBody>
      </p:sp>
    </p:spTree>
    <p:extLst>
      <p:ext uri="{BB962C8B-B14F-4D97-AF65-F5344CB8AC3E}">
        <p14:creationId xmlns:p14="http://schemas.microsoft.com/office/powerpoint/2010/main" val="1899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 CLASSICISME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Caractéristiques</a:t>
            </a:r>
            <a:r>
              <a:rPr lang="en-US" b="1" dirty="0"/>
              <a:t> </a:t>
            </a:r>
            <a:r>
              <a:rPr lang="en-US" b="1" dirty="0" err="1"/>
              <a:t>littéraires</a:t>
            </a:r>
            <a:r>
              <a:rPr lang="en-US" dirty="0"/>
              <a:t>:</a:t>
            </a:r>
          </a:p>
          <a:p>
            <a:r>
              <a:rPr lang="en-US" dirty="0"/>
              <a:t>Retour </a:t>
            </a:r>
            <a:r>
              <a:rPr lang="en-US" dirty="0" err="1"/>
              <a:t>vers</a:t>
            </a:r>
            <a:r>
              <a:rPr lang="en-US" dirty="0"/>
              <a:t> les oeuvres de </a:t>
            </a:r>
            <a:r>
              <a:rPr lang="en-US" dirty="0" err="1"/>
              <a:t>l’Antiquité</a:t>
            </a:r>
            <a:r>
              <a:rPr lang="en-US" dirty="0"/>
              <a:t> </a:t>
            </a:r>
          </a:p>
          <a:p>
            <a:r>
              <a:rPr lang="en-US" dirty="0"/>
              <a:t>Le </a:t>
            </a:r>
            <a:r>
              <a:rPr lang="en-US" dirty="0" err="1"/>
              <a:t>vraisemblable</a:t>
            </a:r>
            <a:endParaRPr lang="en-US" dirty="0"/>
          </a:p>
          <a:p>
            <a:r>
              <a:rPr lang="en-US" dirty="0" err="1"/>
              <a:t>Système</a:t>
            </a:r>
            <a:r>
              <a:rPr lang="en-US" dirty="0"/>
              <a:t> de </a:t>
            </a:r>
            <a:r>
              <a:rPr lang="en-US" dirty="0" err="1"/>
              <a:t>règles</a:t>
            </a:r>
            <a:endParaRPr lang="en-US" dirty="0"/>
          </a:p>
          <a:p>
            <a:r>
              <a:rPr lang="en-US" dirty="0"/>
              <a:t>Morale</a:t>
            </a:r>
          </a:p>
          <a:p>
            <a:r>
              <a:rPr lang="en-US" dirty="0"/>
              <a:t>Fable</a:t>
            </a:r>
          </a:p>
          <a:p>
            <a:r>
              <a:rPr lang="en-US" dirty="0" err="1"/>
              <a:t>Analyse</a:t>
            </a:r>
            <a:endParaRPr lang="en-US" dirty="0"/>
          </a:p>
          <a:p>
            <a:r>
              <a:rPr lang="en-US" dirty="0" err="1"/>
              <a:t>pureté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30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Château de Versailles et le </a:t>
            </a:r>
            <a:r>
              <a:rPr lang="en-US" b="1" dirty="0" err="1"/>
              <a:t>Classicisme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44824"/>
            <a:ext cx="5218472" cy="34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Château de Versailles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44824"/>
            <a:ext cx="4572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5157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Baroque</a:t>
            </a:r>
          </a:p>
        </p:txBody>
      </p:sp>
    </p:spTree>
    <p:extLst>
      <p:ext uri="{BB962C8B-B14F-4D97-AF65-F5344CB8AC3E}">
        <p14:creationId xmlns:p14="http://schemas.microsoft.com/office/powerpoint/2010/main" val="410907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Château </a:t>
            </a:r>
            <a:r>
              <a:rPr lang="en-US" dirty="0" err="1"/>
              <a:t>Cheverny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4532456" cy="220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212976"/>
            <a:ext cx="32893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437112"/>
            <a:ext cx="148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 </a:t>
            </a:r>
            <a:r>
              <a:rPr lang="en-US" dirty="0" err="1"/>
              <a:t>classicisme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9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Château de </a:t>
            </a:r>
            <a:r>
              <a:rPr lang="en-US" dirty="0" err="1"/>
              <a:t>Moulinsart</a:t>
            </a:r>
            <a:r>
              <a:rPr lang="en-US" dirty="0"/>
              <a:t> du </a:t>
            </a:r>
            <a:r>
              <a:rPr lang="en-US" dirty="0" err="1"/>
              <a:t>Capitaine</a:t>
            </a:r>
            <a:r>
              <a:rPr lang="en-US" dirty="0"/>
              <a:t> </a:t>
            </a:r>
            <a:r>
              <a:rPr lang="en-US" dirty="0" err="1"/>
              <a:t>Hadock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76872"/>
            <a:ext cx="5066437" cy="31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BAROQUE - CLASSICISME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  BAROQUE			CLASSICISME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fantasie</a:t>
            </a:r>
            <a:r>
              <a:rPr lang="en-US" dirty="0"/>
              <a:t> en </a:t>
            </a:r>
            <a:r>
              <a:rPr lang="en-US" dirty="0" err="1"/>
              <a:t>groot</a:t>
            </a:r>
            <a:r>
              <a:rPr lang="en-US" dirty="0"/>
              <a:t>		</a:t>
            </a:r>
            <a:r>
              <a:rPr lang="en-US" dirty="0" err="1"/>
              <a:t>lineair</a:t>
            </a:r>
            <a:r>
              <a:rPr lang="en-US" dirty="0"/>
              <a:t>, </a:t>
            </a:r>
            <a:r>
              <a:rPr lang="en-US" dirty="0" err="1"/>
              <a:t>esthetisch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diepte</a:t>
            </a:r>
            <a:r>
              <a:rPr lang="en-US" dirty="0"/>
              <a:t> 				</a:t>
            </a:r>
            <a:r>
              <a:rPr lang="en-US" dirty="0" err="1"/>
              <a:t>plannen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open			</a:t>
            </a:r>
            <a:r>
              <a:rPr lang="en-US" dirty="0" err="1"/>
              <a:t>vormen</a:t>
            </a:r>
            <a:r>
              <a:rPr lang="en-US" dirty="0"/>
              <a:t> </a:t>
            </a:r>
            <a:r>
              <a:rPr lang="en-US" dirty="0" err="1"/>
              <a:t>dicht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veelheid</a:t>
            </a:r>
            <a:r>
              <a:rPr lang="en-US" dirty="0"/>
              <a:t>	 			</a:t>
            </a:r>
            <a:r>
              <a:rPr lang="en-US" dirty="0" err="1"/>
              <a:t>eenvoud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duisternis</a:t>
            </a:r>
            <a:r>
              <a:rPr lang="en-US" dirty="0"/>
              <a:t>		   		</a:t>
            </a:r>
            <a:r>
              <a:rPr lang="en-US" dirty="0" err="1"/>
              <a:t>helderheid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dynamisch</a:t>
            </a:r>
            <a:r>
              <a:rPr lang="en-US" dirty="0"/>
              <a:t> – </a:t>
            </a:r>
            <a:r>
              <a:rPr lang="en-US" dirty="0" err="1"/>
              <a:t>beweging</a:t>
            </a:r>
            <a:r>
              <a:rPr lang="en-US" dirty="0"/>
              <a:t>	rust, </a:t>
            </a:r>
            <a:r>
              <a:rPr lang="en-US" dirty="0" err="1"/>
              <a:t>statisch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70283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 BAROQUE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Caractéristiques</a:t>
            </a:r>
            <a:r>
              <a:rPr lang="en-US" b="1" dirty="0"/>
              <a:t> </a:t>
            </a:r>
            <a:r>
              <a:rPr lang="en-US" b="1" dirty="0" err="1"/>
              <a:t>littéraires</a:t>
            </a:r>
            <a:endParaRPr lang="en-US" b="1" dirty="0"/>
          </a:p>
          <a:p>
            <a:r>
              <a:rPr lang="en-US" dirty="0"/>
              <a:t>Passion</a:t>
            </a:r>
          </a:p>
          <a:p>
            <a:r>
              <a:rPr lang="en-US" dirty="0"/>
              <a:t>Décors</a:t>
            </a:r>
          </a:p>
          <a:p>
            <a:r>
              <a:rPr lang="en-US" dirty="0" err="1"/>
              <a:t>Fantaisie</a:t>
            </a:r>
            <a:endParaRPr lang="en-US" dirty="0"/>
          </a:p>
          <a:p>
            <a:r>
              <a:rPr lang="en-US" dirty="0" err="1"/>
              <a:t>Théâtre</a:t>
            </a:r>
            <a:endParaRPr lang="en-US" dirty="0"/>
          </a:p>
          <a:p>
            <a:r>
              <a:rPr lang="en-US" dirty="0"/>
              <a:t>Illusion</a:t>
            </a:r>
          </a:p>
          <a:p>
            <a:r>
              <a:rPr lang="en-US" dirty="0"/>
              <a:t>Masques</a:t>
            </a:r>
          </a:p>
          <a:p>
            <a:r>
              <a:rPr lang="en-US" dirty="0"/>
              <a:t>extravagances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454</Words>
  <Application>Microsoft Macintosh PowerPoint</Application>
  <PresentationFormat>Diavoorstelling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Office-thema</vt:lpstr>
      <vt:lpstr>LE CLASSICISME, LE BAROQUE,  LA PRÉCIOSITÉ, LA TRAGÉDIE</vt:lpstr>
      <vt:lpstr>Louis XIV (1638-1715) et le Classicisme</vt:lpstr>
      <vt:lpstr>LE CLASSICISME</vt:lpstr>
      <vt:lpstr>Château de Versailles et le Classicisme </vt:lpstr>
      <vt:lpstr>Château de Versailles</vt:lpstr>
      <vt:lpstr>Château Cheverny</vt:lpstr>
      <vt:lpstr>Château de Moulinsart du Capitaine Hadock</vt:lpstr>
      <vt:lpstr>BAROQUE - CLASSICISME</vt:lpstr>
      <vt:lpstr>LE BAROQUE</vt:lpstr>
      <vt:lpstr>LA PRÉCIOSITÉ ET LES FEMMES literaire stroming – begin 17e eeuw</vt:lpstr>
      <vt:lpstr>MOLIÈRE – 1622 - 1673</vt:lpstr>
      <vt:lpstr>MOLIÈRE</vt:lpstr>
      <vt:lpstr>LES PRÉCIEUSES RIDICULES https://edpuzzle.com/assignments/55e453ca916cc4352afd6b86/watch</vt:lpstr>
      <vt:lpstr>JEAN RACINE – 1639 - 1699</vt:lpstr>
      <vt:lpstr>Jean Racine</vt:lpstr>
      <vt:lpstr>Le théâtre règle des trois unités</vt:lpstr>
      <vt:lpstr>JEAN DE LA FONTAINE (1621 – 1695)</vt:lpstr>
      <vt:lpstr>Jean de la Fontaine</vt:lpstr>
      <vt:lpstr>LE LOUP ET L’AGNEAU</vt:lpstr>
      <vt:lpstr>RÉSUMÉ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RENAISSANCE</dc:title>
  <dc:creator>E.M.P. Vena</dc:creator>
  <cp:lastModifiedBy>elisavena@kpnmail.nl</cp:lastModifiedBy>
  <cp:revision>84</cp:revision>
  <cp:lastPrinted>2015-09-14T09:09:11Z</cp:lastPrinted>
  <dcterms:created xsi:type="dcterms:W3CDTF">2015-08-25T13:53:07Z</dcterms:created>
  <dcterms:modified xsi:type="dcterms:W3CDTF">2019-07-11T14:15:49Z</dcterms:modified>
</cp:coreProperties>
</file>