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84" r:id="rId2"/>
    <p:sldId id="256" r:id="rId3"/>
    <p:sldId id="257" r:id="rId4"/>
    <p:sldId id="263" r:id="rId5"/>
    <p:sldId id="258" r:id="rId6"/>
    <p:sldId id="295" r:id="rId7"/>
    <p:sldId id="259" r:id="rId8"/>
    <p:sldId id="260" r:id="rId9"/>
    <p:sldId id="261" r:id="rId10"/>
    <p:sldId id="283" r:id="rId11"/>
    <p:sldId id="262" r:id="rId12"/>
    <p:sldId id="266" r:id="rId13"/>
    <p:sldId id="264" r:id="rId14"/>
    <p:sldId id="267" r:id="rId15"/>
    <p:sldId id="265" r:id="rId16"/>
    <p:sldId id="268" r:id="rId17"/>
    <p:sldId id="288" r:id="rId18"/>
  </p:sldIdLst>
  <p:sldSz cx="9144000" cy="6858000" type="screen4x3"/>
  <p:notesSz cx="6794500" cy="99314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485" autoAdjust="0"/>
  </p:normalViewPr>
  <p:slideViewPr>
    <p:cSldViewPr>
      <p:cViewPr varScale="1">
        <p:scale>
          <a:sx n="87" d="100"/>
          <a:sy n="87" d="100"/>
        </p:scale>
        <p:origin x="139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BEE83-3A21-594B-954C-6DEB8D7FEF67}" type="datetimeFigureOut">
              <a:rPr lang="en-US" smtClean="0"/>
              <a:t>7/11/19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C1214-133E-7041-BC49-18B672CC1F0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55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11-07-19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11-07-19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11-07-19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11-07-19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11-07-19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11-07-19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11-07-19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11-07-19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11-07-19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11-07-19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11-07-19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36C07-7E76-46D3-B86B-6AF7C60E533E}" type="datetimeFigureOut">
              <a:rPr lang="nl-NL" smtClean="0"/>
              <a:t>11-07-19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9ti59NdbG1c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6nGe7uSu3qQ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MOYEN AGE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4941168"/>
            <a:ext cx="8229600" cy="1184995"/>
          </a:xfrm>
        </p:spPr>
        <p:txBody>
          <a:bodyPr>
            <a:normAutofit fontScale="77500" lnSpcReduction="20000"/>
          </a:bodyPr>
          <a:lstStyle/>
          <a:p>
            <a:r>
              <a:rPr lang="nl-NL" dirty="0"/>
              <a:t>L’EDUCATION – LIRE ET ECRIRE</a:t>
            </a:r>
          </a:p>
          <a:p>
            <a:r>
              <a:rPr lang="nl-NL" dirty="0"/>
              <a:t>TEXTES DE L’ANTIQUITÉ REDECOUVERTS</a:t>
            </a:r>
          </a:p>
          <a:p>
            <a:r>
              <a:rPr lang="nl-NL" dirty="0"/>
              <a:t>LIRE POUR AMUSER</a:t>
            </a:r>
          </a:p>
        </p:txBody>
      </p:sp>
      <p:pic>
        <p:nvPicPr>
          <p:cNvPr id="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68760"/>
            <a:ext cx="4176464" cy="366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654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RHÉTORIQUE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Inventio</a:t>
            </a:r>
            <a:r>
              <a:rPr lang="en-US" dirty="0"/>
              <a:t>:		Je </a:t>
            </a:r>
            <a:r>
              <a:rPr lang="en-US" dirty="0" err="1"/>
              <a:t>stelt</a:t>
            </a:r>
            <a:r>
              <a:rPr lang="en-US" dirty="0"/>
              <a:t> </a:t>
            </a:r>
            <a:r>
              <a:rPr lang="en-US" dirty="0" err="1"/>
              <a:t>vragen</a:t>
            </a:r>
            <a:r>
              <a:rPr lang="en-US" dirty="0"/>
              <a:t> en </a:t>
            </a:r>
            <a:r>
              <a:rPr lang="en-US" dirty="0" err="1"/>
              <a:t>geeft</a:t>
            </a:r>
            <a:r>
              <a:rPr lang="en-US" dirty="0"/>
              <a:t> 				</a:t>
            </a:r>
            <a:r>
              <a:rPr lang="en-US" dirty="0" err="1"/>
              <a:t>antwoorden</a:t>
            </a:r>
            <a:r>
              <a:rPr lang="en-US" dirty="0"/>
              <a:t> op je </a:t>
            </a:r>
            <a:r>
              <a:rPr lang="en-US" dirty="0" err="1"/>
              <a:t>vragen</a:t>
            </a:r>
            <a:r>
              <a:rPr lang="en-US" dirty="0"/>
              <a:t>.  Het 			</a:t>
            </a:r>
            <a:r>
              <a:rPr lang="en-US" dirty="0" err="1"/>
              <a:t>moet</a:t>
            </a:r>
            <a:r>
              <a:rPr lang="en-US" dirty="0"/>
              <a:t> </a:t>
            </a:r>
            <a:r>
              <a:rPr lang="en-US" dirty="0" err="1"/>
              <a:t>leuk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en </a:t>
            </a:r>
            <a:r>
              <a:rPr lang="en-US" dirty="0" err="1"/>
              <a:t>plezier</a:t>
            </a:r>
            <a:r>
              <a:rPr lang="en-US" dirty="0"/>
              <a:t> </a:t>
            </a:r>
            <a:r>
              <a:rPr lang="en-US" dirty="0" err="1"/>
              <a:t>geven</a:t>
            </a:r>
            <a:r>
              <a:rPr lang="en-US" dirty="0"/>
              <a:t>.</a:t>
            </a:r>
          </a:p>
          <a:p>
            <a:r>
              <a:rPr lang="en-US" dirty="0" err="1"/>
              <a:t>Ordo</a:t>
            </a:r>
            <a:r>
              <a:rPr lang="en-US" dirty="0"/>
              <a:t>:		</a:t>
            </a:r>
            <a:r>
              <a:rPr lang="en-US" dirty="0" err="1"/>
              <a:t>Volgorde</a:t>
            </a:r>
            <a:r>
              <a:rPr lang="en-US" dirty="0"/>
              <a:t> van je </a:t>
            </a:r>
            <a:r>
              <a:rPr lang="en-US" dirty="0" err="1"/>
              <a:t>argumenten</a:t>
            </a:r>
            <a:r>
              <a:rPr lang="en-US" dirty="0"/>
              <a:t>.</a:t>
            </a:r>
          </a:p>
          <a:p>
            <a:r>
              <a:rPr lang="en-US" dirty="0" err="1"/>
              <a:t>Elocutio</a:t>
            </a:r>
            <a:r>
              <a:rPr lang="en-US" dirty="0"/>
              <a:t>:		Je </a:t>
            </a:r>
            <a:r>
              <a:rPr lang="en-US" dirty="0" err="1"/>
              <a:t>taal</a:t>
            </a:r>
            <a:endParaRPr lang="en-US" dirty="0"/>
          </a:p>
          <a:p>
            <a:r>
              <a:rPr lang="en-US" dirty="0" err="1"/>
              <a:t>Memoria</a:t>
            </a:r>
            <a:r>
              <a:rPr lang="en-US" dirty="0"/>
              <a:t>:	</a:t>
            </a:r>
            <a:r>
              <a:rPr lang="en-US" dirty="0" err="1"/>
              <a:t>Leren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je </a:t>
            </a:r>
            <a:r>
              <a:rPr lang="en-US" dirty="0" err="1"/>
              <a:t>hoofd</a:t>
            </a:r>
            <a:r>
              <a:rPr lang="en-US" dirty="0"/>
              <a:t> – en hoe.</a:t>
            </a:r>
          </a:p>
          <a:p>
            <a:r>
              <a:rPr lang="en-US" dirty="0" err="1"/>
              <a:t>Actio</a:t>
            </a:r>
            <a:r>
              <a:rPr lang="en-US" dirty="0"/>
              <a:t>:		Je </a:t>
            </a:r>
            <a:r>
              <a:rPr lang="en-US" dirty="0" err="1"/>
              <a:t>lichamstaal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12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 uiExpand="1" build="p"/>
      <p:bldP spid="3" grpId="3" build="p"/>
      <p:bldP spid="3" grpId="4" build="p"/>
      <p:bldP spid="3" grpId="5" uiExpand="1" build="p"/>
      <p:bldP spid="3" grpId="6" build="p"/>
      <p:bldP spid="3" grpId="7" build="p"/>
      <p:bldP spid="3" grpId="8" build="p"/>
      <p:bldP spid="3" grpId="9" build="p"/>
      <p:bldP spid="3" grpId="1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6372200" y="1916832"/>
            <a:ext cx="25383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La Pléiade was de naam van Renaissancedichters die zich samen tot doel hadden gesteld de poëzie uit de Klassieke Oudheid nieuw leven in te blazen en zo mogelijk te verbeteren. 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118" y="1988840"/>
            <a:ext cx="4902854" cy="36724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9632" y="908720"/>
            <a:ext cx="676875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LES SEPT AUTEURS DE LA PLÉIADE</a:t>
            </a:r>
          </a:p>
        </p:txBody>
      </p:sp>
    </p:spTree>
    <p:extLst>
      <p:ext uri="{BB962C8B-B14F-4D97-AF65-F5344CB8AC3E}">
        <p14:creationId xmlns:p14="http://schemas.microsoft.com/office/powerpoint/2010/main" val="2309678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RENAISSANCE EN FRANCE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XVe</a:t>
            </a:r>
            <a:r>
              <a:rPr lang="en-US" dirty="0"/>
              <a:t> siècle au </a:t>
            </a:r>
            <a:r>
              <a:rPr lang="en-US" dirty="0" err="1"/>
              <a:t>XVIe</a:t>
            </a:r>
            <a:r>
              <a:rPr lang="en-US" dirty="0"/>
              <a:t> siècle</a:t>
            </a:r>
          </a:p>
          <a:p>
            <a:r>
              <a:rPr lang="en-US" dirty="0"/>
              <a:t>1515: FRANÇOIS 1ER</a:t>
            </a:r>
          </a:p>
          <a:p>
            <a:r>
              <a:rPr lang="en-US" dirty="0"/>
              <a:t>LEONARDO DA VINCI (CHÂTEAU DE CHAMBORD)</a:t>
            </a:r>
          </a:p>
          <a:p>
            <a:r>
              <a:rPr lang="en-US" dirty="0"/>
              <a:t>DÉCOUVERTE DU NOUVEAU MONDE</a:t>
            </a:r>
          </a:p>
          <a:p>
            <a:r>
              <a:rPr lang="en-US" dirty="0"/>
              <a:t>VOYAGES, COMMERCE ET ÉCONOMIE (BANQUES)</a:t>
            </a:r>
          </a:p>
          <a:p>
            <a:r>
              <a:rPr lang="en-US" dirty="0"/>
              <a:t>L’IMPRIMERIE</a:t>
            </a:r>
          </a:p>
          <a:p>
            <a:r>
              <a:rPr lang="en-US" dirty="0"/>
              <a:t>DIFFUSION DES IDÉES PAR LES LIVRES</a:t>
            </a:r>
          </a:p>
          <a:p>
            <a:r>
              <a:rPr lang="en-US" dirty="0"/>
              <a:t>LA RÉFORME, LES GUERRES DE RELIGION TOUT AU LONG DU </a:t>
            </a:r>
            <a:r>
              <a:rPr lang="en-US" dirty="0" err="1"/>
              <a:t>XVIe</a:t>
            </a:r>
            <a:r>
              <a:rPr lang="en-US" dirty="0"/>
              <a:t> SIÈCLE*</a:t>
            </a:r>
          </a:p>
          <a:p>
            <a:r>
              <a:rPr lang="en-US" dirty="0"/>
              <a:t>REDÉCOUVERTES DES TEXTES DE L’ANTIQUITÉ</a:t>
            </a:r>
          </a:p>
          <a:p>
            <a:r>
              <a:rPr lang="en-US" dirty="0"/>
              <a:t>L’HUMANISME, LA RHÉTORIQUE</a:t>
            </a:r>
          </a:p>
          <a:p>
            <a:r>
              <a:rPr lang="en-US" dirty="0"/>
              <a:t>RABELAIS, MONTAIGNE</a:t>
            </a:r>
          </a:p>
          <a:p>
            <a:r>
              <a:rPr lang="en-US" dirty="0"/>
              <a:t>LES POÈTES DE LA PLÉIADE (RONSARD ET DU BELLAY)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931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FRANÇOIS RABELAIS, 1483 - 1523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1916832"/>
            <a:ext cx="2837408" cy="382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RABELAIS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Pantagruel</a:t>
            </a:r>
            <a:r>
              <a:rPr lang="en-US" dirty="0"/>
              <a:t> (1532) - </a:t>
            </a:r>
            <a:r>
              <a:rPr lang="en-US" i="1" dirty="0" err="1"/>
              <a:t>Alcofrybas</a:t>
            </a:r>
            <a:r>
              <a:rPr lang="en-US" i="1" dirty="0"/>
              <a:t> </a:t>
            </a:r>
            <a:r>
              <a:rPr lang="en-US" i="1" dirty="0" err="1"/>
              <a:t>Nasier</a:t>
            </a:r>
            <a:r>
              <a:rPr lang="nl-NL" dirty="0"/>
              <a:t> </a:t>
            </a:r>
          </a:p>
          <a:p>
            <a:r>
              <a:rPr lang="nl-NL" dirty="0"/>
              <a:t>(</a:t>
            </a:r>
            <a:r>
              <a:rPr lang="nl-NL" dirty="0" err="1"/>
              <a:t>Sorbonne</a:t>
            </a:r>
            <a:r>
              <a:rPr lang="nl-NL" dirty="0"/>
              <a:t> tegen maar de Koning voor)</a:t>
            </a:r>
            <a:endParaRPr lang="en-US" dirty="0"/>
          </a:p>
          <a:p>
            <a:r>
              <a:rPr lang="en-US" dirty="0" err="1"/>
              <a:t>Gargantua</a:t>
            </a:r>
            <a:r>
              <a:rPr lang="en-US" dirty="0"/>
              <a:t> (1534) – François Rabelais</a:t>
            </a:r>
          </a:p>
          <a:p>
            <a:pPr marL="0" indent="0">
              <a:buNone/>
            </a:pPr>
            <a:r>
              <a:rPr lang="en-US" dirty="0" err="1"/>
              <a:t>Serie</a:t>
            </a:r>
            <a:r>
              <a:rPr lang="en-US" dirty="0"/>
              <a:t> van </a:t>
            </a:r>
            <a:r>
              <a:rPr lang="en-US" dirty="0" err="1"/>
              <a:t>vijf</a:t>
            </a:r>
            <a:r>
              <a:rPr lang="en-US" dirty="0"/>
              <a:t> romans :  </a:t>
            </a:r>
            <a:r>
              <a:rPr lang="en-US" dirty="0" err="1"/>
              <a:t>avonturen</a:t>
            </a:r>
            <a:r>
              <a:rPr lang="en-US" dirty="0"/>
              <a:t> van twee </a:t>
            </a:r>
            <a:r>
              <a:rPr lang="en-US" dirty="0" err="1"/>
              <a:t>reuzen</a:t>
            </a:r>
            <a:r>
              <a:rPr lang="en-US" dirty="0"/>
              <a:t>, </a:t>
            </a:r>
            <a:r>
              <a:rPr lang="en-US" dirty="0" err="1"/>
              <a:t>vader</a:t>
            </a:r>
            <a:r>
              <a:rPr lang="en-US" dirty="0"/>
              <a:t> </a:t>
            </a:r>
            <a:r>
              <a:rPr lang="en-US" dirty="0" err="1"/>
              <a:t>Gargantua</a:t>
            </a:r>
            <a:r>
              <a:rPr lang="en-US" dirty="0"/>
              <a:t> en </a:t>
            </a:r>
            <a:r>
              <a:rPr lang="en-US" dirty="0" err="1"/>
              <a:t>zijn</a:t>
            </a:r>
            <a:r>
              <a:rPr lang="en-US" dirty="0"/>
              <a:t> zoon </a:t>
            </a:r>
            <a:r>
              <a:rPr lang="en-US" dirty="0" err="1"/>
              <a:t>Pantagruel</a:t>
            </a:r>
            <a:r>
              <a:rPr lang="en-US" dirty="0"/>
              <a:t>. Extravagant en </a:t>
            </a:r>
            <a:r>
              <a:rPr lang="en-US" dirty="0" err="1"/>
              <a:t>satirisch</a:t>
            </a:r>
            <a:r>
              <a:rPr lang="en-US" dirty="0"/>
              <a:t> </a:t>
            </a:r>
            <a:r>
              <a:rPr lang="en-US" dirty="0" err="1"/>
              <a:t>beschreven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b="1" dirty="0" err="1"/>
              <a:t>Bron</a:t>
            </a:r>
            <a:r>
              <a:rPr lang="en-US" dirty="0"/>
              <a:t>:  </a:t>
            </a:r>
            <a:r>
              <a:rPr lang="en-US" dirty="0" err="1"/>
              <a:t>Franse</a:t>
            </a:r>
            <a:r>
              <a:rPr lang="en-US" dirty="0"/>
              <a:t> </a:t>
            </a:r>
            <a:r>
              <a:rPr lang="en-US" dirty="0" err="1"/>
              <a:t>sprookjes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b="1" dirty="0" err="1"/>
              <a:t>Verhaal</a:t>
            </a:r>
            <a:r>
              <a:rPr lang="en-US" dirty="0"/>
              <a:t>:   </a:t>
            </a:r>
            <a:r>
              <a:rPr lang="en-US" dirty="0" err="1"/>
              <a:t>allerlei</a:t>
            </a:r>
            <a:r>
              <a:rPr lang="en-US" dirty="0"/>
              <a:t> </a:t>
            </a:r>
            <a:r>
              <a:rPr lang="en-US" dirty="0" err="1"/>
              <a:t>gebeurtenissen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verklaard</a:t>
            </a:r>
            <a:r>
              <a:rPr lang="en-US" dirty="0"/>
              <a:t>, hoe </a:t>
            </a:r>
            <a:r>
              <a:rPr lang="en-US" dirty="0" err="1"/>
              <a:t>plaatsen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hun</a:t>
            </a:r>
            <a:r>
              <a:rPr lang="en-US" dirty="0"/>
              <a:t> </a:t>
            </a:r>
            <a:r>
              <a:rPr lang="en-US" dirty="0" err="1"/>
              <a:t>naam</a:t>
            </a:r>
            <a:r>
              <a:rPr lang="en-US" dirty="0"/>
              <a:t> </a:t>
            </a:r>
            <a:r>
              <a:rPr lang="en-US" dirty="0" err="1"/>
              <a:t>komen</a:t>
            </a:r>
            <a:r>
              <a:rPr lang="en-US" dirty="0"/>
              <a:t>, </a:t>
            </a:r>
            <a:r>
              <a:rPr lang="en-US" dirty="0" err="1"/>
              <a:t>enzovoort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b="1" dirty="0" err="1"/>
              <a:t>Kritiek</a:t>
            </a:r>
            <a:r>
              <a:rPr lang="en-US" dirty="0"/>
              <a:t> op de </a:t>
            </a:r>
            <a:r>
              <a:rPr lang="en-US" dirty="0" err="1"/>
              <a:t>Kerk</a:t>
            </a:r>
            <a:r>
              <a:rPr lang="en-US" dirty="0"/>
              <a:t> en de </a:t>
            </a:r>
            <a:r>
              <a:rPr lang="en-US" dirty="0" err="1"/>
              <a:t>samenleving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 err="1"/>
              <a:t>Verwijzingen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de </a:t>
            </a:r>
            <a:r>
              <a:rPr lang="en-US" dirty="0" err="1"/>
              <a:t>literatuur</a:t>
            </a:r>
            <a:r>
              <a:rPr lang="en-US" dirty="0"/>
              <a:t> en </a:t>
            </a:r>
            <a:r>
              <a:rPr lang="en-US" dirty="0" err="1"/>
              <a:t>filosofie</a:t>
            </a:r>
            <a:r>
              <a:rPr lang="en-US" dirty="0"/>
              <a:t> van de </a:t>
            </a:r>
            <a:r>
              <a:rPr lang="en-US" b="1" dirty="0" err="1"/>
              <a:t>klassieke</a:t>
            </a:r>
            <a:r>
              <a:rPr lang="en-US" b="1" dirty="0"/>
              <a:t> </a:t>
            </a:r>
            <a:r>
              <a:rPr lang="en-US" b="1" dirty="0" err="1"/>
              <a:t>oudheid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52135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MICHEL DE MONTAIGNE, 1533 - 1592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412776"/>
            <a:ext cx="2736304" cy="51222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5" y="1556792"/>
            <a:ext cx="3144442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25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MONTAIGNE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MOTTO:  </a:t>
            </a:r>
            <a:r>
              <a:rPr lang="en-US" dirty="0" err="1"/>
              <a:t>Wat</a:t>
            </a:r>
            <a:r>
              <a:rPr lang="en-US" dirty="0"/>
              <a:t> </a:t>
            </a:r>
            <a:r>
              <a:rPr lang="en-US" dirty="0" err="1"/>
              <a:t>weet</a:t>
            </a:r>
            <a:r>
              <a:rPr lang="en-US" dirty="0"/>
              <a:t> </a:t>
            </a:r>
            <a:r>
              <a:rPr lang="en-US" dirty="0" err="1"/>
              <a:t>ik</a:t>
            </a:r>
            <a:r>
              <a:rPr lang="en-US" dirty="0"/>
              <a:t>?</a:t>
            </a:r>
          </a:p>
          <a:p>
            <a:r>
              <a:rPr lang="en-US" dirty="0" err="1"/>
              <a:t>Eerste</a:t>
            </a:r>
            <a:r>
              <a:rPr lang="en-US" dirty="0"/>
              <a:t> </a:t>
            </a:r>
            <a:r>
              <a:rPr lang="en-US" dirty="0" err="1"/>
              <a:t>Essai</a:t>
            </a:r>
            <a:r>
              <a:rPr lang="en-US" dirty="0"/>
              <a:t>:  1580</a:t>
            </a:r>
          </a:p>
          <a:p>
            <a:r>
              <a:rPr lang="en-US" dirty="0" err="1"/>
              <a:t>Burgermeester</a:t>
            </a:r>
            <a:r>
              <a:rPr lang="en-US" dirty="0"/>
              <a:t> van Bordeaux</a:t>
            </a:r>
          </a:p>
          <a:p>
            <a:r>
              <a:rPr lang="en-US" dirty="0"/>
              <a:t>Protestant</a:t>
            </a:r>
          </a:p>
          <a:p>
            <a:r>
              <a:rPr lang="en-US" dirty="0"/>
              <a:t>Les </a:t>
            </a:r>
            <a:r>
              <a:rPr lang="en-US" dirty="0" err="1"/>
              <a:t>Essais</a:t>
            </a:r>
            <a:r>
              <a:rPr lang="en-US" dirty="0"/>
              <a:t>: </a:t>
            </a:r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35 </a:t>
            </a:r>
            <a:r>
              <a:rPr lang="en-US" dirty="0" err="1"/>
              <a:t>hoofdstukken</a:t>
            </a:r>
            <a:endParaRPr lang="en-US" dirty="0"/>
          </a:p>
          <a:p>
            <a:r>
              <a:rPr lang="en-US" dirty="0" err="1"/>
              <a:t>veelheid</a:t>
            </a:r>
            <a:r>
              <a:rPr lang="en-US" dirty="0"/>
              <a:t> van </a:t>
            </a:r>
            <a:r>
              <a:rPr lang="en-US" dirty="0" err="1"/>
              <a:t>onderwerpen</a:t>
            </a:r>
            <a:r>
              <a:rPr lang="en-US" dirty="0"/>
              <a:t>:  </a:t>
            </a:r>
            <a:r>
              <a:rPr lang="en-US" dirty="0" err="1"/>
              <a:t>dronkenschap</a:t>
            </a:r>
            <a:r>
              <a:rPr lang="en-US" dirty="0"/>
              <a:t>, </a:t>
            </a:r>
            <a:r>
              <a:rPr lang="en-US" dirty="0" err="1"/>
              <a:t>kannibalen</a:t>
            </a:r>
            <a:r>
              <a:rPr lang="en-US" dirty="0"/>
              <a:t>, </a:t>
            </a:r>
            <a:r>
              <a:rPr lang="en-US" dirty="0" err="1"/>
              <a:t>onderwijs</a:t>
            </a:r>
            <a:r>
              <a:rPr lang="en-US" dirty="0"/>
              <a:t>, </a:t>
            </a:r>
            <a:r>
              <a:rPr lang="en-US" dirty="0" err="1"/>
              <a:t>lichaamsbeweging</a:t>
            </a:r>
            <a:r>
              <a:rPr lang="en-US" dirty="0"/>
              <a:t>, </a:t>
            </a:r>
            <a:r>
              <a:rPr lang="en-US" dirty="0" err="1"/>
              <a:t>spijt</a:t>
            </a:r>
            <a:r>
              <a:rPr lang="en-US" dirty="0"/>
              <a:t>, het nut van </a:t>
            </a:r>
            <a:r>
              <a:rPr lang="en-US" dirty="0" err="1"/>
              <a:t>traditie</a:t>
            </a:r>
            <a:r>
              <a:rPr lang="en-US" dirty="0"/>
              <a:t>, </a:t>
            </a:r>
            <a:r>
              <a:rPr lang="en-US" dirty="0" err="1"/>
              <a:t>ouderdom</a:t>
            </a:r>
            <a:r>
              <a:rPr lang="en-US" dirty="0"/>
              <a:t> en </a:t>
            </a:r>
            <a:r>
              <a:rPr lang="en-US" dirty="0" err="1"/>
              <a:t>paarden</a:t>
            </a:r>
            <a:r>
              <a:rPr lang="en-US" dirty="0"/>
              <a:t> in de </a:t>
            </a:r>
            <a:r>
              <a:rPr lang="en-US" dirty="0" err="1"/>
              <a:t>oorlog</a:t>
            </a:r>
            <a:r>
              <a:rPr lang="en-US" dirty="0"/>
              <a:t>… </a:t>
            </a:r>
            <a:r>
              <a:rPr lang="en-US" dirty="0" err="1"/>
              <a:t>familie</a:t>
            </a:r>
            <a:endParaRPr lang="nl-NL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593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 fontScale="90000"/>
          </a:bodyPr>
          <a:lstStyle/>
          <a:p>
            <a:r>
              <a:rPr lang="en-US" dirty="0"/>
              <a:t> RÉSUMÉ - RENAISSANCE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612068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dirty="0" err="1"/>
              <a:t>waarin</a:t>
            </a:r>
            <a:r>
              <a:rPr lang="en-US" dirty="0"/>
              <a:t> </a:t>
            </a:r>
            <a:r>
              <a:rPr lang="en-US" dirty="0" err="1"/>
              <a:t>teksten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de </a:t>
            </a:r>
            <a:r>
              <a:rPr lang="en-US" dirty="0" err="1"/>
              <a:t>oudheid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 </a:t>
            </a:r>
            <a:r>
              <a:rPr lang="en-US" dirty="0" err="1"/>
              <a:t>opnieuw</a:t>
            </a:r>
            <a:r>
              <a:rPr lang="en-US" dirty="0"/>
              <a:t> </a:t>
            </a:r>
            <a:r>
              <a:rPr lang="en-US" dirty="0" err="1"/>
              <a:t>vertaald</a:t>
            </a:r>
            <a:r>
              <a:rPr lang="en-US" dirty="0"/>
              <a:t>.</a:t>
            </a:r>
          </a:p>
          <a:p>
            <a:r>
              <a:rPr lang="en-US" dirty="0" err="1"/>
              <a:t>Mensen</a:t>
            </a:r>
            <a:r>
              <a:rPr lang="en-US" dirty="0"/>
              <a:t> </a:t>
            </a:r>
            <a:r>
              <a:rPr lang="en-US" dirty="0" err="1"/>
              <a:t>gaan</a:t>
            </a:r>
            <a:r>
              <a:rPr lang="en-US" dirty="0"/>
              <a:t> </a:t>
            </a:r>
            <a:r>
              <a:rPr lang="en-US" dirty="0" err="1"/>
              <a:t>kritisch</a:t>
            </a:r>
            <a:r>
              <a:rPr lang="en-US" dirty="0"/>
              <a:t> </a:t>
            </a:r>
            <a:r>
              <a:rPr lang="en-US" dirty="0" err="1"/>
              <a:t>kijken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de </a:t>
            </a:r>
            <a:r>
              <a:rPr lang="en-US" dirty="0" err="1"/>
              <a:t>kerk</a:t>
            </a:r>
            <a:r>
              <a:rPr lang="en-US" dirty="0"/>
              <a:t> en de </a:t>
            </a:r>
            <a:r>
              <a:rPr lang="en-US" dirty="0" err="1"/>
              <a:t>maatschappij</a:t>
            </a:r>
            <a:r>
              <a:rPr lang="en-US" dirty="0"/>
              <a:t> en </a:t>
            </a:r>
            <a:r>
              <a:rPr lang="en-US" dirty="0" err="1"/>
              <a:t>willen</a:t>
            </a:r>
            <a:r>
              <a:rPr lang="en-US" dirty="0"/>
              <a:t> </a:t>
            </a:r>
            <a:r>
              <a:rPr lang="en-US" dirty="0" err="1"/>
              <a:t>zichzelf</a:t>
            </a:r>
            <a:r>
              <a:rPr lang="en-US" dirty="0"/>
              <a:t> </a:t>
            </a:r>
            <a:r>
              <a:rPr lang="en-US" dirty="0" err="1"/>
              <a:t>intellectueel</a:t>
            </a:r>
            <a:r>
              <a:rPr lang="en-US" dirty="0"/>
              <a:t> </a:t>
            </a:r>
            <a:r>
              <a:rPr lang="en-US" dirty="0" err="1"/>
              <a:t>ontplooien</a:t>
            </a:r>
            <a:r>
              <a:rPr lang="en-US" dirty="0"/>
              <a:t>.</a:t>
            </a:r>
          </a:p>
          <a:p>
            <a:r>
              <a:rPr lang="en-US" dirty="0" err="1"/>
              <a:t>Humanisme</a:t>
            </a:r>
            <a:r>
              <a:rPr lang="en-US" dirty="0"/>
              <a:t>:  de </a:t>
            </a:r>
            <a:r>
              <a:rPr lang="en-US" dirty="0" err="1"/>
              <a:t>nieuwe</a:t>
            </a:r>
            <a:r>
              <a:rPr lang="en-US" dirty="0"/>
              <a:t> </a:t>
            </a:r>
            <a:r>
              <a:rPr lang="en-US" dirty="0" err="1"/>
              <a:t>manier</a:t>
            </a:r>
            <a:r>
              <a:rPr lang="en-US" dirty="0"/>
              <a:t> van </a:t>
            </a:r>
            <a:r>
              <a:rPr lang="en-US" dirty="0" err="1"/>
              <a:t>denken</a:t>
            </a:r>
            <a:endParaRPr lang="en-US" dirty="0"/>
          </a:p>
          <a:p>
            <a:r>
              <a:rPr lang="en-US" dirty="0" err="1"/>
              <a:t>Boekdrukkunst</a:t>
            </a:r>
            <a:r>
              <a:rPr lang="en-US" dirty="0"/>
              <a:t>:  het </a:t>
            </a:r>
            <a:r>
              <a:rPr lang="en-US" dirty="0" err="1"/>
              <a:t>renaissancedenken</a:t>
            </a:r>
            <a:r>
              <a:rPr lang="en-US" dirty="0"/>
              <a:t> </a:t>
            </a:r>
            <a:r>
              <a:rPr lang="en-US" dirty="0" err="1"/>
              <a:t>zich</a:t>
            </a:r>
            <a:r>
              <a:rPr lang="en-US" dirty="0"/>
              <a:t> </a:t>
            </a:r>
            <a:r>
              <a:rPr lang="en-US" dirty="0" err="1"/>
              <a:t>snel</a:t>
            </a:r>
            <a:r>
              <a:rPr lang="en-US" dirty="0"/>
              <a:t> </a:t>
            </a:r>
            <a:r>
              <a:rPr lang="en-US" dirty="0" err="1"/>
              <a:t>verspreiden</a:t>
            </a:r>
            <a:r>
              <a:rPr lang="en-US" dirty="0"/>
              <a:t>.</a:t>
            </a:r>
          </a:p>
          <a:p>
            <a:r>
              <a:rPr lang="en-US" dirty="0" err="1"/>
              <a:t>Ontwikkeling</a:t>
            </a:r>
            <a:r>
              <a:rPr lang="en-US" dirty="0"/>
              <a:t> in </a:t>
            </a:r>
            <a:r>
              <a:rPr lang="en-US" dirty="0" err="1"/>
              <a:t>astronomie</a:t>
            </a:r>
            <a:r>
              <a:rPr lang="en-US" dirty="0"/>
              <a:t>, </a:t>
            </a:r>
            <a:r>
              <a:rPr lang="en-US" dirty="0" err="1"/>
              <a:t>uitvinding</a:t>
            </a:r>
            <a:r>
              <a:rPr lang="en-US" dirty="0"/>
              <a:t> van </a:t>
            </a:r>
            <a:r>
              <a:rPr lang="en-US" dirty="0" err="1"/>
              <a:t>kompas</a:t>
            </a:r>
            <a:r>
              <a:rPr lang="en-US" dirty="0"/>
              <a:t>, </a:t>
            </a:r>
            <a:r>
              <a:rPr lang="en-US" dirty="0" err="1"/>
              <a:t>buskruit</a:t>
            </a:r>
            <a:r>
              <a:rPr lang="en-US" dirty="0"/>
              <a:t>.</a:t>
            </a:r>
          </a:p>
          <a:p>
            <a:r>
              <a:rPr lang="en-US" dirty="0" err="1"/>
              <a:t>Ontdekking</a:t>
            </a:r>
            <a:r>
              <a:rPr lang="en-US" dirty="0"/>
              <a:t> van </a:t>
            </a:r>
            <a:r>
              <a:rPr lang="en-US" dirty="0" err="1"/>
              <a:t>nieuwe</a:t>
            </a:r>
            <a:r>
              <a:rPr lang="en-US" dirty="0"/>
              <a:t> </a:t>
            </a:r>
            <a:r>
              <a:rPr lang="en-US" dirty="0" err="1"/>
              <a:t>continenten</a:t>
            </a:r>
            <a:r>
              <a:rPr lang="en-US" dirty="0"/>
              <a:t>…</a:t>
            </a:r>
          </a:p>
          <a:p>
            <a:r>
              <a:rPr lang="en-US" dirty="0"/>
              <a:t>Grote </a:t>
            </a:r>
            <a:r>
              <a:rPr lang="en-US" dirty="0" err="1"/>
              <a:t>veranderingen</a:t>
            </a:r>
            <a:r>
              <a:rPr lang="en-US" dirty="0"/>
              <a:t> in </a:t>
            </a:r>
            <a:r>
              <a:rPr lang="en-US" dirty="0" err="1"/>
              <a:t>handel</a:t>
            </a:r>
            <a:r>
              <a:rPr lang="en-US" dirty="0"/>
              <a:t> en </a:t>
            </a:r>
            <a:r>
              <a:rPr lang="en-US" dirty="0" err="1"/>
              <a:t>economie</a:t>
            </a:r>
            <a:endParaRPr lang="en-US" dirty="0"/>
          </a:p>
          <a:p>
            <a:r>
              <a:rPr lang="en-US" dirty="0" err="1"/>
              <a:t>Einde</a:t>
            </a:r>
            <a:r>
              <a:rPr lang="en-US" dirty="0"/>
              <a:t> van La Renaissance: begin van </a:t>
            </a:r>
            <a:r>
              <a:rPr lang="en-US" dirty="0" err="1"/>
              <a:t>XVIIe</a:t>
            </a:r>
            <a:r>
              <a:rPr lang="en-US" dirty="0"/>
              <a:t> </a:t>
            </a:r>
            <a:r>
              <a:rPr lang="en-US" dirty="0" err="1"/>
              <a:t>eeuw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205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7772400" cy="1470025"/>
          </a:xfrm>
        </p:spPr>
        <p:txBody>
          <a:bodyPr/>
          <a:lstStyle/>
          <a:p>
            <a:r>
              <a:rPr lang="en-US" dirty="0">
                <a:hlinkClick r:id="rId2"/>
              </a:rPr>
              <a:t>LA RENAISSANCE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292080" y="1628800"/>
            <a:ext cx="3528392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Italie</a:t>
            </a:r>
            <a:r>
              <a:rPr lang="en-US" dirty="0"/>
              <a:t>:  </a:t>
            </a:r>
            <a:r>
              <a:rPr lang="en-US" dirty="0" err="1"/>
              <a:t>XIVe</a:t>
            </a:r>
            <a:r>
              <a:rPr lang="en-US" dirty="0"/>
              <a:t> siècle</a:t>
            </a:r>
          </a:p>
          <a:p>
            <a:r>
              <a:rPr lang="en-US" dirty="0"/>
              <a:t>La Renaissance (</a:t>
            </a:r>
            <a:r>
              <a:rPr lang="en-US" dirty="0" err="1"/>
              <a:t>Wedergeborte</a:t>
            </a:r>
            <a:r>
              <a:rPr lang="en-US" dirty="0"/>
              <a:t> van de </a:t>
            </a:r>
            <a:r>
              <a:rPr lang="en-US" dirty="0" err="1"/>
              <a:t>klassieke</a:t>
            </a:r>
            <a:r>
              <a:rPr lang="en-US" dirty="0"/>
              <a:t> </a:t>
            </a:r>
            <a:r>
              <a:rPr lang="en-US" dirty="0" err="1"/>
              <a:t>oudheid</a:t>
            </a:r>
            <a:r>
              <a:rPr lang="en-US" dirty="0"/>
              <a:t>)</a:t>
            </a:r>
          </a:p>
          <a:p>
            <a:r>
              <a:rPr lang="en-US" dirty="0" err="1"/>
              <a:t>Textes</a:t>
            </a:r>
            <a:r>
              <a:rPr lang="en-US" dirty="0"/>
              <a:t> de </a:t>
            </a:r>
            <a:r>
              <a:rPr lang="en-US" dirty="0" err="1"/>
              <a:t>l’Antiquité</a:t>
            </a:r>
            <a:r>
              <a:rPr lang="en-US" dirty="0"/>
              <a:t> + </a:t>
            </a:r>
            <a:r>
              <a:rPr lang="en-US" dirty="0" err="1"/>
              <a:t>accessibles</a:t>
            </a:r>
            <a:r>
              <a:rPr lang="en-US" dirty="0"/>
              <a:t> au public</a:t>
            </a:r>
          </a:p>
          <a:p>
            <a:r>
              <a:rPr lang="en-US" dirty="0" err="1"/>
              <a:t>Littérature</a:t>
            </a:r>
            <a:r>
              <a:rPr lang="en-US" dirty="0"/>
              <a:t> profane (</a:t>
            </a:r>
            <a:r>
              <a:rPr lang="en-US" dirty="0" err="1"/>
              <a:t>niet-heilige</a:t>
            </a:r>
            <a:r>
              <a:rPr lang="en-US" dirty="0"/>
              <a:t>) (</a:t>
            </a:r>
            <a:r>
              <a:rPr lang="en-US" dirty="0" err="1"/>
              <a:t>textes</a:t>
            </a:r>
            <a:r>
              <a:rPr lang="en-US" dirty="0"/>
              <a:t> de </a:t>
            </a:r>
            <a:r>
              <a:rPr lang="en-US" dirty="0" err="1"/>
              <a:t>l’Antiquité</a:t>
            </a:r>
            <a:r>
              <a:rPr lang="en-US" dirty="0"/>
              <a:t> – </a:t>
            </a:r>
            <a:r>
              <a:rPr lang="en-US" dirty="0" err="1"/>
              <a:t>Aristote</a:t>
            </a:r>
            <a:r>
              <a:rPr lang="en-US" dirty="0"/>
              <a:t> – </a:t>
            </a:r>
            <a:r>
              <a:rPr lang="en-US" dirty="0" err="1"/>
              <a:t>Virgile</a:t>
            </a:r>
            <a:r>
              <a:rPr lang="en-US" dirty="0"/>
              <a:t> – </a:t>
            </a:r>
            <a:r>
              <a:rPr lang="en-US" dirty="0" err="1"/>
              <a:t>Ovide</a:t>
            </a:r>
            <a:r>
              <a:rPr lang="en-US" dirty="0"/>
              <a:t>…)</a:t>
            </a:r>
          </a:p>
          <a:p>
            <a:endParaRPr lang="en-US" dirty="0"/>
          </a:p>
          <a:p>
            <a:r>
              <a:rPr lang="en-US" dirty="0"/>
              <a:t>La Renaissance en France:  grâce aux </a:t>
            </a:r>
            <a:r>
              <a:rPr lang="en-US" dirty="0" err="1"/>
              <a:t>guerres</a:t>
            </a:r>
            <a:r>
              <a:rPr lang="en-US" dirty="0"/>
              <a:t> avec </a:t>
            </a:r>
            <a:r>
              <a:rPr lang="en-US" dirty="0" err="1"/>
              <a:t>l’Italie</a:t>
            </a:r>
            <a:endParaRPr lang="en-US" dirty="0"/>
          </a:p>
          <a:p>
            <a:endParaRPr lang="en-US" dirty="0"/>
          </a:p>
          <a:p>
            <a:r>
              <a:rPr lang="en-US" dirty="0"/>
              <a:t>François 1er:  </a:t>
            </a:r>
            <a:r>
              <a:rPr lang="en-US" dirty="0" err="1"/>
              <a:t>accélère</a:t>
            </a:r>
            <a:r>
              <a:rPr lang="en-US" dirty="0"/>
              <a:t> le </a:t>
            </a:r>
            <a:r>
              <a:rPr lang="en-US" dirty="0" err="1"/>
              <a:t>mouvement</a:t>
            </a:r>
            <a:r>
              <a:rPr lang="en-US" dirty="0"/>
              <a:t>.</a:t>
            </a:r>
          </a:p>
          <a:p>
            <a:r>
              <a:rPr lang="en-US" dirty="0" err="1"/>
              <a:t>Changement</a:t>
            </a:r>
            <a:r>
              <a:rPr lang="en-US" dirty="0"/>
              <a:t> important:  La conception de </a:t>
            </a:r>
            <a:r>
              <a:rPr lang="en-US" dirty="0" err="1"/>
              <a:t>l’Antiquité</a:t>
            </a:r>
            <a:r>
              <a:rPr lang="en-US" dirty="0"/>
              <a:t>.  On </a:t>
            </a:r>
            <a:r>
              <a:rPr lang="en-US" b="1" u="sng" dirty="0" err="1"/>
              <a:t>retraduit</a:t>
            </a:r>
            <a:r>
              <a:rPr lang="en-US" dirty="0"/>
              <a:t> les </a:t>
            </a:r>
            <a:r>
              <a:rPr lang="en-US" dirty="0" err="1"/>
              <a:t>textes</a:t>
            </a:r>
            <a:r>
              <a:rPr lang="en-US" dirty="0"/>
              <a:t>.</a:t>
            </a:r>
          </a:p>
          <a:p>
            <a:r>
              <a:rPr lang="en-US" dirty="0"/>
              <a:t>La relation avec </a:t>
            </a:r>
            <a:r>
              <a:rPr lang="en-US" dirty="0" err="1"/>
              <a:t>l’Église</a:t>
            </a:r>
            <a:r>
              <a:rPr lang="en-US" dirty="0"/>
              <a:t> – la </a:t>
            </a:r>
            <a:r>
              <a:rPr lang="en-US" dirty="0" err="1"/>
              <a:t>Réforme</a:t>
            </a:r>
            <a:r>
              <a:rPr lang="en-US" dirty="0"/>
              <a:t> – </a:t>
            </a:r>
            <a:r>
              <a:rPr lang="en-US" dirty="0" err="1"/>
              <a:t>l’Humanisme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772816"/>
            <a:ext cx="3610606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89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 CHÂTEAU DE CHAMBORD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844824"/>
            <a:ext cx="6407531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14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LEONARDO DA VINCI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44208" y="1988840"/>
            <a:ext cx="187220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Mort </a:t>
            </a:r>
            <a:r>
              <a:rPr lang="en-US" dirty="0" err="1"/>
              <a:t>à</a:t>
            </a:r>
            <a:r>
              <a:rPr lang="en-US" dirty="0"/>
              <a:t> Amboise, au Château de François 1er </a:t>
            </a:r>
          </a:p>
          <a:p>
            <a:r>
              <a:rPr lang="en-US" dirty="0"/>
              <a:t>(</a:t>
            </a:r>
            <a:r>
              <a:rPr lang="en-US" dirty="0" err="1"/>
              <a:t>waar</a:t>
            </a:r>
            <a:r>
              <a:rPr lang="en-US" dirty="0"/>
              <a:t> </a:t>
            </a:r>
            <a:r>
              <a:rPr lang="en-US" dirty="0" err="1"/>
              <a:t>hij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François 1er </a:t>
            </a:r>
            <a:r>
              <a:rPr lang="en-US" dirty="0" err="1"/>
              <a:t>heeft</a:t>
            </a:r>
            <a:r>
              <a:rPr lang="en-US" dirty="0"/>
              <a:t> </a:t>
            </a:r>
            <a:r>
              <a:rPr lang="en-US" dirty="0" err="1"/>
              <a:t>gewerkt</a:t>
            </a:r>
            <a:r>
              <a:rPr lang="en-US" dirty="0"/>
              <a:t>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268760"/>
            <a:ext cx="3146524" cy="493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46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ESCALIERS DOUBLES EN COLIMAÇON (</a:t>
            </a:r>
            <a:r>
              <a:rPr lang="en-US" dirty="0" err="1"/>
              <a:t>dubbele</a:t>
            </a:r>
            <a:r>
              <a:rPr lang="en-US" dirty="0"/>
              <a:t> </a:t>
            </a:r>
            <a:r>
              <a:rPr lang="en-US" dirty="0" err="1"/>
              <a:t>wenteltrap</a:t>
            </a:r>
            <a:r>
              <a:rPr lang="en-US" dirty="0"/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916832"/>
            <a:ext cx="2852988" cy="42484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2780928"/>
            <a:ext cx="5150946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972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Qu’est-ce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la Renaissance?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2636912"/>
            <a:ext cx="7236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 renaissance de </a:t>
            </a:r>
            <a:r>
              <a:rPr lang="en-US" dirty="0" err="1"/>
              <a:t>l’Antiquité</a:t>
            </a:r>
            <a:r>
              <a:rPr lang="en-US" dirty="0"/>
              <a:t> ? (het </a:t>
            </a:r>
            <a:r>
              <a:rPr lang="en-US" dirty="0" err="1"/>
              <a:t>wedegeborte</a:t>
            </a:r>
            <a:r>
              <a:rPr lang="en-US" dirty="0"/>
              <a:t> van de </a:t>
            </a:r>
            <a:r>
              <a:rPr lang="en-US" dirty="0" err="1"/>
              <a:t>klassieke</a:t>
            </a:r>
            <a:r>
              <a:rPr lang="en-US" dirty="0"/>
              <a:t> </a:t>
            </a:r>
            <a:r>
              <a:rPr lang="en-US" dirty="0" err="1"/>
              <a:t>oudheid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13077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À</a:t>
            </a:r>
            <a:r>
              <a:rPr lang="en-US" dirty="0"/>
              <a:t> LA DÉCOUVERTE DU NOUVEAU MONDE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56176" y="1700808"/>
            <a:ext cx="25202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Inventions:</a:t>
            </a:r>
          </a:p>
          <a:p>
            <a:r>
              <a:rPr lang="en-US" dirty="0"/>
              <a:t>En </a:t>
            </a:r>
            <a:r>
              <a:rPr lang="en-US" dirty="0" err="1"/>
              <a:t>astronomie</a:t>
            </a:r>
            <a:endParaRPr lang="en-US" dirty="0"/>
          </a:p>
          <a:p>
            <a:r>
              <a:rPr lang="en-US" dirty="0"/>
              <a:t>Le </a:t>
            </a:r>
            <a:r>
              <a:rPr lang="en-US" dirty="0" err="1"/>
              <a:t>compas</a:t>
            </a:r>
            <a:endParaRPr lang="en-US" dirty="0"/>
          </a:p>
          <a:p>
            <a:r>
              <a:rPr lang="en-US" dirty="0"/>
              <a:t>La </a:t>
            </a:r>
            <a:r>
              <a:rPr lang="en-US" dirty="0" err="1"/>
              <a:t>poudre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canon (</a:t>
            </a:r>
            <a:r>
              <a:rPr lang="en-US" dirty="0" err="1"/>
              <a:t>buskruit</a:t>
            </a:r>
            <a:r>
              <a:rPr lang="en-US" dirty="0"/>
              <a:t>)</a:t>
            </a:r>
          </a:p>
          <a:p>
            <a:r>
              <a:rPr lang="en-US" dirty="0"/>
              <a:t>Le Commerce et </a:t>
            </a:r>
            <a:r>
              <a:rPr lang="en-US" dirty="0" err="1"/>
              <a:t>l’économie</a:t>
            </a:r>
            <a:r>
              <a:rPr lang="en-US" dirty="0"/>
              <a:t> (</a:t>
            </a:r>
            <a:r>
              <a:rPr lang="en-US" dirty="0" err="1"/>
              <a:t>banques</a:t>
            </a:r>
            <a:r>
              <a:rPr lang="en-US" dirty="0"/>
              <a:t> en </a:t>
            </a:r>
            <a:r>
              <a:rPr lang="en-US" dirty="0" err="1"/>
              <a:t>Italie</a:t>
            </a:r>
            <a:r>
              <a:rPr lang="en-US" dirty="0"/>
              <a:t>)</a:t>
            </a:r>
          </a:p>
          <a:p>
            <a:r>
              <a:rPr lang="en-US" dirty="0"/>
              <a:t>La </a:t>
            </a:r>
            <a:r>
              <a:rPr lang="en-US" dirty="0" err="1"/>
              <a:t>colonisation</a:t>
            </a:r>
            <a:r>
              <a:rPr lang="en-US" dirty="0"/>
              <a:t>, </a:t>
            </a:r>
            <a:r>
              <a:rPr lang="en-US" dirty="0" err="1"/>
              <a:t>l’esclavage</a:t>
            </a:r>
            <a:r>
              <a:rPr lang="en-US" dirty="0"/>
              <a:t>..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844824"/>
            <a:ext cx="5258449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0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L’IMPRIMERIE</a:t>
            </a:r>
            <a:br>
              <a:rPr lang="en-US" dirty="0"/>
            </a:br>
            <a:r>
              <a:rPr lang="en-US" dirty="0"/>
              <a:t>(de </a:t>
            </a:r>
            <a:r>
              <a:rPr lang="en-US" dirty="0" err="1"/>
              <a:t>boekdrukkunst</a:t>
            </a:r>
            <a:r>
              <a:rPr lang="en-US" dirty="0"/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96136" y="4581128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L’Imprimerie</a:t>
            </a:r>
            <a:endParaRPr lang="en-US" dirty="0"/>
          </a:p>
          <a:p>
            <a:r>
              <a:rPr lang="en-US" dirty="0"/>
              <a:t>1454 – Gutenberg</a:t>
            </a:r>
          </a:p>
          <a:p>
            <a:r>
              <a:rPr lang="en-US" dirty="0" err="1"/>
              <a:t>Textes</a:t>
            </a:r>
            <a:r>
              <a:rPr lang="en-US" dirty="0"/>
              <a:t> </a:t>
            </a:r>
            <a:r>
              <a:rPr lang="en-US" dirty="0" err="1"/>
              <a:t>accessibles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un plus grand public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2204864"/>
            <a:ext cx="4677881" cy="33843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20992">
            <a:off x="5652337" y="2327478"/>
            <a:ext cx="30480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806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LECTURE: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14368" y="2132856"/>
            <a:ext cx="35781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 lit </a:t>
            </a:r>
            <a:r>
              <a:rPr lang="en-US" dirty="0" err="1"/>
              <a:t>dans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tête</a:t>
            </a:r>
          </a:p>
          <a:p>
            <a:r>
              <a:rPr lang="en-US" dirty="0"/>
              <a:t>On </a:t>
            </a:r>
            <a:r>
              <a:rPr lang="en-US" dirty="0" err="1"/>
              <a:t>redécouvre</a:t>
            </a:r>
            <a:r>
              <a:rPr lang="en-US" dirty="0"/>
              <a:t> les </a:t>
            </a:r>
            <a:r>
              <a:rPr lang="en-US" dirty="0" err="1"/>
              <a:t>grands</a:t>
            </a:r>
            <a:r>
              <a:rPr lang="en-US" dirty="0"/>
              <a:t> </a:t>
            </a:r>
            <a:r>
              <a:rPr lang="en-US" dirty="0" err="1"/>
              <a:t>traités</a:t>
            </a:r>
            <a:r>
              <a:rPr lang="en-US" dirty="0"/>
              <a:t>  </a:t>
            </a:r>
            <a:r>
              <a:rPr lang="en-US" dirty="0" err="1"/>
              <a:t>d’Ovide</a:t>
            </a:r>
            <a:r>
              <a:rPr lang="en-US" dirty="0"/>
              <a:t> et de </a:t>
            </a:r>
            <a:r>
              <a:rPr lang="en-US" dirty="0" err="1"/>
              <a:t>Virgile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On </a:t>
            </a:r>
            <a:r>
              <a:rPr lang="en-US" dirty="0" err="1"/>
              <a:t>redécouvre</a:t>
            </a:r>
            <a:r>
              <a:rPr lang="en-US" dirty="0"/>
              <a:t> la </a:t>
            </a:r>
            <a:r>
              <a:rPr lang="en-US" dirty="0" err="1"/>
              <a:t>rhétorique</a:t>
            </a:r>
            <a:endParaRPr lang="en-US" dirty="0"/>
          </a:p>
          <a:p>
            <a:endParaRPr lang="en-US" dirty="0"/>
          </a:p>
          <a:p>
            <a:r>
              <a:rPr lang="en-US" dirty="0"/>
              <a:t>Les </a:t>
            </a:r>
            <a:r>
              <a:rPr lang="en-US" dirty="0" err="1"/>
              <a:t>humanistes</a:t>
            </a:r>
            <a:r>
              <a:rPr lang="en-US" dirty="0"/>
              <a:t> </a:t>
            </a:r>
            <a:r>
              <a:rPr lang="en-US" dirty="0" err="1"/>
              <a:t>voient</a:t>
            </a:r>
            <a:r>
              <a:rPr lang="en-US" dirty="0"/>
              <a:t> le jour:</a:t>
            </a:r>
          </a:p>
          <a:p>
            <a:r>
              <a:rPr lang="en-US" dirty="0"/>
              <a:t>Important:  </a:t>
            </a:r>
          </a:p>
          <a:p>
            <a:r>
              <a:rPr lang="en-US" dirty="0" err="1"/>
              <a:t>L’Individu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la </a:t>
            </a:r>
            <a:r>
              <a:rPr lang="en-US" dirty="0" err="1"/>
              <a:t>société</a:t>
            </a:r>
            <a:endParaRPr lang="en-US" dirty="0"/>
          </a:p>
          <a:p>
            <a:r>
              <a:rPr lang="en-US" dirty="0"/>
              <a:t>Carpe Diem</a:t>
            </a:r>
          </a:p>
          <a:p>
            <a:r>
              <a:rPr lang="en-US" dirty="0" err="1"/>
              <a:t>L’Éducation</a:t>
            </a:r>
            <a:endParaRPr lang="en-US" dirty="0"/>
          </a:p>
          <a:p>
            <a:r>
              <a:rPr lang="en-US" dirty="0"/>
              <a:t>La Langue – Les </a:t>
            </a:r>
            <a:r>
              <a:rPr lang="en-US" dirty="0" err="1"/>
              <a:t>Langues</a:t>
            </a:r>
            <a:endParaRPr lang="en-US" dirty="0"/>
          </a:p>
          <a:p>
            <a:r>
              <a:rPr lang="en-US" dirty="0"/>
              <a:t>La </a:t>
            </a:r>
            <a:r>
              <a:rPr lang="en-US" dirty="0" err="1"/>
              <a:t>Musique</a:t>
            </a:r>
            <a:endParaRPr lang="en-US" dirty="0"/>
          </a:p>
          <a:p>
            <a:r>
              <a:rPr lang="en-US" dirty="0"/>
              <a:t>La </a:t>
            </a:r>
            <a:r>
              <a:rPr lang="en-US" dirty="0" err="1"/>
              <a:t>Liberté</a:t>
            </a:r>
            <a:r>
              <a:rPr lang="en-US" dirty="0"/>
              <a:t> de </a:t>
            </a:r>
            <a:r>
              <a:rPr lang="en-US" dirty="0" err="1"/>
              <a:t>pensée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420888"/>
            <a:ext cx="4675559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42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1280</TotalTime>
  <Words>574</Words>
  <Application>Microsoft Macintosh PowerPoint</Application>
  <PresentationFormat>Diavoorstelling (4:3)</PresentationFormat>
  <Paragraphs>97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Office-thema</vt:lpstr>
      <vt:lpstr>MOYEN AGE</vt:lpstr>
      <vt:lpstr>LA RENAISSANCE</vt:lpstr>
      <vt:lpstr>LE CHÂTEAU DE CHAMBORD</vt:lpstr>
      <vt:lpstr>LEONARDO DA VINCI</vt:lpstr>
      <vt:lpstr>ESCALIERS DOUBLES EN COLIMAÇON (dubbele wenteltrap)</vt:lpstr>
      <vt:lpstr>Qu’est-ce que la Renaissance?</vt:lpstr>
      <vt:lpstr>À LA DÉCOUVERTE DU NOUVEAU MONDE</vt:lpstr>
      <vt:lpstr>L’IMPRIMERIE (de boekdrukkunst)</vt:lpstr>
      <vt:lpstr>LECTURE:  </vt:lpstr>
      <vt:lpstr>LA RHÉTORIQUE</vt:lpstr>
      <vt:lpstr>PowerPoint-presentatie</vt:lpstr>
      <vt:lpstr>LA RENAISSANCE EN FRANCE</vt:lpstr>
      <vt:lpstr>FRANÇOIS RABELAIS, 1483 - 1523</vt:lpstr>
      <vt:lpstr>RABELAIS</vt:lpstr>
      <vt:lpstr>MICHEL DE MONTAIGNE, 1533 - 1592</vt:lpstr>
      <vt:lpstr>MONTAIGNE</vt:lpstr>
      <vt:lpstr> RÉSUMÉ - RENAISSANCE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RENAISSANCE</dc:title>
  <dc:creator>E.M.P. Vena</dc:creator>
  <cp:lastModifiedBy>elisavena@kpnmail.nl</cp:lastModifiedBy>
  <cp:revision>82</cp:revision>
  <cp:lastPrinted>2015-09-14T09:09:11Z</cp:lastPrinted>
  <dcterms:created xsi:type="dcterms:W3CDTF">2015-08-25T13:53:07Z</dcterms:created>
  <dcterms:modified xsi:type="dcterms:W3CDTF">2019-07-11T14:19:09Z</dcterms:modified>
</cp:coreProperties>
</file>