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1" r:id="rId2"/>
    <p:sldId id="261" r:id="rId3"/>
    <p:sldId id="262" r:id="rId4"/>
    <p:sldId id="257" r:id="rId5"/>
    <p:sldId id="271" r:id="rId6"/>
    <p:sldId id="258" r:id="rId7"/>
    <p:sldId id="272" r:id="rId8"/>
    <p:sldId id="259" r:id="rId9"/>
    <p:sldId id="282" r:id="rId10"/>
    <p:sldId id="263" r:id="rId11"/>
    <p:sldId id="273" r:id="rId12"/>
    <p:sldId id="274" r:id="rId13"/>
    <p:sldId id="267" r:id="rId14"/>
    <p:sldId id="284" r:id="rId15"/>
    <p:sldId id="285" r:id="rId16"/>
    <p:sldId id="268" r:id="rId17"/>
    <p:sldId id="269" r:id="rId18"/>
    <p:sldId id="270" r:id="rId19"/>
    <p:sldId id="260" r:id="rId20"/>
    <p:sldId id="276" r:id="rId21"/>
    <p:sldId id="287" r:id="rId22"/>
    <p:sldId id="265" r:id="rId23"/>
    <p:sldId id="280" r:id="rId24"/>
    <p:sldId id="264" r:id="rId25"/>
    <p:sldId id="266" r:id="rId26"/>
    <p:sldId id="277" r:id="rId27"/>
    <p:sldId id="278" r:id="rId28"/>
    <p:sldId id="275" r:id="rId29"/>
    <p:sldId id="286" r:id="rId30"/>
    <p:sldId id="288" r:id="rId3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>
        <p:scale>
          <a:sx n="97" d="100"/>
          <a:sy n="97" d="100"/>
        </p:scale>
        <p:origin x="2080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082A-5C7C-4001-A377-9DD23E806C6C}" type="datetimeFigureOut">
              <a:rPr lang="nl-NL" smtClean="0"/>
              <a:t>26-06-18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16B2-1614-4B79-B85E-E80B764F6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1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FD7DB-6DC5-4CB2-868E-5F0F3069DC4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1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1B609-AF25-4617-A086-8B57E2111FF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8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4CB26-34C5-40FD-A8DC-9E32880FAAD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55F1-C5D8-4609-B7ED-2DD1E0CBC5C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4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8EC76-DED7-4311-9A87-191032C6859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E039F-26B7-4B2C-A645-D1EA2EC044A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FCD50-F6A9-4B8E-B80A-84B2E8D2E2C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D01C3-12FA-4E61-8D39-C456423012F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3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85D6F-7BCC-48B7-9B92-6C764020AF2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8A582-C69B-4DCE-931E-96E9F91201E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F3049-DB41-4D6F-B700-BFB9981A0B7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5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89616-D508-476A-BC9B-2492C036CC8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3ADA5-7D79-4AF0-9F73-CBA771D024F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ACD762-81C2-4C6F-AAA2-6D994B53F63A}" type="slidenum">
              <a:rPr lang="nl-NL" alt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ti59NdbG1c" TargetMode="External"/><Relationship Id="rId2" Type="http://schemas.openxmlformats.org/officeDocument/2006/relationships/hyperlink" Target="https://www.youtube.com/watch?v=AnCprsn7g8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youtube.com/watch?v=zO1_r6slU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J%C3%A9sus-Christ" TargetMode="External"/><Relationship Id="rId2" Type="http://schemas.openxmlformats.org/officeDocument/2006/relationships/hyperlink" Target="https://fr.wikipedia.org/wiki/Lancelot_ou_le_Chevalier_de_la_charrette#cite_note-Jean-Marie_Fritz_1994,_p._28-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All%C3%A9gori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wdbFBMVSddM&amp;list=PLonV3E4VsI5jiaeVJef8qkE-F8PPcl3y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gXY9TuuwyL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LE MOYEN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r>
              <a:rPr lang="en-US" sz="2400" dirty="0"/>
              <a:t>Begin van de </a:t>
            </a:r>
            <a:r>
              <a:rPr lang="en-US" sz="2400" dirty="0" err="1"/>
              <a:t>val</a:t>
            </a:r>
            <a:r>
              <a:rPr lang="en-US" sz="2400" dirty="0"/>
              <a:t> van het </a:t>
            </a:r>
            <a:r>
              <a:rPr lang="en-US" sz="2400" dirty="0" err="1"/>
              <a:t>Romeinse</a:t>
            </a:r>
            <a:r>
              <a:rPr lang="en-US" sz="2400" dirty="0"/>
              <a:t> </a:t>
            </a:r>
            <a:r>
              <a:rPr lang="en-US" sz="2400" dirty="0" err="1"/>
              <a:t>rijk</a:t>
            </a:r>
            <a:r>
              <a:rPr lang="en-US" sz="2400" dirty="0"/>
              <a:t> (476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Christus</a:t>
            </a:r>
            <a:r>
              <a:rPr lang="en-US" sz="2400" dirty="0"/>
              <a:t>)</a:t>
            </a: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76464" cy="36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39952" y="1196752"/>
            <a:ext cx="4629200" cy="172819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 </a:t>
            </a:r>
            <a:r>
              <a:rPr lang="nl-NL" dirty="0" err="1"/>
              <a:t>français</a:t>
            </a:r>
            <a:r>
              <a:rPr lang="nl-NL" dirty="0"/>
              <a:t> </a:t>
            </a:r>
            <a:r>
              <a:rPr lang="nl-NL" dirty="0" err="1"/>
              <a:t>d’aujourd’hui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Sous Louis XIII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36322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39330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Fondation</a:t>
            </a:r>
            <a:r>
              <a:rPr lang="nl-NL" sz="2400" dirty="0"/>
              <a:t> de </a:t>
            </a:r>
            <a:r>
              <a:rPr lang="nl-NL" sz="2400" dirty="0" err="1"/>
              <a:t>l’Académie</a:t>
            </a:r>
            <a:r>
              <a:rPr lang="nl-NL" sz="2400" dirty="0"/>
              <a:t> </a:t>
            </a:r>
            <a:r>
              <a:rPr lang="nl-NL" sz="2400" dirty="0" err="1"/>
              <a:t>française</a:t>
            </a:r>
            <a:r>
              <a:rPr lang="nl-NL" sz="2400" dirty="0"/>
              <a:t> en 1636.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342900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Comment?</a:t>
            </a:r>
          </a:p>
        </p:txBody>
      </p:sp>
    </p:spTree>
    <p:extLst>
      <p:ext uri="{BB962C8B-B14F-4D97-AF65-F5344CB8AC3E}">
        <p14:creationId xmlns:p14="http://schemas.microsoft.com/office/powerpoint/2010/main" val="19362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altLang="nl-NL" sz="4000" dirty="0"/>
              <a:t>Middeleeuwen – </a:t>
            </a:r>
            <a:r>
              <a:rPr lang="nl-NL" altLang="nl-NL" sz="4000" dirty="0" err="1"/>
              <a:t>Moyen</a:t>
            </a:r>
            <a:r>
              <a:rPr lang="nl-NL" altLang="nl-NL" sz="4000" dirty="0"/>
              <a:t> Age</a:t>
            </a:r>
            <a:br>
              <a:rPr lang="nl-NL" altLang="nl-NL" sz="4000" dirty="0"/>
            </a:br>
            <a:r>
              <a:rPr lang="nl-NL" altLang="nl-NL" sz="4000" dirty="0"/>
              <a:t>(tot ongeveer 1400 AD)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nl-NL" altLang="nl-NL" dirty="0"/>
              <a:t>Maatschappelijke kenmerken:</a:t>
            </a:r>
          </a:p>
          <a:p>
            <a:pPr marL="990600" lvl="1" indent="-533400" eaLnBrk="1" hangingPunct="1"/>
            <a:r>
              <a:rPr lang="nl-NL" altLang="nl-NL" dirty="0"/>
              <a:t>feodale stelsel met 4 klassen</a:t>
            </a:r>
          </a:p>
          <a:p>
            <a:pPr marL="1371600" lvl="2" indent="-457200" eaLnBrk="1" hangingPunct="1"/>
            <a:r>
              <a:rPr lang="nl-NL" altLang="nl-NL" dirty="0"/>
              <a:t>La noblesse</a:t>
            </a:r>
          </a:p>
          <a:p>
            <a:pPr marL="1371600" lvl="2" indent="-457200" eaLnBrk="1" hangingPunct="1"/>
            <a:r>
              <a:rPr lang="nl-NL" altLang="nl-NL" dirty="0"/>
              <a:t>Le clergé</a:t>
            </a:r>
          </a:p>
          <a:p>
            <a:pPr marL="1371600" lvl="2" indent="-457200" eaLnBrk="1" hangingPunct="1"/>
            <a:r>
              <a:rPr lang="nl-NL" altLang="nl-NL" dirty="0"/>
              <a:t>Les bourgeois</a:t>
            </a:r>
          </a:p>
          <a:p>
            <a:pPr marL="1371600" lvl="2" indent="-457200" eaLnBrk="1" hangingPunct="1"/>
            <a:r>
              <a:rPr lang="nl-NL" altLang="nl-NL" dirty="0"/>
              <a:t>Les </a:t>
            </a:r>
            <a:r>
              <a:rPr lang="nl-NL" altLang="nl-NL" dirty="0" err="1"/>
              <a:t>vilains</a:t>
            </a:r>
            <a:endParaRPr lang="nl-NL" altLang="nl-NL" dirty="0"/>
          </a:p>
          <a:p>
            <a:pPr marL="990600" lvl="1" indent="-533400" eaLnBrk="1" hangingPunct="1"/>
            <a:r>
              <a:rPr lang="nl-NL" altLang="nl-NL" dirty="0"/>
              <a:t>Invloed van de Katholieke Kerk is heel groot; het leven staat in het teken van God</a:t>
            </a:r>
          </a:p>
          <a:p>
            <a:pPr marL="1371600" lvl="2" indent="-457200" eaLnBrk="1" hangingPunct="1">
              <a:buFontTx/>
              <a:buChar char="-"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2237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Moyen Âge – Litteraire kenmerken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Werken zijn meestal anoniem, want mens is niet belangrijk, maar het godsdienstige</a:t>
            </a:r>
          </a:p>
          <a:p>
            <a:pPr eaLnBrk="1" hangingPunct="1"/>
            <a:r>
              <a:rPr lang="nl-NL" altLang="nl-NL" dirty="0"/>
              <a:t>Veel heiligenlevens</a:t>
            </a:r>
          </a:p>
          <a:p>
            <a:pPr eaLnBrk="1" hangingPunct="1"/>
            <a:r>
              <a:rPr lang="nl-NL" altLang="nl-NL" dirty="0"/>
              <a:t>Ridderromans (chanson de geste)</a:t>
            </a:r>
          </a:p>
          <a:p>
            <a:pPr eaLnBrk="1" hangingPunct="1"/>
            <a:r>
              <a:rPr lang="nl-NL" altLang="nl-NL" dirty="0"/>
              <a:t>Hoofse literatuur (</a:t>
            </a:r>
            <a:r>
              <a:rPr lang="nl-NL" altLang="nl-NL" dirty="0" err="1"/>
              <a:t>littérature</a:t>
            </a:r>
            <a:r>
              <a:rPr lang="nl-NL" altLang="nl-NL" dirty="0"/>
              <a:t> </a:t>
            </a:r>
            <a:r>
              <a:rPr lang="nl-NL" altLang="nl-NL" dirty="0" err="1"/>
              <a:t>courtoise</a:t>
            </a:r>
            <a:r>
              <a:rPr lang="nl-NL" altLang="nl-NL" dirty="0"/>
              <a:t>)</a:t>
            </a:r>
          </a:p>
          <a:p>
            <a:pPr eaLnBrk="1" hangingPunct="1"/>
            <a:r>
              <a:rPr lang="nl-NL" altLang="nl-NL" dirty="0"/>
              <a:t>Lyrische poëzie en burgerlijke literatuur</a:t>
            </a:r>
          </a:p>
          <a:p>
            <a:pPr eaLnBrk="1" hangingPunct="1"/>
            <a:r>
              <a:rPr lang="nl-NL" altLang="nl-NL" dirty="0"/>
              <a:t>Toneel: geestelijk en wereldlijk toneel</a:t>
            </a:r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695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 Chanson de Roland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3499"/>
            <a:ext cx="3300958" cy="48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3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r>
              <a:rPr lang="en-US" sz="1600" dirty="0" err="1"/>
              <a:t>Samenvatting</a:t>
            </a:r>
            <a:r>
              <a:rPr lang="en-US" sz="1600" dirty="0"/>
              <a:t>:  La Chanson de Roland</a:t>
            </a:r>
          </a:p>
          <a:p>
            <a:endParaRPr lang="en-US" sz="1400" dirty="0"/>
          </a:p>
          <a:p>
            <a:r>
              <a:rPr lang="en-US" sz="1400" dirty="0" err="1"/>
              <a:t>Karel</a:t>
            </a:r>
            <a:r>
              <a:rPr lang="en-US" sz="1400" dirty="0"/>
              <a:t> de Grote </a:t>
            </a:r>
            <a:r>
              <a:rPr lang="en-US" sz="1400" dirty="0" err="1"/>
              <a:t>heeft</a:t>
            </a:r>
            <a:r>
              <a:rPr lang="en-US" sz="1400" dirty="0"/>
              <a:t> </a:t>
            </a:r>
            <a:r>
              <a:rPr lang="en-US" sz="1400" dirty="0" err="1"/>
              <a:t>bijna</a:t>
            </a:r>
            <a:r>
              <a:rPr lang="en-US" sz="1400" dirty="0"/>
              <a:t> heel </a:t>
            </a:r>
            <a:r>
              <a:rPr lang="en-US" sz="1400" dirty="0" err="1"/>
              <a:t>Spanje</a:t>
            </a:r>
            <a:r>
              <a:rPr lang="en-US" sz="1400" dirty="0"/>
              <a:t> </a:t>
            </a:r>
            <a:r>
              <a:rPr lang="en-US" sz="1400" dirty="0" err="1"/>
              <a:t>veroverd</a:t>
            </a:r>
            <a:r>
              <a:rPr lang="en-US" sz="1400" dirty="0"/>
              <a:t> op de </a:t>
            </a:r>
            <a:r>
              <a:rPr lang="en-US" sz="1400" dirty="0" err="1"/>
              <a:t>Saracenen</a:t>
            </a:r>
            <a:r>
              <a:rPr lang="en-US" sz="1400" dirty="0"/>
              <a:t> die </a:t>
            </a:r>
            <a:r>
              <a:rPr lang="en-US" sz="1400" dirty="0" err="1"/>
              <a:t>onder</a:t>
            </a:r>
            <a:r>
              <a:rPr lang="en-US" sz="1400" dirty="0"/>
              <a:t> bevel </a:t>
            </a:r>
            <a:r>
              <a:rPr lang="en-US" sz="1400" dirty="0" err="1"/>
              <a:t>staan</a:t>
            </a:r>
            <a:r>
              <a:rPr lang="en-US" sz="1400" dirty="0"/>
              <a:t> van </a:t>
            </a:r>
            <a:r>
              <a:rPr lang="en-US" sz="1400" dirty="0" err="1"/>
              <a:t>koning</a:t>
            </a:r>
            <a:r>
              <a:rPr lang="en-US" sz="1400" dirty="0"/>
              <a:t> </a:t>
            </a:r>
            <a:r>
              <a:rPr lang="en-US" sz="1400" dirty="0" err="1"/>
              <a:t>Marcelijs</a:t>
            </a:r>
            <a:r>
              <a:rPr lang="en-US" sz="1400" dirty="0"/>
              <a:t>. </a:t>
            </a:r>
            <a:r>
              <a:rPr lang="en-US" sz="1400" dirty="0" err="1"/>
              <a:t>Marcelijs</a:t>
            </a:r>
            <a:r>
              <a:rPr lang="en-US" sz="1400" dirty="0"/>
              <a:t> </a:t>
            </a:r>
            <a:r>
              <a:rPr lang="en-US" sz="1400" dirty="0" err="1"/>
              <a:t>besluit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bedriegen</a:t>
            </a:r>
            <a:r>
              <a:rPr lang="en-US" sz="1400" dirty="0"/>
              <a:t> door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zeggen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hij</a:t>
            </a:r>
            <a:r>
              <a:rPr lang="en-US" sz="1400" dirty="0"/>
              <a:t> </a:t>
            </a:r>
            <a:r>
              <a:rPr lang="en-US" sz="1400" dirty="0" err="1"/>
              <a:t>zich</a:t>
            </a:r>
            <a:r>
              <a:rPr lang="en-US" sz="1400" dirty="0"/>
              <a:t> </a:t>
            </a:r>
            <a:r>
              <a:rPr lang="en-US" sz="1400" dirty="0" err="1"/>
              <a:t>overgeeft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zo</a:t>
            </a:r>
            <a:r>
              <a:rPr lang="en-US" sz="1400" dirty="0"/>
              <a:t> de </a:t>
            </a:r>
            <a:r>
              <a:rPr lang="en-US" sz="1400" dirty="0" err="1"/>
              <a:t>macht</a:t>
            </a:r>
            <a:r>
              <a:rPr lang="en-US" sz="1400" dirty="0"/>
              <a:t>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krijgen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naar</a:t>
            </a:r>
            <a:r>
              <a:rPr lang="en-US" sz="1400" dirty="0"/>
              <a:t> </a:t>
            </a:r>
            <a:r>
              <a:rPr lang="en-US" sz="1400" dirty="0" err="1"/>
              <a:t>Aken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. Maar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vertrouwt</a:t>
            </a:r>
            <a:r>
              <a:rPr lang="en-US" sz="1400" dirty="0"/>
              <a:t> het </a:t>
            </a:r>
            <a:r>
              <a:rPr lang="en-US" sz="1400" dirty="0" err="1"/>
              <a:t>niet</a:t>
            </a:r>
            <a:r>
              <a:rPr lang="en-US" sz="1400" dirty="0"/>
              <a:t> en </a:t>
            </a:r>
            <a:r>
              <a:rPr lang="en-US" sz="1400" dirty="0" err="1"/>
              <a:t>raadpleegt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neef</a:t>
            </a:r>
            <a:r>
              <a:rPr lang="en-US" sz="1400" dirty="0"/>
              <a:t> </a:t>
            </a:r>
            <a:r>
              <a:rPr lang="en-US" sz="1400" dirty="0" err="1"/>
              <a:t>Graaf</a:t>
            </a:r>
            <a:r>
              <a:rPr lang="en-US" sz="1400" dirty="0"/>
              <a:t> Roeland. Roeland </a:t>
            </a:r>
            <a:r>
              <a:rPr lang="en-US" sz="1400" dirty="0" err="1"/>
              <a:t>adviseert</a:t>
            </a:r>
            <a:r>
              <a:rPr lang="en-US" sz="1400" dirty="0"/>
              <a:t> </a:t>
            </a:r>
            <a:r>
              <a:rPr lang="en-US" sz="1400" dirty="0" err="1"/>
              <a:t>Graaf</a:t>
            </a:r>
            <a:r>
              <a:rPr lang="en-US" sz="1400" dirty="0"/>
              <a:t> </a:t>
            </a:r>
            <a:r>
              <a:rPr lang="en-US" sz="1400" dirty="0" err="1"/>
              <a:t>Ganelon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sturen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orde</a:t>
            </a:r>
            <a:r>
              <a:rPr lang="en-US" sz="1400" dirty="0"/>
              <a:t> op </a:t>
            </a:r>
            <a:r>
              <a:rPr lang="en-US" sz="1400" dirty="0" err="1"/>
              <a:t>zaken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stellen</a:t>
            </a:r>
            <a:r>
              <a:rPr lang="en-US" sz="1400" dirty="0"/>
              <a:t>. </a:t>
            </a:r>
            <a:r>
              <a:rPr lang="en-US" sz="1400" dirty="0" err="1"/>
              <a:t>Deze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, maar </a:t>
            </a:r>
            <a:r>
              <a:rPr lang="en-US" sz="1400" dirty="0" err="1"/>
              <a:t>hij</a:t>
            </a:r>
            <a:r>
              <a:rPr lang="en-US" sz="1400" dirty="0"/>
              <a:t> </a:t>
            </a:r>
            <a:r>
              <a:rPr lang="en-US" sz="1400" dirty="0" err="1"/>
              <a:t>denkt</a:t>
            </a:r>
            <a:r>
              <a:rPr lang="en-US" sz="1400" dirty="0"/>
              <a:t> ten </a:t>
            </a:r>
            <a:r>
              <a:rPr lang="en-US" sz="1400" dirty="0" err="1"/>
              <a:t>onrechte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Roeland hem </a:t>
            </a:r>
            <a:r>
              <a:rPr lang="en-US" sz="1400" dirty="0" err="1"/>
              <a:t>dood</a:t>
            </a:r>
            <a:r>
              <a:rPr lang="en-US" sz="1400" dirty="0"/>
              <a:t> </a:t>
            </a:r>
            <a:r>
              <a:rPr lang="en-US" sz="1400" dirty="0" err="1"/>
              <a:t>wil</a:t>
            </a:r>
            <a:r>
              <a:rPr lang="en-US" sz="1400" dirty="0"/>
              <a:t> </a:t>
            </a:r>
            <a:r>
              <a:rPr lang="en-US" sz="1400" dirty="0" err="1"/>
              <a:t>hebben</a:t>
            </a:r>
            <a:r>
              <a:rPr lang="en-US" sz="1400" dirty="0"/>
              <a:t> en </a:t>
            </a:r>
            <a:r>
              <a:rPr lang="en-US" sz="1400" dirty="0" err="1"/>
              <a:t>pleegt</a:t>
            </a:r>
            <a:r>
              <a:rPr lang="en-US" sz="1400" dirty="0"/>
              <a:t> </a:t>
            </a:r>
            <a:r>
              <a:rPr lang="en-US" sz="1400" dirty="0" err="1"/>
              <a:t>verraad</a:t>
            </a:r>
            <a:r>
              <a:rPr lang="en-US" sz="1400" dirty="0"/>
              <a:t> met </a:t>
            </a:r>
            <a:r>
              <a:rPr lang="en-US" sz="1400" dirty="0" err="1"/>
              <a:t>koning</a:t>
            </a:r>
            <a:r>
              <a:rPr lang="en-US" sz="1400" dirty="0"/>
              <a:t> </a:t>
            </a:r>
            <a:r>
              <a:rPr lang="en-US" sz="1400" dirty="0" err="1"/>
              <a:t>Marcelijs</a:t>
            </a:r>
            <a:r>
              <a:rPr lang="en-US" sz="1400" dirty="0"/>
              <a:t> </a:t>
            </a:r>
            <a:r>
              <a:rPr lang="en-US" sz="1400" dirty="0" err="1"/>
              <a:t>uit</a:t>
            </a:r>
            <a:r>
              <a:rPr lang="en-US" sz="1400" dirty="0"/>
              <a:t> </a:t>
            </a:r>
            <a:r>
              <a:rPr lang="en-US" sz="1400" dirty="0" err="1"/>
              <a:t>wrok</a:t>
            </a:r>
            <a:r>
              <a:rPr lang="en-US" sz="1400" dirty="0"/>
              <a:t>. Roeland </a:t>
            </a:r>
            <a:r>
              <a:rPr lang="en-US" sz="1400" dirty="0" err="1"/>
              <a:t>zal</a:t>
            </a:r>
            <a:r>
              <a:rPr lang="en-US" sz="1400" dirty="0"/>
              <a:t> </a:t>
            </a:r>
            <a:r>
              <a:rPr lang="en-US" sz="1400" dirty="0" err="1"/>
              <a:t>namelijk</a:t>
            </a:r>
            <a:r>
              <a:rPr lang="en-US" sz="1400" dirty="0"/>
              <a:t> </a:t>
            </a:r>
            <a:r>
              <a:rPr lang="en-US" sz="1400" dirty="0" err="1"/>
              <a:t>bij</a:t>
            </a:r>
            <a:r>
              <a:rPr lang="en-US" sz="1400" dirty="0"/>
              <a:t> de </a:t>
            </a:r>
            <a:r>
              <a:rPr lang="en-US" sz="1400" dirty="0" err="1"/>
              <a:t>terugtocht</a:t>
            </a:r>
            <a:r>
              <a:rPr lang="en-US" sz="1400" dirty="0"/>
              <a:t> de </a:t>
            </a:r>
            <a:r>
              <a:rPr lang="en-US" sz="1400" dirty="0" err="1"/>
              <a:t>achterhoede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rekening</a:t>
            </a:r>
            <a:r>
              <a:rPr lang="en-US" sz="1400" dirty="0"/>
              <a:t> </a:t>
            </a:r>
            <a:r>
              <a:rPr lang="en-US" sz="1400" dirty="0" err="1"/>
              <a:t>nemen</a:t>
            </a:r>
            <a:r>
              <a:rPr lang="en-US" sz="1400" dirty="0"/>
              <a:t> en die </a:t>
            </a:r>
            <a:r>
              <a:rPr lang="en-US" sz="1400" dirty="0" err="1"/>
              <a:t>kan</a:t>
            </a:r>
            <a:r>
              <a:rPr lang="en-US" sz="1400" dirty="0"/>
              <a:t> door de </a:t>
            </a:r>
            <a:r>
              <a:rPr lang="en-US" sz="1400" dirty="0" err="1"/>
              <a:t>Saracenen</a:t>
            </a:r>
            <a:r>
              <a:rPr lang="en-US" sz="1400" dirty="0"/>
              <a:t> </a:t>
            </a:r>
            <a:r>
              <a:rPr lang="en-US" sz="1400" dirty="0" err="1"/>
              <a:t>makkelijk</a:t>
            </a:r>
            <a:r>
              <a:rPr lang="en-US" sz="1400" dirty="0"/>
              <a:t> </a:t>
            </a:r>
            <a:r>
              <a:rPr lang="en-US" sz="1400" dirty="0" err="1"/>
              <a:t>uitgeschakeld</a:t>
            </a:r>
            <a:r>
              <a:rPr lang="en-US" sz="1400" dirty="0"/>
              <a:t> </a:t>
            </a:r>
            <a:r>
              <a:rPr lang="en-US" sz="1400" dirty="0" err="1"/>
              <a:t>worden</a:t>
            </a:r>
            <a:r>
              <a:rPr lang="en-US" sz="1400" dirty="0"/>
              <a:t>.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levert</a:t>
            </a:r>
            <a:r>
              <a:rPr lang="en-US" sz="1400" dirty="0"/>
              <a:t> de </a:t>
            </a:r>
            <a:r>
              <a:rPr lang="en-US" sz="1400" dirty="0" err="1"/>
              <a:t>voordelen</a:t>
            </a:r>
            <a:r>
              <a:rPr lang="en-US" sz="1400" dirty="0"/>
              <a:t> op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Marcelijs</a:t>
            </a:r>
            <a:r>
              <a:rPr lang="en-US" sz="1400" dirty="0"/>
              <a:t> </a:t>
            </a:r>
            <a:r>
              <a:rPr lang="en-US" sz="1400" dirty="0" err="1"/>
              <a:t>heerser</a:t>
            </a:r>
            <a:r>
              <a:rPr lang="en-US" sz="1400" dirty="0"/>
              <a:t> van </a:t>
            </a:r>
            <a:r>
              <a:rPr lang="en-US" sz="1400" dirty="0" err="1"/>
              <a:t>Spanje</a:t>
            </a:r>
            <a:r>
              <a:rPr lang="en-US" sz="1400" dirty="0"/>
              <a:t> </a:t>
            </a:r>
            <a:r>
              <a:rPr lang="en-US" sz="1400" dirty="0" err="1"/>
              <a:t>blijft</a:t>
            </a:r>
            <a:r>
              <a:rPr lang="en-US" sz="1400" dirty="0"/>
              <a:t> en </a:t>
            </a:r>
            <a:r>
              <a:rPr lang="en-US" sz="1400" dirty="0" err="1"/>
              <a:t>dat</a:t>
            </a:r>
            <a:r>
              <a:rPr lang="en-US" sz="1400" dirty="0"/>
              <a:t> Roeland </a:t>
            </a:r>
            <a:r>
              <a:rPr lang="en-US" sz="1400" dirty="0" err="1"/>
              <a:t>sneuvelt</a:t>
            </a:r>
            <a:r>
              <a:rPr lang="en-US" sz="1400" dirty="0"/>
              <a:t>, </a:t>
            </a:r>
            <a:r>
              <a:rPr lang="en-US" sz="1400" dirty="0" err="1"/>
              <a:t>waardoor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waarschijnlijk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strijdlust</a:t>
            </a:r>
            <a:r>
              <a:rPr lang="en-US" sz="1400" dirty="0"/>
              <a:t> </a:t>
            </a:r>
            <a:r>
              <a:rPr lang="en-US" sz="1400" dirty="0" err="1"/>
              <a:t>verliest</a:t>
            </a:r>
            <a:r>
              <a:rPr lang="en-US" sz="1400" dirty="0"/>
              <a:t>. </a:t>
            </a:r>
            <a:r>
              <a:rPr lang="en-US" sz="1400" dirty="0" err="1"/>
              <a:t>Ganelon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 </a:t>
            </a:r>
            <a:r>
              <a:rPr lang="en-US" sz="1400" dirty="0" err="1"/>
              <a:t>vertellen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de </a:t>
            </a:r>
            <a:r>
              <a:rPr lang="en-US" sz="1400" dirty="0" err="1"/>
              <a:t>laatste</a:t>
            </a:r>
            <a:r>
              <a:rPr lang="en-US" sz="1400" dirty="0"/>
              <a:t> </a:t>
            </a:r>
            <a:r>
              <a:rPr lang="en-US" sz="1400" dirty="0" err="1"/>
              <a:t>Saraceense</a:t>
            </a:r>
            <a:r>
              <a:rPr lang="en-US" sz="1400" dirty="0"/>
              <a:t> </a:t>
            </a:r>
            <a:r>
              <a:rPr lang="en-US" sz="1400" dirty="0" err="1"/>
              <a:t>troepen</a:t>
            </a:r>
            <a:r>
              <a:rPr lang="en-US" sz="1400" dirty="0"/>
              <a:t> op zee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omgekomen</a:t>
            </a:r>
            <a:r>
              <a:rPr lang="en-US" sz="1400" dirty="0"/>
              <a:t> en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naar</a:t>
            </a:r>
            <a:r>
              <a:rPr lang="en-US" sz="1400" dirty="0"/>
              <a:t> </a:t>
            </a:r>
            <a:r>
              <a:rPr lang="en-US" sz="1400" dirty="0" err="1"/>
              <a:t>Aken</a:t>
            </a:r>
            <a:r>
              <a:rPr lang="en-US" sz="1400" dirty="0"/>
              <a:t>. </a:t>
            </a:r>
            <a:r>
              <a:rPr lang="en-US" sz="1400" dirty="0" err="1"/>
              <a:t>Ganelon</a:t>
            </a:r>
            <a:r>
              <a:rPr lang="en-US" sz="1400" dirty="0"/>
              <a:t> </a:t>
            </a:r>
            <a:r>
              <a:rPr lang="en-US" sz="1400" dirty="0" err="1"/>
              <a:t>zegt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Roeland de </a:t>
            </a:r>
            <a:r>
              <a:rPr lang="en-US" sz="1400" dirty="0" err="1"/>
              <a:t>achterhoede</a:t>
            </a:r>
            <a:r>
              <a:rPr lang="en-US" sz="1400" dirty="0"/>
              <a:t> </a:t>
            </a:r>
            <a:r>
              <a:rPr lang="en-US" sz="1400" dirty="0" err="1"/>
              <a:t>moet</a:t>
            </a:r>
            <a:r>
              <a:rPr lang="en-US" sz="1400" dirty="0"/>
              <a:t> </a:t>
            </a:r>
            <a:r>
              <a:rPr lang="en-US" sz="1400" dirty="0" err="1"/>
              <a:t>nemen</a:t>
            </a:r>
            <a:r>
              <a:rPr lang="en-US" sz="1400" dirty="0"/>
              <a:t> en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stemt</a:t>
            </a:r>
            <a:r>
              <a:rPr lang="en-US" sz="1400" dirty="0"/>
              <a:t> toe </a:t>
            </a:r>
            <a:r>
              <a:rPr lang="en-US" sz="1400" dirty="0" err="1"/>
              <a:t>ondanks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vreemd</a:t>
            </a:r>
            <a:r>
              <a:rPr lang="en-US" sz="1400" dirty="0"/>
              <a:t> </a:t>
            </a:r>
            <a:r>
              <a:rPr lang="en-US" sz="1400" dirty="0" err="1"/>
              <a:t>voorgevoel</a:t>
            </a:r>
            <a:r>
              <a:rPr lang="en-US" sz="1400" dirty="0"/>
              <a:t>. </a:t>
            </a:r>
            <a:r>
              <a:rPr lang="en-US" sz="1400" dirty="0" err="1"/>
              <a:t>Als</a:t>
            </a:r>
            <a:r>
              <a:rPr lang="en-US" sz="1400" dirty="0"/>
              <a:t> het leger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smalle</a:t>
            </a:r>
            <a:r>
              <a:rPr lang="en-US" sz="1400" dirty="0"/>
              <a:t> pas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Roncevalles</a:t>
            </a:r>
            <a:r>
              <a:rPr lang="en-US" sz="1400" dirty="0"/>
              <a:t> in de </a:t>
            </a:r>
            <a:r>
              <a:rPr lang="en-US" sz="1400" dirty="0" err="1"/>
              <a:t>Pyreneeën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, </a:t>
            </a:r>
            <a:r>
              <a:rPr lang="en-US" sz="1400" dirty="0" err="1"/>
              <a:t>vallen</a:t>
            </a:r>
            <a:r>
              <a:rPr lang="en-US" sz="1400" dirty="0"/>
              <a:t> de </a:t>
            </a:r>
            <a:r>
              <a:rPr lang="en-US" sz="1400" dirty="0" err="1"/>
              <a:t>Saracenen</a:t>
            </a:r>
            <a:r>
              <a:rPr lang="en-US" sz="1400" dirty="0"/>
              <a:t> Roeland </a:t>
            </a:r>
            <a:r>
              <a:rPr lang="en-US" sz="1400" dirty="0" err="1"/>
              <a:t>aan</a:t>
            </a:r>
            <a:r>
              <a:rPr lang="en-US" sz="1400" dirty="0"/>
              <a:t>. </a:t>
            </a:r>
            <a:r>
              <a:rPr lang="en-US" sz="1400" dirty="0" err="1"/>
              <a:t>Ridder</a:t>
            </a:r>
            <a:r>
              <a:rPr lang="en-US" sz="1400" dirty="0"/>
              <a:t> Olivier </a:t>
            </a:r>
            <a:r>
              <a:rPr lang="en-US" sz="1400" dirty="0" err="1"/>
              <a:t>dringt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bij</a:t>
            </a:r>
            <a:r>
              <a:rPr lang="en-US" sz="1400" dirty="0"/>
              <a:t> Roeland op </a:t>
            </a:r>
            <a:r>
              <a:rPr lang="en-US" sz="1400" dirty="0" err="1"/>
              <a:t>aan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hij</a:t>
            </a:r>
            <a:r>
              <a:rPr lang="en-US" sz="1400" dirty="0"/>
              <a:t> op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hoorn</a:t>
            </a:r>
            <a:r>
              <a:rPr lang="en-US" sz="1400" dirty="0"/>
              <a:t> </a:t>
            </a:r>
            <a:r>
              <a:rPr lang="en-US" sz="1400" dirty="0" err="1"/>
              <a:t>moet</a:t>
            </a:r>
            <a:r>
              <a:rPr lang="en-US" sz="1400" dirty="0"/>
              <a:t> </a:t>
            </a:r>
            <a:r>
              <a:rPr lang="en-US" sz="1400" dirty="0" err="1"/>
              <a:t>blazen</a:t>
            </a:r>
            <a:r>
              <a:rPr lang="en-US" sz="1400" dirty="0"/>
              <a:t> </a:t>
            </a:r>
            <a:r>
              <a:rPr lang="en-US" sz="1400" dirty="0" err="1"/>
              <a:t>zodat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weet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aangevallen</a:t>
            </a:r>
            <a:r>
              <a:rPr lang="en-US" sz="1400" dirty="0"/>
              <a:t> </a:t>
            </a:r>
            <a:r>
              <a:rPr lang="en-US" sz="1400" dirty="0" err="1"/>
              <a:t>worden</a:t>
            </a:r>
            <a:r>
              <a:rPr lang="en-US" sz="1400" dirty="0"/>
              <a:t>. Roeland </a:t>
            </a:r>
            <a:r>
              <a:rPr lang="en-US" sz="1400" dirty="0" err="1"/>
              <a:t>weigert</a:t>
            </a:r>
            <a:r>
              <a:rPr lang="en-US" sz="1400" dirty="0"/>
              <a:t> </a:t>
            </a:r>
            <a:r>
              <a:rPr lang="en-US" sz="1400" dirty="0" err="1"/>
              <a:t>echter</a:t>
            </a:r>
            <a:r>
              <a:rPr lang="en-US" sz="1400" dirty="0"/>
              <a:t> </a:t>
            </a:r>
            <a:r>
              <a:rPr lang="en-US" sz="1400" dirty="0" err="1"/>
              <a:t>omdat</a:t>
            </a:r>
            <a:r>
              <a:rPr lang="en-US" sz="1400" dirty="0"/>
              <a:t> </a:t>
            </a:r>
            <a:r>
              <a:rPr lang="en-US" sz="1400" dirty="0" err="1"/>
              <a:t>hij</a:t>
            </a:r>
            <a:r>
              <a:rPr lang="en-US" sz="1400" dirty="0"/>
              <a:t> </a:t>
            </a:r>
            <a:r>
              <a:rPr lang="en-US" sz="1400" dirty="0" err="1"/>
              <a:t>vindt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het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eer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ridder</a:t>
            </a:r>
            <a:r>
              <a:rPr lang="en-US" sz="1400" dirty="0"/>
              <a:t> </a:t>
            </a:r>
            <a:r>
              <a:rPr lang="en-US" sz="1400" dirty="0" err="1"/>
              <a:t>schaadt</a:t>
            </a:r>
            <a:r>
              <a:rPr lang="en-US" sz="1400" dirty="0"/>
              <a:t>. De </a:t>
            </a:r>
            <a:r>
              <a:rPr lang="en-US" sz="1400" dirty="0" err="1"/>
              <a:t>mannen</a:t>
            </a:r>
            <a:r>
              <a:rPr lang="en-US" sz="1400" dirty="0"/>
              <a:t> </a:t>
            </a:r>
            <a:r>
              <a:rPr lang="en-US" sz="1400" dirty="0" err="1"/>
              <a:t>vechten</a:t>
            </a:r>
            <a:r>
              <a:rPr lang="en-US" sz="1400" dirty="0"/>
              <a:t> </a:t>
            </a:r>
            <a:r>
              <a:rPr lang="en-US" sz="1400" dirty="0" err="1"/>
              <a:t>wat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, maar de </a:t>
            </a:r>
            <a:r>
              <a:rPr lang="en-US" sz="1400" dirty="0" err="1"/>
              <a:t>overmacht</a:t>
            </a:r>
            <a:r>
              <a:rPr lang="en-US" sz="1400" dirty="0"/>
              <a:t> is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groot</a:t>
            </a:r>
            <a:r>
              <a:rPr lang="en-US" sz="1400" dirty="0"/>
              <a:t> en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bijna</a:t>
            </a:r>
            <a:r>
              <a:rPr lang="en-US" sz="1400" dirty="0"/>
              <a:t> </a:t>
            </a:r>
            <a:r>
              <a:rPr lang="en-US" sz="1400" dirty="0" err="1"/>
              <a:t>iedereen</a:t>
            </a:r>
            <a:r>
              <a:rPr lang="en-US" sz="1400" dirty="0"/>
              <a:t> is </a:t>
            </a:r>
            <a:r>
              <a:rPr lang="en-US" sz="1400" dirty="0" err="1"/>
              <a:t>omgekomen</a:t>
            </a:r>
            <a:r>
              <a:rPr lang="en-US" sz="1400" dirty="0"/>
              <a:t> </a:t>
            </a:r>
            <a:r>
              <a:rPr lang="en-US" sz="1400" dirty="0" err="1"/>
              <a:t>blaast</a:t>
            </a:r>
            <a:r>
              <a:rPr lang="en-US" sz="1400" dirty="0"/>
              <a:t> Roeland </a:t>
            </a:r>
            <a:r>
              <a:rPr lang="en-US" sz="1400" dirty="0" err="1"/>
              <a:t>toch</a:t>
            </a:r>
            <a:r>
              <a:rPr lang="en-US" sz="1400" dirty="0"/>
              <a:t> op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hoorn</a:t>
            </a:r>
            <a:r>
              <a:rPr lang="en-US" sz="1400" dirty="0"/>
              <a:t>.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hoort</a:t>
            </a:r>
            <a:r>
              <a:rPr lang="en-US" sz="1400" dirty="0"/>
              <a:t> het en </a:t>
            </a:r>
            <a:r>
              <a:rPr lang="en-US" sz="1400" dirty="0" err="1"/>
              <a:t>snelt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hulp</a:t>
            </a:r>
            <a:r>
              <a:rPr lang="en-US" sz="1400" dirty="0"/>
              <a:t>, maar </a:t>
            </a:r>
            <a:r>
              <a:rPr lang="en-US" sz="1400" dirty="0" err="1"/>
              <a:t>hij</a:t>
            </a:r>
            <a:r>
              <a:rPr lang="en-US" sz="1400" dirty="0"/>
              <a:t> is al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laat</a:t>
            </a:r>
            <a:r>
              <a:rPr lang="en-US" sz="1400" dirty="0"/>
              <a:t> en </a:t>
            </a:r>
            <a:r>
              <a:rPr lang="en-US" sz="1400" dirty="0" err="1"/>
              <a:t>iedereen</a:t>
            </a:r>
            <a:r>
              <a:rPr lang="en-US" sz="1400" dirty="0"/>
              <a:t> is </a:t>
            </a:r>
            <a:r>
              <a:rPr lang="en-US" sz="1400" dirty="0" err="1"/>
              <a:t>gesneuveld</a:t>
            </a:r>
            <a:r>
              <a:rPr lang="en-US" sz="1400" dirty="0"/>
              <a:t>, </a:t>
            </a:r>
            <a:r>
              <a:rPr lang="en-US" sz="1400" dirty="0" err="1"/>
              <a:t>inclusief</a:t>
            </a:r>
            <a:r>
              <a:rPr lang="en-US" sz="1400" dirty="0"/>
              <a:t> Olivier en Roeland, die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laatste</a:t>
            </a:r>
            <a:r>
              <a:rPr lang="en-US" sz="1400" dirty="0"/>
              <a:t> </a:t>
            </a:r>
            <a:r>
              <a:rPr lang="en-US" sz="1400" dirty="0" err="1"/>
              <a:t>stierf</a:t>
            </a:r>
            <a:r>
              <a:rPr lang="en-US" sz="1400" dirty="0"/>
              <a:t>.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wreekt</a:t>
            </a:r>
            <a:r>
              <a:rPr lang="en-US" sz="1400" dirty="0"/>
              <a:t> hen door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keren</a:t>
            </a:r>
            <a:r>
              <a:rPr lang="en-US" sz="1400" dirty="0"/>
              <a:t> en de </a:t>
            </a:r>
            <a:r>
              <a:rPr lang="en-US" sz="1400" dirty="0" err="1"/>
              <a:t>Saracenen</a:t>
            </a:r>
            <a:r>
              <a:rPr lang="en-US" sz="1400" dirty="0"/>
              <a:t> </a:t>
            </a:r>
            <a:r>
              <a:rPr lang="en-US" sz="1400" dirty="0" err="1"/>
              <a:t>definitief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verslaan.Karel</a:t>
            </a:r>
            <a:r>
              <a:rPr lang="en-US" sz="1400" dirty="0"/>
              <a:t> de Grote </a:t>
            </a:r>
            <a:r>
              <a:rPr lang="en-US" sz="1400" dirty="0" err="1"/>
              <a:t>heeft</a:t>
            </a:r>
            <a:r>
              <a:rPr lang="en-US" sz="1400" dirty="0"/>
              <a:t> </a:t>
            </a:r>
            <a:r>
              <a:rPr lang="en-US" sz="1400" dirty="0" err="1"/>
              <a:t>bijna</a:t>
            </a:r>
            <a:r>
              <a:rPr lang="en-US" sz="1400" dirty="0"/>
              <a:t> heel </a:t>
            </a:r>
            <a:r>
              <a:rPr lang="en-US" sz="1400" dirty="0" err="1"/>
              <a:t>Spanje</a:t>
            </a:r>
            <a:r>
              <a:rPr lang="en-US" sz="1400" dirty="0"/>
              <a:t> </a:t>
            </a:r>
            <a:r>
              <a:rPr lang="en-US" sz="1400" dirty="0" err="1"/>
              <a:t>veroverd</a:t>
            </a:r>
            <a:r>
              <a:rPr lang="en-US" sz="1400" dirty="0"/>
              <a:t> op de </a:t>
            </a:r>
            <a:r>
              <a:rPr lang="en-US" sz="1400" dirty="0" err="1"/>
              <a:t>Saracenen</a:t>
            </a:r>
            <a:r>
              <a:rPr lang="en-US" sz="1400" dirty="0"/>
              <a:t> die </a:t>
            </a:r>
            <a:r>
              <a:rPr lang="en-US" sz="1400" dirty="0" err="1"/>
              <a:t>onder</a:t>
            </a:r>
            <a:r>
              <a:rPr lang="en-US" sz="1400" dirty="0"/>
              <a:t> bevel </a:t>
            </a:r>
            <a:r>
              <a:rPr lang="en-US" sz="1400" dirty="0" err="1"/>
              <a:t>staan</a:t>
            </a:r>
            <a:r>
              <a:rPr lang="en-US" sz="1400" dirty="0"/>
              <a:t> van </a:t>
            </a:r>
            <a:r>
              <a:rPr lang="en-US" sz="1400" dirty="0" err="1"/>
              <a:t>koning</a:t>
            </a:r>
            <a:r>
              <a:rPr lang="en-US" sz="1400" dirty="0"/>
              <a:t> </a:t>
            </a:r>
            <a:r>
              <a:rPr lang="en-US" sz="1400" dirty="0" err="1"/>
              <a:t>Marcelijs</a:t>
            </a:r>
            <a:r>
              <a:rPr lang="en-US" sz="1400" dirty="0"/>
              <a:t>. </a:t>
            </a:r>
            <a:r>
              <a:rPr lang="en-US" sz="1400" dirty="0" err="1"/>
              <a:t>Marcelijs</a:t>
            </a:r>
            <a:r>
              <a:rPr lang="en-US" sz="1400" dirty="0"/>
              <a:t> </a:t>
            </a:r>
            <a:r>
              <a:rPr lang="en-US" sz="1400" dirty="0" err="1"/>
              <a:t>besluit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bedriegen</a:t>
            </a:r>
            <a:r>
              <a:rPr lang="en-US" sz="1400" dirty="0"/>
              <a:t> door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zeggen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hij</a:t>
            </a:r>
            <a:r>
              <a:rPr lang="en-US" sz="1400" dirty="0"/>
              <a:t> </a:t>
            </a:r>
            <a:r>
              <a:rPr lang="en-US" sz="1400" dirty="0" err="1"/>
              <a:t>zich</a:t>
            </a:r>
            <a:r>
              <a:rPr lang="en-US" sz="1400" dirty="0"/>
              <a:t> </a:t>
            </a:r>
            <a:r>
              <a:rPr lang="en-US" sz="1400" dirty="0" err="1"/>
              <a:t>overgeeft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zo</a:t>
            </a:r>
            <a:r>
              <a:rPr lang="en-US" sz="1400" dirty="0"/>
              <a:t> de </a:t>
            </a:r>
            <a:r>
              <a:rPr lang="en-US" sz="1400" dirty="0" err="1"/>
              <a:t>macht</a:t>
            </a:r>
            <a:r>
              <a:rPr lang="en-US" sz="1400" dirty="0"/>
              <a:t>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krijgen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terug</a:t>
            </a:r>
            <a:r>
              <a:rPr lang="en-US" sz="1400" dirty="0"/>
              <a:t> </a:t>
            </a:r>
            <a:r>
              <a:rPr lang="en-US" sz="1400" dirty="0" err="1"/>
              <a:t>naar</a:t>
            </a:r>
            <a:r>
              <a:rPr lang="en-US" sz="1400" dirty="0"/>
              <a:t> </a:t>
            </a:r>
            <a:r>
              <a:rPr lang="en-US" sz="1400" dirty="0" err="1"/>
              <a:t>Aken</a:t>
            </a:r>
            <a:r>
              <a:rPr lang="en-US" sz="1400" dirty="0"/>
              <a:t> </a:t>
            </a:r>
            <a:r>
              <a:rPr lang="en-US" sz="1400" dirty="0" err="1"/>
              <a:t>gaat</a:t>
            </a:r>
            <a:r>
              <a:rPr lang="en-US" sz="1400" dirty="0"/>
              <a:t>. Maar </a:t>
            </a:r>
            <a:r>
              <a:rPr lang="en-US" sz="1400" dirty="0" err="1"/>
              <a:t>Karel</a:t>
            </a:r>
            <a:r>
              <a:rPr lang="en-US" sz="1400" dirty="0"/>
              <a:t> </a:t>
            </a:r>
            <a:r>
              <a:rPr lang="en-US" sz="1400" dirty="0" err="1"/>
              <a:t>vertrouwt</a:t>
            </a:r>
            <a:r>
              <a:rPr lang="en-US" sz="1400" dirty="0"/>
              <a:t> het </a:t>
            </a:r>
            <a:r>
              <a:rPr lang="en-US" sz="1400" dirty="0" err="1"/>
              <a:t>niet</a:t>
            </a:r>
            <a:r>
              <a:rPr lang="en-US" sz="1400" dirty="0"/>
              <a:t> en </a:t>
            </a:r>
            <a:r>
              <a:rPr lang="en-US" sz="1400" dirty="0" err="1"/>
              <a:t>raadpleegt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neef</a:t>
            </a:r>
            <a:r>
              <a:rPr lang="en-US" sz="1400" dirty="0"/>
              <a:t> </a:t>
            </a:r>
            <a:r>
              <a:rPr lang="en-US" sz="1400" dirty="0" err="1"/>
              <a:t>Graaf</a:t>
            </a:r>
            <a:r>
              <a:rPr lang="en-US" sz="1400" dirty="0"/>
              <a:t> Roeland. Roeland </a:t>
            </a:r>
            <a:r>
              <a:rPr lang="en-US" sz="1400" dirty="0" err="1"/>
              <a:t>adviseert</a:t>
            </a:r>
            <a:r>
              <a:rPr lang="en-US" sz="1400" dirty="0"/>
              <a:t> </a:t>
            </a:r>
            <a:r>
              <a:rPr lang="en-US" sz="1400" dirty="0" err="1"/>
              <a:t>Graaf</a:t>
            </a:r>
            <a:r>
              <a:rPr lang="en-US" sz="1400" dirty="0"/>
              <a:t> </a:t>
            </a:r>
            <a:r>
              <a:rPr lang="en-US" sz="1400" dirty="0" err="1"/>
              <a:t>Ganelon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sturen</a:t>
            </a:r>
            <a:r>
              <a:rPr lang="en-US" sz="1400" dirty="0"/>
              <a:t> </a:t>
            </a:r>
            <a:r>
              <a:rPr lang="en-US" sz="1400" dirty="0" err="1"/>
              <a:t>om</a:t>
            </a:r>
            <a:r>
              <a:rPr lang="en-US" sz="1400" dirty="0"/>
              <a:t> </a:t>
            </a:r>
            <a:r>
              <a:rPr lang="en-US" sz="1400" dirty="0" err="1"/>
              <a:t>orde</a:t>
            </a:r>
            <a:r>
              <a:rPr lang="en-US" sz="1400" dirty="0"/>
              <a:t> </a:t>
            </a:r>
            <a:r>
              <a:rPr lang="en-US" sz="1600" dirty="0"/>
              <a:t>op </a:t>
            </a:r>
            <a:r>
              <a:rPr lang="en-US" sz="1600" dirty="0" err="1"/>
              <a:t>zaken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stellen</a:t>
            </a:r>
            <a:r>
              <a:rPr lang="en-US" sz="1600" dirty="0"/>
              <a:t>. </a:t>
            </a:r>
            <a:r>
              <a:rPr lang="en-US" sz="1600" dirty="0" err="1"/>
              <a:t>Deze</a:t>
            </a:r>
            <a:r>
              <a:rPr lang="en-US" sz="1600" dirty="0"/>
              <a:t> </a:t>
            </a:r>
            <a:r>
              <a:rPr lang="en-US" sz="1600" dirty="0" err="1"/>
              <a:t>gaat</a:t>
            </a:r>
            <a:r>
              <a:rPr lang="en-US" sz="1600" dirty="0"/>
              <a:t>, maar </a:t>
            </a:r>
            <a:r>
              <a:rPr lang="en-US" sz="1600" dirty="0" err="1"/>
              <a:t>hij</a:t>
            </a:r>
            <a:r>
              <a:rPr lang="en-US" sz="1600" dirty="0"/>
              <a:t> </a:t>
            </a:r>
            <a:r>
              <a:rPr lang="en-US" sz="1600" dirty="0" err="1"/>
              <a:t>denkt</a:t>
            </a:r>
            <a:r>
              <a:rPr lang="en-US" sz="1600" dirty="0"/>
              <a:t> ten </a:t>
            </a:r>
            <a:r>
              <a:rPr lang="en-US" sz="1600" dirty="0" err="1"/>
              <a:t>onrechte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Roeland hem </a:t>
            </a:r>
            <a:r>
              <a:rPr lang="en-US" sz="1600" dirty="0" err="1"/>
              <a:t>dood</a:t>
            </a:r>
            <a:r>
              <a:rPr lang="en-US" sz="1600" dirty="0"/>
              <a:t> </a:t>
            </a:r>
            <a:r>
              <a:rPr lang="en-US" sz="1600" dirty="0" err="1"/>
              <a:t>wil</a:t>
            </a:r>
            <a:r>
              <a:rPr lang="en-US" sz="1600" dirty="0"/>
              <a:t> </a:t>
            </a:r>
            <a:r>
              <a:rPr lang="en-US" sz="1600" dirty="0" err="1"/>
              <a:t>hebben</a:t>
            </a:r>
            <a:r>
              <a:rPr lang="en-US" sz="1600" dirty="0"/>
              <a:t> en </a:t>
            </a:r>
            <a:r>
              <a:rPr lang="en-US" sz="1600" dirty="0" err="1"/>
              <a:t>pleegt</a:t>
            </a:r>
            <a:r>
              <a:rPr lang="en-US" sz="1600" dirty="0"/>
              <a:t> </a:t>
            </a:r>
            <a:r>
              <a:rPr lang="en-US" sz="1600" dirty="0" err="1"/>
              <a:t>verraad</a:t>
            </a:r>
            <a:r>
              <a:rPr lang="en-US" sz="1600" dirty="0"/>
              <a:t> met </a:t>
            </a:r>
            <a:r>
              <a:rPr lang="en-US" sz="1600" dirty="0" err="1"/>
              <a:t>koning</a:t>
            </a:r>
            <a:r>
              <a:rPr lang="en-US" sz="1600" dirty="0"/>
              <a:t> </a:t>
            </a:r>
            <a:r>
              <a:rPr lang="en-US" sz="1600" dirty="0" err="1"/>
              <a:t>Marcelijs</a:t>
            </a:r>
            <a:r>
              <a:rPr lang="en-US" sz="1600" dirty="0"/>
              <a:t> </a:t>
            </a:r>
            <a:r>
              <a:rPr lang="en-US" sz="1600" dirty="0" err="1"/>
              <a:t>uit</a:t>
            </a:r>
            <a:r>
              <a:rPr lang="en-US" sz="1600" dirty="0"/>
              <a:t> </a:t>
            </a:r>
            <a:r>
              <a:rPr lang="en-US" sz="1600" dirty="0" err="1"/>
              <a:t>wrok</a:t>
            </a:r>
            <a:r>
              <a:rPr lang="en-US" sz="1600" dirty="0"/>
              <a:t>. Roeland </a:t>
            </a:r>
            <a:r>
              <a:rPr lang="en-US" sz="1600" dirty="0" err="1"/>
              <a:t>zal</a:t>
            </a:r>
            <a:r>
              <a:rPr lang="en-US" sz="1600" dirty="0"/>
              <a:t> </a:t>
            </a:r>
            <a:r>
              <a:rPr lang="en-US" sz="1600" dirty="0" err="1"/>
              <a:t>namelijk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de </a:t>
            </a:r>
            <a:r>
              <a:rPr lang="en-US" sz="1600" dirty="0" err="1"/>
              <a:t>terugtocht</a:t>
            </a:r>
            <a:r>
              <a:rPr lang="en-US" sz="1600" dirty="0"/>
              <a:t> de </a:t>
            </a:r>
            <a:r>
              <a:rPr lang="en-US" sz="1600" dirty="0" err="1"/>
              <a:t>achterhoede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rekening</a:t>
            </a:r>
            <a:r>
              <a:rPr lang="en-US" sz="1600" dirty="0"/>
              <a:t> </a:t>
            </a:r>
            <a:r>
              <a:rPr lang="en-US" sz="1600" dirty="0" err="1"/>
              <a:t>nemen</a:t>
            </a:r>
            <a:r>
              <a:rPr lang="en-US" sz="1600" dirty="0"/>
              <a:t> en die </a:t>
            </a:r>
            <a:r>
              <a:rPr lang="en-US" sz="1600" dirty="0" err="1"/>
              <a:t>kan</a:t>
            </a:r>
            <a:r>
              <a:rPr lang="en-US" sz="1600" dirty="0"/>
              <a:t> door de </a:t>
            </a:r>
            <a:r>
              <a:rPr lang="en-US" sz="1600" dirty="0" err="1"/>
              <a:t>Saracenen</a:t>
            </a:r>
            <a:r>
              <a:rPr lang="en-US" sz="1600" dirty="0"/>
              <a:t> </a:t>
            </a:r>
            <a:r>
              <a:rPr lang="en-US" sz="1600" dirty="0" err="1"/>
              <a:t>makkelijk</a:t>
            </a:r>
            <a:r>
              <a:rPr lang="en-US" sz="1600" dirty="0"/>
              <a:t> </a:t>
            </a:r>
            <a:r>
              <a:rPr lang="en-US" sz="1600" dirty="0" err="1"/>
              <a:t>uitgeschakeld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374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levert</a:t>
            </a:r>
            <a:r>
              <a:rPr lang="en-US" sz="1600" dirty="0"/>
              <a:t> de </a:t>
            </a:r>
            <a:r>
              <a:rPr lang="en-US" sz="1600" dirty="0" err="1"/>
              <a:t>voordelen</a:t>
            </a:r>
            <a:r>
              <a:rPr lang="en-US" sz="1600" dirty="0"/>
              <a:t> op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Marcelijs</a:t>
            </a:r>
            <a:r>
              <a:rPr lang="en-US" sz="1600" dirty="0"/>
              <a:t> </a:t>
            </a:r>
            <a:r>
              <a:rPr lang="en-US" sz="1600" dirty="0" err="1"/>
              <a:t>heerser</a:t>
            </a:r>
            <a:r>
              <a:rPr lang="en-US" sz="1600" dirty="0"/>
              <a:t> van </a:t>
            </a:r>
            <a:r>
              <a:rPr lang="en-US" sz="1600" dirty="0" err="1"/>
              <a:t>Spanje</a:t>
            </a:r>
            <a:r>
              <a:rPr lang="en-US" sz="1600" dirty="0"/>
              <a:t> </a:t>
            </a:r>
            <a:r>
              <a:rPr lang="en-US" sz="1600" dirty="0" err="1"/>
              <a:t>blijft</a:t>
            </a:r>
            <a:r>
              <a:rPr lang="en-US" sz="1600" dirty="0"/>
              <a:t> en </a:t>
            </a:r>
            <a:r>
              <a:rPr lang="en-US" sz="1600" dirty="0" err="1"/>
              <a:t>dat</a:t>
            </a:r>
            <a:r>
              <a:rPr lang="en-US" sz="1600" dirty="0"/>
              <a:t> Roeland </a:t>
            </a:r>
            <a:r>
              <a:rPr lang="en-US" sz="1600" dirty="0" err="1"/>
              <a:t>sneuvelt</a:t>
            </a:r>
            <a:r>
              <a:rPr lang="en-US" sz="1600" dirty="0"/>
              <a:t>, </a:t>
            </a:r>
            <a:r>
              <a:rPr lang="en-US" sz="1600" dirty="0" err="1"/>
              <a:t>waardoor</a:t>
            </a:r>
            <a:r>
              <a:rPr lang="en-US" sz="1600" dirty="0"/>
              <a:t>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waarschijnlijk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strijdlust</a:t>
            </a:r>
            <a:r>
              <a:rPr lang="en-US" sz="1600" dirty="0"/>
              <a:t> </a:t>
            </a:r>
            <a:r>
              <a:rPr lang="en-US" sz="1600" dirty="0" err="1"/>
              <a:t>verliest</a:t>
            </a:r>
            <a:r>
              <a:rPr lang="en-US" sz="1600" dirty="0"/>
              <a:t>. </a:t>
            </a:r>
            <a:r>
              <a:rPr lang="en-US" sz="1600" dirty="0" err="1"/>
              <a:t>Ganelon</a:t>
            </a:r>
            <a:r>
              <a:rPr lang="en-US" sz="1600" dirty="0"/>
              <a:t> </a:t>
            </a:r>
            <a:r>
              <a:rPr lang="en-US" sz="1600" dirty="0" err="1"/>
              <a:t>gaat</a:t>
            </a:r>
            <a:r>
              <a:rPr lang="en-US" sz="1600" dirty="0"/>
              <a:t> </a:t>
            </a:r>
            <a:r>
              <a:rPr lang="en-US" sz="1600" dirty="0" err="1"/>
              <a:t>vertellen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de </a:t>
            </a:r>
            <a:r>
              <a:rPr lang="en-US" sz="1600" dirty="0" err="1"/>
              <a:t>laatste</a:t>
            </a:r>
            <a:r>
              <a:rPr lang="en-US" sz="1600" dirty="0"/>
              <a:t> </a:t>
            </a:r>
            <a:r>
              <a:rPr lang="en-US" sz="1600" dirty="0" err="1"/>
              <a:t>Saraceense</a:t>
            </a:r>
            <a:r>
              <a:rPr lang="en-US" sz="1600" dirty="0"/>
              <a:t> </a:t>
            </a:r>
            <a:r>
              <a:rPr lang="en-US" sz="1600" dirty="0" err="1"/>
              <a:t>troepen</a:t>
            </a:r>
            <a:r>
              <a:rPr lang="en-US" sz="1600" dirty="0"/>
              <a:t> op zee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omgekomen</a:t>
            </a:r>
            <a:r>
              <a:rPr lang="en-US" sz="1600" dirty="0"/>
              <a:t> en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gaat</a:t>
            </a:r>
            <a:r>
              <a:rPr lang="en-US" sz="1600" dirty="0"/>
              <a:t> </a:t>
            </a:r>
            <a:r>
              <a:rPr lang="en-US" sz="1600" dirty="0" err="1"/>
              <a:t>terug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Aken</a:t>
            </a:r>
            <a:r>
              <a:rPr lang="en-US" sz="1600" dirty="0"/>
              <a:t>. </a:t>
            </a:r>
            <a:r>
              <a:rPr lang="en-US" sz="1600" dirty="0" err="1"/>
              <a:t>Ganelon</a:t>
            </a:r>
            <a:r>
              <a:rPr lang="en-US" sz="1600" dirty="0"/>
              <a:t> </a:t>
            </a:r>
            <a:r>
              <a:rPr lang="en-US" sz="1600" dirty="0" err="1"/>
              <a:t>zegt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Roeland de </a:t>
            </a:r>
            <a:r>
              <a:rPr lang="en-US" sz="1600" dirty="0" err="1"/>
              <a:t>achterhoede</a:t>
            </a:r>
            <a:r>
              <a:rPr lang="en-US" sz="1600" dirty="0"/>
              <a:t>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nemen</a:t>
            </a:r>
            <a:r>
              <a:rPr lang="en-US" sz="1600" dirty="0"/>
              <a:t> en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stemt</a:t>
            </a:r>
            <a:r>
              <a:rPr lang="en-US" sz="1600" dirty="0"/>
              <a:t> toe </a:t>
            </a:r>
            <a:r>
              <a:rPr lang="en-US" sz="1600" dirty="0" err="1"/>
              <a:t>ondanks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vreemd</a:t>
            </a:r>
            <a:r>
              <a:rPr lang="en-US" sz="1600" dirty="0"/>
              <a:t> </a:t>
            </a:r>
            <a:r>
              <a:rPr lang="en-US" sz="1600" dirty="0" err="1"/>
              <a:t>voorgevoel</a:t>
            </a:r>
            <a:r>
              <a:rPr lang="en-US" sz="1600" dirty="0"/>
              <a:t>. </a:t>
            </a:r>
            <a:r>
              <a:rPr lang="en-US" sz="1600" dirty="0" err="1"/>
              <a:t>Als</a:t>
            </a:r>
            <a:r>
              <a:rPr lang="en-US" sz="1600" dirty="0"/>
              <a:t> het leger 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smalle</a:t>
            </a:r>
            <a:r>
              <a:rPr lang="en-US" sz="1600" dirty="0"/>
              <a:t> pas 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Roncevalles</a:t>
            </a:r>
            <a:r>
              <a:rPr lang="en-US" sz="1600" dirty="0"/>
              <a:t> in de </a:t>
            </a:r>
            <a:r>
              <a:rPr lang="en-US" sz="1600" dirty="0" err="1"/>
              <a:t>Pyreneeën</a:t>
            </a:r>
            <a:r>
              <a:rPr lang="en-US" sz="1600" dirty="0"/>
              <a:t> </a:t>
            </a:r>
            <a:r>
              <a:rPr lang="en-US" sz="1600" dirty="0" err="1"/>
              <a:t>gaat</a:t>
            </a:r>
            <a:r>
              <a:rPr lang="en-US" sz="1600" dirty="0"/>
              <a:t>, </a:t>
            </a:r>
            <a:r>
              <a:rPr lang="en-US" sz="1600" dirty="0" err="1"/>
              <a:t>vallen</a:t>
            </a:r>
            <a:r>
              <a:rPr lang="en-US" sz="1600" dirty="0"/>
              <a:t> de </a:t>
            </a:r>
            <a:r>
              <a:rPr lang="en-US" sz="1600" dirty="0" err="1"/>
              <a:t>Saracenen</a:t>
            </a:r>
            <a:r>
              <a:rPr lang="en-US" sz="1600" dirty="0"/>
              <a:t> Roeland </a:t>
            </a:r>
            <a:r>
              <a:rPr lang="en-US" sz="1600" dirty="0" err="1"/>
              <a:t>aan</a:t>
            </a:r>
            <a:r>
              <a:rPr lang="en-US" sz="1600" dirty="0"/>
              <a:t>. </a:t>
            </a:r>
            <a:r>
              <a:rPr lang="en-US" sz="1600" dirty="0" err="1"/>
              <a:t>Ridder</a:t>
            </a:r>
            <a:r>
              <a:rPr lang="en-US" sz="1600" dirty="0"/>
              <a:t> Olivier </a:t>
            </a:r>
            <a:r>
              <a:rPr lang="en-US" sz="1600" dirty="0" err="1"/>
              <a:t>dringt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bij</a:t>
            </a:r>
            <a:r>
              <a:rPr lang="en-US" sz="1600" dirty="0"/>
              <a:t> Roeland op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hij</a:t>
            </a:r>
            <a:r>
              <a:rPr lang="en-US" sz="1600" dirty="0"/>
              <a:t> op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hoorn</a:t>
            </a:r>
            <a:r>
              <a:rPr lang="en-US" sz="1600" dirty="0"/>
              <a:t>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blazen</a:t>
            </a:r>
            <a:r>
              <a:rPr lang="en-US" sz="1600" dirty="0"/>
              <a:t> </a:t>
            </a:r>
            <a:r>
              <a:rPr lang="en-US" sz="1600" dirty="0" err="1"/>
              <a:t>zodat</a:t>
            </a:r>
            <a:r>
              <a:rPr lang="en-US" sz="1600" dirty="0"/>
              <a:t>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weet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aangevallen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. Roeland </a:t>
            </a:r>
            <a:r>
              <a:rPr lang="en-US" sz="1600" dirty="0" err="1"/>
              <a:t>weigert</a:t>
            </a:r>
            <a:r>
              <a:rPr lang="en-US" sz="1600" dirty="0"/>
              <a:t> </a:t>
            </a:r>
            <a:r>
              <a:rPr lang="en-US" sz="1600" dirty="0" err="1"/>
              <a:t>echter</a:t>
            </a:r>
            <a:r>
              <a:rPr lang="en-US" sz="1600" dirty="0"/>
              <a:t> </a:t>
            </a:r>
            <a:r>
              <a:rPr lang="en-US" sz="1600" dirty="0" err="1"/>
              <a:t>omdat</a:t>
            </a:r>
            <a:r>
              <a:rPr lang="en-US" sz="1600" dirty="0"/>
              <a:t> </a:t>
            </a:r>
            <a:r>
              <a:rPr lang="en-US" sz="1600" dirty="0" err="1"/>
              <a:t>hij</a:t>
            </a:r>
            <a:r>
              <a:rPr lang="en-US" sz="1600" dirty="0"/>
              <a:t> </a:t>
            </a:r>
            <a:r>
              <a:rPr lang="en-US" sz="1600" dirty="0" err="1"/>
              <a:t>vindt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het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eer</a:t>
            </a:r>
            <a:r>
              <a:rPr lang="en-US" sz="1600" dirty="0"/>
              <a:t>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ridder</a:t>
            </a:r>
            <a:r>
              <a:rPr lang="en-US" sz="1600" dirty="0"/>
              <a:t> </a:t>
            </a:r>
            <a:r>
              <a:rPr lang="en-US" sz="1600" dirty="0" err="1"/>
              <a:t>schaadt</a:t>
            </a:r>
            <a:r>
              <a:rPr lang="en-US" sz="1600" dirty="0"/>
              <a:t>. De </a:t>
            </a:r>
            <a:r>
              <a:rPr lang="en-US" sz="1600" dirty="0" err="1"/>
              <a:t>mannen</a:t>
            </a:r>
            <a:r>
              <a:rPr lang="en-US" sz="1600" dirty="0"/>
              <a:t> </a:t>
            </a:r>
            <a:r>
              <a:rPr lang="en-US" sz="1600" dirty="0" err="1"/>
              <a:t>vechten</a:t>
            </a:r>
            <a:r>
              <a:rPr lang="en-US" sz="1600" dirty="0"/>
              <a:t> </a:t>
            </a:r>
            <a:r>
              <a:rPr lang="en-US" sz="1600" dirty="0" err="1"/>
              <a:t>wat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kunnen</a:t>
            </a:r>
            <a:r>
              <a:rPr lang="en-US" sz="1600" dirty="0"/>
              <a:t>, maar de </a:t>
            </a:r>
            <a:r>
              <a:rPr lang="en-US" sz="1600" dirty="0" err="1"/>
              <a:t>overmacht</a:t>
            </a:r>
            <a:r>
              <a:rPr lang="en-US" sz="1600" dirty="0"/>
              <a:t> is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groot</a:t>
            </a:r>
            <a:r>
              <a:rPr lang="en-US" sz="1600" dirty="0"/>
              <a:t> en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bijna</a:t>
            </a:r>
            <a:r>
              <a:rPr lang="en-US" sz="1600" dirty="0"/>
              <a:t> </a:t>
            </a:r>
            <a:r>
              <a:rPr lang="en-US" sz="1600" dirty="0" err="1"/>
              <a:t>iedereen</a:t>
            </a:r>
            <a:r>
              <a:rPr lang="en-US" sz="1600" dirty="0"/>
              <a:t> is </a:t>
            </a:r>
            <a:r>
              <a:rPr lang="en-US" sz="1600" dirty="0" err="1"/>
              <a:t>omgekomen</a:t>
            </a:r>
            <a:r>
              <a:rPr lang="en-US" sz="1600" dirty="0"/>
              <a:t> </a:t>
            </a:r>
            <a:r>
              <a:rPr lang="en-US" sz="1600" dirty="0" err="1"/>
              <a:t>blaast</a:t>
            </a:r>
            <a:r>
              <a:rPr lang="en-US" sz="1600" dirty="0"/>
              <a:t> Roeland </a:t>
            </a:r>
            <a:r>
              <a:rPr lang="en-US" sz="1600" dirty="0" err="1"/>
              <a:t>toch</a:t>
            </a:r>
            <a:r>
              <a:rPr lang="en-US" sz="1600" dirty="0"/>
              <a:t> op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hoorn</a:t>
            </a:r>
            <a:r>
              <a:rPr lang="en-US" sz="1600" dirty="0"/>
              <a:t>.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hoort</a:t>
            </a:r>
            <a:r>
              <a:rPr lang="en-US" sz="1600" dirty="0"/>
              <a:t> het en </a:t>
            </a:r>
            <a:r>
              <a:rPr lang="en-US" sz="1600" dirty="0" err="1"/>
              <a:t>snelt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hulp</a:t>
            </a:r>
            <a:r>
              <a:rPr lang="en-US" sz="1600" dirty="0"/>
              <a:t>, maar </a:t>
            </a:r>
            <a:r>
              <a:rPr lang="en-US" sz="1600" dirty="0" err="1"/>
              <a:t>hij</a:t>
            </a:r>
            <a:r>
              <a:rPr lang="en-US" sz="1600" dirty="0"/>
              <a:t> is al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laat</a:t>
            </a:r>
            <a:r>
              <a:rPr lang="en-US" sz="1600" dirty="0"/>
              <a:t> en </a:t>
            </a:r>
            <a:r>
              <a:rPr lang="en-US" sz="1600" dirty="0" err="1"/>
              <a:t>iedereen</a:t>
            </a:r>
            <a:r>
              <a:rPr lang="en-US" sz="1600" dirty="0"/>
              <a:t> is </a:t>
            </a:r>
            <a:r>
              <a:rPr lang="en-US" sz="1600" dirty="0" err="1"/>
              <a:t>gesneuveld</a:t>
            </a:r>
            <a:r>
              <a:rPr lang="en-US" sz="1600" dirty="0"/>
              <a:t>, </a:t>
            </a:r>
            <a:r>
              <a:rPr lang="en-US" sz="1600" dirty="0" err="1"/>
              <a:t>inclusief</a:t>
            </a:r>
            <a:r>
              <a:rPr lang="en-US" sz="1600" dirty="0"/>
              <a:t> Olivier en Roeland, die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laatste</a:t>
            </a:r>
            <a:r>
              <a:rPr lang="en-US" sz="1600" dirty="0"/>
              <a:t> </a:t>
            </a:r>
            <a:r>
              <a:rPr lang="en-US" sz="1600" dirty="0" err="1"/>
              <a:t>stierf</a:t>
            </a:r>
            <a:r>
              <a:rPr lang="en-US" sz="1600" dirty="0"/>
              <a:t>. </a:t>
            </a:r>
            <a:r>
              <a:rPr lang="en-US" sz="1600" dirty="0" err="1"/>
              <a:t>Karel</a:t>
            </a:r>
            <a:r>
              <a:rPr lang="en-US" sz="1600" dirty="0"/>
              <a:t> </a:t>
            </a:r>
            <a:r>
              <a:rPr lang="en-US" sz="1600" dirty="0" err="1"/>
              <a:t>wreekt</a:t>
            </a:r>
            <a:r>
              <a:rPr lang="en-US" sz="1600" dirty="0"/>
              <a:t> hen door </a:t>
            </a:r>
            <a:r>
              <a:rPr lang="en-US" sz="1600" dirty="0" err="1"/>
              <a:t>terug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keren</a:t>
            </a:r>
            <a:r>
              <a:rPr lang="en-US" sz="1600" dirty="0"/>
              <a:t> en de </a:t>
            </a:r>
            <a:r>
              <a:rPr lang="en-US" sz="1600" dirty="0" err="1"/>
              <a:t>Saracenen</a:t>
            </a:r>
            <a:r>
              <a:rPr lang="en-US" sz="1600" dirty="0"/>
              <a:t> </a:t>
            </a:r>
            <a:r>
              <a:rPr lang="en-US" sz="1600" dirty="0" err="1"/>
              <a:t>definitief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verslaan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922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Histoire</a:t>
            </a:r>
            <a:r>
              <a:rPr lang="nl-NL" dirty="0"/>
              <a:t> </a:t>
            </a:r>
            <a:r>
              <a:rPr lang="nl-NL" dirty="0" err="1"/>
              <a:t>épique</a:t>
            </a:r>
            <a:r>
              <a:rPr lang="nl-NL" dirty="0"/>
              <a:t> (</a:t>
            </a:r>
            <a:r>
              <a:rPr lang="nl-NL" dirty="0" err="1"/>
              <a:t>chevaliers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5391150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err="1"/>
              <a:t>Avant</a:t>
            </a:r>
            <a:r>
              <a:rPr lang="nl-NL" b="1" dirty="0"/>
              <a:t> </a:t>
            </a:r>
            <a:r>
              <a:rPr lang="nl-NL" b="1" dirty="0" err="1"/>
              <a:t>le</a:t>
            </a:r>
            <a:r>
              <a:rPr lang="nl-NL" b="1" dirty="0"/>
              <a:t> </a:t>
            </a:r>
            <a:r>
              <a:rPr lang="nl-NL" b="1" dirty="0" err="1"/>
              <a:t>Moyen</a:t>
            </a:r>
            <a:r>
              <a:rPr lang="nl-NL" b="1" dirty="0"/>
              <a:t> Age: </a:t>
            </a:r>
            <a:r>
              <a:rPr lang="nl-NL" dirty="0" err="1"/>
              <a:t>Personnages</a:t>
            </a:r>
            <a:r>
              <a:rPr lang="nl-NL" dirty="0"/>
              <a:t> </a:t>
            </a:r>
            <a:r>
              <a:rPr lang="nl-NL" dirty="0" err="1"/>
              <a:t>bibliques</a:t>
            </a:r>
            <a:r>
              <a:rPr lang="nl-NL" dirty="0"/>
              <a:t> (bijbel)</a:t>
            </a:r>
          </a:p>
          <a:p>
            <a:r>
              <a:rPr lang="nl-NL" b="1" dirty="0" err="1"/>
              <a:t>Moyen</a:t>
            </a:r>
            <a:r>
              <a:rPr lang="nl-NL" b="1" dirty="0"/>
              <a:t> Age:  </a:t>
            </a:r>
            <a:r>
              <a:rPr lang="nl-NL" dirty="0" err="1"/>
              <a:t>Personnages</a:t>
            </a:r>
            <a:r>
              <a:rPr lang="nl-NL" dirty="0"/>
              <a:t> </a:t>
            </a:r>
            <a:r>
              <a:rPr lang="nl-NL" dirty="0" err="1"/>
              <a:t>chevaliers</a:t>
            </a:r>
            <a:r>
              <a:rPr lang="nl-NL" dirty="0"/>
              <a:t> (ridders)</a:t>
            </a:r>
          </a:p>
          <a:p>
            <a:endParaRPr lang="nl-NL" dirty="0"/>
          </a:p>
          <a:p>
            <a:r>
              <a:rPr lang="nl-NL" b="1" dirty="0" err="1"/>
              <a:t>Faits</a:t>
            </a:r>
            <a:r>
              <a:rPr lang="nl-NL" b="1" dirty="0"/>
              <a:t>:  </a:t>
            </a:r>
          </a:p>
          <a:p>
            <a:r>
              <a:rPr lang="nl-NL" dirty="0"/>
              <a:t>En 778 </a:t>
            </a:r>
            <a:r>
              <a:rPr lang="nl-NL" dirty="0" err="1"/>
              <a:t>Charlemagne</a:t>
            </a:r>
            <a:r>
              <a:rPr lang="nl-NL" dirty="0"/>
              <a:t> dans les </a:t>
            </a:r>
            <a:r>
              <a:rPr lang="nl-NL" dirty="0" err="1"/>
              <a:t>Pyrénées</a:t>
            </a:r>
            <a:r>
              <a:rPr lang="nl-NL" dirty="0"/>
              <a:t> - </a:t>
            </a:r>
            <a:r>
              <a:rPr lang="nl-NL" dirty="0" err="1"/>
              <a:t>Ronceveaux</a:t>
            </a:r>
            <a:r>
              <a:rPr lang="nl-NL" dirty="0"/>
              <a:t>. </a:t>
            </a:r>
          </a:p>
          <a:p>
            <a:r>
              <a:rPr lang="nl-NL" dirty="0"/>
              <a:t>Son </a:t>
            </a:r>
            <a:r>
              <a:rPr lang="nl-NL" dirty="0" err="1"/>
              <a:t>arrière</a:t>
            </a:r>
            <a:r>
              <a:rPr lang="nl-NL" dirty="0"/>
              <a:t>-garde (Roland)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attaquée</a:t>
            </a:r>
            <a:r>
              <a:rPr lang="nl-NL" dirty="0"/>
              <a:t> par les </a:t>
            </a:r>
            <a:r>
              <a:rPr lang="nl-NL" dirty="0" err="1"/>
              <a:t>Basques</a:t>
            </a:r>
            <a:r>
              <a:rPr lang="nl-NL" dirty="0"/>
              <a:t>.</a:t>
            </a:r>
          </a:p>
          <a:p>
            <a:r>
              <a:rPr lang="nl-NL" b="1" dirty="0" err="1"/>
              <a:t>Histoire</a:t>
            </a:r>
            <a:r>
              <a:rPr lang="nl-NL" b="1" dirty="0"/>
              <a:t>: </a:t>
            </a:r>
            <a:r>
              <a:rPr lang="nl-NL" dirty="0"/>
              <a:t>1100 (300 </a:t>
            </a:r>
            <a:r>
              <a:rPr lang="nl-NL" dirty="0" err="1"/>
              <a:t>ans</a:t>
            </a:r>
            <a:r>
              <a:rPr lang="nl-NL" dirty="0"/>
              <a:t> plus </a:t>
            </a:r>
            <a:r>
              <a:rPr lang="nl-NL" dirty="0" err="1"/>
              <a:t>tard</a:t>
            </a:r>
            <a:r>
              <a:rPr lang="nl-NL" dirty="0"/>
              <a:t>!)</a:t>
            </a:r>
          </a:p>
          <a:p>
            <a:r>
              <a:rPr lang="nl-NL" dirty="0"/>
              <a:t>Son </a:t>
            </a:r>
            <a:r>
              <a:rPr lang="nl-NL" dirty="0" err="1"/>
              <a:t>arrière</a:t>
            </a:r>
            <a:r>
              <a:rPr lang="nl-NL" dirty="0"/>
              <a:t>-garde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attaquée</a:t>
            </a:r>
            <a:r>
              <a:rPr lang="nl-NL" dirty="0"/>
              <a:t> par les </a:t>
            </a:r>
            <a:r>
              <a:rPr lang="nl-NL" dirty="0" err="1"/>
              <a:t>Sarrasins</a:t>
            </a:r>
            <a:r>
              <a:rPr lang="nl-NL" dirty="0"/>
              <a:t>.  Roland </a:t>
            </a:r>
            <a:r>
              <a:rPr lang="nl-NL" dirty="0" err="1"/>
              <a:t>refuse</a:t>
            </a:r>
            <a:r>
              <a:rPr lang="nl-NL" dirty="0"/>
              <a:t> de </a:t>
            </a:r>
            <a:r>
              <a:rPr lang="nl-NL" dirty="0" err="1"/>
              <a:t>souffler</a:t>
            </a:r>
            <a:r>
              <a:rPr lang="nl-NL" dirty="0"/>
              <a:t> </a:t>
            </a:r>
            <a:r>
              <a:rPr lang="nl-NL" dirty="0" err="1"/>
              <a:t>l’Olifant</a:t>
            </a:r>
            <a:r>
              <a:rPr lang="nl-NL" dirty="0"/>
              <a:t> (</a:t>
            </a:r>
            <a:r>
              <a:rPr lang="nl-NL" dirty="0" err="1"/>
              <a:t>le</a:t>
            </a:r>
            <a:r>
              <a:rPr lang="nl-NL" dirty="0"/>
              <a:t> cor) (de hoorn) pour </a:t>
            </a:r>
            <a:r>
              <a:rPr lang="nl-NL" dirty="0" err="1"/>
              <a:t>appeler</a:t>
            </a:r>
            <a:r>
              <a:rPr lang="nl-NL" dirty="0"/>
              <a:t> </a:t>
            </a:r>
            <a:r>
              <a:rPr lang="nl-NL" dirty="0" err="1"/>
              <a:t>Charlemagne</a:t>
            </a:r>
            <a:r>
              <a:rPr lang="nl-NL" dirty="0"/>
              <a:t> pour </a:t>
            </a:r>
            <a:r>
              <a:rPr lang="nl-NL" dirty="0" err="1"/>
              <a:t>l’aider</a:t>
            </a:r>
            <a:r>
              <a:rPr lang="nl-NL" dirty="0"/>
              <a:t>. 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préfère</a:t>
            </a:r>
            <a:r>
              <a:rPr lang="nl-NL" dirty="0"/>
              <a:t> </a:t>
            </a:r>
            <a:r>
              <a:rPr lang="nl-NL" dirty="0" err="1"/>
              <a:t>mourir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89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Chanson de Roland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Chanson de geste = chanson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relate</a:t>
            </a:r>
            <a:r>
              <a:rPr lang="nl-NL" dirty="0"/>
              <a:t> des </a:t>
            </a:r>
            <a:r>
              <a:rPr lang="nl-NL" dirty="0" err="1"/>
              <a:t>événements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291 </a:t>
            </a:r>
            <a:r>
              <a:rPr lang="nl-NL" dirty="0" err="1"/>
              <a:t>strophes</a:t>
            </a:r>
            <a:r>
              <a:rPr lang="nl-NL" dirty="0"/>
              <a:t> (episch)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Problèmes</a:t>
            </a:r>
            <a:r>
              <a:rPr lang="nl-NL" b="1" dirty="0"/>
              <a:t> </a:t>
            </a:r>
            <a:r>
              <a:rPr lang="nl-NL" b="1" dirty="0" err="1"/>
              <a:t>avec</a:t>
            </a:r>
            <a:r>
              <a:rPr lang="nl-NL" b="1" dirty="0"/>
              <a:t> la chanson:</a:t>
            </a:r>
          </a:p>
          <a:p>
            <a:pPr marL="514350" indent="-514350">
              <a:buAutoNum type="arabicPeriod"/>
            </a:pPr>
            <a:r>
              <a:rPr lang="nl-NL" dirty="0"/>
              <a:t>La </a:t>
            </a:r>
            <a:r>
              <a:rPr lang="nl-NL" dirty="0" err="1"/>
              <a:t>Douce</a:t>
            </a:r>
            <a:r>
              <a:rPr lang="nl-NL" dirty="0"/>
              <a:t> France (23 </a:t>
            </a:r>
            <a:r>
              <a:rPr lang="nl-NL" dirty="0" err="1"/>
              <a:t>fois</a:t>
            </a:r>
            <a:r>
              <a:rPr lang="nl-NL" dirty="0"/>
              <a:t>)</a:t>
            </a:r>
          </a:p>
          <a:p>
            <a:pPr marL="514350" indent="-514350">
              <a:buAutoNum type="arabicPeriod"/>
            </a:pPr>
            <a:r>
              <a:rPr lang="nl-NL" dirty="0"/>
              <a:t>AOI (180 </a:t>
            </a:r>
            <a:r>
              <a:rPr lang="nl-NL" dirty="0" err="1"/>
              <a:t>fois</a:t>
            </a:r>
            <a:r>
              <a:rPr lang="nl-NL" dirty="0"/>
              <a:t>)</a:t>
            </a:r>
          </a:p>
          <a:p>
            <a:pPr marL="514350" indent="-514350">
              <a:buAutoNum type="arabicPeriod"/>
            </a:pPr>
            <a:r>
              <a:rPr lang="nl-NL" dirty="0"/>
              <a:t>La </a:t>
            </a:r>
            <a:r>
              <a:rPr lang="nl-NL" dirty="0" err="1"/>
              <a:t>dernière</a:t>
            </a:r>
            <a:r>
              <a:rPr lang="nl-NL" dirty="0"/>
              <a:t> </a:t>
            </a:r>
            <a:r>
              <a:rPr lang="nl-NL" dirty="0" err="1"/>
              <a:t>phrase</a:t>
            </a:r>
            <a:r>
              <a:rPr lang="nl-NL" dirty="0"/>
              <a:t>:  </a:t>
            </a:r>
            <a:r>
              <a:rPr lang="nl-NL" dirty="0" err="1"/>
              <a:t>Ci</a:t>
            </a:r>
            <a:r>
              <a:rPr lang="nl-NL" dirty="0"/>
              <a:t> fait la geste que </a:t>
            </a:r>
            <a:r>
              <a:rPr lang="nl-NL" dirty="0" err="1"/>
              <a:t>Turoldus</a:t>
            </a:r>
            <a:r>
              <a:rPr lang="nl-NL" dirty="0"/>
              <a:t> </a:t>
            </a:r>
            <a:r>
              <a:rPr lang="nl-NL" dirty="0" err="1"/>
              <a:t>declinet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dirty="0" err="1"/>
              <a:t>ici</a:t>
            </a:r>
            <a:r>
              <a:rPr lang="nl-NL" dirty="0"/>
              <a:t> se </a:t>
            </a:r>
            <a:r>
              <a:rPr lang="nl-NL" dirty="0" err="1"/>
              <a:t>termine</a:t>
            </a:r>
            <a:r>
              <a:rPr lang="nl-NL" dirty="0"/>
              <a:t> la geste que </a:t>
            </a:r>
            <a:r>
              <a:rPr lang="nl-NL" dirty="0" err="1"/>
              <a:t>Turoldus</a:t>
            </a:r>
            <a:r>
              <a:rPr lang="nl-NL" dirty="0"/>
              <a:t> a… (</a:t>
            </a:r>
            <a:r>
              <a:rPr lang="nl-NL" dirty="0" err="1"/>
              <a:t>écrit</a:t>
            </a:r>
            <a:r>
              <a:rPr lang="nl-NL" dirty="0"/>
              <a:t>, </a:t>
            </a:r>
            <a:r>
              <a:rPr lang="nl-NL" dirty="0" err="1"/>
              <a:t>chanté</a:t>
            </a:r>
            <a:r>
              <a:rPr lang="nl-NL" dirty="0"/>
              <a:t>, </a:t>
            </a:r>
            <a:r>
              <a:rPr lang="nl-NL" dirty="0" err="1"/>
              <a:t>traduit</a:t>
            </a:r>
            <a:r>
              <a:rPr lang="nl-NL" dirty="0"/>
              <a:t>…)</a:t>
            </a:r>
          </a:p>
          <a:p>
            <a:pPr marL="0" indent="0">
              <a:buNone/>
            </a:pP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Tiroldus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-+ </a:t>
            </a:r>
            <a:r>
              <a:rPr lang="nl-NL" dirty="0" err="1"/>
              <a:t>virgule</a:t>
            </a:r>
            <a:r>
              <a:rPr lang="nl-NL" dirty="0"/>
              <a:t> </a:t>
            </a:r>
            <a:r>
              <a:rPr lang="nl-NL" dirty="0" err="1"/>
              <a:t>devant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que =  </a:t>
            </a:r>
            <a:r>
              <a:rPr lang="nl-NL" dirty="0" err="1"/>
              <a:t>declinet</a:t>
            </a:r>
            <a:r>
              <a:rPr lang="nl-NL" dirty="0"/>
              <a:t> = </a:t>
            </a:r>
            <a:r>
              <a:rPr lang="nl-NL" dirty="0" err="1"/>
              <a:t>parce</a:t>
            </a:r>
            <a:r>
              <a:rPr lang="nl-NL" dirty="0"/>
              <a:t> que mort.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79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Histoire</a:t>
            </a:r>
            <a:r>
              <a:rPr lang="nl-NL" dirty="0"/>
              <a:t> de </a:t>
            </a:r>
            <a:r>
              <a:rPr lang="nl-NL" dirty="0" err="1"/>
              <a:t>chevaliers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Olifant  =  cor (hoorn)</a:t>
            </a:r>
          </a:p>
          <a:p>
            <a:r>
              <a:rPr lang="nl-NL" dirty="0" err="1"/>
              <a:t>Durendal</a:t>
            </a:r>
            <a:r>
              <a:rPr lang="nl-NL" dirty="0"/>
              <a:t>:  </a:t>
            </a:r>
            <a:r>
              <a:rPr lang="nl-NL" dirty="0" err="1"/>
              <a:t>l’épée</a:t>
            </a:r>
            <a:r>
              <a:rPr lang="nl-NL" dirty="0"/>
              <a:t> (de zwaard) de Roland</a:t>
            </a:r>
          </a:p>
          <a:p>
            <a:endParaRPr lang="nl-NL" dirty="0"/>
          </a:p>
          <a:p>
            <a:r>
              <a:rPr lang="nl-NL" dirty="0"/>
              <a:t>La </a:t>
            </a:r>
            <a:r>
              <a:rPr lang="nl-NL" dirty="0" err="1"/>
              <a:t>plupart</a:t>
            </a:r>
            <a:r>
              <a:rPr lang="nl-NL" dirty="0"/>
              <a:t> des </a:t>
            </a:r>
            <a:r>
              <a:rPr lang="nl-NL" dirty="0" err="1"/>
              <a:t>strophes</a:t>
            </a:r>
            <a:r>
              <a:rPr lang="nl-NL" dirty="0"/>
              <a:t> 10 </a:t>
            </a:r>
            <a:r>
              <a:rPr lang="nl-NL" dirty="0" err="1"/>
              <a:t>mètres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Autres</a:t>
            </a:r>
            <a:r>
              <a:rPr lang="nl-NL" dirty="0"/>
              <a:t> </a:t>
            </a:r>
            <a:r>
              <a:rPr lang="nl-NL" dirty="0" err="1"/>
              <a:t>caractéristiques</a:t>
            </a:r>
            <a:r>
              <a:rPr lang="nl-NL" dirty="0"/>
              <a:t>:  </a:t>
            </a:r>
            <a:r>
              <a:rPr lang="nl-NL" dirty="0" err="1"/>
              <a:t>exagération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48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2687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atura MT Script Capitals"/>
                <a:cs typeface="Matura MT Script Capitals"/>
              </a:rPr>
              <a:t>Lancelot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4112B7E1-79E6-E74E-BDDF-DB7C5251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908720"/>
            <a:ext cx="44049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 MOYEN 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Kernmerken?</a:t>
            </a:r>
          </a:p>
          <a:p>
            <a:r>
              <a:rPr lang="nl-NL" sz="2400" b="1" dirty="0"/>
              <a:t>SYSTÈME FÉODAL  </a:t>
            </a:r>
            <a:r>
              <a:rPr lang="nl-NL" sz="2400" dirty="0"/>
              <a:t>(ingevoerd door/met Karel de Groot</a:t>
            </a:r>
            <a:r>
              <a:rPr lang="nl-NL" sz="2400" b="1" dirty="0"/>
              <a:t> (</a:t>
            </a:r>
            <a:r>
              <a:rPr lang="nl-NL" sz="2400" b="1" dirty="0" err="1"/>
              <a:t>Charlemagne</a:t>
            </a:r>
            <a:r>
              <a:rPr lang="nl-NL" sz="2400" b="1" dirty="0"/>
              <a:t>)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fer</a:t>
            </a:r>
            <a:r>
              <a:rPr lang="nl-NL" sz="2400" dirty="0"/>
              <a:t> à </a:t>
            </a:r>
            <a:r>
              <a:rPr lang="nl-NL" sz="2400" dirty="0" err="1"/>
              <a:t>cheval</a:t>
            </a:r>
            <a:r>
              <a:rPr lang="nl-NL" sz="2400" dirty="0"/>
              <a:t> (hoefijzer)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Étrier</a:t>
            </a:r>
            <a:r>
              <a:rPr lang="nl-NL" sz="2400" dirty="0"/>
              <a:t> (stijgbeugel)</a:t>
            </a:r>
          </a:p>
          <a:p>
            <a:endParaRPr lang="nl-NL" sz="2400" dirty="0"/>
          </a:p>
          <a:p>
            <a:r>
              <a:rPr lang="en-US" sz="2400" dirty="0" err="1"/>
              <a:t>Voor</a:t>
            </a:r>
            <a:r>
              <a:rPr lang="en-US" sz="2400" dirty="0"/>
              <a:t> de </a:t>
            </a:r>
            <a:r>
              <a:rPr lang="en-US" sz="2400" dirty="0" err="1"/>
              <a:t>Middeleeuwen</a:t>
            </a:r>
            <a:r>
              <a:rPr lang="en-US" sz="2400" dirty="0"/>
              <a:t>:  </a:t>
            </a:r>
            <a:r>
              <a:rPr lang="en-US" sz="2400" dirty="0" err="1"/>
              <a:t>l’infanterie</a:t>
            </a:r>
            <a:r>
              <a:rPr lang="en-US" sz="2400" dirty="0"/>
              <a:t> (</a:t>
            </a:r>
            <a:r>
              <a:rPr lang="en-US" sz="2400" dirty="0" err="1"/>
              <a:t>lopend</a:t>
            </a:r>
            <a:r>
              <a:rPr lang="en-US" sz="2400" dirty="0"/>
              <a:t> leger)</a:t>
            </a:r>
          </a:p>
          <a:p>
            <a:r>
              <a:rPr lang="en-US" sz="2400" dirty="0"/>
              <a:t>Met de </a:t>
            </a:r>
            <a:r>
              <a:rPr lang="en-US" sz="2400" dirty="0" err="1"/>
              <a:t>Middeleeuwen</a:t>
            </a:r>
            <a:r>
              <a:rPr lang="en-US" sz="2400" dirty="0"/>
              <a:t>:    </a:t>
            </a:r>
            <a:r>
              <a:rPr lang="en-US" sz="2400" dirty="0" err="1"/>
              <a:t>cavalerie</a:t>
            </a:r>
            <a:r>
              <a:rPr lang="en-US" sz="2400" dirty="0"/>
              <a:t> (op </a:t>
            </a:r>
            <a:r>
              <a:rPr lang="en-US" sz="2400" dirty="0" err="1"/>
              <a:t>paarden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Suzerain (</a:t>
            </a:r>
            <a:r>
              <a:rPr lang="en-US" sz="2400" dirty="0" err="1"/>
              <a:t>koning</a:t>
            </a:r>
            <a:r>
              <a:rPr lang="en-US" sz="2400" dirty="0"/>
              <a:t>)</a:t>
            </a:r>
          </a:p>
          <a:p>
            <a:r>
              <a:rPr lang="en-US" sz="2400" dirty="0"/>
              <a:t>Vassal (</a:t>
            </a:r>
            <a:r>
              <a:rPr lang="en-US" sz="2400" dirty="0" err="1"/>
              <a:t>vazal</a:t>
            </a:r>
            <a:r>
              <a:rPr lang="en-US" sz="2400" dirty="0"/>
              <a:t>) – </a:t>
            </a:r>
            <a:r>
              <a:rPr lang="en-US" sz="2400" dirty="0" err="1"/>
              <a:t>leenman</a:t>
            </a:r>
            <a:r>
              <a:rPr lang="en-US" sz="2400" dirty="0"/>
              <a:t> van de </a:t>
            </a:r>
            <a:r>
              <a:rPr lang="en-US" sz="2400" dirty="0" err="1"/>
              <a:t>koning</a:t>
            </a:r>
            <a:endParaRPr lang="en-US" sz="2400" dirty="0"/>
          </a:p>
          <a:p>
            <a:r>
              <a:rPr lang="en-US" sz="2400" dirty="0" err="1"/>
              <a:t>Vavasseur</a:t>
            </a:r>
            <a:r>
              <a:rPr lang="en-US" sz="2400" dirty="0"/>
              <a:t> / Chevalier (</a:t>
            </a:r>
            <a:r>
              <a:rPr lang="en-US" sz="2400" dirty="0" err="1"/>
              <a:t>ridder</a:t>
            </a:r>
            <a:r>
              <a:rPr lang="en-US" sz="2400" dirty="0"/>
              <a:t>) – </a:t>
            </a:r>
            <a:r>
              <a:rPr lang="en-US" sz="2400" dirty="0" err="1"/>
              <a:t>leenman</a:t>
            </a:r>
            <a:r>
              <a:rPr lang="en-US" sz="2400" dirty="0"/>
              <a:t> van de </a:t>
            </a:r>
            <a:r>
              <a:rPr lang="en-US" sz="2400" dirty="0" err="1"/>
              <a:t>vazal</a:t>
            </a:r>
            <a:endParaRPr lang="en-US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7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LANCELOT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5141168"/>
          </a:xfrm>
        </p:spPr>
        <p:txBody>
          <a:bodyPr/>
          <a:lstStyle/>
          <a:p>
            <a:r>
              <a:rPr lang="en-US" dirty="0"/>
              <a:t>Auteur:	Chrétien de Troyes (app. 1140-1190)</a:t>
            </a:r>
          </a:p>
          <a:p>
            <a:r>
              <a:rPr lang="en-US" dirty="0" err="1"/>
              <a:t>Trouvère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Cour</a:t>
            </a:r>
            <a:r>
              <a:rPr lang="en-US" dirty="0"/>
              <a:t> de Champagne (</a:t>
            </a:r>
            <a:r>
              <a:rPr lang="en-US" dirty="0" err="1"/>
              <a:t>oost</a:t>
            </a:r>
            <a:r>
              <a:rPr lang="en-US" dirty="0"/>
              <a:t> </a:t>
            </a:r>
            <a:r>
              <a:rPr lang="en-US" dirty="0" err="1"/>
              <a:t>Frankrijk</a:t>
            </a:r>
            <a:r>
              <a:rPr lang="en-US" dirty="0"/>
              <a:t>)</a:t>
            </a:r>
          </a:p>
          <a:p>
            <a:r>
              <a:rPr lang="en-US" dirty="0"/>
              <a:t>Commission:  Marie de Champagne, </a:t>
            </a:r>
            <a:r>
              <a:rPr lang="en-US" dirty="0" err="1"/>
              <a:t>écrit</a:t>
            </a:r>
            <a:r>
              <a:rPr lang="en-US" dirty="0"/>
              <a:t> entre 1176 et 1181</a:t>
            </a:r>
          </a:p>
          <a:p>
            <a:r>
              <a:rPr lang="en-US" dirty="0" err="1"/>
              <a:t>Thème</a:t>
            </a:r>
            <a:r>
              <a:rPr lang="en-US" dirty="0"/>
              <a:t>:  </a:t>
            </a:r>
            <a:r>
              <a:rPr lang="en-US" dirty="0" err="1"/>
              <a:t>Fin’Amor</a:t>
            </a:r>
            <a:r>
              <a:rPr lang="en-US" dirty="0"/>
              <a:t> (amour Courtois)</a:t>
            </a:r>
          </a:p>
          <a:p>
            <a:r>
              <a:rPr lang="nl-NL" dirty="0" err="1"/>
              <a:t>Comprenant</a:t>
            </a:r>
            <a:r>
              <a:rPr lang="nl-NL" dirty="0"/>
              <a:t> 7112 vers </a:t>
            </a:r>
            <a:r>
              <a:rPr lang="nl-NL" dirty="0" err="1"/>
              <a:t>écrits</a:t>
            </a:r>
            <a:r>
              <a:rPr lang="nl-NL" dirty="0"/>
              <a:t> en vieux </a:t>
            </a:r>
            <a:r>
              <a:rPr lang="nl-NL" dirty="0" err="1"/>
              <a:t>français</a:t>
            </a:r>
            <a:r>
              <a:rPr lang="nl-NL" dirty="0"/>
              <a:t>, </a:t>
            </a:r>
            <a:r>
              <a:rPr lang="nl-NL" i="1" dirty="0"/>
              <a:t>Lancelot</a:t>
            </a:r>
            <a:r>
              <a:rPr lang="nl-NL" dirty="0"/>
              <a:t> mélange </a:t>
            </a:r>
            <a:r>
              <a:rPr lang="nl-NL" dirty="0" err="1"/>
              <a:t>l’amour</a:t>
            </a:r>
            <a:r>
              <a:rPr lang="nl-NL" dirty="0"/>
              <a:t> </a:t>
            </a:r>
            <a:r>
              <a:rPr lang="nl-NL" dirty="0" err="1"/>
              <a:t>courtois</a:t>
            </a:r>
            <a:r>
              <a:rPr lang="nl-NL" dirty="0"/>
              <a:t> et les légendes </a:t>
            </a:r>
            <a:r>
              <a:rPr lang="nl-NL" dirty="0" err="1"/>
              <a:t>celtiques</a:t>
            </a:r>
            <a:r>
              <a:rPr lang="nl-NL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6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01891" y="836712"/>
            <a:ext cx="7776864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/>
              <a:t>Lancelot,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chevalier</a:t>
            </a:r>
            <a:r>
              <a:rPr lang="nl-NL" dirty="0"/>
              <a:t> de la </a:t>
            </a:r>
            <a:r>
              <a:rPr lang="nl-NL" dirty="0" err="1"/>
              <a:t>Table</a:t>
            </a:r>
            <a:r>
              <a:rPr lang="nl-NL" dirty="0"/>
              <a:t> Ronde, part </a:t>
            </a:r>
            <a:r>
              <a:rPr lang="nl-NL" dirty="0" err="1"/>
              <a:t>délivrer</a:t>
            </a:r>
            <a:r>
              <a:rPr lang="nl-NL" dirty="0"/>
              <a:t> </a:t>
            </a:r>
            <a:r>
              <a:rPr lang="nl-NL" dirty="0" err="1"/>
              <a:t>Guenièvre</a:t>
            </a:r>
            <a:r>
              <a:rPr lang="nl-NL" dirty="0"/>
              <a:t>, </a:t>
            </a:r>
            <a:r>
              <a:rPr lang="nl-NL" dirty="0" err="1"/>
              <a:t>l’épouse</a:t>
            </a:r>
            <a:r>
              <a:rPr lang="nl-NL" dirty="0"/>
              <a:t> du </a:t>
            </a:r>
            <a:r>
              <a:rPr lang="nl-NL" dirty="0" err="1"/>
              <a:t>roi</a:t>
            </a:r>
            <a:r>
              <a:rPr lang="nl-NL" dirty="0"/>
              <a:t> Arthur, </a:t>
            </a:r>
            <a:r>
              <a:rPr lang="nl-NL" dirty="0" err="1"/>
              <a:t>dont</a:t>
            </a:r>
            <a:r>
              <a:rPr lang="nl-NL" dirty="0"/>
              <a:t>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follement</a:t>
            </a:r>
            <a:r>
              <a:rPr lang="nl-NL" dirty="0"/>
              <a:t> </a:t>
            </a:r>
            <a:r>
              <a:rPr lang="nl-NL" dirty="0" err="1"/>
              <a:t>épris</a:t>
            </a:r>
            <a:r>
              <a:rPr lang="nl-NL" dirty="0"/>
              <a:t>. Pour </a:t>
            </a:r>
            <a:r>
              <a:rPr lang="nl-NL" dirty="0" err="1"/>
              <a:t>réussir</a:t>
            </a:r>
            <a:r>
              <a:rPr lang="nl-NL" dirty="0"/>
              <a:t> sa </a:t>
            </a:r>
            <a:r>
              <a:rPr lang="nl-NL" dirty="0" err="1"/>
              <a:t>quête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doit</a:t>
            </a:r>
            <a:r>
              <a:rPr lang="nl-NL" dirty="0"/>
              <a:t> </a:t>
            </a:r>
            <a:r>
              <a:rPr lang="nl-NL" dirty="0" err="1"/>
              <a:t>affronter</a:t>
            </a:r>
            <a:r>
              <a:rPr lang="nl-NL" dirty="0"/>
              <a:t> de </a:t>
            </a:r>
            <a:r>
              <a:rPr lang="nl-NL" dirty="0" err="1"/>
              <a:t>multiples</a:t>
            </a:r>
            <a:r>
              <a:rPr lang="nl-NL" dirty="0"/>
              <a:t> </a:t>
            </a:r>
            <a:r>
              <a:rPr lang="nl-NL" dirty="0" err="1"/>
              <a:t>épreuves</a:t>
            </a:r>
            <a:r>
              <a:rPr lang="nl-NL" dirty="0"/>
              <a:t> </a:t>
            </a:r>
            <a:r>
              <a:rPr lang="nl-NL" dirty="0" err="1"/>
              <a:t>dont</a:t>
            </a:r>
            <a:r>
              <a:rPr lang="nl-NL" dirty="0"/>
              <a:t> monter dans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charrette</a:t>
            </a:r>
            <a:r>
              <a:rPr lang="nl-NL" dirty="0"/>
              <a:t>, </a:t>
            </a:r>
            <a:r>
              <a:rPr lang="nl-NL" dirty="0" err="1"/>
              <a:t>ce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représente</a:t>
            </a:r>
            <a:r>
              <a:rPr lang="nl-NL" dirty="0"/>
              <a:t> la </a:t>
            </a:r>
            <a:r>
              <a:rPr lang="nl-NL" dirty="0" err="1"/>
              <a:t>honte</a:t>
            </a:r>
            <a:r>
              <a:rPr lang="nl-NL" dirty="0"/>
              <a:t> et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déshonneur</a:t>
            </a:r>
            <a:r>
              <a:rPr lang="nl-NL" dirty="0"/>
              <a:t>.</a:t>
            </a:r>
          </a:p>
          <a:p>
            <a:pPr fontAlgn="base"/>
            <a:endParaRPr lang="en-US" dirty="0">
              <a:solidFill>
                <a:srgbClr val="1C1C1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/>
              <a:t>Lancelot </a:t>
            </a:r>
            <a:r>
              <a:rPr lang="nl-NL" dirty="0" err="1"/>
              <a:t>aime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dame </a:t>
            </a:r>
            <a:r>
              <a:rPr lang="nl-NL" dirty="0" err="1"/>
              <a:t>inaccessible</a:t>
            </a:r>
            <a:r>
              <a:rPr lang="nl-NL" dirty="0"/>
              <a:t>, </a:t>
            </a:r>
            <a:r>
              <a:rPr lang="nl-NL" dirty="0" err="1"/>
              <a:t>puisqu'elle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la reine, </a:t>
            </a:r>
            <a:r>
              <a:rPr lang="nl-NL" dirty="0" err="1"/>
              <a:t>l'épouse</a:t>
            </a:r>
            <a:r>
              <a:rPr lang="nl-NL" dirty="0"/>
              <a:t> de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suzerain</a:t>
            </a:r>
            <a:r>
              <a:rPr lang="nl-NL" dirty="0"/>
              <a:t>, et se </a:t>
            </a:r>
            <a:r>
              <a:rPr lang="nl-NL" dirty="0" err="1"/>
              <a:t>voue</a:t>
            </a:r>
            <a:r>
              <a:rPr lang="nl-NL" dirty="0"/>
              <a:t> </a:t>
            </a:r>
            <a:r>
              <a:rPr lang="nl-NL" dirty="0" err="1"/>
              <a:t>tout</a:t>
            </a:r>
            <a:r>
              <a:rPr lang="nl-NL" dirty="0"/>
              <a:t> </a:t>
            </a:r>
            <a:r>
              <a:rPr lang="nl-NL" dirty="0" err="1"/>
              <a:t>entier</a:t>
            </a:r>
            <a:r>
              <a:rPr lang="nl-NL" dirty="0"/>
              <a:t> à </a:t>
            </a:r>
            <a:r>
              <a:rPr lang="nl-NL" dirty="0" err="1"/>
              <a:t>son</a:t>
            </a:r>
            <a:r>
              <a:rPr lang="nl-NL" dirty="0"/>
              <a:t> service </a:t>
            </a:r>
            <a:r>
              <a:rPr lang="nl-NL" dirty="0" err="1"/>
              <a:t>jusqu'à</a:t>
            </a:r>
            <a:r>
              <a:rPr lang="nl-NL" dirty="0"/>
              <a:t> </a:t>
            </a:r>
            <a:r>
              <a:rPr lang="nl-NL" dirty="0" err="1"/>
              <a:t>souffrir</a:t>
            </a:r>
            <a:r>
              <a:rPr lang="nl-NL" dirty="0"/>
              <a:t> dans </a:t>
            </a:r>
            <a:r>
              <a:rPr lang="nl-NL" dirty="0" err="1"/>
              <a:t>son</a:t>
            </a:r>
            <a:r>
              <a:rPr lang="nl-NL" dirty="0"/>
              <a:t> corps (blessures au Pont de </a:t>
            </a:r>
            <a:r>
              <a:rPr lang="nl-NL" dirty="0" err="1"/>
              <a:t>l'Épée</a:t>
            </a:r>
            <a:r>
              <a:rPr lang="nl-NL" dirty="0"/>
              <a:t>) et dans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honneur</a:t>
            </a:r>
            <a:r>
              <a:rPr lang="nl-NL" dirty="0"/>
              <a:t> (</a:t>
            </a:r>
            <a:r>
              <a:rPr lang="nl-NL" dirty="0" err="1"/>
              <a:t>humiliation</a:t>
            </a:r>
            <a:r>
              <a:rPr lang="nl-NL" dirty="0"/>
              <a:t> de la </a:t>
            </a:r>
            <a:r>
              <a:rPr lang="nl-NL" dirty="0" err="1"/>
              <a:t>charrette</a:t>
            </a:r>
            <a:r>
              <a:rPr lang="nl-NL" dirty="0"/>
              <a:t> et du </a:t>
            </a:r>
            <a:r>
              <a:rPr lang="nl-NL" dirty="0" err="1"/>
              <a:t>tournoi</a:t>
            </a:r>
            <a:r>
              <a:rPr lang="nl-NL" dirty="0"/>
              <a:t> de </a:t>
            </a:r>
            <a:r>
              <a:rPr lang="nl-NL" dirty="0" err="1"/>
              <a:t>Noauz</a:t>
            </a:r>
            <a:r>
              <a:rPr lang="nl-NL" dirty="0"/>
              <a:t>) »</a:t>
            </a:r>
            <a:r>
              <a:rPr lang="nl-NL" baseline="30000" dirty="0">
                <a:hlinkClick r:id="rId2"/>
              </a:rPr>
              <a:t>7</a:t>
            </a:r>
            <a:r>
              <a:rPr lang="nl-NL" dirty="0"/>
              <a:t>. Sans </a:t>
            </a:r>
            <a:r>
              <a:rPr lang="nl-NL" dirty="0" err="1"/>
              <a:t>oser</a:t>
            </a:r>
            <a:r>
              <a:rPr lang="nl-NL" dirty="0"/>
              <a:t> y </a:t>
            </a:r>
            <a:r>
              <a:rPr lang="nl-NL" dirty="0" err="1"/>
              <a:t>prétendre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pourra</a:t>
            </a:r>
            <a:r>
              <a:rPr lang="nl-NL" dirty="0"/>
              <a:t> </a:t>
            </a:r>
            <a:r>
              <a:rPr lang="nl-NL" dirty="0" err="1"/>
              <a:t>accéder</a:t>
            </a:r>
            <a:r>
              <a:rPr lang="nl-NL" dirty="0"/>
              <a:t> à </a:t>
            </a:r>
            <a:r>
              <a:rPr lang="nl-NL" dirty="0" err="1"/>
              <a:t>l'objet</a:t>
            </a:r>
            <a:r>
              <a:rPr lang="nl-NL" dirty="0"/>
              <a:t> de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désir</a:t>
            </a:r>
            <a:r>
              <a:rPr lang="nl-NL" dirty="0"/>
              <a:t>, mais « la nuit </a:t>
            </a:r>
            <a:r>
              <a:rPr lang="nl-NL" dirty="0" err="1"/>
              <a:t>d'amour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Lancelot et la reine </a:t>
            </a:r>
            <a:r>
              <a:rPr lang="nl-NL" dirty="0" err="1"/>
              <a:t>reste</a:t>
            </a:r>
            <a:r>
              <a:rPr lang="nl-NL" dirty="0"/>
              <a:t> sans </a:t>
            </a:r>
            <a:r>
              <a:rPr lang="nl-NL" dirty="0" err="1"/>
              <a:t>lendemain</a:t>
            </a:r>
            <a:r>
              <a:rPr lang="nl-NL" dirty="0"/>
              <a:t> et (...)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destin</a:t>
            </a:r>
            <a:r>
              <a:rPr lang="nl-NL" dirty="0"/>
              <a:t> de Lancelot </a:t>
            </a:r>
            <a:r>
              <a:rPr lang="nl-NL" dirty="0" err="1"/>
              <a:t>reste</a:t>
            </a:r>
            <a:r>
              <a:rPr lang="nl-NL" dirty="0"/>
              <a:t> </a:t>
            </a:r>
            <a:r>
              <a:rPr lang="nl-NL" dirty="0" err="1"/>
              <a:t>mystérieux</a:t>
            </a:r>
            <a:r>
              <a:rPr lang="nl-NL" dirty="0"/>
              <a:t>. »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CC648E-E261-1549-A423-965406241999}"/>
              </a:ext>
            </a:extLst>
          </p:cNvPr>
          <p:cNvSpPr/>
          <p:nvPr/>
        </p:nvSpPr>
        <p:spPr>
          <a:xfrm>
            <a:off x="179512" y="45811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figure</a:t>
            </a:r>
            <a:r>
              <a:rPr lang="nl-NL" dirty="0"/>
              <a:t> </a:t>
            </a:r>
            <a:r>
              <a:rPr lang="nl-NL" dirty="0" err="1"/>
              <a:t>christique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La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théorie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suivante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est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développée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par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Ribart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dans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son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œuvre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critique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nl-NL" i="1" dirty="0">
                <a:solidFill>
                  <a:srgbClr val="222222"/>
                </a:solidFill>
                <a:latin typeface="Arial" panose="020B0604020202020204" pitchFamily="34" charset="0"/>
              </a:rPr>
              <a:t>Le </a:t>
            </a:r>
            <a:r>
              <a:rPr lang="nl-NL" i="1" dirty="0" err="1">
                <a:solidFill>
                  <a:srgbClr val="222222"/>
                </a:solidFill>
                <a:latin typeface="Arial" panose="020B0604020202020204" pitchFamily="34" charset="0"/>
              </a:rPr>
              <a:t>Chevalier</a:t>
            </a:r>
            <a:r>
              <a:rPr lang="nl-NL" i="1" dirty="0">
                <a:solidFill>
                  <a:srgbClr val="222222"/>
                </a:solidFill>
                <a:latin typeface="Arial" panose="020B0604020202020204" pitchFamily="34" charset="0"/>
              </a:rPr>
              <a:t> de la </a:t>
            </a:r>
            <a:r>
              <a:rPr lang="nl-NL" i="1" dirty="0" err="1">
                <a:solidFill>
                  <a:srgbClr val="222222"/>
                </a:solidFill>
                <a:latin typeface="Arial" panose="020B0604020202020204" pitchFamily="34" charset="0"/>
              </a:rPr>
              <a:t>Charrette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. Lancelot, sous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l'apparence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l'amant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courtois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type,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est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une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figure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3" tooltip="Jésus-Christ"/>
              </a:rPr>
              <a:t>christique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. Ce roman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est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à la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fois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un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roman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courtois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et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une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4" tooltip="Allégorie"/>
              </a:rPr>
              <a:t>allégorie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christique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car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en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sauvant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la reine, Lancelot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rétablit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l'équilibre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du monde. De plus,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certains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voient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, dans la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soumission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de Lancelot, des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valeurs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chrétiennes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 :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humilité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soumission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et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sacrifice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nl-NL" dirty="0" err="1">
                <a:solidFill>
                  <a:srgbClr val="222222"/>
                </a:solidFill>
                <a:latin typeface="Arial" panose="020B0604020202020204" pitchFamily="34" charset="0"/>
              </a:rPr>
              <a:t>soi</a:t>
            </a:r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nl-N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0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L’Amour </a:t>
            </a:r>
            <a:r>
              <a:rPr lang="nl-NL" b="1" dirty="0" err="1"/>
              <a:t>Courtois</a:t>
            </a:r>
            <a:r>
              <a:rPr lang="nl-NL" b="1" dirty="0"/>
              <a:t> (hoofse liefde)</a:t>
            </a:r>
            <a:br>
              <a:rPr lang="nl-NL" b="1" dirty="0"/>
            </a:br>
            <a:r>
              <a:rPr lang="nl-NL" b="1" dirty="0" err="1"/>
              <a:t>le</a:t>
            </a:r>
            <a:r>
              <a:rPr lang="nl-NL" b="1" dirty="0"/>
              <a:t> </a:t>
            </a:r>
            <a:r>
              <a:rPr lang="nl-NL" b="1" dirty="0" err="1"/>
              <a:t>Fin’Amor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Vers 1050 – </a:t>
            </a:r>
            <a:r>
              <a:rPr lang="nl-NL" dirty="0" err="1"/>
              <a:t>tranquilité</a:t>
            </a:r>
            <a:r>
              <a:rPr lang="nl-NL" dirty="0"/>
              <a:t> en Europe</a:t>
            </a:r>
          </a:p>
          <a:p>
            <a:r>
              <a:rPr lang="nl-NL" dirty="0"/>
              <a:t>Accent </a:t>
            </a:r>
            <a:r>
              <a:rPr lang="nl-NL" dirty="0" err="1"/>
              <a:t>sur</a:t>
            </a:r>
            <a:r>
              <a:rPr lang="nl-NL" dirty="0"/>
              <a:t> </a:t>
            </a:r>
            <a:r>
              <a:rPr lang="nl-NL" dirty="0" err="1"/>
              <a:t>l’éducation</a:t>
            </a:r>
            <a:r>
              <a:rPr lang="nl-NL" dirty="0"/>
              <a:t>:  </a:t>
            </a:r>
            <a:r>
              <a:rPr lang="nl-NL" dirty="0" err="1"/>
              <a:t>l’écriture</a:t>
            </a:r>
            <a:r>
              <a:rPr lang="nl-NL" dirty="0"/>
              <a:t> – </a:t>
            </a:r>
            <a:r>
              <a:rPr lang="nl-NL" dirty="0" err="1"/>
              <a:t>lecture</a:t>
            </a:r>
            <a:endParaRPr lang="nl-NL" dirty="0"/>
          </a:p>
          <a:p>
            <a:r>
              <a:rPr lang="nl-NL" dirty="0"/>
              <a:t>On </a:t>
            </a:r>
            <a:r>
              <a:rPr lang="nl-NL" dirty="0" err="1"/>
              <a:t>écrit</a:t>
            </a:r>
            <a:r>
              <a:rPr lang="nl-NL" dirty="0"/>
              <a:t> pour </a:t>
            </a:r>
            <a:r>
              <a:rPr lang="nl-NL" dirty="0" err="1"/>
              <a:t>donner</a:t>
            </a:r>
            <a:r>
              <a:rPr lang="nl-NL" dirty="0"/>
              <a:t> du </a:t>
            </a:r>
            <a:r>
              <a:rPr lang="nl-NL" dirty="0" err="1"/>
              <a:t>plaisir</a:t>
            </a:r>
            <a:endParaRPr lang="nl-NL" dirty="0"/>
          </a:p>
          <a:p>
            <a:r>
              <a:rPr lang="nl-NL" dirty="0"/>
              <a:t>On </a:t>
            </a:r>
            <a:r>
              <a:rPr lang="nl-NL" dirty="0" err="1"/>
              <a:t>lit</a:t>
            </a:r>
            <a:r>
              <a:rPr lang="nl-NL" dirty="0"/>
              <a:t> pour </a:t>
            </a:r>
            <a:r>
              <a:rPr lang="nl-NL" dirty="0" err="1"/>
              <a:t>avoir</a:t>
            </a:r>
            <a:r>
              <a:rPr lang="nl-NL" dirty="0"/>
              <a:t> du </a:t>
            </a:r>
            <a:r>
              <a:rPr lang="nl-NL" dirty="0" err="1"/>
              <a:t>plaisir</a:t>
            </a:r>
            <a:r>
              <a:rPr lang="nl-NL" dirty="0"/>
              <a:t> (non plus pour </a:t>
            </a:r>
            <a:r>
              <a:rPr lang="nl-NL" dirty="0" err="1"/>
              <a:t>apprendre</a:t>
            </a:r>
            <a:r>
              <a:rPr lang="nl-NL" dirty="0"/>
              <a:t> </a:t>
            </a:r>
            <a:r>
              <a:rPr lang="nl-NL" dirty="0" err="1"/>
              <a:t>quelque</a:t>
            </a:r>
            <a:r>
              <a:rPr lang="nl-NL"/>
              <a:t> chose)</a:t>
            </a:r>
            <a:endParaRPr lang="nl-NL" dirty="0"/>
          </a:p>
          <a:p>
            <a:r>
              <a:rPr lang="nl-NL" dirty="0"/>
              <a:t>Source:  </a:t>
            </a:r>
            <a:r>
              <a:rPr lang="nl-NL" dirty="0" err="1"/>
              <a:t>Italie</a:t>
            </a:r>
            <a:r>
              <a:rPr lang="nl-NL" dirty="0"/>
              <a:t> – </a:t>
            </a:r>
            <a:r>
              <a:rPr lang="nl-NL" dirty="0" err="1"/>
              <a:t>sud</a:t>
            </a:r>
            <a:r>
              <a:rPr lang="nl-NL" dirty="0"/>
              <a:t> de la France</a:t>
            </a:r>
          </a:p>
          <a:p>
            <a:r>
              <a:rPr lang="nl-NL" dirty="0" err="1"/>
              <a:t>Sud</a:t>
            </a:r>
            <a:r>
              <a:rPr lang="nl-NL" dirty="0"/>
              <a:t>: Troubadours</a:t>
            </a:r>
          </a:p>
          <a:p>
            <a:r>
              <a:rPr lang="nl-NL" dirty="0" err="1"/>
              <a:t>Nord</a:t>
            </a:r>
            <a:r>
              <a:rPr lang="nl-NL" dirty="0"/>
              <a:t>: Trouvères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1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L’amour</a:t>
            </a:r>
            <a:r>
              <a:rPr lang="nl-NL" dirty="0"/>
              <a:t> </a:t>
            </a:r>
            <a:r>
              <a:rPr lang="nl-NL" dirty="0" err="1"/>
              <a:t>courtois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L’homme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courtois</a:t>
            </a:r>
            <a:r>
              <a:rPr lang="nl-NL" dirty="0"/>
              <a:t>,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conquérir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coeur de la femme.</a:t>
            </a:r>
          </a:p>
          <a:p>
            <a:r>
              <a:rPr lang="nl-NL" dirty="0" err="1"/>
              <a:t>L’homme</a:t>
            </a:r>
            <a:r>
              <a:rPr lang="nl-NL" dirty="0"/>
              <a:t> ne se bat plus pour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roi</a:t>
            </a:r>
            <a:r>
              <a:rPr lang="nl-NL" dirty="0"/>
              <a:t> au nom de </a:t>
            </a:r>
            <a:r>
              <a:rPr lang="nl-NL" dirty="0" err="1"/>
              <a:t>Dieu</a:t>
            </a:r>
            <a:r>
              <a:rPr lang="nl-NL" dirty="0"/>
              <a:t>.  </a:t>
            </a:r>
            <a:r>
              <a:rPr lang="nl-NL" dirty="0" err="1"/>
              <a:t>Il</a:t>
            </a:r>
            <a:r>
              <a:rPr lang="nl-NL" dirty="0"/>
              <a:t> se bat pour lui.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86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L’AMOUR COURTOIS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9700"/>
            <a:ext cx="3608040" cy="50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1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Caractéristiques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3" y="764704"/>
            <a:ext cx="9036496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err="1"/>
              <a:t>Amour</a:t>
            </a:r>
            <a:r>
              <a:rPr lang="nl-NL" dirty="0"/>
              <a:t> </a:t>
            </a:r>
            <a:r>
              <a:rPr lang="nl-NL" dirty="0" err="1"/>
              <a:t>platonique</a:t>
            </a:r>
            <a:endParaRPr lang="nl-NL" dirty="0"/>
          </a:p>
          <a:p>
            <a:r>
              <a:rPr lang="nl-NL" dirty="0" err="1"/>
              <a:t>Amour</a:t>
            </a:r>
            <a:r>
              <a:rPr lang="nl-NL" dirty="0"/>
              <a:t> </a:t>
            </a:r>
            <a:r>
              <a:rPr lang="nl-NL" dirty="0" err="1"/>
              <a:t>impossible</a:t>
            </a:r>
            <a:endParaRPr lang="nl-NL" dirty="0"/>
          </a:p>
          <a:p>
            <a:r>
              <a:rPr lang="nl-NL" dirty="0" err="1"/>
              <a:t>Secret</a:t>
            </a:r>
            <a:endParaRPr lang="nl-NL" dirty="0"/>
          </a:p>
          <a:p>
            <a:r>
              <a:rPr lang="nl-NL" dirty="0"/>
              <a:t>Homme </a:t>
            </a:r>
            <a:r>
              <a:rPr lang="nl-NL" dirty="0" err="1"/>
              <a:t>inférieur</a:t>
            </a:r>
            <a:r>
              <a:rPr lang="nl-NL" dirty="0"/>
              <a:t> à la femme</a:t>
            </a:r>
          </a:p>
          <a:p>
            <a:r>
              <a:rPr lang="nl-NL" dirty="0"/>
              <a:t>Femme </a:t>
            </a:r>
            <a:r>
              <a:rPr lang="nl-NL" dirty="0" err="1"/>
              <a:t>n’est</a:t>
            </a:r>
            <a:r>
              <a:rPr lang="nl-NL" dirty="0"/>
              <a:t> </a:t>
            </a:r>
            <a:r>
              <a:rPr lang="nl-NL" dirty="0" err="1"/>
              <a:t>jamais</a:t>
            </a:r>
            <a:r>
              <a:rPr lang="nl-NL" dirty="0"/>
              <a:t> libre (</a:t>
            </a:r>
            <a:r>
              <a:rPr lang="nl-NL" dirty="0" err="1"/>
              <a:t>mariée</a:t>
            </a:r>
            <a:r>
              <a:rPr lang="nl-NL" dirty="0"/>
              <a:t> </a:t>
            </a:r>
            <a:r>
              <a:rPr lang="nl-NL" dirty="0" err="1"/>
              <a:t>ou</a:t>
            </a:r>
            <a:r>
              <a:rPr lang="nl-NL" dirty="0"/>
              <a:t> </a:t>
            </a:r>
            <a:r>
              <a:rPr lang="nl-NL" dirty="0" err="1"/>
              <a:t>promise</a:t>
            </a:r>
            <a:r>
              <a:rPr lang="nl-NL" dirty="0"/>
              <a:t>)</a:t>
            </a:r>
          </a:p>
          <a:p>
            <a:r>
              <a:rPr lang="nl-NL" dirty="0"/>
              <a:t>Femme </a:t>
            </a:r>
            <a:r>
              <a:rPr lang="nl-NL" dirty="0" err="1"/>
              <a:t>appelée</a:t>
            </a:r>
            <a:r>
              <a:rPr lang="nl-NL" dirty="0"/>
              <a:t>:  Mi dons (</a:t>
            </a:r>
            <a:r>
              <a:rPr lang="nl-NL" dirty="0" err="1"/>
              <a:t>mon</a:t>
            </a:r>
            <a:r>
              <a:rPr lang="nl-NL" dirty="0"/>
              <a:t> seigneur)(</a:t>
            </a:r>
            <a:r>
              <a:rPr lang="nl-NL" dirty="0" err="1"/>
              <a:t>masc</a:t>
            </a:r>
            <a:r>
              <a:rPr lang="nl-NL" dirty="0"/>
              <a:t>)</a:t>
            </a:r>
          </a:p>
          <a:p>
            <a:r>
              <a:rPr lang="nl-NL" dirty="0"/>
              <a:t>La </a:t>
            </a:r>
            <a:r>
              <a:rPr lang="nl-NL" dirty="0" err="1"/>
              <a:t>nature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belle, la </a:t>
            </a:r>
            <a:r>
              <a:rPr lang="nl-NL" dirty="0" err="1"/>
              <a:t>nature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joyeuse</a:t>
            </a:r>
            <a:r>
              <a:rPr lang="nl-NL" dirty="0"/>
              <a:t>, mais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poète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malheureux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Kwaliteiten van de man:  </a:t>
            </a:r>
            <a:r>
              <a:rPr lang="en-US" dirty="0" err="1"/>
              <a:t>moed,kracht</a:t>
            </a:r>
            <a:r>
              <a:rPr lang="en-US" dirty="0"/>
              <a:t>, </a:t>
            </a:r>
            <a:r>
              <a:rPr lang="en-US" dirty="0" err="1"/>
              <a:t>opofferingsgezind</a:t>
            </a:r>
            <a:r>
              <a:rPr lang="en-US" dirty="0"/>
              <a:t>, </a:t>
            </a:r>
            <a:r>
              <a:rPr lang="en-US" dirty="0" err="1"/>
              <a:t>compassie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590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tura MT Script Capitals"/>
                <a:cs typeface="Matura MT Script Capitals"/>
              </a:rPr>
              <a:t>Le Lai du </a:t>
            </a:r>
            <a:r>
              <a:rPr lang="en-US" dirty="0" err="1">
                <a:latin typeface="Matura MT Script Capitals"/>
                <a:cs typeface="Matura MT Script Capitals"/>
              </a:rPr>
              <a:t>Chèvrefeuille</a:t>
            </a:r>
            <a:br>
              <a:rPr lang="en-US" dirty="0">
                <a:latin typeface="Matura MT Script Capitals"/>
                <a:cs typeface="Matura MT Script Capitals"/>
              </a:rPr>
            </a:br>
            <a:r>
              <a:rPr lang="en-US" dirty="0">
                <a:latin typeface="Matura MT Script Capitals"/>
                <a:cs typeface="Matura MT Script Capitals"/>
              </a:rPr>
              <a:t>Marie de France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52416"/>
            <a:ext cx="3744416" cy="44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Marie de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44616"/>
          </a:xfrm>
        </p:spPr>
        <p:txBody>
          <a:bodyPr/>
          <a:lstStyle/>
          <a:p>
            <a:r>
              <a:rPr lang="en-US" dirty="0" err="1"/>
              <a:t>Gezien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1e </a:t>
            </a:r>
            <a:r>
              <a:rPr lang="en-US" dirty="0" err="1"/>
              <a:t>romanschrijver</a:t>
            </a:r>
            <a:r>
              <a:rPr lang="en-US" dirty="0"/>
              <a:t> (</a:t>
            </a:r>
            <a:r>
              <a:rPr lang="en-US" dirty="0" err="1"/>
              <a:t>schrijfster</a:t>
            </a:r>
            <a:r>
              <a:rPr lang="en-US" dirty="0"/>
              <a:t>) in </a:t>
            </a:r>
            <a:r>
              <a:rPr lang="en-US" dirty="0" err="1"/>
              <a:t>Frankrijk</a:t>
            </a:r>
            <a:endParaRPr lang="en-US" dirty="0"/>
          </a:p>
          <a:p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Normandie</a:t>
            </a:r>
            <a:r>
              <a:rPr lang="en-US" dirty="0"/>
              <a:t> (maar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kent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Engelse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en </a:t>
            </a:r>
            <a:r>
              <a:rPr lang="en-US" dirty="0" err="1"/>
              <a:t>keltische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)</a:t>
            </a:r>
          </a:p>
          <a:p>
            <a:r>
              <a:rPr lang="en-US" dirty="0" err="1"/>
              <a:t>Teksten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1160 - 1189</a:t>
            </a:r>
          </a:p>
          <a:p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teksten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gelezen</a:t>
            </a:r>
            <a:r>
              <a:rPr lang="en-US" dirty="0"/>
              <a:t> (en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gezongen</a:t>
            </a:r>
            <a:r>
              <a:rPr lang="en-US" dirty="0"/>
              <a:t>)</a:t>
            </a:r>
          </a:p>
          <a:p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mengt</a:t>
            </a:r>
            <a:r>
              <a:rPr lang="en-US" dirty="0"/>
              <a:t> Amour </a:t>
            </a:r>
            <a:r>
              <a:rPr lang="en-US" dirty="0" err="1"/>
              <a:t>Courtois</a:t>
            </a:r>
            <a:r>
              <a:rPr lang="en-US" dirty="0"/>
              <a:t> met </a:t>
            </a:r>
            <a:r>
              <a:rPr lang="en-US" dirty="0" err="1"/>
              <a:t>sprookjes</a:t>
            </a:r>
            <a:endParaRPr lang="en-US" dirty="0"/>
          </a:p>
          <a:p>
            <a:r>
              <a:rPr lang="en-US" dirty="0" err="1"/>
              <a:t>Objecten</a:t>
            </a:r>
            <a:r>
              <a:rPr lang="en-US" dirty="0"/>
              <a:t>: </a:t>
            </a:r>
            <a:r>
              <a:rPr lang="en-US" dirty="0" err="1"/>
              <a:t>belangrijk</a:t>
            </a:r>
            <a:endParaRPr lang="en-US" dirty="0"/>
          </a:p>
          <a:p>
            <a:r>
              <a:rPr lang="en-US" dirty="0"/>
              <a:t>Tristan en </a:t>
            </a:r>
            <a:r>
              <a:rPr lang="en-US" dirty="0" err="1"/>
              <a:t>Iseut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personages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6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74345"/>
            <a:ext cx="4572000" cy="5909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Tristan </a:t>
            </a:r>
            <a:r>
              <a:rPr lang="en-US" dirty="0" err="1"/>
              <a:t>moet</a:t>
            </a:r>
            <a:r>
              <a:rPr lang="en-US" dirty="0"/>
              <a:t> 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vrouw</a:t>
            </a:r>
            <a:r>
              <a:rPr lang="en-US" dirty="0"/>
              <a:t>,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koning</a:t>
            </a:r>
            <a:r>
              <a:rPr lang="en-US" dirty="0"/>
              <a:t>, want die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trouwen</a:t>
            </a:r>
            <a:r>
              <a:rPr lang="en-US" dirty="0"/>
              <a:t>. Na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zoektocht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Yseut</a:t>
            </a:r>
            <a:r>
              <a:rPr lang="en-US" dirty="0"/>
              <a:t> la Blonde, de ‘</a:t>
            </a:r>
            <a:r>
              <a:rPr lang="en-US" dirty="0" err="1"/>
              <a:t>belle’met</a:t>
            </a:r>
            <a:r>
              <a:rPr lang="en-US" dirty="0"/>
              <a:t> het </a:t>
            </a:r>
            <a:r>
              <a:rPr lang="en-US" dirty="0" err="1"/>
              <a:t>gouden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,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Ierland</a:t>
            </a:r>
            <a:r>
              <a:rPr lang="en-US" dirty="0"/>
              <a:t> en </a:t>
            </a:r>
            <a:r>
              <a:rPr lang="en-US" dirty="0" err="1"/>
              <a:t>zij</a:t>
            </a:r>
            <a:r>
              <a:rPr lang="en-US" dirty="0"/>
              <a:t> is heel knap en het </a:t>
            </a:r>
            <a:r>
              <a:rPr lang="en-US" dirty="0" err="1"/>
              <a:t>lijkt</a:t>
            </a:r>
            <a:r>
              <a:rPr lang="en-US" dirty="0"/>
              <a:t> Tristan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huwelijks</a:t>
            </a:r>
            <a:r>
              <a:rPr lang="en-US" dirty="0"/>
              <a:t> </a:t>
            </a:r>
            <a:r>
              <a:rPr lang="en-US" dirty="0" err="1"/>
              <a:t>kandidaat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koning</a:t>
            </a:r>
            <a:r>
              <a:rPr lang="en-US" dirty="0"/>
              <a:t>. Op de boot, </a:t>
            </a:r>
            <a:r>
              <a:rPr lang="en-US" dirty="0" err="1"/>
              <a:t>onderweg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koning</a:t>
            </a:r>
            <a:r>
              <a:rPr lang="en-US" dirty="0"/>
              <a:t> Marc de Cornwallis </a:t>
            </a:r>
            <a:r>
              <a:rPr lang="en-US" dirty="0" err="1"/>
              <a:t>drinken</a:t>
            </a:r>
            <a:r>
              <a:rPr lang="en-US" dirty="0"/>
              <a:t> Tristan en </a:t>
            </a:r>
            <a:r>
              <a:rPr lang="en-US" dirty="0" err="1"/>
              <a:t>Yseut</a:t>
            </a:r>
            <a:r>
              <a:rPr lang="en-US" dirty="0"/>
              <a:t> per </a:t>
            </a:r>
            <a:r>
              <a:rPr lang="en-US" dirty="0" err="1"/>
              <a:t>ongeluk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liefdesdrank</a:t>
            </a:r>
            <a:r>
              <a:rPr lang="en-US" dirty="0"/>
              <a:t>, de </a:t>
            </a:r>
            <a:r>
              <a:rPr lang="en-US" dirty="0" err="1"/>
              <a:t>liefdesdrank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Tristan en </a:t>
            </a:r>
            <a:r>
              <a:rPr lang="en-US" dirty="0" err="1"/>
              <a:t>Yseut</a:t>
            </a:r>
            <a:r>
              <a:rPr lang="en-US" dirty="0"/>
              <a:t> </a:t>
            </a:r>
            <a:r>
              <a:rPr lang="en-US" dirty="0" err="1"/>
              <a:t>hopeloos</a:t>
            </a:r>
            <a:r>
              <a:rPr lang="en-US" dirty="0"/>
              <a:t> </a:t>
            </a:r>
            <a:r>
              <a:rPr lang="en-US" dirty="0" err="1"/>
              <a:t>verliefd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. Maar Tristan </a:t>
            </a:r>
            <a:r>
              <a:rPr lang="en-US" dirty="0" err="1"/>
              <a:t>kan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belofte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koning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verbreken</a:t>
            </a:r>
            <a:r>
              <a:rPr lang="en-US" dirty="0"/>
              <a:t> en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brengt</a:t>
            </a:r>
            <a:r>
              <a:rPr lang="en-US" dirty="0"/>
              <a:t> </a:t>
            </a:r>
            <a:r>
              <a:rPr lang="en-US" dirty="0" err="1"/>
              <a:t>Yseut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koning</a:t>
            </a:r>
            <a:r>
              <a:rPr lang="en-US" dirty="0"/>
              <a:t> Marc. Maar Tristan en </a:t>
            </a:r>
            <a:r>
              <a:rPr lang="en-US" dirty="0" err="1"/>
              <a:t>Yseut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en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, </a:t>
            </a:r>
            <a:r>
              <a:rPr lang="en-US" dirty="0" err="1"/>
              <a:t>ondanks</a:t>
            </a:r>
            <a:r>
              <a:rPr lang="en-US" dirty="0"/>
              <a:t> </a:t>
            </a:r>
            <a:r>
              <a:rPr lang="en-US" dirty="0" err="1"/>
              <a:t>Yseut’s</a:t>
            </a:r>
            <a:r>
              <a:rPr lang="en-US" dirty="0"/>
              <a:t> </a:t>
            </a:r>
            <a:r>
              <a:rPr lang="en-US" dirty="0" err="1"/>
              <a:t>verbintenis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koning</a:t>
            </a:r>
            <a:r>
              <a:rPr lang="en-US" dirty="0"/>
              <a:t>.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goedgaan</a:t>
            </a:r>
            <a:r>
              <a:rPr lang="en-US" dirty="0"/>
              <a:t>, </a:t>
            </a:r>
            <a:r>
              <a:rPr lang="en-US" dirty="0" err="1"/>
              <a:t>koning</a:t>
            </a:r>
            <a:r>
              <a:rPr lang="en-US" dirty="0"/>
              <a:t> Marc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achter</a:t>
            </a:r>
            <a:r>
              <a:rPr lang="en-US" dirty="0"/>
              <a:t> de </a:t>
            </a:r>
            <a:r>
              <a:rPr lang="en-US" dirty="0" err="1"/>
              <a:t>liefdes</a:t>
            </a:r>
            <a:r>
              <a:rPr lang="en-US" dirty="0"/>
              <a:t> </a:t>
            </a:r>
            <a:r>
              <a:rPr lang="en-US" dirty="0" err="1"/>
              <a:t>relatie</a:t>
            </a:r>
            <a:r>
              <a:rPr lang="en-US" dirty="0"/>
              <a:t> van Tristan en </a:t>
            </a:r>
            <a:r>
              <a:rPr lang="en-US" dirty="0" err="1"/>
              <a:t>Yseut</a:t>
            </a:r>
            <a:r>
              <a:rPr lang="en-US" dirty="0"/>
              <a:t> . 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verbannen</a:t>
            </a:r>
            <a:r>
              <a:rPr lang="en-US" dirty="0"/>
              <a:t>. 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38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0"/>
            <a:ext cx="4880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Charlemagne</a:t>
            </a:r>
            <a:r>
              <a:rPr lang="nl-NL" dirty="0"/>
              <a:t> (Karel de Grote)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Empire:  </a:t>
            </a:r>
            <a:r>
              <a:rPr lang="nl-NL" dirty="0" err="1"/>
              <a:t>Italie</a:t>
            </a:r>
            <a:r>
              <a:rPr lang="nl-NL" dirty="0"/>
              <a:t>, </a:t>
            </a:r>
            <a:r>
              <a:rPr lang="nl-NL" dirty="0" err="1"/>
              <a:t>Autriche</a:t>
            </a:r>
            <a:r>
              <a:rPr lang="nl-NL" dirty="0"/>
              <a:t>, </a:t>
            </a:r>
            <a:r>
              <a:rPr lang="nl-NL" dirty="0" err="1"/>
              <a:t>Hollande</a:t>
            </a:r>
            <a:r>
              <a:rPr lang="nl-NL" dirty="0"/>
              <a:t>, France, </a:t>
            </a:r>
            <a:r>
              <a:rPr lang="nl-NL" dirty="0" err="1"/>
              <a:t>Bavière</a:t>
            </a:r>
            <a:r>
              <a:rPr lang="nl-NL" dirty="0"/>
              <a:t> (Beieren), </a:t>
            </a:r>
            <a:r>
              <a:rPr lang="nl-NL" dirty="0" err="1"/>
              <a:t>Lombardie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3 </a:t>
            </a:r>
            <a:r>
              <a:rPr lang="nl-NL" dirty="0" err="1"/>
              <a:t>petits-fils</a:t>
            </a:r>
            <a:r>
              <a:rPr lang="nl-NL" dirty="0"/>
              <a:t>:  Louis, </a:t>
            </a:r>
            <a:r>
              <a:rPr lang="nl-NL" dirty="0" err="1"/>
              <a:t>Charles</a:t>
            </a:r>
            <a:r>
              <a:rPr lang="nl-NL" dirty="0"/>
              <a:t>, </a:t>
            </a:r>
            <a:r>
              <a:rPr lang="nl-NL" dirty="0" err="1"/>
              <a:t>Lother</a:t>
            </a:r>
            <a:r>
              <a:rPr lang="nl-NL" dirty="0"/>
              <a:t>. 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Serment</a:t>
            </a:r>
            <a:r>
              <a:rPr lang="nl-NL" dirty="0"/>
              <a:t> de Strasbourg: Premier </a:t>
            </a:r>
            <a:r>
              <a:rPr lang="nl-NL" dirty="0" err="1"/>
              <a:t>contrat</a:t>
            </a:r>
            <a:r>
              <a:rPr lang="nl-NL" dirty="0"/>
              <a:t> </a:t>
            </a:r>
            <a:r>
              <a:rPr lang="nl-NL" dirty="0" err="1"/>
              <a:t>écrit</a:t>
            </a:r>
            <a:r>
              <a:rPr lang="nl-NL" dirty="0"/>
              <a:t> en </a:t>
            </a:r>
            <a:r>
              <a:rPr lang="nl-NL" dirty="0" err="1"/>
              <a:t>français</a:t>
            </a:r>
            <a:r>
              <a:rPr lang="nl-NL" dirty="0"/>
              <a:t> – 842.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13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roi</a:t>
            </a:r>
            <a:r>
              <a:rPr lang="en-US" dirty="0"/>
              <a:t> Arthur et le Saint </a:t>
            </a:r>
            <a:r>
              <a:rPr lang="en-US" dirty="0" err="1"/>
              <a:t>Graal</a:t>
            </a:r>
            <a:br>
              <a:rPr lang="en-US" dirty="0"/>
            </a:br>
            <a:r>
              <a:rPr lang="en-US" dirty="0"/>
              <a:t>Monty Python and the Holy Grail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2362200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4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091905" cy="535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16017" y="620688"/>
            <a:ext cx="3778696" cy="4392487"/>
          </a:xfrm>
        </p:spPr>
        <p:txBody>
          <a:bodyPr>
            <a:normAutofit/>
          </a:bodyPr>
          <a:lstStyle/>
          <a:p>
            <a:br>
              <a:rPr lang="nl-NL" sz="1600" dirty="0"/>
            </a:br>
            <a:r>
              <a:rPr lang="nl-NL" sz="1600" dirty="0"/>
              <a:t>NORD: </a:t>
            </a:r>
            <a:r>
              <a:rPr lang="nl-NL" sz="1600" b="0" dirty="0" err="1"/>
              <a:t>Langue</a:t>
            </a:r>
            <a:r>
              <a:rPr lang="nl-NL" sz="1600" b="0" dirty="0"/>
              <a:t> </a:t>
            </a:r>
            <a:r>
              <a:rPr lang="nl-NL" sz="1600" b="0" dirty="0" err="1"/>
              <a:t>d’Oïl</a:t>
            </a:r>
            <a:r>
              <a:rPr lang="nl-NL" sz="1600" b="0" dirty="0"/>
              <a:t> </a:t>
            </a:r>
            <a:br>
              <a:rPr lang="nl-NL" sz="1600" dirty="0"/>
            </a:br>
            <a:r>
              <a:rPr lang="nl-NL" sz="1600" b="0" dirty="0"/>
              <a:t>(</a:t>
            </a:r>
            <a:r>
              <a:rPr lang="nl-NL" sz="1600" b="0" dirty="0" err="1"/>
              <a:t>picard</a:t>
            </a:r>
            <a:r>
              <a:rPr lang="nl-NL" sz="1600" b="0" dirty="0"/>
              <a:t>, </a:t>
            </a:r>
            <a:r>
              <a:rPr lang="nl-NL" sz="1600" b="0" dirty="0" err="1"/>
              <a:t>wallon</a:t>
            </a:r>
            <a:r>
              <a:rPr lang="nl-NL" sz="1600" b="0" dirty="0"/>
              <a:t>)  - Christelijk)</a:t>
            </a:r>
            <a:br>
              <a:rPr lang="nl-NL" sz="1600" b="0" dirty="0"/>
            </a:br>
            <a:br>
              <a:rPr lang="nl-NL" sz="1600" dirty="0"/>
            </a:br>
            <a:r>
              <a:rPr lang="nl-NL" sz="1600" dirty="0" err="1"/>
              <a:t>Sud</a:t>
            </a:r>
            <a:r>
              <a:rPr lang="nl-NL" sz="1600" dirty="0"/>
              <a:t>: </a:t>
            </a:r>
            <a:r>
              <a:rPr lang="nl-NL" sz="1600" b="0" dirty="0" err="1"/>
              <a:t>langue</a:t>
            </a:r>
            <a:r>
              <a:rPr lang="nl-NL" sz="1600" b="0" dirty="0"/>
              <a:t> </a:t>
            </a:r>
            <a:r>
              <a:rPr lang="nl-NL" sz="1600" b="0" dirty="0" err="1"/>
              <a:t>d’oc</a:t>
            </a:r>
            <a:r>
              <a:rPr lang="nl-NL" sz="1600" b="0" dirty="0"/>
              <a:t>:  </a:t>
            </a:r>
            <a:r>
              <a:rPr lang="nl-NL" sz="1600" b="0" dirty="0" err="1"/>
              <a:t>occitan</a:t>
            </a:r>
            <a:r>
              <a:rPr lang="nl-NL" sz="1600" b="0" dirty="0"/>
              <a:t>  (dicht bij het latijn) </a:t>
            </a:r>
            <a:br>
              <a:rPr lang="nl-NL" sz="1600" b="0" dirty="0"/>
            </a:br>
            <a:r>
              <a:rPr lang="nl-NL" sz="1600" b="0" dirty="0"/>
              <a:t>(niet christelijk – hadden 2 </a:t>
            </a:r>
            <a:r>
              <a:rPr lang="nl-NL" sz="1600" b="0" dirty="0" err="1"/>
              <a:t>godden</a:t>
            </a:r>
            <a:r>
              <a:rPr lang="nl-NL" sz="1600" b="0" dirty="0"/>
              <a:t> en waren rijk)</a:t>
            </a:r>
            <a:br>
              <a:rPr lang="nl-NL" sz="1600" b="0" dirty="0"/>
            </a:br>
            <a:br>
              <a:rPr lang="nl-NL" sz="1600" dirty="0"/>
            </a:br>
            <a:br>
              <a:rPr lang="nl-NL" sz="1600" dirty="0"/>
            </a:br>
            <a:r>
              <a:rPr lang="nl-NL" sz="1600" dirty="0"/>
              <a:t>ANCIEN FRANÇAIS = </a:t>
            </a:r>
            <a:r>
              <a:rPr lang="nl-NL" sz="1600" dirty="0" err="1"/>
              <a:t>franÇois</a:t>
            </a:r>
            <a:r>
              <a:rPr lang="nl-NL" sz="1600" dirty="0"/>
              <a:t> – </a:t>
            </a:r>
            <a:r>
              <a:rPr lang="nl-NL" sz="1600" dirty="0" err="1"/>
              <a:t>prononcé</a:t>
            </a:r>
            <a:r>
              <a:rPr lang="nl-NL" sz="1600" dirty="0"/>
              <a:t> </a:t>
            </a:r>
            <a:r>
              <a:rPr lang="nl-NL" sz="1600" dirty="0" err="1"/>
              <a:t>françouais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 err="1"/>
              <a:t>Roi</a:t>
            </a:r>
            <a:r>
              <a:rPr lang="nl-NL" sz="1600" dirty="0"/>
              <a:t>:  </a:t>
            </a:r>
            <a:r>
              <a:rPr lang="nl-NL" sz="1600" dirty="0" err="1"/>
              <a:t>Hugues</a:t>
            </a:r>
            <a:r>
              <a:rPr lang="nl-NL" sz="1600" dirty="0"/>
              <a:t> de </a:t>
            </a:r>
            <a:r>
              <a:rPr lang="nl-NL" sz="1600" dirty="0" err="1"/>
              <a:t>capet</a:t>
            </a:r>
            <a:br>
              <a:rPr lang="nl-NL" sz="1600" dirty="0"/>
            </a:br>
            <a:br>
              <a:rPr lang="nl-NL" sz="1600" dirty="0"/>
            </a:br>
            <a:br>
              <a:rPr lang="nl-NL" sz="1600" dirty="0"/>
            </a:b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4716016" y="42210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Nord</a:t>
            </a:r>
            <a:r>
              <a:rPr lang="nl-NL" dirty="0"/>
              <a:t>:  les Trouvères (</a:t>
            </a:r>
            <a:r>
              <a:rPr lang="nl-NL" dirty="0" err="1"/>
              <a:t>poètes</a:t>
            </a:r>
            <a:r>
              <a:rPr lang="nl-NL" dirty="0"/>
              <a:t>)</a:t>
            </a:r>
          </a:p>
          <a:p>
            <a:r>
              <a:rPr lang="nl-NL" dirty="0" err="1"/>
              <a:t>Sud</a:t>
            </a:r>
            <a:r>
              <a:rPr lang="nl-NL" dirty="0"/>
              <a:t>:  les Troubadours (</a:t>
            </a:r>
            <a:r>
              <a:rPr lang="nl-NL" dirty="0" err="1"/>
              <a:t>poètes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20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772400" cy="792088"/>
          </a:xfrm>
        </p:spPr>
        <p:txBody>
          <a:bodyPr/>
          <a:lstStyle/>
          <a:p>
            <a:pPr algn="ctr"/>
            <a:r>
              <a:rPr lang="nl-NL" dirty="0"/>
              <a:t>LE FRANÇAIS AU MOYEN AGE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1229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6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nl-NL" sz="2800" dirty="0" err="1"/>
              <a:t>Caractères</a:t>
            </a:r>
            <a:r>
              <a:rPr lang="nl-NL" sz="2800" dirty="0"/>
              <a:t> </a:t>
            </a:r>
            <a:r>
              <a:rPr lang="nl-NL" sz="2800" dirty="0" err="1"/>
              <a:t>latins</a:t>
            </a:r>
            <a:endParaRPr lang="nl-N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46576"/>
            <a:ext cx="3528392" cy="5280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20608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Caractères</a:t>
            </a:r>
            <a:r>
              <a:rPr lang="en-US" sz="2800" dirty="0"/>
              <a:t> </a:t>
            </a:r>
            <a:r>
              <a:rPr lang="en-US" sz="2800" dirty="0" err="1"/>
              <a:t>gothiques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34" y="2996952"/>
            <a:ext cx="434165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4000" dirty="0"/>
              <a:t>Les deux plus vieux anciens </a:t>
            </a:r>
            <a:r>
              <a:rPr lang="nl-NL" altLang="nl-NL" sz="4000" dirty="0" err="1"/>
              <a:t>textes</a:t>
            </a:r>
            <a:r>
              <a:rPr lang="nl-NL" altLang="nl-NL" sz="4000" dirty="0"/>
              <a:t> </a:t>
            </a:r>
            <a:r>
              <a:rPr lang="nl-NL" altLang="nl-NL" sz="4000" dirty="0" err="1"/>
              <a:t>français</a:t>
            </a:r>
            <a:endParaRPr lang="nl-NL" altLang="nl-NL" sz="4000" dirty="0"/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2827337" cy="3168650"/>
          </a:xfrm>
        </p:spPr>
      </p:pic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16113"/>
            <a:ext cx="3511550" cy="3030537"/>
          </a:xfrm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424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/>
              <a:t>Le Serment de Strasbourg (842 AD)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3960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400" b="1" dirty="0"/>
              <a:t>Eed afgelegd door Karel de Kale (later Keizer Karel II) en Lodewijk de Germaan. Zij zweren samen op te trekken tegen hun broer Keizer </a:t>
            </a:r>
            <a:r>
              <a:rPr lang="nl-NL" altLang="nl-NL" sz="1400" b="1" dirty="0" err="1"/>
              <a:t>Lotarius</a:t>
            </a:r>
            <a:r>
              <a:rPr lang="nl-NL" altLang="nl-NL" sz="1400" b="1" dirty="0"/>
              <a:t> I. De teksten werden geschreven in elkaars taal, zodat onderdanen het konden begrijpen.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356100" y="981075"/>
            <a:ext cx="4608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/>
              <a:t>Cantilène de Sainte Eulalie (eind 9</a:t>
            </a:r>
            <a:r>
              <a:rPr lang="nl-NL" altLang="nl-NL" sz="2400" baseline="30000"/>
              <a:t>e</a:t>
            </a:r>
            <a:r>
              <a:rPr lang="nl-NL" altLang="nl-NL" sz="2400"/>
              <a:t> eeuw)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003800" y="5229225"/>
            <a:ext cx="35290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Gedicht in het ‘</a:t>
            </a:r>
            <a:r>
              <a:rPr lang="nl-NL" altLang="nl-NL" sz="1800" dirty="0" err="1"/>
              <a:t>langue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d’oïl</a:t>
            </a:r>
            <a:r>
              <a:rPr lang="nl-NL" altLang="nl-NL" sz="1800" dirty="0"/>
              <a:t>’. Onderdeel van een serie religieuze gedichten waarin het leven van een heilige wordt verteld.</a:t>
            </a:r>
          </a:p>
        </p:txBody>
      </p:sp>
    </p:spTree>
    <p:extLst>
      <p:ext uri="{BB962C8B-B14F-4D97-AF65-F5344CB8AC3E}">
        <p14:creationId xmlns:p14="http://schemas.microsoft.com/office/powerpoint/2010/main" val="387491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4309" r="27175" b="7479"/>
          <a:stretch/>
        </p:blipFill>
        <p:spPr bwMode="auto">
          <a:xfrm>
            <a:off x="508734" y="404664"/>
            <a:ext cx="729530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5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704856" cy="720080"/>
          </a:xfrm>
        </p:spPr>
        <p:txBody>
          <a:bodyPr/>
          <a:lstStyle/>
          <a:p>
            <a:pPr algn="l"/>
            <a:r>
              <a:rPr lang="en-US" sz="2800" dirty="0" err="1"/>
              <a:t>Écriture</a:t>
            </a:r>
            <a:r>
              <a:rPr lang="en-US" sz="2800" dirty="0"/>
              <a:t> </a:t>
            </a:r>
            <a:r>
              <a:rPr lang="en-US" sz="2800" dirty="0" err="1"/>
              <a:t>humaniste</a:t>
            </a:r>
            <a:r>
              <a:rPr lang="en-US" sz="2800" dirty="0"/>
              <a:t> (</a:t>
            </a:r>
            <a:r>
              <a:rPr lang="en-US" sz="2800" dirty="0" err="1"/>
              <a:t>Italie</a:t>
            </a:r>
            <a:r>
              <a:rPr lang="en-US" sz="2800" dirty="0"/>
              <a:t>) – </a:t>
            </a:r>
            <a:r>
              <a:rPr lang="en-US" sz="2800" dirty="0" err="1"/>
              <a:t>XIVe</a:t>
            </a:r>
            <a:r>
              <a:rPr lang="en-US" sz="2800" dirty="0"/>
              <a:t> siècle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4674096" cy="3988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229200"/>
            <a:ext cx="55446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L’écriture</a:t>
            </a:r>
            <a:r>
              <a:rPr lang="en-US" sz="2400" dirty="0"/>
              <a:t> </a:t>
            </a:r>
            <a:r>
              <a:rPr lang="en-US" sz="2400" dirty="0" err="1"/>
              <a:t>gothique</a:t>
            </a:r>
            <a:r>
              <a:rPr lang="en-US" sz="2400" dirty="0"/>
              <a:t> </a:t>
            </a:r>
            <a:r>
              <a:rPr lang="en-US" sz="2400" dirty="0" err="1"/>
              <a:t>n’avait</a:t>
            </a:r>
            <a:r>
              <a:rPr lang="en-US" sz="2400" dirty="0"/>
              <a:t> </a:t>
            </a:r>
            <a:r>
              <a:rPr lang="en-US" sz="2400" dirty="0" err="1"/>
              <a:t>jamais</a:t>
            </a:r>
            <a:r>
              <a:rPr lang="en-US" sz="2400" dirty="0"/>
              <a:t>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populaire</a:t>
            </a:r>
            <a:r>
              <a:rPr lang="en-US" sz="2400" dirty="0"/>
              <a:t> en </a:t>
            </a:r>
            <a:r>
              <a:rPr lang="en-US" sz="2400" dirty="0" err="1"/>
              <a:t>Italie</a:t>
            </a:r>
            <a:r>
              <a:rPr lang="en-US" sz="2400" dirty="0"/>
              <a:t> (les Goths </a:t>
            </a:r>
            <a:r>
              <a:rPr lang="en-US" sz="2400" dirty="0" err="1"/>
              <a:t>contre</a:t>
            </a:r>
            <a:r>
              <a:rPr lang="en-US" sz="2400" dirty="0"/>
              <a:t> les Romains)</a:t>
            </a:r>
          </a:p>
        </p:txBody>
      </p:sp>
    </p:spTree>
    <p:extLst>
      <p:ext uri="{BB962C8B-B14F-4D97-AF65-F5344CB8AC3E}">
        <p14:creationId xmlns:p14="http://schemas.microsoft.com/office/powerpoint/2010/main" val="30722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1659</Words>
  <Application>Microsoft Macintosh PowerPoint</Application>
  <PresentationFormat>Diavoorstelling (4:3)</PresentationFormat>
  <Paragraphs>129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Matura MT Script Capitals</vt:lpstr>
      <vt:lpstr>Times New Roman</vt:lpstr>
      <vt:lpstr>Standaardontwerp</vt:lpstr>
      <vt:lpstr>LE MOYEN AGE</vt:lpstr>
      <vt:lpstr>LE MOYEN AGE</vt:lpstr>
      <vt:lpstr>Charlemagne (Karel de Grote)</vt:lpstr>
      <vt:lpstr> NORD: Langue d’Oïl  (picard, wallon)  - Christelijk)  Sud: langue d’oc:  occitan  (dicht bij het latijn)  (niet christelijk – hadden 2 godden en waren rijk)   ANCIEN FRANÇAIS = franÇois – prononcé françouais  Roi:  Hugues de capet   </vt:lpstr>
      <vt:lpstr>LE FRANÇAIS AU MOYEN AGE</vt:lpstr>
      <vt:lpstr>Caractères latins</vt:lpstr>
      <vt:lpstr>Les deux plus vieux anciens textes français</vt:lpstr>
      <vt:lpstr>PowerPoint-presentatie</vt:lpstr>
      <vt:lpstr>Écriture humaniste (Italie) – XIVe siècle  </vt:lpstr>
      <vt:lpstr>PowerPoint-presentatie</vt:lpstr>
      <vt:lpstr>Middeleeuwen – Moyen Age (tot ongeveer 1400 AD)</vt:lpstr>
      <vt:lpstr>Moyen Âge – Litteraire kenmerken</vt:lpstr>
      <vt:lpstr>La Chanson de Roland</vt:lpstr>
      <vt:lpstr>PowerPoint-presentatie</vt:lpstr>
      <vt:lpstr>PowerPoint-presentatie</vt:lpstr>
      <vt:lpstr>Histoire épique (chevaliers)</vt:lpstr>
      <vt:lpstr>Chanson de Roland</vt:lpstr>
      <vt:lpstr>Histoire de chevaliers</vt:lpstr>
      <vt:lpstr>PowerPoint-presentatie</vt:lpstr>
      <vt:lpstr>LANCELOT</vt:lpstr>
      <vt:lpstr>PowerPoint-presentatie</vt:lpstr>
      <vt:lpstr>L’Amour Courtois (hoofse liefde) le Fin’Amor</vt:lpstr>
      <vt:lpstr>L’amour courtois</vt:lpstr>
      <vt:lpstr>L’AMOUR COURTOIS</vt:lpstr>
      <vt:lpstr>Caractéristiques </vt:lpstr>
      <vt:lpstr>Le Lai du Chèvrefeuille Marie de France</vt:lpstr>
      <vt:lpstr>Marie de France</vt:lpstr>
      <vt:lpstr>PowerPoint-presentatie</vt:lpstr>
      <vt:lpstr>PowerPoint-presentatie</vt:lpstr>
      <vt:lpstr>Le roi Arthur et le Saint Graal Monty Python and the Holy Grail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MOYEN AGE</dc:title>
  <dc:creator>E.M.P. Vena</dc:creator>
  <cp:lastModifiedBy>elisavena@kpnmail.nl</cp:lastModifiedBy>
  <cp:revision>67</cp:revision>
  <cp:lastPrinted>2015-08-29T06:11:14Z</cp:lastPrinted>
  <dcterms:created xsi:type="dcterms:W3CDTF">2015-08-25T06:46:48Z</dcterms:created>
  <dcterms:modified xsi:type="dcterms:W3CDTF">2018-06-26T09:39:02Z</dcterms:modified>
</cp:coreProperties>
</file>