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57" r:id="rId5"/>
    <p:sldId id="258" r:id="rId6"/>
    <p:sldId id="261" r:id="rId7"/>
    <p:sldId id="262" r:id="rId8"/>
    <p:sldId id="268" r:id="rId9"/>
    <p:sldId id="259" r:id="rId10"/>
    <p:sldId id="260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21-3-2017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nl-NL" dirty="0" err="1" smtClean="0"/>
              <a:t>Le</a:t>
            </a:r>
            <a:r>
              <a:rPr lang="nl-NL" dirty="0" smtClean="0"/>
              <a:t> COD et </a:t>
            </a:r>
            <a:r>
              <a:rPr lang="nl-NL" dirty="0" err="1" smtClean="0"/>
              <a:t>le</a:t>
            </a:r>
            <a:r>
              <a:rPr lang="nl-NL" dirty="0" smtClean="0"/>
              <a:t> COI</a:t>
            </a:r>
            <a:endParaRPr lang="fr-CA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75656" y="2060848"/>
            <a:ext cx="7200800" cy="175260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Het persoonlijk voornaamwoord als lijdend voorwerp (COD) </a:t>
            </a:r>
          </a:p>
          <a:p>
            <a:r>
              <a:rPr lang="nl-NL" dirty="0" smtClean="0"/>
              <a:t>En</a:t>
            </a:r>
          </a:p>
          <a:p>
            <a:r>
              <a:rPr lang="nl-NL" dirty="0" smtClean="0"/>
              <a:t> meewerkend voorwerp (COI)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772400" cy="792088"/>
          </a:xfrm>
        </p:spPr>
        <p:txBody>
          <a:bodyPr/>
          <a:lstStyle/>
          <a:p>
            <a:r>
              <a:rPr lang="nl-NL" dirty="0" smtClean="0"/>
              <a:t>Le COI</a:t>
            </a:r>
            <a:endParaRPr lang="fr-CA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568952" cy="4968552"/>
          </a:xfrm>
        </p:spPr>
        <p:txBody>
          <a:bodyPr>
            <a:normAutofit fontScale="92500"/>
          </a:bodyPr>
          <a:lstStyle/>
          <a:p>
            <a:pPr algn="l"/>
            <a:r>
              <a:rPr lang="nl-NL" dirty="0">
                <a:solidFill>
                  <a:schemeClr val="tx1"/>
                </a:solidFill>
              </a:rPr>
              <a:t>Het persoonlijk voornaamwoord als </a:t>
            </a:r>
            <a:r>
              <a:rPr lang="nl-NL" dirty="0" smtClean="0">
                <a:solidFill>
                  <a:schemeClr val="tx1"/>
                </a:solidFill>
              </a:rPr>
              <a:t>meewerkend voorwerp </a:t>
            </a:r>
            <a:r>
              <a:rPr lang="nl-NL" dirty="0">
                <a:solidFill>
                  <a:schemeClr val="tx1"/>
                </a:solidFill>
              </a:rPr>
              <a:t>vervangt </a:t>
            </a:r>
            <a:r>
              <a:rPr lang="nl-NL" dirty="0" smtClean="0">
                <a:solidFill>
                  <a:schemeClr val="tx1"/>
                </a:solidFill>
              </a:rPr>
              <a:t>een persoon (en niet een ding).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err="1" smtClean="0">
                <a:solidFill>
                  <a:schemeClr val="tx1"/>
                </a:solidFill>
              </a:rPr>
              <a:t>donne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b="1" u="sng" dirty="0" smtClean="0">
                <a:solidFill>
                  <a:schemeClr val="tx1"/>
                </a:solidFill>
              </a:rPr>
              <a:t>à Julie </a:t>
            </a:r>
            <a:r>
              <a:rPr lang="nl-NL" dirty="0" err="1" smtClean="0">
                <a:solidFill>
                  <a:schemeClr val="tx1"/>
                </a:solidFill>
              </a:rPr>
              <a:t>un</a:t>
            </a:r>
            <a:r>
              <a:rPr lang="nl-NL" dirty="0" smtClean="0">
                <a:solidFill>
                  <a:schemeClr val="tx1"/>
                </a:solidFill>
              </a:rPr>
              <a:t> cadeau.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donne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un</a:t>
            </a:r>
            <a:r>
              <a:rPr lang="nl-NL" dirty="0" smtClean="0">
                <a:solidFill>
                  <a:schemeClr val="tx1"/>
                </a:solidFill>
              </a:rPr>
              <a:t> cadeau. 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Je ne lui </a:t>
            </a:r>
            <a:r>
              <a:rPr lang="nl-NL" dirty="0" err="1" smtClean="0">
                <a:solidFill>
                  <a:schemeClr val="tx1"/>
                </a:solidFill>
              </a:rPr>
              <a:t>donne</a:t>
            </a:r>
            <a:r>
              <a:rPr lang="nl-NL" dirty="0" smtClean="0">
                <a:solidFill>
                  <a:schemeClr val="tx1"/>
                </a:solidFill>
              </a:rPr>
              <a:t> pas de cadeau.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France </a:t>
            </a:r>
            <a:r>
              <a:rPr lang="nl-NL" dirty="0" err="1" smtClean="0">
                <a:solidFill>
                  <a:schemeClr val="tx1"/>
                </a:solidFill>
              </a:rPr>
              <a:t>raconte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b="1" u="sng" dirty="0" smtClean="0">
                <a:solidFill>
                  <a:schemeClr val="tx1"/>
                </a:solidFill>
              </a:rPr>
              <a:t>à </a:t>
            </a:r>
            <a:r>
              <a:rPr lang="nl-NL" b="1" u="sng" dirty="0" err="1" smtClean="0">
                <a:solidFill>
                  <a:schemeClr val="tx1"/>
                </a:solidFill>
              </a:rPr>
              <a:t>moi</a:t>
            </a:r>
            <a:r>
              <a:rPr lang="nl-NL" b="1" u="sng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une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histoire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France </a:t>
            </a:r>
            <a:r>
              <a:rPr lang="nl-NL" dirty="0" smtClean="0">
                <a:solidFill>
                  <a:srgbClr val="FF0000"/>
                </a:solidFill>
              </a:rPr>
              <a:t>me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raconte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une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histoire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r>
              <a:rPr lang="nl-NL" dirty="0" smtClean="0">
                <a:solidFill>
                  <a:schemeClr val="tx1"/>
                </a:solidFill>
              </a:rPr>
              <a:t>France ne me </a:t>
            </a:r>
            <a:r>
              <a:rPr lang="nl-NL" dirty="0" err="1" smtClean="0">
                <a:solidFill>
                  <a:schemeClr val="tx1"/>
                </a:solidFill>
              </a:rPr>
              <a:t>raconte</a:t>
            </a:r>
            <a:r>
              <a:rPr lang="nl-NL" dirty="0" smtClean="0">
                <a:solidFill>
                  <a:schemeClr val="tx1"/>
                </a:solidFill>
              </a:rPr>
              <a:t> pas </a:t>
            </a:r>
            <a:r>
              <a:rPr lang="nl-NL" dirty="0" err="1" smtClean="0">
                <a:solidFill>
                  <a:schemeClr val="tx1"/>
                </a:solidFill>
              </a:rPr>
              <a:t>d’histoire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>
                <a:solidFill>
                  <a:schemeClr val="tx1"/>
                </a:solidFill>
              </a:rPr>
              <a:t>	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COI et passé </a:t>
            </a:r>
            <a:r>
              <a:rPr lang="nl-NL" dirty="0" err="1" smtClean="0"/>
              <a:t>composé</a:t>
            </a:r>
            <a:r>
              <a:rPr lang="nl-NL" dirty="0" smtClean="0"/>
              <a:t> et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proche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Je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ai </a:t>
            </a:r>
            <a:r>
              <a:rPr lang="nl-NL" dirty="0" err="1" smtClean="0"/>
              <a:t>donné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cadeau.</a:t>
            </a:r>
          </a:p>
          <a:p>
            <a:r>
              <a:rPr lang="nl-NL" dirty="0" smtClean="0"/>
              <a:t>Je ne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ai pas </a:t>
            </a:r>
            <a:r>
              <a:rPr lang="nl-NL" dirty="0" err="1" smtClean="0"/>
              <a:t>donné</a:t>
            </a:r>
            <a:r>
              <a:rPr lang="nl-NL" dirty="0" smtClean="0"/>
              <a:t> de cadeau.</a:t>
            </a:r>
          </a:p>
          <a:p>
            <a:endParaRPr lang="nl-NL" dirty="0"/>
          </a:p>
          <a:p>
            <a:r>
              <a:rPr lang="nl-NL" dirty="0" smtClean="0"/>
              <a:t>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</a:t>
            </a:r>
            <a:r>
              <a:rPr lang="nl-NL" dirty="0" err="1" smtClean="0"/>
              <a:t>donner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cadeau.</a:t>
            </a:r>
          </a:p>
          <a:p>
            <a:r>
              <a:rPr lang="nl-NL" dirty="0" smtClean="0"/>
              <a:t>Je ne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</a:t>
            </a:r>
            <a:r>
              <a:rPr lang="nl-NL" dirty="0" err="1" smtClean="0"/>
              <a:t>donner</a:t>
            </a:r>
            <a:r>
              <a:rPr lang="nl-NL" dirty="0" smtClean="0"/>
              <a:t> de cadeau.</a:t>
            </a:r>
          </a:p>
          <a:p>
            <a:endParaRPr lang="nl-NL" dirty="0"/>
          </a:p>
          <a:p>
            <a:r>
              <a:rPr lang="nl-NL" dirty="0" smtClean="0"/>
              <a:t>Je </a:t>
            </a:r>
            <a:r>
              <a:rPr lang="nl-NL" dirty="0" err="1" smtClean="0"/>
              <a:t>peux</a:t>
            </a:r>
            <a:r>
              <a:rPr lang="nl-NL" dirty="0" smtClean="0"/>
              <a:t>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</a:t>
            </a:r>
            <a:r>
              <a:rPr lang="nl-NL" dirty="0" err="1" smtClean="0"/>
              <a:t>donner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cadeau.</a:t>
            </a:r>
          </a:p>
          <a:p>
            <a:r>
              <a:rPr lang="nl-NL" dirty="0" smtClean="0"/>
              <a:t>Je ne </a:t>
            </a:r>
            <a:r>
              <a:rPr lang="nl-NL" dirty="0" err="1" smtClean="0"/>
              <a:t>peux</a:t>
            </a:r>
            <a:r>
              <a:rPr lang="nl-NL" dirty="0" smtClean="0"/>
              <a:t> pas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</a:t>
            </a:r>
            <a:r>
              <a:rPr lang="nl-NL" dirty="0" err="1" smtClean="0"/>
              <a:t>donner</a:t>
            </a:r>
            <a:r>
              <a:rPr lang="nl-NL" dirty="0" smtClean="0"/>
              <a:t> de cadeau.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6605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Persoonlijk voornaamwoorden – na andere voorzetsels en met nadruk.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MOI		ik</a:t>
            </a:r>
          </a:p>
          <a:p>
            <a:r>
              <a:rPr lang="nl-NL" dirty="0" smtClean="0"/>
              <a:t>TOI			jij</a:t>
            </a:r>
          </a:p>
          <a:p>
            <a:r>
              <a:rPr lang="nl-NL" dirty="0" smtClean="0"/>
              <a:t>LUI – ELLE 	HIJ – ZIJ</a:t>
            </a:r>
          </a:p>
          <a:p>
            <a:r>
              <a:rPr lang="nl-NL" dirty="0" smtClean="0"/>
              <a:t>NOUS		WIJ</a:t>
            </a:r>
          </a:p>
          <a:p>
            <a:r>
              <a:rPr lang="nl-NL" dirty="0" smtClean="0"/>
              <a:t>VOUS		JULLIE – U</a:t>
            </a:r>
          </a:p>
          <a:p>
            <a:r>
              <a:rPr lang="nl-NL" dirty="0" smtClean="0"/>
              <a:t>EUX – ELLES	ZIJ (MAN. EN VR).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1950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MET NADRUK (of </a:t>
            </a:r>
            <a:r>
              <a:rPr lang="nl-NL" dirty="0" err="1" smtClean="0"/>
              <a:t>losstand</a:t>
            </a:r>
            <a:r>
              <a:rPr lang="nl-NL" dirty="0" smtClean="0"/>
              <a:t>) en na andere voorzetsels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Moi</a:t>
            </a:r>
            <a:r>
              <a:rPr lang="nl-NL" dirty="0" smtClean="0"/>
              <a:t>?   Non, je ne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dirty="0" err="1" smtClean="0"/>
              <a:t>venir</a:t>
            </a:r>
            <a:r>
              <a:rPr lang="nl-NL" dirty="0" smtClean="0"/>
              <a:t>!</a:t>
            </a:r>
          </a:p>
          <a:p>
            <a:r>
              <a:rPr lang="nl-NL" dirty="0" err="1" smtClean="0"/>
              <a:t>Toi</a:t>
            </a:r>
            <a:r>
              <a:rPr lang="nl-NL" dirty="0" smtClean="0"/>
              <a:t>?  Tu es </a:t>
            </a:r>
            <a:r>
              <a:rPr lang="nl-NL" dirty="0" err="1" smtClean="0"/>
              <a:t>ici</a:t>
            </a:r>
            <a:r>
              <a:rPr lang="nl-NL" dirty="0" smtClean="0"/>
              <a:t>?  Pas </a:t>
            </a:r>
            <a:r>
              <a:rPr lang="nl-NL" dirty="0" err="1" smtClean="0"/>
              <a:t>croyable</a:t>
            </a:r>
            <a:r>
              <a:rPr lang="nl-NL" dirty="0" smtClean="0"/>
              <a:t>!!</a:t>
            </a:r>
          </a:p>
          <a:p>
            <a:endParaRPr lang="nl-NL" dirty="0"/>
          </a:p>
          <a:p>
            <a:r>
              <a:rPr lang="fr-FR" dirty="0"/>
              <a:t>Na </a:t>
            </a:r>
            <a:r>
              <a:rPr lang="fr-FR" dirty="0" err="1"/>
              <a:t>voorzetsels</a:t>
            </a:r>
            <a:r>
              <a:rPr lang="fr-FR" dirty="0"/>
              <a:t>:  pour, chez, avec: </a:t>
            </a:r>
            <a:endParaRPr lang="fr-FR" dirty="0" smtClean="0"/>
          </a:p>
          <a:p>
            <a:r>
              <a:rPr lang="fr-FR" dirty="0" smtClean="0"/>
              <a:t>Je vais me promener avec elle (avec Julie).</a:t>
            </a:r>
          </a:p>
          <a:p>
            <a:r>
              <a:rPr lang="fr-FR" dirty="0" smtClean="0"/>
              <a:t>Je vais travailler pour lui (pour mon père).</a:t>
            </a:r>
          </a:p>
          <a:p>
            <a:r>
              <a:rPr lang="fr-FR" dirty="0" smtClean="0"/>
              <a:t>Je vais chez eux (chez mes copains).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494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HET 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HEN:  lijdend voorwerp:  </a:t>
            </a:r>
            <a:r>
              <a:rPr lang="nl-NL" sz="2400" dirty="0" smtClean="0"/>
              <a:t>ik heb hen gezien.</a:t>
            </a:r>
          </a:p>
          <a:p>
            <a:r>
              <a:rPr lang="nl-NL" sz="2400" dirty="0"/>
              <a:t> </a:t>
            </a:r>
            <a:r>
              <a:rPr lang="nl-NL" sz="2400" dirty="0" smtClean="0"/>
              <a:t>  Ik heb wie gezien?  Hen (lijdend voorwerp).</a:t>
            </a:r>
          </a:p>
          <a:p>
            <a:r>
              <a:rPr lang="nl-NL" dirty="0" smtClean="0"/>
              <a:t>HUN:  </a:t>
            </a:r>
            <a:r>
              <a:rPr lang="nl-NL" sz="2000" dirty="0" smtClean="0"/>
              <a:t>met meewerkend voorwerp, belanghebbend voorwerp (zonder voorzetsels)</a:t>
            </a:r>
          </a:p>
          <a:p>
            <a:r>
              <a:rPr lang="nl-NL" sz="2000" dirty="0" smtClean="0"/>
              <a:t>Of ondervindend voorwerp (als een meewerkend voorwerp maar zonder voorzetsels:</a:t>
            </a:r>
          </a:p>
          <a:p>
            <a:r>
              <a:rPr lang="nl-NL" sz="2000" dirty="0" smtClean="0"/>
              <a:t>Ik heb het hun verteld</a:t>
            </a:r>
          </a:p>
          <a:p>
            <a:r>
              <a:rPr lang="nl-NL" sz="2000" dirty="0" smtClean="0"/>
              <a:t>Zal ik hun een </a:t>
            </a:r>
            <a:r>
              <a:rPr lang="nl-NL" sz="2000" dirty="0" err="1" smtClean="0"/>
              <a:t>coka</a:t>
            </a:r>
            <a:r>
              <a:rPr lang="nl-NL" sz="2000" dirty="0" smtClean="0"/>
              <a:t> inschenken?</a:t>
            </a:r>
          </a:p>
          <a:p>
            <a:r>
              <a:rPr lang="nl-NL" sz="2000" dirty="0" smtClean="0"/>
              <a:t>Het verbaasde hun niets.</a:t>
            </a:r>
          </a:p>
          <a:p>
            <a:r>
              <a:rPr lang="nl-NL" dirty="0" smtClean="0"/>
              <a:t>ALS JE IN EEN ZIN EEN VOORZETSEL GEBRUIKT – ALTIJD HEN.</a:t>
            </a:r>
          </a:p>
          <a:p>
            <a:r>
              <a:rPr lang="nl-NL" sz="2000" dirty="0" smtClean="0"/>
              <a:t>We gingen naast hen zitten.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772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Tu </a:t>
            </a:r>
            <a:r>
              <a:rPr lang="nl-NL" dirty="0" err="1" smtClean="0"/>
              <a:t>connais</a:t>
            </a:r>
            <a:r>
              <a:rPr lang="nl-NL" dirty="0" smtClean="0"/>
              <a:t> Marc?		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connais</a:t>
            </a:r>
            <a:r>
              <a:rPr lang="nl-NL" dirty="0" smtClean="0"/>
              <a:t> Marc.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         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b="1" dirty="0" err="1" smtClean="0">
                <a:solidFill>
                  <a:srgbClr val="FF0000"/>
                </a:solidFill>
              </a:rPr>
              <a:t>le</a:t>
            </a:r>
            <a:r>
              <a:rPr lang="nl-NL" dirty="0" smtClean="0"/>
              <a:t> </a:t>
            </a:r>
            <a:r>
              <a:rPr lang="nl-NL" dirty="0" err="1" smtClean="0"/>
              <a:t>connais</a:t>
            </a:r>
            <a:r>
              <a:rPr lang="nl-NL" dirty="0" smtClean="0"/>
              <a:t>.</a:t>
            </a:r>
          </a:p>
          <a:p>
            <a:r>
              <a:rPr lang="nl-NL" dirty="0" smtClean="0"/>
              <a:t>Tu </a:t>
            </a:r>
            <a:r>
              <a:rPr lang="nl-NL" dirty="0" err="1" smtClean="0"/>
              <a:t>appelles</a:t>
            </a:r>
            <a:r>
              <a:rPr lang="nl-NL" dirty="0" smtClean="0"/>
              <a:t> </a:t>
            </a:r>
            <a:r>
              <a:rPr lang="nl-NL" dirty="0" err="1" smtClean="0"/>
              <a:t>tes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r>
              <a:rPr lang="nl-NL" dirty="0" smtClean="0"/>
              <a:t>?   - </a:t>
            </a: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j’appelle</a:t>
            </a:r>
            <a:r>
              <a:rPr lang="nl-NL" dirty="0" smtClean="0"/>
              <a:t> mes     						   </a:t>
            </a:r>
            <a:r>
              <a:rPr lang="nl-NL" dirty="0" err="1" smtClean="0"/>
              <a:t>parents</a:t>
            </a:r>
            <a:r>
              <a:rPr lang="nl-NL" dirty="0" smtClean="0"/>
              <a:t>.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          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b="1" dirty="0" smtClean="0">
                <a:solidFill>
                  <a:srgbClr val="FF0000"/>
                </a:solidFill>
              </a:rPr>
              <a:t>les</a:t>
            </a:r>
            <a:r>
              <a:rPr lang="nl-NL" dirty="0" smtClean="0"/>
              <a:t> </a:t>
            </a:r>
            <a:r>
              <a:rPr lang="nl-NL" dirty="0" err="1" smtClean="0"/>
              <a:t>appelle</a:t>
            </a:r>
            <a:r>
              <a:rPr lang="nl-NL" dirty="0" smtClean="0"/>
              <a:t>.</a:t>
            </a:r>
          </a:p>
          <a:p>
            <a:r>
              <a:rPr lang="nl-NL" dirty="0" smtClean="0"/>
              <a:t>Julien </a:t>
            </a:r>
            <a:r>
              <a:rPr lang="nl-NL" b="1" dirty="0" err="1" smtClean="0">
                <a:solidFill>
                  <a:srgbClr val="FF0000"/>
                </a:solidFill>
              </a:rPr>
              <a:t>t’</a:t>
            </a:r>
            <a:r>
              <a:rPr lang="nl-NL" dirty="0" err="1" smtClean="0"/>
              <a:t>a</a:t>
            </a:r>
            <a:r>
              <a:rPr lang="nl-NL" dirty="0" smtClean="0"/>
              <a:t> vu?(</a:t>
            </a:r>
            <a:r>
              <a:rPr lang="nl-NL" dirty="0" err="1" smtClean="0"/>
              <a:t>toi</a:t>
            </a:r>
            <a:r>
              <a:rPr lang="nl-NL" dirty="0" smtClean="0"/>
              <a:t>)		 - </a:t>
            </a:r>
            <a:r>
              <a:rPr lang="nl-NL" dirty="0" err="1" smtClean="0"/>
              <a:t>oui</a:t>
            </a:r>
            <a:r>
              <a:rPr lang="nl-NL" dirty="0" smtClean="0"/>
              <a:t>, Julien </a:t>
            </a:r>
            <a:r>
              <a:rPr lang="nl-NL" b="1" dirty="0" err="1" smtClean="0">
                <a:solidFill>
                  <a:srgbClr val="FF0000"/>
                </a:solidFill>
              </a:rPr>
              <a:t>m’</a:t>
            </a:r>
            <a:r>
              <a:rPr lang="nl-NL" dirty="0" err="1" smtClean="0"/>
              <a:t>a</a:t>
            </a:r>
            <a:r>
              <a:rPr lang="nl-NL" dirty="0" smtClean="0"/>
              <a:t> vu.(</a:t>
            </a:r>
            <a:r>
              <a:rPr lang="nl-NL" dirty="0" err="1" smtClean="0"/>
              <a:t>moi</a:t>
            </a:r>
            <a:r>
              <a:rPr lang="nl-NL" dirty="0" smtClean="0"/>
              <a:t>)</a:t>
            </a:r>
          </a:p>
          <a:p>
            <a:r>
              <a:rPr lang="nl-NL" dirty="0" smtClean="0"/>
              <a:t>Tu </a:t>
            </a:r>
            <a:r>
              <a:rPr lang="nl-NL" dirty="0" err="1" smtClean="0"/>
              <a:t>manges</a:t>
            </a:r>
            <a:r>
              <a:rPr lang="nl-NL" dirty="0" smtClean="0"/>
              <a:t> la </a:t>
            </a:r>
            <a:r>
              <a:rPr lang="nl-NL" dirty="0" err="1" smtClean="0"/>
              <a:t>tarte</a:t>
            </a:r>
            <a:r>
              <a:rPr lang="nl-NL" dirty="0" smtClean="0"/>
              <a:t>?		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mange</a:t>
            </a:r>
            <a:r>
              <a:rPr lang="nl-NL" dirty="0" smtClean="0"/>
              <a:t> la </a:t>
            </a:r>
            <a:r>
              <a:rPr lang="nl-NL" dirty="0" err="1" smtClean="0"/>
              <a:t>tarte</a:t>
            </a:r>
            <a:r>
              <a:rPr lang="nl-NL" dirty="0" smtClean="0"/>
              <a:t>.</a:t>
            </a:r>
          </a:p>
          <a:p>
            <a:r>
              <a:rPr lang="nl-NL" dirty="0"/>
              <a:t> </a:t>
            </a:r>
            <a:r>
              <a:rPr lang="nl-NL" dirty="0" smtClean="0"/>
              <a:t>                                             - 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b="1" dirty="0" smtClean="0">
                <a:solidFill>
                  <a:srgbClr val="FF0000"/>
                </a:solidFill>
              </a:rPr>
              <a:t>la</a:t>
            </a:r>
            <a:r>
              <a:rPr lang="nl-NL" dirty="0" smtClean="0"/>
              <a:t> </a:t>
            </a:r>
            <a:r>
              <a:rPr lang="nl-NL" dirty="0" err="1" smtClean="0"/>
              <a:t>mange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                         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961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772400" cy="792088"/>
          </a:xfrm>
        </p:spPr>
        <p:txBody>
          <a:bodyPr/>
          <a:lstStyle/>
          <a:p>
            <a:r>
              <a:rPr lang="nl-NL" dirty="0" smtClean="0"/>
              <a:t>Le COD</a:t>
            </a:r>
            <a:endParaRPr lang="fr-CA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568952" cy="4968552"/>
          </a:xfrm>
        </p:spPr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rgbClr val="002060"/>
                </a:solidFill>
              </a:rPr>
              <a:t>Het persoonlijk voornaamwoord als lijdend voorwerp zijn:</a:t>
            </a:r>
          </a:p>
          <a:p>
            <a:pPr algn="l"/>
            <a:r>
              <a:rPr lang="fr-CA" b="1" dirty="0" err="1" smtClean="0">
                <a:solidFill>
                  <a:srgbClr val="002060"/>
                </a:solidFill>
              </a:rPr>
              <a:t>enkelvoud</a:t>
            </a:r>
            <a:r>
              <a:rPr lang="fr-CA" b="1" dirty="0" smtClean="0">
                <a:solidFill>
                  <a:srgbClr val="002060"/>
                </a:solidFill>
              </a:rPr>
              <a:t> 			</a:t>
            </a:r>
            <a:r>
              <a:rPr lang="fr-CA" b="1" dirty="0" err="1" smtClean="0">
                <a:solidFill>
                  <a:srgbClr val="002060"/>
                </a:solidFill>
              </a:rPr>
              <a:t>meervoud</a:t>
            </a:r>
            <a:endParaRPr lang="fr-CA" b="1" dirty="0" smtClean="0">
              <a:solidFill>
                <a:srgbClr val="002060"/>
              </a:solidFill>
            </a:endParaRPr>
          </a:p>
          <a:p>
            <a:pPr algn="l"/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me/m‘ </a:t>
            </a:r>
            <a:r>
              <a:rPr lang="fr-CA" dirty="0" smtClean="0"/>
              <a:t>  -  (</a:t>
            </a:r>
            <a:r>
              <a:rPr lang="fr-CA" dirty="0" err="1" smtClean="0"/>
              <a:t>mij</a:t>
            </a:r>
            <a:r>
              <a:rPr lang="fr-CA" dirty="0" smtClean="0"/>
              <a:t>) 			</a:t>
            </a:r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nous</a:t>
            </a:r>
            <a:r>
              <a:rPr lang="fr-CA" dirty="0" smtClean="0"/>
              <a:t> 	-  (</a:t>
            </a:r>
            <a:r>
              <a:rPr lang="fr-CA" dirty="0" err="1" smtClean="0"/>
              <a:t>ons</a:t>
            </a:r>
            <a:r>
              <a:rPr lang="fr-CA" dirty="0" smtClean="0"/>
              <a:t>) </a:t>
            </a:r>
          </a:p>
          <a:p>
            <a:pPr algn="l"/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te/t'    </a:t>
            </a:r>
            <a:r>
              <a:rPr lang="fr-CA" dirty="0" smtClean="0"/>
              <a:t>    - (</a:t>
            </a:r>
            <a:r>
              <a:rPr lang="fr-CA" dirty="0" err="1" smtClean="0"/>
              <a:t>jou</a:t>
            </a:r>
            <a:r>
              <a:rPr lang="fr-CA" dirty="0" smtClean="0"/>
              <a:t>) 			</a:t>
            </a:r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vous </a:t>
            </a:r>
            <a:r>
              <a:rPr lang="fr-CA" dirty="0" smtClean="0"/>
              <a:t>	-  (</a:t>
            </a:r>
            <a:r>
              <a:rPr lang="fr-CA" dirty="0" err="1" smtClean="0"/>
              <a:t>jullie</a:t>
            </a:r>
            <a:r>
              <a:rPr lang="fr-CA" dirty="0" smtClean="0"/>
              <a:t>/u)</a:t>
            </a:r>
          </a:p>
          <a:p>
            <a:pPr algn="l"/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le/l' </a:t>
            </a:r>
            <a:r>
              <a:rPr lang="fr-CA" dirty="0" smtClean="0"/>
              <a:t>	    - (hem/</a:t>
            </a:r>
            <a:r>
              <a:rPr lang="fr-CA" dirty="0" err="1" smtClean="0"/>
              <a:t>het</a:t>
            </a:r>
            <a:r>
              <a:rPr lang="fr-CA" dirty="0" smtClean="0"/>
              <a:t>) 		</a:t>
            </a:r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les</a:t>
            </a:r>
            <a:r>
              <a:rPr lang="fr-CA" dirty="0" smtClean="0"/>
              <a:t>        -  (</a:t>
            </a:r>
            <a:r>
              <a:rPr lang="fr-CA" dirty="0" err="1" smtClean="0"/>
              <a:t>ze</a:t>
            </a:r>
            <a:r>
              <a:rPr lang="fr-CA" dirty="0" smtClean="0"/>
              <a:t>)</a:t>
            </a:r>
          </a:p>
          <a:p>
            <a:pPr algn="l"/>
            <a:r>
              <a:rPr lang="fr-CA" dirty="0" smtClean="0">
                <a:solidFill>
                  <a:schemeClr val="accent1">
                    <a:lumMod val="75000"/>
                  </a:schemeClr>
                </a:solidFill>
              </a:rPr>
              <a:t>la/l' </a:t>
            </a:r>
            <a:r>
              <a:rPr lang="fr-CA" dirty="0" smtClean="0"/>
              <a:t>	    - (</a:t>
            </a:r>
            <a:r>
              <a:rPr lang="fr-CA" dirty="0" err="1" smtClean="0"/>
              <a:t>haar</a:t>
            </a:r>
            <a:r>
              <a:rPr lang="fr-CA" dirty="0" smtClean="0"/>
              <a:t>/</a:t>
            </a:r>
            <a:r>
              <a:rPr lang="fr-CA" dirty="0" err="1" smtClean="0"/>
              <a:t>het</a:t>
            </a:r>
            <a:r>
              <a:rPr lang="fr-CA" dirty="0" smtClean="0"/>
              <a:t>)</a:t>
            </a:r>
          </a:p>
          <a:p>
            <a:pPr algn="l"/>
            <a:endParaRPr lang="fr-CA" b="1" dirty="0" smtClean="0"/>
          </a:p>
          <a:p>
            <a:endParaRPr lang="fr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568952" cy="576064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Het persoonlijk voornaamwoord als lijdend voorwerp vervangt een lijdend voorwerp (ding of persoon) en komt hiermee in geslacht en getal overeen: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err="1" smtClean="0">
                <a:solidFill>
                  <a:schemeClr val="tx1"/>
                </a:solidFill>
              </a:rPr>
              <a:t>mange</a:t>
            </a:r>
            <a:r>
              <a:rPr lang="nl-NL" dirty="0" smtClean="0">
                <a:solidFill>
                  <a:schemeClr val="tx1"/>
                </a:solidFill>
              </a:rPr>
              <a:t> la </a:t>
            </a:r>
            <a:r>
              <a:rPr lang="nl-NL" dirty="0" err="1" smtClean="0">
                <a:solidFill>
                  <a:schemeClr val="tx1"/>
                </a:solidFill>
              </a:rPr>
              <a:t>pomme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   	   Je la </a:t>
            </a:r>
            <a:r>
              <a:rPr lang="nl-NL" dirty="0" err="1" smtClean="0">
                <a:solidFill>
                  <a:schemeClr val="tx1"/>
                </a:solidFill>
              </a:rPr>
              <a:t>mange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Je </a:t>
            </a:r>
            <a:r>
              <a:rPr lang="nl-NL" dirty="0" err="1" smtClean="0">
                <a:solidFill>
                  <a:schemeClr val="tx1"/>
                </a:solidFill>
              </a:rPr>
              <a:t>vois</a:t>
            </a:r>
            <a:r>
              <a:rPr lang="nl-NL" dirty="0" smtClean="0">
                <a:solidFill>
                  <a:schemeClr val="tx1"/>
                </a:solidFill>
              </a:rPr>
              <a:t> Julie.		     	   Je la </a:t>
            </a:r>
            <a:r>
              <a:rPr lang="nl-NL" dirty="0" err="1" smtClean="0">
                <a:solidFill>
                  <a:schemeClr val="tx1"/>
                </a:solidFill>
              </a:rPr>
              <a:t>vois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Je ne </a:t>
            </a:r>
            <a:r>
              <a:rPr lang="nl-NL" dirty="0" err="1" smtClean="0">
                <a:solidFill>
                  <a:schemeClr val="tx1"/>
                </a:solidFill>
              </a:rPr>
              <a:t>mange</a:t>
            </a:r>
            <a:r>
              <a:rPr lang="nl-NL" dirty="0" smtClean="0">
                <a:solidFill>
                  <a:schemeClr val="tx1"/>
                </a:solidFill>
              </a:rPr>
              <a:t> pas la </a:t>
            </a:r>
            <a:r>
              <a:rPr lang="nl-NL" dirty="0" err="1" smtClean="0">
                <a:solidFill>
                  <a:schemeClr val="tx1"/>
                </a:solidFill>
              </a:rPr>
              <a:t>pomme</a:t>
            </a:r>
            <a:r>
              <a:rPr lang="nl-NL" dirty="0" smtClean="0">
                <a:solidFill>
                  <a:schemeClr val="tx1"/>
                </a:solidFill>
              </a:rPr>
              <a:t>.  Je ne la </a:t>
            </a:r>
            <a:r>
              <a:rPr lang="nl-NL" dirty="0" err="1" smtClean="0">
                <a:solidFill>
                  <a:schemeClr val="tx1"/>
                </a:solidFill>
              </a:rPr>
              <a:t>mange</a:t>
            </a:r>
            <a:r>
              <a:rPr lang="nl-NL" dirty="0" smtClean="0">
                <a:solidFill>
                  <a:schemeClr val="tx1"/>
                </a:solidFill>
              </a:rPr>
              <a:t> pas.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Je ne </a:t>
            </a:r>
            <a:r>
              <a:rPr lang="nl-NL" dirty="0" err="1" smtClean="0">
                <a:solidFill>
                  <a:schemeClr val="tx1"/>
                </a:solidFill>
              </a:rPr>
              <a:t>vois</a:t>
            </a:r>
            <a:r>
              <a:rPr lang="nl-NL" dirty="0" smtClean="0">
                <a:solidFill>
                  <a:schemeClr val="tx1"/>
                </a:solidFill>
              </a:rPr>
              <a:t> pas Julie.	            Je ne la </a:t>
            </a:r>
            <a:r>
              <a:rPr lang="nl-NL" dirty="0" err="1" smtClean="0">
                <a:solidFill>
                  <a:schemeClr val="tx1"/>
                </a:solidFill>
              </a:rPr>
              <a:t>vois</a:t>
            </a:r>
            <a:r>
              <a:rPr lang="nl-NL" dirty="0" smtClean="0">
                <a:solidFill>
                  <a:schemeClr val="tx1"/>
                </a:solidFill>
              </a:rPr>
              <a:t> pas.</a:t>
            </a:r>
          </a:p>
          <a:p>
            <a:pPr algn="l"/>
            <a:r>
              <a:rPr lang="nl-NL" b="1" dirty="0" smtClean="0">
                <a:solidFill>
                  <a:srgbClr val="FF0000"/>
                </a:solidFill>
              </a:rPr>
              <a:t>++</a:t>
            </a:r>
            <a:r>
              <a:rPr lang="nl-NL" dirty="0" smtClean="0">
                <a:solidFill>
                  <a:schemeClr val="tx1"/>
                </a:solidFill>
              </a:rPr>
              <a:t>:</a:t>
            </a:r>
            <a:r>
              <a:rPr lang="nl-NL" dirty="0" smtClean="0">
                <a:solidFill>
                  <a:srgbClr val="FF0000"/>
                </a:solidFill>
              </a:rPr>
              <a:t>Met werkwoorden </a:t>
            </a:r>
            <a:r>
              <a:rPr lang="nl-NL" dirty="0" err="1" smtClean="0">
                <a:solidFill>
                  <a:srgbClr val="FF0000"/>
                </a:solidFill>
              </a:rPr>
              <a:t>aimer</a:t>
            </a:r>
            <a:r>
              <a:rPr lang="nl-NL" dirty="0" smtClean="0">
                <a:solidFill>
                  <a:srgbClr val="FF0000"/>
                </a:solidFill>
              </a:rPr>
              <a:t>, </a:t>
            </a:r>
            <a:r>
              <a:rPr lang="nl-NL" dirty="0" err="1" smtClean="0">
                <a:solidFill>
                  <a:srgbClr val="FF0000"/>
                </a:solidFill>
              </a:rPr>
              <a:t>préférer</a:t>
            </a:r>
            <a:r>
              <a:rPr lang="nl-NL" dirty="0" smtClean="0">
                <a:solidFill>
                  <a:srgbClr val="FF0000"/>
                </a:solidFill>
              </a:rPr>
              <a:t>, </a:t>
            </a:r>
            <a:r>
              <a:rPr lang="nl-NL" dirty="0" err="1" smtClean="0">
                <a:solidFill>
                  <a:srgbClr val="FF0000"/>
                </a:solidFill>
              </a:rPr>
              <a:t>détester</a:t>
            </a:r>
            <a:r>
              <a:rPr lang="nl-NL" dirty="0" smtClean="0">
                <a:solidFill>
                  <a:srgbClr val="FF0000"/>
                </a:solidFill>
              </a:rPr>
              <a:t> + dingen</a:t>
            </a:r>
            <a:r>
              <a:rPr lang="nl-NL" dirty="0" smtClean="0">
                <a:solidFill>
                  <a:schemeClr val="tx1"/>
                </a:solidFill>
              </a:rPr>
              <a:t>:  </a:t>
            </a:r>
            <a:r>
              <a:rPr lang="nl-NL" dirty="0" smtClean="0">
                <a:solidFill>
                  <a:srgbClr val="FF0000"/>
                </a:solidFill>
              </a:rPr>
              <a:t>geen COD</a:t>
            </a:r>
            <a:r>
              <a:rPr lang="nl-NL" dirty="0" smtClean="0">
                <a:solidFill>
                  <a:schemeClr val="tx1"/>
                </a:solidFill>
              </a:rPr>
              <a:t>.  </a:t>
            </a:r>
            <a:r>
              <a:rPr lang="nl-NL" dirty="0" err="1" smtClean="0">
                <a:solidFill>
                  <a:schemeClr val="tx1"/>
                </a:solidFill>
              </a:rPr>
              <a:t>J’aime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le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chemeClr val="tx1"/>
                </a:solidFill>
              </a:rPr>
              <a:t>fromage</a:t>
            </a:r>
            <a:r>
              <a:rPr lang="nl-NL" dirty="0" smtClean="0">
                <a:solidFill>
                  <a:schemeClr val="tx1"/>
                </a:solidFill>
              </a:rPr>
              <a:t>  -  </a:t>
            </a:r>
            <a:r>
              <a:rPr lang="nl-NL" dirty="0" err="1" smtClean="0">
                <a:solidFill>
                  <a:schemeClr val="tx1"/>
                </a:solidFill>
              </a:rPr>
              <a:t>j’aime</a:t>
            </a:r>
            <a:r>
              <a:rPr lang="nl-NL" dirty="0" smtClean="0">
                <a:solidFill>
                  <a:schemeClr val="tx1"/>
                </a:solidFill>
              </a:rPr>
              <a:t> </a:t>
            </a:r>
            <a:r>
              <a:rPr lang="nl-NL" dirty="0" err="1" smtClean="0">
                <a:solidFill>
                  <a:srgbClr val="FF0000"/>
                </a:solidFill>
              </a:rPr>
              <a:t>ça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COD au </a:t>
            </a:r>
            <a:r>
              <a:rPr lang="nl-NL" dirty="0" err="1" smtClean="0"/>
              <a:t>présent</a:t>
            </a:r>
            <a:r>
              <a:rPr lang="nl-NL" dirty="0" smtClean="0"/>
              <a:t> – au passé </a:t>
            </a:r>
            <a:r>
              <a:rPr lang="nl-NL" dirty="0" err="1" smtClean="0"/>
              <a:t>composé</a:t>
            </a:r>
            <a:r>
              <a:rPr lang="nl-NL" dirty="0" smtClean="0"/>
              <a:t> en de plaats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J’ai</a:t>
            </a:r>
            <a:r>
              <a:rPr lang="nl-NL" dirty="0" smtClean="0"/>
              <a:t> </a:t>
            </a:r>
            <a:r>
              <a:rPr lang="nl-NL" dirty="0" err="1" smtClean="0"/>
              <a:t>mangé</a:t>
            </a:r>
            <a:r>
              <a:rPr lang="nl-NL" dirty="0" smtClean="0"/>
              <a:t> la </a:t>
            </a:r>
            <a:r>
              <a:rPr lang="nl-NL" dirty="0" err="1" smtClean="0"/>
              <a:t>pomme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Je </a:t>
            </a:r>
            <a:r>
              <a:rPr lang="nl-NL" dirty="0" err="1" smtClean="0">
                <a:solidFill>
                  <a:srgbClr val="FF0000"/>
                </a:solidFill>
              </a:rPr>
              <a:t>l’ai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 err="1" smtClean="0">
                <a:solidFill>
                  <a:srgbClr val="FF0000"/>
                </a:solidFill>
              </a:rPr>
              <a:t>mangée</a:t>
            </a:r>
            <a:r>
              <a:rPr lang="nl-NL" dirty="0" smtClean="0">
                <a:solidFill>
                  <a:srgbClr val="FF0000"/>
                </a:solidFill>
              </a:rPr>
              <a:t>.  </a:t>
            </a:r>
            <a:r>
              <a:rPr lang="nl-NL" dirty="0" smtClean="0"/>
              <a:t>(als het lijdend voorwerp voor het </a:t>
            </a:r>
            <a:r>
              <a:rPr lang="nl-NL" dirty="0"/>
              <a:t>werkwoord staat, </a:t>
            </a:r>
            <a:r>
              <a:rPr lang="nl-NL" dirty="0" smtClean="0"/>
              <a:t>het </a:t>
            </a:r>
            <a:r>
              <a:rPr lang="nl-NL" dirty="0"/>
              <a:t>voltooid deelwoord richt zich dan naar het lijdend </a:t>
            </a:r>
            <a:r>
              <a:rPr lang="nl-NL" dirty="0" smtClean="0"/>
              <a:t>voorwerp:  L’ = la </a:t>
            </a:r>
            <a:r>
              <a:rPr lang="nl-NL" dirty="0" err="1" smtClean="0"/>
              <a:t>pomme</a:t>
            </a:r>
            <a:endParaRPr lang="nl-NL" dirty="0" smtClean="0"/>
          </a:p>
          <a:p>
            <a:pPr lvl="1"/>
            <a:r>
              <a:rPr lang="nl-NL" dirty="0" smtClean="0"/>
              <a:t>(la </a:t>
            </a:r>
            <a:r>
              <a:rPr lang="nl-NL" dirty="0" err="1" smtClean="0"/>
              <a:t>pomme</a:t>
            </a:r>
            <a:r>
              <a:rPr lang="nl-NL" dirty="0" smtClean="0"/>
              <a:t> – vrouwelijk – </a:t>
            </a:r>
            <a:r>
              <a:rPr lang="nl-NL" dirty="0" err="1" smtClean="0"/>
              <a:t>mangé</a:t>
            </a:r>
            <a:r>
              <a:rPr lang="nl-NL" b="1" u="sng" dirty="0" err="1" smtClean="0"/>
              <a:t>e</a:t>
            </a:r>
            <a:r>
              <a:rPr lang="nl-NL" b="1" u="sng" dirty="0" smtClean="0"/>
              <a:t>)</a:t>
            </a:r>
          </a:p>
          <a:p>
            <a:pPr marL="457200" lvl="1" indent="0">
              <a:buNone/>
            </a:pPr>
            <a:r>
              <a:rPr lang="nl-NL" dirty="0" err="1" smtClean="0"/>
              <a:t>J’ai</a:t>
            </a:r>
            <a:r>
              <a:rPr lang="nl-NL" dirty="0" smtClean="0"/>
              <a:t> vu Jean et Marie.		</a:t>
            </a:r>
            <a:r>
              <a:rPr lang="nl-NL" b="1" dirty="0" smtClean="0">
                <a:solidFill>
                  <a:srgbClr val="FF0000"/>
                </a:solidFill>
              </a:rPr>
              <a:t>Je les ai </a:t>
            </a:r>
            <a:r>
              <a:rPr lang="nl-NL" b="1" dirty="0" err="1" smtClean="0">
                <a:solidFill>
                  <a:srgbClr val="FF0000"/>
                </a:solidFill>
              </a:rPr>
              <a:t>vus</a:t>
            </a:r>
            <a:r>
              <a:rPr lang="nl-NL" b="1" dirty="0" smtClean="0">
                <a:solidFill>
                  <a:srgbClr val="FF0000"/>
                </a:solidFill>
              </a:rPr>
              <a:t>.</a:t>
            </a:r>
          </a:p>
          <a:p>
            <a:pPr marL="457200" lvl="1" indent="0">
              <a:buNone/>
            </a:pPr>
            <a:endParaRPr lang="nl-NL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nl-NL" b="1" dirty="0" smtClean="0"/>
              <a:t>Je </a:t>
            </a:r>
            <a:r>
              <a:rPr lang="nl-NL" b="1" dirty="0" err="1" smtClean="0"/>
              <a:t>n’ai</a:t>
            </a:r>
            <a:r>
              <a:rPr lang="nl-NL" b="1" dirty="0" smtClean="0"/>
              <a:t> pas </a:t>
            </a:r>
            <a:r>
              <a:rPr lang="nl-NL" b="1" dirty="0" err="1" smtClean="0"/>
              <a:t>mangé</a:t>
            </a:r>
            <a:r>
              <a:rPr lang="nl-NL" b="1" dirty="0" smtClean="0"/>
              <a:t> la </a:t>
            </a:r>
            <a:r>
              <a:rPr lang="nl-NL" b="1" dirty="0" err="1" smtClean="0"/>
              <a:t>pomme</a:t>
            </a:r>
            <a:r>
              <a:rPr lang="nl-NL" b="1" dirty="0" smtClean="0">
                <a:solidFill>
                  <a:srgbClr val="FF0000"/>
                </a:solidFill>
              </a:rPr>
              <a:t>.   Je ne </a:t>
            </a:r>
            <a:r>
              <a:rPr lang="nl-NL" b="1" dirty="0" err="1" smtClean="0">
                <a:solidFill>
                  <a:srgbClr val="FF0000"/>
                </a:solidFill>
              </a:rPr>
              <a:t>l’ai</a:t>
            </a:r>
            <a:r>
              <a:rPr lang="nl-NL" b="1" dirty="0" smtClean="0">
                <a:solidFill>
                  <a:srgbClr val="FF0000"/>
                </a:solidFill>
              </a:rPr>
              <a:t> pas </a:t>
            </a:r>
            <a:r>
              <a:rPr lang="nl-NL" b="1" dirty="0" err="1" smtClean="0">
                <a:solidFill>
                  <a:srgbClr val="FF0000"/>
                </a:solidFill>
              </a:rPr>
              <a:t>mangée</a:t>
            </a:r>
            <a:r>
              <a:rPr lang="nl-NL" b="1" dirty="0" smtClean="0">
                <a:solidFill>
                  <a:srgbClr val="FF0000"/>
                </a:solidFill>
              </a:rPr>
              <a:t> </a:t>
            </a:r>
            <a:endParaRPr lang="nl-NL" b="1" dirty="0" smtClean="0"/>
          </a:p>
          <a:p>
            <a:pPr marL="457200" lvl="1" indent="0">
              <a:buNone/>
            </a:pPr>
            <a:endParaRPr lang="nl-NL" b="1" dirty="0" smtClean="0">
              <a:solidFill>
                <a:srgbClr val="FF0000"/>
              </a:solidFill>
            </a:endParaRPr>
          </a:p>
          <a:p>
            <a:pPr lvl="1"/>
            <a:endParaRPr lang="nl-NL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01852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COD au </a:t>
            </a:r>
            <a:r>
              <a:rPr lang="nl-NL" dirty="0" err="1" smtClean="0"/>
              <a:t>futur</a:t>
            </a:r>
            <a:r>
              <a:rPr lang="nl-NL" dirty="0" smtClean="0"/>
              <a:t> </a:t>
            </a:r>
            <a:r>
              <a:rPr lang="nl-NL" dirty="0" err="1" smtClean="0"/>
              <a:t>proche</a:t>
            </a:r>
            <a:r>
              <a:rPr lang="nl-NL" dirty="0" smtClean="0"/>
              <a:t> of met hele werkwoorden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 la </a:t>
            </a:r>
            <a:r>
              <a:rPr lang="nl-NL" dirty="0" err="1" smtClean="0"/>
              <a:t>pomme</a:t>
            </a:r>
            <a:r>
              <a:rPr lang="nl-NL" dirty="0" smtClean="0"/>
              <a:t>.</a:t>
            </a:r>
          </a:p>
          <a:p>
            <a:r>
              <a:rPr lang="nl-NL" dirty="0" smtClean="0"/>
              <a:t>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b="1" dirty="0" smtClean="0">
                <a:solidFill>
                  <a:srgbClr val="FF0000"/>
                </a:solidFill>
              </a:rPr>
              <a:t>la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endParaRPr lang="nl-NL" dirty="0" smtClean="0"/>
          </a:p>
          <a:p>
            <a:r>
              <a:rPr lang="nl-NL" dirty="0" smtClean="0"/>
              <a:t>Je ne </a:t>
            </a:r>
            <a:r>
              <a:rPr lang="nl-NL" dirty="0" err="1" smtClean="0"/>
              <a:t>vais</a:t>
            </a:r>
            <a:r>
              <a:rPr lang="nl-NL" dirty="0" smtClean="0"/>
              <a:t> pas </a:t>
            </a:r>
            <a:r>
              <a:rPr lang="nl-NL" b="1" dirty="0" smtClean="0">
                <a:solidFill>
                  <a:srgbClr val="FF0000"/>
                </a:solidFill>
              </a:rPr>
              <a:t>la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Je </a:t>
            </a:r>
            <a:r>
              <a:rPr lang="nl-NL" dirty="0" err="1" smtClean="0"/>
              <a:t>veux</a:t>
            </a:r>
            <a:r>
              <a:rPr lang="nl-NL" dirty="0" smtClean="0"/>
              <a:t> </a:t>
            </a:r>
            <a:r>
              <a:rPr lang="nl-NL" dirty="0" err="1" smtClean="0"/>
              <a:t>manger</a:t>
            </a:r>
            <a:r>
              <a:rPr lang="nl-NL" dirty="0" smtClean="0"/>
              <a:t> la </a:t>
            </a:r>
            <a:r>
              <a:rPr lang="nl-NL" dirty="0" err="1" smtClean="0"/>
              <a:t>pomme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Je </a:t>
            </a:r>
            <a:r>
              <a:rPr lang="nl-NL" dirty="0" err="1" smtClean="0"/>
              <a:t>peux</a:t>
            </a:r>
            <a:r>
              <a:rPr lang="nl-NL" dirty="0" smtClean="0"/>
              <a:t> la </a:t>
            </a:r>
            <a:r>
              <a:rPr lang="nl-NL" dirty="0" err="1" smtClean="0"/>
              <a:t>manger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Je ne </a:t>
            </a:r>
            <a:r>
              <a:rPr lang="nl-NL" dirty="0" err="1" smtClean="0"/>
              <a:t>peux</a:t>
            </a:r>
            <a:r>
              <a:rPr lang="nl-NL" dirty="0" smtClean="0"/>
              <a:t> pas la </a:t>
            </a:r>
            <a:r>
              <a:rPr lang="nl-NL" dirty="0" err="1" smtClean="0"/>
              <a:t>manger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699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COI – ALS MEEWERKEND VOORWERP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b="1" dirty="0" smtClean="0">
                <a:solidFill>
                  <a:schemeClr val="accent1"/>
                </a:solidFill>
              </a:rPr>
              <a:t>Tu </a:t>
            </a:r>
            <a:r>
              <a:rPr lang="nl-NL" b="1" dirty="0" err="1" smtClean="0">
                <a:solidFill>
                  <a:schemeClr val="accent1"/>
                </a:solidFill>
              </a:rPr>
              <a:t>parles</a:t>
            </a:r>
            <a:r>
              <a:rPr lang="nl-NL" b="1" dirty="0" smtClean="0">
                <a:solidFill>
                  <a:schemeClr val="accent1"/>
                </a:solidFill>
              </a:rPr>
              <a:t> </a:t>
            </a:r>
            <a:r>
              <a:rPr lang="nl-NL" b="1" dirty="0" err="1" smtClean="0">
                <a:solidFill>
                  <a:schemeClr val="accent1"/>
                </a:solidFill>
              </a:rPr>
              <a:t>encore</a:t>
            </a:r>
            <a:r>
              <a:rPr lang="nl-NL" b="1" dirty="0" smtClean="0">
                <a:solidFill>
                  <a:schemeClr val="accent1"/>
                </a:solidFill>
              </a:rPr>
              <a:t> à ta </a:t>
            </a:r>
            <a:r>
              <a:rPr lang="nl-NL" b="1" dirty="0" err="1" smtClean="0">
                <a:solidFill>
                  <a:schemeClr val="accent1"/>
                </a:solidFill>
              </a:rPr>
              <a:t>copine</a:t>
            </a:r>
            <a:r>
              <a:rPr lang="nl-NL" b="1" dirty="0" smtClean="0">
                <a:solidFill>
                  <a:schemeClr val="accent1"/>
                </a:solidFill>
              </a:rPr>
              <a:t>?</a:t>
            </a:r>
          </a:p>
          <a:p>
            <a:pPr lvl="1"/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parle</a:t>
            </a:r>
            <a:r>
              <a:rPr lang="nl-NL" dirty="0" smtClean="0"/>
              <a:t> </a:t>
            </a:r>
            <a:r>
              <a:rPr lang="nl-NL" dirty="0" err="1" smtClean="0"/>
              <a:t>encore</a:t>
            </a:r>
            <a:r>
              <a:rPr lang="nl-NL" dirty="0" smtClean="0"/>
              <a:t> à ma </a:t>
            </a:r>
            <a:r>
              <a:rPr lang="nl-NL" dirty="0" err="1" smtClean="0"/>
              <a:t>copine</a:t>
            </a:r>
            <a:r>
              <a:rPr lang="nl-NL" dirty="0" smtClean="0"/>
              <a:t>.</a:t>
            </a:r>
          </a:p>
          <a:p>
            <a:pPr lvl="1"/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</a:t>
            </a:r>
            <a:r>
              <a:rPr lang="nl-NL" dirty="0" err="1" smtClean="0"/>
              <a:t>parle</a:t>
            </a:r>
            <a:r>
              <a:rPr lang="nl-NL" dirty="0" smtClean="0"/>
              <a:t> </a:t>
            </a:r>
            <a:r>
              <a:rPr lang="nl-NL" dirty="0" err="1" smtClean="0"/>
              <a:t>encore</a:t>
            </a:r>
            <a:endParaRPr lang="nl-NL" dirty="0"/>
          </a:p>
          <a:p>
            <a:pPr marL="457200" lvl="1" indent="0">
              <a:buNone/>
            </a:pPr>
            <a:r>
              <a:rPr lang="nl-NL" b="1" dirty="0" smtClean="0">
                <a:solidFill>
                  <a:schemeClr val="accent1"/>
                </a:solidFill>
              </a:rPr>
              <a:t>Tu as </a:t>
            </a:r>
            <a:r>
              <a:rPr lang="nl-NL" b="1" dirty="0" err="1" smtClean="0">
                <a:solidFill>
                  <a:schemeClr val="accent1"/>
                </a:solidFill>
              </a:rPr>
              <a:t>donné</a:t>
            </a:r>
            <a:r>
              <a:rPr lang="nl-NL" b="1" dirty="0" smtClean="0">
                <a:solidFill>
                  <a:schemeClr val="accent1"/>
                </a:solidFill>
              </a:rPr>
              <a:t> </a:t>
            </a:r>
            <a:r>
              <a:rPr lang="nl-NL" b="1" dirty="0" err="1" smtClean="0">
                <a:solidFill>
                  <a:schemeClr val="accent1"/>
                </a:solidFill>
              </a:rPr>
              <a:t>le</a:t>
            </a:r>
            <a:r>
              <a:rPr lang="nl-NL" b="1" dirty="0" smtClean="0">
                <a:solidFill>
                  <a:schemeClr val="accent1"/>
                </a:solidFill>
              </a:rPr>
              <a:t> </a:t>
            </a:r>
            <a:r>
              <a:rPr lang="nl-NL" b="1" dirty="0" err="1" smtClean="0">
                <a:solidFill>
                  <a:schemeClr val="accent1"/>
                </a:solidFill>
              </a:rPr>
              <a:t>livre</a:t>
            </a:r>
            <a:r>
              <a:rPr lang="nl-NL" b="1" dirty="0" smtClean="0">
                <a:solidFill>
                  <a:schemeClr val="accent1"/>
                </a:solidFill>
              </a:rPr>
              <a:t> à Julien?</a:t>
            </a:r>
          </a:p>
          <a:p>
            <a:pPr lvl="1">
              <a:buFontTx/>
              <a:buChar char="-"/>
            </a:pPr>
            <a:r>
              <a:rPr lang="nl-NL" dirty="0" err="1" smtClean="0"/>
              <a:t>Oui</a:t>
            </a:r>
            <a:r>
              <a:rPr lang="nl-NL" dirty="0" smtClean="0"/>
              <a:t>, </a:t>
            </a:r>
            <a:r>
              <a:rPr lang="nl-NL" dirty="0" err="1" smtClean="0"/>
              <a:t>j’ai</a:t>
            </a:r>
            <a:r>
              <a:rPr lang="nl-NL" dirty="0" smtClean="0"/>
              <a:t> </a:t>
            </a:r>
            <a:r>
              <a:rPr lang="nl-NL" dirty="0" err="1" smtClean="0"/>
              <a:t>donné</a:t>
            </a:r>
            <a:r>
              <a:rPr lang="nl-NL" dirty="0" smtClean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livre</a:t>
            </a:r>
            <a:r>
              <a:rPr lang="nl-NL" dirty="0" smtClean="0"/>
              <a:t> à Julien.</a:t>
            </a:r>
          </a:p>
          <a:p>
            <a:pPr lvl="1">
              <a:buFontTx/>
              <a:buChar char="-"/>
            </a:pP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smtClean="0">
                <a:solidFill>
                  <a:srgbClr val="FF0000"/>
                </a:solidFill>
              </a:rPr>
              <a:t>lui</a:t>
            </a:r>
            <a:r>
              <a:rPr lang="nl-NL" dirty="0" smtClean="0"/>
              <a:t> ai </a:t>
            </a:r>
            <a:r>
              <a:rPr lang="nl-NL" dirty="0" err="1" smtClean="0"/>
              <a:t>donné</a:t>
            </a:r>
            <a:r>
              <a:rPr lang="nl-NL" dirty="0" smtClean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livre</a:t>
            </a:r>
            <a:r>
              <a:rPr lang="nl-NL" dirty="0" smtClean="0"/>
              <a:t>.</a:t>
            </a:r>
          </a:p>
          <a:p>
            <a:pPr marL="457200" lvl="1" indent="0">
              <a:buNone/>
            </a:pPr>
            <a:r>
              <a:rPr lang="nl-NL" b="1" dirty="0" smtClean="0">
                <a:solidFill>
                  <a:schemeClr val="accent1"/>
                </a:solidFill>
              </a:rPr>
              <a:t>Tu </a:t>
            </a:r>
            <a:r>
              <a:rPr lang="nl-NL" b="1" dirty="0" err="1" smtClean="0">
                <a:solidFill>
                  <a:schemeClr val="accent1"/>
                </a:solidFill>
              </a:rPr>
              <a:t>vas</a:t>
            </a:r>
            <a:r>
              <a:rPr lang="nl-NL" b="1" dirty="0" smtClean="0">
                <a:solidFill>
                  <a:schemeClr val="accent1"/>
                </a:solidFill>
              </a:rPr>
              <a:t> </a:t>
            </a:r>
            <a:r>
              <a:rPr lang="nl-NL" b="1" dirty="0" err="1" smtClean="0">
                <a:solidFill>
                  <a:schemeClr val="accent1"/>
                </a:solidFill>
              </a:rPr>
              <a:t>donner</a:t>
            </a:r>
            <a:r>
              <a:rPr lang="nl-NL" b="1" dirty="0" smtClean="0">
                <a:solidFill>
                  <a:schemeClr val="accent1"/>
                </a:solidFill>
              </a:rPr>
              <a:t> les </a:t>
            </a:r>
            <a:r>
              <a:rPr lang="nl-NL" b="1" dirty="0" err="1" smtClean="0">
                <a:solidFill>
                  <a:schemeClr val="accent1"/>
                </a:solidFill>
              </a:rPr>
              <a:t>fleurs</a:t>
            </a:r>
            <a:r>
              <a:rPr lang="nl-NL" b="1" dirty="0" smtClean="0">
                <a:solidFill>
                  <a:schemeClr val="accent1"/>
                </a:solidFill>
              </a:rPr>
              <a:t> à </a:t>
            </a:r>
            <a:r>
              <a:rPr lang="nl-NL" b="1" dirty="0" err="1" smtClean="0">
                <a:solidFill>
                  <a:schemeClr val="accent1"/>
                </a:solidFill>
              </a:rPr>
              <a:t>tes</a:t>
            </a:r>
            <a:r>
              <a:rPr lang="nl-NL" b="1" dirty="0" smtClean="0">
                <a:solidFill>
                  <a:schemeClr val="accent1"/>
                </a:solidFill>
              </a:rPr>
              <a:t> </a:t>
            </a:r>
            <a:r>
              <a:rPr lang="nl-NL" b="1" dirty="0" err="1" smtClean="0">
                <a:solidFill>
                  <a:schemeClr val="accent1"/>
                </a:solidFill>
              </a:rPr>
              <a:t>parents</a:t>
            </a:r>
            <a:r>
              <a:rPr lang="nl-NL" b="1" dirty="0" smtClean="0">
                <a:solidFill>
                  <a:schemeClr val="accent1"/>
                </a:solidFill>
              </a:rPr>
              <a:t>?</a:t>
            </a:r>
          </a:p>
          <a:p>
            <a:pPr marL="457200" lvl="1" indent="0">
              <a:buNone/>
            </a:pPr>
            <a:r>
              <a:rPr lang="nl-NL" dirty="0" smtClean="0"/>
              <a:t>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vais</a:t>
            </a:r>
            <a:r>
              <a:rPr lang="nl-NL" dirty="0" smtClean="0"/>
              <a:t> </a:t>
            </a:r>
            <a:r>
              <a:rPr lang="nl-NL" dirty="0" err="1" smtClean="0"/>
              <a:t>donner</a:t>
            </a:r>
            <a:r>
              <a:rPr lang="nl-NL" dirty="0" smtClean="0"/>
              <a:t> les </a:t>
            </a:r>
            <a:r>
              <a:rPr lang="nl-NL" dirty="0" err="1" smtClean="0"/>
              <a:t>fleurs</a:t>
            </a:r>
            <a:r>
              <a:rPr lang="nl-NL" dirty="0"/>
              <a:t> </a:t>
            </a:r>
            <a:r>
              <a:rPr lang="nl-NL" dirty="0" smtClean="0"/>
              <a:t>à mes </a:t>
            </a:r>
            <a:r>
              <a:rPr lang="nl-NL" dirty="0" err="1" smtClean="0"/>
              <a:t>parents</a:t>
            </a:r>
            <a:r>
              <a:rPr lang="nl-NL" dirty="0" smtClean="0"/>
              <a:t>.</a:t>
            </a:r>
          </a:p>
          <a:p>
            <a:pPr marL="457200" lvl="1" indent="0">
              <a:buNone/>
            </a:pPr>
            <a:r>
              <a:rPr lang="nl-NL" dirty="0" smtClean="0"/>
              <a:t>- </a:t>
            </a:r>
            <a:r>
              <a:rPr lang="nl-NL" dirty="0" err="1" smtClean="0"/>
              <a:t>Oui</a:t>
            </a:r>
            <a:r>
              <a:rPr lang="nl-NL" dirty="0" smtClean="0"/>
              <a:t>, je </a:t>
            </a:r>
            <a:r>
              <a:rPr lang="nl-NL" dirty="0" err="1" smtClean="0"/>
              <a:t>vais</a:t>
            </a:r>
            <a:r>
              <a:rPr lang="nl-NL" dirty="0" smtClean="0">
                <a:solidFill>
                  <a:srgbClr val="FF0000"/>
                </a:solidFill>
              </a:rPr>
              <a:t> leur </a:t>
            </a:r>
            <a:r>
              <a:rPr lang="nl-NL" dirty="0" err="1" smtClean="0"/>
              <a:t>donner</a:t>
            </a:r>
            <a:r>
              <a:rPr lang="nl-NL" dirty="0" smtClean="0"/>
              <a:t> les </a:t>
            </a:r>
            <a:r>
              <a:rPr lang="nl-NL" dirty="0" err="1" smtClean="0"/>
              <a:t>fleurs</a:t>
            </a:r>
            <a:r>
              <a:rPr lang="nl-NL" dirty="0" smtClean="0"/>
              <a:t>.</a:t>
            </a:r>
            <a:endParaRPr lang="nl-NL" dirty="0"/>
          </a:p>
          <a:p>
            <a:pPr marL="457200" lvl="1" indent="0">
              <a:buNone/>
            </a:pPr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692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Le COI – als meewerkend voorwerp</a:t>
            </a:r>
            <a:endParaRPr lang="fr-CA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568952" cy="4968552"/>
          </a:xfrm>
        </p:spPr>
        <p:txBody>
          <a:bodyPr/>
          <a:lstStyle/>
          <a:p>
            <a:pPr algn="l"/>
            <a:r>
              <a:rPr lang="fr-CA" dirty="0" smtClean="0">
                <a:solidFill>
                  <a:schemeClr val="tx1"/>
                </a:solidFill>
              </a:rPr>
              <a:t>Als </a:t>
            </a:r>
            <a:r>
              <a:rPr lang="fr-CA" dirty="0" err="1" smtClean="0">
                <a:solidFill>
                  <a:schemeClr val="tx1"/>
                </a:solidFill>
              </a:rPr>
              <a:t>het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persoonlijk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voornaamwoord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meewerkend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voorwerp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is</a:t>
            </a:r>
            <a:r>
              <a:rPr lang="fr-CA" dirty="0" smtClean="0">
                <a:solidFill>
                  <a:schemeClr val="tx1"/>
                </a:solidFill>
              </a:rPr>
              <a:t>, </a:t>
            </a:r>
            <a:r>
              <a:rPr lang="fr-CA" dirty="0" err="1" smtClean="0">
                <a:solidFill>
                  <a:schemeClr val="tx1"/>
                </a:solidFill>
              </a:rPr>
              <a:t>gebruikt</a:t>
            </a:r>
            <a:r>
              <a:rPr lang="fr-CA" dirty="0" smtClean="0">
                <a:solidFill>
                  <a:schemeClr val="tx1"/>
                </a:solidFill>
              </a:rPr>
              <a:t> men: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Me/m’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mij</a:t>
            </a:r>
            <a:r>
              <a:rPr lang="fr-CA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Te/t’   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jou</a:t>
            </a:r>
            <a:r>
              <a:rPr lang="fr-CA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Lui 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hem – 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haar</a:t>
            </a:r>
            <a:r>
              <a:rPr lang="fr-CA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Nous 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ons</a:t>
            </a:r>
            <a:r>
              <a:rPr lang="fr-CA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Vous 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</a:t>
            </a:r>
            <a:r>
              <a:rPr lang="fr-CA" dirty="0" err="1" smtClean="0">
                <a:solidFill>
                  <a:schemeClr val="tx1"/>
                </a:solidFill>
              </a:rPr>
              <a:t>jullie</a:t>
            </a:r>
            <a:r>
              <a:rPr lang="fr-CA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fr-CA" dirty="0" smtClean="0">
                <a:solidFill>
                  <a:schemeClr val="tx1"/>
                </a:solidFill>
              </a:rPr>
              <a:t>Leur  (</a:t>
            </a:r>
            <a:r>
              <a:rPr lang="fr-CA" dirty="0" err="1" smtClean="0">
                <a:solidFill>
                  <a:schemeClr val="tx1"/>
                </a:solidFill>
              </a:rPr>
              <a:t>aan</a:t>
            </a:r>
            <a:r>
              <a:rPr lang="fr-CA" dirty="0" smtClean="0">
                <a:solidFill>
                  <a:schemeClr val="tx1"/>
                </a:solidFill>
              </a:rPr>
              <a:t> hun)</a:t>
            </a:r>
            <a:endParaRPr lang="fr-C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541</Words>
  <Application>Microsoft Office PowerPoint</Application>
  <PresentationFormat>Diavoorstelling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Office-thema</vt:lpstr>
      <vt:lpstr>Le COD et le COI</vt:lpstr>
      <vt:lpstr>IN HET NL</vt:lpstr>
      <vt:lpstr>PowerPoint-presentatie</vt:lpstr>
      <vt:lpstr>Le COD</vt:lpstr>
      <vt:lpstr>PowerPoint-presentatie</vt:lpstr>
      <vt:lpstr>COD au présent – au passé composé en de plaats</vt:lpstr>
      <vt:lpstr>COD au futur proche of met hele werkwoorden</vt:lpstr>
      <vt:lpstr>COI – ALS MEEWERKEND VOORWERP</vt:lpstr>
      <vt:lpstr>Le COI – als meewerkend voorwerp</vt:lpstr>
      <vt:lpstr>Le COI</vt:lpstr>
      <vt:lpstr>COI et passé composé et futur proche</vt:lpstr>
      <vt:lpstr>Persoonlijk voornaamwoorden – na andere voorzetsels en met nadruk.</vt:lpstr>
      <vt:lpstr>MET NADRUK (of losstand) en na andere voorzetsels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COD et le COI</dc:title>
  <dc:creator>Elisa</dc:creator>
  <cp:lastModifiedBy>VEA</cp:lastModifiedBy>
  <cp:revision>15</cp:revision>
  <dcterms:created xsi:type="dcterms:W3CDTF">2013-09-11T13:23:10Z</dcterms:created>
  <dcterms:modified xsi:type="dcterms:W3CDTF">2017-03-21T07:57:25Z</dcterms:modified>
</cp:coreProperties>
</file>