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3" r:id="rId7"/>
    <p:sldId id="262"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het opmaakprofiel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26-5-2015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26-5-2015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26-5-2015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idx="1"/>
          </p:nvPr>
        </p:nvSpPr>
        <p:spPr/>
        <p:txBody>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26-5-2015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opmaakprofielen van de modeltekst te bewerken</a:t>
            </a:r>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26-5-2015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26-5-2015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638F0FA-503B-447F-A02E-6BF1D880434F}" type="datetimeFigureOut">
              <a:rPr lang="nl-NL" smtClean="0"/>
              <a:pPr/>
              <a:t>26-5-2015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datum 2"/>
          <p:cNvSpPr>
            <a:spLocks noGrp="1"/>
          </p:cNvSpPr>
          <p:nvPr>
            <p:ph type="dt" sz="half" idx="10"/>
          </p:nvPr>
        </p:nvSpPr>
        <p:spPr/>
        <p:txBody>
          <a:bodyPr/>
          <a:lstStyle/>
          <a:p>
            <a:fld id="{8638F0FA-503B-447F-A02E-6BF1D880434F}" type="datetimeFigureOut">
              <a:rPr lang="nl-NL" smtClean="0"/>
              <a:pPr/>
              <a:t>26-5-2015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638F0FA-503B-447F-A02E-6BF1D880434F}" type="datetimeFigureOut">
              <a:rPr lang="nl-NL" smtClean="0"/>
              <a:pPr/>
              <a:t>26-5-2015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het opmaakprofiel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26-5-2015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het opmaakprofiel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26-5-2015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8F0FA-503B-447F-A02E-6BF1D880434F}" type="datetimeFigureOut">
              <a:rPr lang="nl-NL" smtClean="0"/>
              <a:pPr/>
              <a:t>26-5-2015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E7185-A582-4542-8FF0-969B3F80C0A5}"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620688"/>
            <a:ext cx="7772400" cy="1470025"/>
          </a:xfrm>
        </p:spPr>
        <p:txBody>
          <a:bodyPr>
            <a:normAutofit fontScale="90000"/>
          </a:bodyPr>
          <a:lstStyle/>
          <a:p>
            <a:r>
              <a:rPr lang="fr-CA" dirty="0" smtClean="0"/>
              <a:t/>
            </a:r>
            <a:br>
              <a:rPr lang="fr-CA" dirty="0" smtClean="0"/>
            </a:br>
            <a:r>
              <a:rPr lang="fr-CA" dirty="0" smtClean="0"/>
              <a:t>Si tu ne manges pas ta salade je ne</a:t>
            </a:r>
            <a:br>
              <a:rPr lang="fr-CA" dirty="0" smtClean="0"/>
            </a:br>
            <a:r>
              <a:rPr lang="fr-CA" dirty="0" smtClean="0"/>
              <a:t>te raconterai pas les aventures de</a:t>
            </a:r>
            <a:br>
              <a:rPr lang="fr-CA" dirty="0" smtClean="0"/>
            </a:br>
            <a:r>
              <a:rPr lang="fr-CA" dirty="0" smtClean="0"/>
              <a:t>Lady Di.</a:t>
            </a:r>
            <a:br>
              <a:rPr lang="fr-CA" dirty="0" smtClean="0"/>
            </a:br>
            <a:endParaRPr lang="fr-CA" dirty="0"/>
          </a:p>
        </p:txBody>
      </p:sp>
      <p:pic>
        <p:nvPicPr>
          <p:cNvPr id="1026" name="Picture 2"/>
          <p:cNvPicPr>
            <a:picLocks noChangeAspect="1" noChangeArrowheads="1"/>
          </p:cNvPicPr>
          <p:nvPr/>
        </p:nvPicPr>
        <p:blipFill>
          <a:blip r:embed="rId2" cstate="print"/>
          <a:srcRect/>
          <a:stretch>
            <a:fillRect/>
          </a:stretch>
        </p:blipFill>
        <p:spPr bwMode="auto">
          <a:xfrm>
            <a:off x="2987824" y="2348880"/>
            <a:ext cx="2695575" cy="28575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srcRect/>
          <a:stretch>
            <a:fillRect/>
          </a:stretch>
        </p:blipFill>
        <p:spPr bwMode="auto">
          <a:xfrm>
            <a:off x="6372200" y="4437112"/>
            <a:ext cx="1838325" cy="139065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rot="20640298">
            <a:off x="516298" y="2430713"/>
            <a:ext cx="2612231" cy="3205401"/>
          </a:xfrm>
          <a:prstGeom prst="rect">
            <a:avLst/>
          </a:prstGeom>
          <a:noFill/>
          <a:ln w="9525">
            <a:noFill/>
            <a:miter lim="800000"/>
            <a:headEnd/>
            <a:tailEnd/>
          </a:ln>
        </p:spPr>
      </p:pic>
      <p:sp>
        <p:nvSpPr>
          <p:cNvPr id="2" name="Titel 1"/>
          <p:cNvSpPr>
            <a:spLocks noGrp="1"/>
          </p:cNvSpPr>
          <p:nvPr>
            <p:ph type="title"/>
          </p:nvPr>
        </p:nvSpPr>
        <p:spPr/>
        <p:txBody>
          <a:bodyPr>
            <a:normAutofit fontScale="90000"/>
          </a:bodyPr>
          <a:lstStyle/>
          <a:p>
            <a:r>
              <a:rPr lang="fr-CA" dirty="0" smtClean="0"/>
              <a:t/>
            </a:r>
            <a:br>
              <a:rPr lang="fr-CA" dirty="0" smtClean="0"/>
            </a:br>
            <a:r>
              <a:rPr lang="fr-CA" dirty="0" smtClean="0"/>
              <a:t/>
            </a:r>
            <a:br>
              <a:rPr lang="fr-CA" dirty="0" smtClean="0"/>
            </a:br>
            <a:r>
              <a:rPr lang="fr-CA" dirty="0" smtClean="0"/>
              <a:t>CE SERAIT LES SOLDES.</a:t>
            </a:r>
            <a:br>
              <a:rPr lang="fr-CA" dirty="0" smtClean="0"/>
            </a:br>
            <a:r>
              <a:rPr lang="fr-CA" dirty="0" smtClean="0"/>
              <a:t>TOUT SERAIT À -80%.</a:t>
            </a:r>
            <a:br>
              <a:rPr lang="fr-CA" dirty="0" smtClean="0"/>
            </a:br>
            <a:r>
              <a:rPr lang="fr-CA" dirty="0" smtClean="0"/>
              <a:t>TOUT SERAIT À VOTRE TAILLE.</a:t>
            </a:r>
            <a:br>
              <a:rPr lang="fr-CA" dirty="0" smtClean="0"/>
            </a:br>
            <a:endParaRPr lang="fr-CA" dirty="0"/>
          </a:p>
        </p:txBody>
      </p:sp>
      <p:sp>
        <p:nvSpPr>
          <p:cNvPr id="3" name="Tijdelijke aanduiding voor inhoud 2"/>
          <p:cNvSpPr>
            <a:spLocks noGrp="1"/>
          </p:cNvSpPr>
          <p:nvPr>
            <p:ph idx="1"/>
          </p:nvPr>
        </p:nvSpPr>
        <p:spPr>
          <a:xfrm>
            <a:off x="457200" y="3356992"/>
            <a:ext cx="8229600" cy="2769171"/>
          </a:xfrm>
        </p:spPr>
        <p:txBody>
          <a:bodyPr/>
          <a:lstStyle/>
          <a:p>
            <a:pPr lvl="2">
              <a:buNone/>
            </a:pPr>
            <a:r>
              <a:rPr lang="nl-NL" dirty="0" smtClean="0"/>
              <a:t>				   </a:t>
            </a:r>
            <a:r>
              <a:rPr lang="nl-NL" dirty="0" err="1" smtClean="0"/>
              <a:t>Mais</a:t>
            </a:r>
            <a:r>
              <a:rPr lang="nl-NL" dirty="0" smtClean="0"/>
              <a:t> </a:t>
            </a:r>
            <a:r>
              <a:rPr lang="nl-NL" dirty="0" err="1" smtClean="0"/>
              <a:t>vous</a:t>
            </a:r>
            <a:r>
              <a:rPr lang="nl-NL" dirty="0" smtClean="0"/>
              <a:t> </a:t>
            </a:r>
            <a:r>
              <a:rPr lang="nl-NL" dirty="0" err="1" smtClean="0"/>
              <a:t>n’auriez</a:t>
            </a:r>
            <a:r>
              <a:rPr lang="nl-NL" dirty="0" smtClean="0"/>
              <a:t> pas </a:t>
            </a:r>
            <a:r>
              <a:rPr lang="nl-NL" dirty="0" err="1" smtClean="0"/>
              <a:t>votre</a:t>
            </a:r>
            <a:r>
              <a:rPr lang="nl-NL" dirty="0" smtClean="0"/>
              <a:t> </a:t>
            </a:r>
          </a:p>
          <a:p>
            <a:pPr lvl="2">
              <a:buNone/>
            </a:pPr>
            <a:r>
              <a:rPr lang="nl-NL" dirty="0" smtClean="0"/>
              <a:t>				    </a:t>
            </a:r>
            <a:r>
              <a:rPr lang="nl-NL" dirty="0" err="1" smtClean="0"/>
              <a:t>carte</a:t>
            </a:r>
            <a:r>
              <a:rPr lang="nl-NL" dirty="0" smtClean="0"/>
              <a:t> bleue….</a:t>
            </a:r>
            <a:endParaRPr lang="fr-CA" dirty="0" smtClean="0"/>
          </a:p>
          <a:p>
            <a:endParaRPr lang="fr-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907704" y="3284984"/>
            <a:ext cx="5317207" cy="2917406"/>
          </a:xfrm>
          <a:prstGeom prst="rect">
            <a:avLst/>
          </a:prstGeom>
          <a:noFill/>
          <a:ln w="9525">
            <a:noFill/>
            <a:miter lim="800000"/>
            <a:headEnd/>
            <a:tailEnd/>
          </a:ln>
        </p:spPr>
      </p:pic>
      <p:sp>
        <p:nvSpPr>
          <p:cNvPr id="3" name="Tijdelijke aanduiding voor inhoud 2"/>
          <p:cNvSpPr>
            <a:spLocks noGrp="1"/>
          </p:cNvSpPr>
          <p:nvPr>
            <p:ph idx="1"/>
          </p:nvPr>
        </p:nvSpPr>
        <p:spPr>
          <a:xfrm>
            <a:off x="323528" y="620688"/>
            <a:ext cx="8229600" cy="3024336"/>
          </a:xfrm>
        </p:spPr>
        <p:txBody>
          <a:bodyPr>
            <a:normAutofit fontScale="92500"/>
          </a:bodyPr>
          <a:lstStyle/>
          <a:p>
            <a:pPr algn="ctr">
              <a:buNone/>
            </a:pPr>
            <a:r>
              <a:rPr lang="fr-CA" dirty="0" smtClean="0">
                <a:solidFill>
                  <a:srgbClr val="002060"/>
                </a:solidFill>
              </a:rPr>
              <a:t>On aurait une maison là, tout près des dunes de l'océan   et des lacs,  On ferait de la planche à voile et de grandes ballades dans la forêt de pins, avec cette bonne odeur de résine qui rentrerait jusque dans notre maison.  Tu sais, on sera vraiment heureux quand on aura une maison là.</a:t>
            </a:r>
          </a:p>
          <a:p>
            <a:endParaRPr lang="fr-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179512" y="260648"/>
            <a:ext cx="3672408" cy="3416320"/>
          </a:xfrm>
          <a:prstGeom prst="rect">
            <a:avLst/>
          </a:prstGeom>
        </p:spPr>
        <p:txBody>
          <a:bodyPr wrap="square">
            <a:spAutoFit/>
          </a:bodyPr>
          <a:lstStyle/>
          <a:p>
            <a:r>
              <a:rPr lang="fr-CA" dirty="0" smtClean="0"/>
              <a:t>ORIGINE DES LANGUES</a:t>
            </a:r>
          </a:p>
          <a:p>
            <a:r>
              <a:rPr lang="fr-CA" dirty="0" smtClean="0"/>
              <a:t>- Il y a cinq mille ans, nos </a:t>
            </a:r>
            <a:br>
              <a:rPr lang="fr-CA" dirty="0" smtClean="0"/>
            </a:br>
            <a:r>
              <a:rPr lang="fr-CA" dirty="0" smtClean="0"/>
              <a:t>ancêtres utilisaient peut-être </a:t>
            </a:r>
            <a:br>
              <a:rPr lang="fr-CA" dirty="0" smtClean="0"/>
            </a:br>
            <a:r>
              <a:rPr lang="fr-CA" dirty="0" smtClean="0"/>
              <a:t>tous le même langage.  Telle est </a:t>
            </a:r>
            <a:br>
              <a:rPr lang="fr-CA" dirty="0" smtClean="0"/>
            </a:br>
            <a:r>
              <a:rPr lang="fr-CA" dirty="0" smtClean="0"/>
              <a:t>l'hypothèse d'un linguiste </a:t>
            </a:r>
            <a:br>
              <a:rPr lang="fr-CA" dirty="0" smtClean="0"/>
            </a:br>
            <a:r>
              <a:rPr lang="fr-CA" dirty="0" smtClean="0"/>
              <a:t>américain, </a:t>
            </a:r>
            <a:r>
              <a:rPr lang="fr-CA" dirty="0" err="1" smtClean="0"/>
              <a:t>Meritt</a:t>
            </a:r>
            <a:r>
              <a:rPr lang="fr-CA" dirty="0" smtClean="0"/>
              <a:t> </a:t>
            </a:r>
            <a:r>
              <a:rPr lang="fr-CA" dirty="0" err="1" smtClean="0"/>
              <a:t>Ruhlen</a:t>
            </a:r>
            <a:r>
              <a:rPr lang="fr-CA" dirty="0" smtClean="0"/>
              <a:t>.</a:t>
            </a:r>
          </a:p>
          <a:p>
            <a:r>
              <a:rPr lang="fr-CA" dirty="0" smtClean="0"/>
              <a:t>Selon lui, les cinq à six mille </a:t>
            </a:r>
            <a:br>
              <a:rPr lang="fr-CA" dirty="0" smtClean="0"/>
            </a:br>
            <a:r>
              <a:rPr lang="fr-CA" dirty="0" smtClean="0"/>
              <a:t>langues répertoriées dans le </a:t>
            </a:r>
            <a:br>
              <a:rPr lang="fr-CA" dirty="0" smtClean="0"/>
            </a:br>
            <a:r>
              <a:rPr lang="fr-CA" dirty="0" smtClean="0"/>
              <a:t>monde dériveraient d'un idiome </a:t>
            </a:r>
            <a:br>
              <a:rPr lang="fr-CA" dirty="0" smtClean="0"/>
            </a:br>
            <a:r>
              <a:rPr lang="fr-CA" dirty="0" smtClean="0"/>
              <a:t>préhistorique unique.</a:t>
            </a:r>
          </a:p>
          <a:p>
            <a:endParaRPr lang="fr-CA" b="1" dirty="0" smtClean="0"/>
          </a:p>
          <a:p>
            <a:r>
              <a:rPr lang="fr-CA" i="1" dirty="0" smtClean="0"/>
              <a:t>d'après Le Monde, 23 janvier 1997</a:t>
            </a:r>
          </a:p>
        </p:txBody>
      </p:sp>
      <p:sp>
        <p:nvSpPr>
          <p:cNvPr id="5" name="Rechthoek 4"/>
          <p:cNvSpPr/>
          <p:nvPr/>
        </p:nvSpPr>
        <p:spPr>
          <a:xfrm>
            <a:off x="4139952" y="260648"/>
            <a:ext cx="4572000" cy="3139321"/>
          </a:xfrm>
          <a:prstGeom prst="rect">
            <a:avLst/>
          </a:prstGeom>
        </p:spPr>
        <p:txBody>
          <a:bodyPr>
            <a:spAutoFit/>
          </a:bodyPr>
          <a:lstStyle/>
          <a:p>
            <a:r>
              <a:rPr lang="fr-CA" dirty="0" smtClean="0"/>
              <a:t>POLÉMIQUE SUR UN TABLEAU DE VAN GOGH</a:t>
            </a:r>
          </a:p>
          <a:p>
            <a:r>
              <a:rPr lang="fr-CA" dirty="0" smtClean="0"/>
              <a:t>- Une des versions des </a:t>
            </a:r>
            <a:r>
              <a:rPr lang="fr-CA" i="1" dirty="0" smtClean="0"/>
              <a:t>Tournesols de Van Gogh serait un faux.  Il aurait été réalisé peu de temps </a:t>
            </a:r>
            <a:br>
              <a:rPr lang="fr-CA" i="1" dirty="0" smtClean="0"/>
            </a:br>
            <a:r>
              <a:rPr lang="fr-CA" i="1" dirty="0" smtClean="0"/>
              <a:t>après la mort du peintre par le copiste Claude </a:t>
            </a:r>
            <a:r>
              <a:rPr lang="fr-CA" i="1" dirty="0" err="1" smtClean="0"/>
              <a:t>Emile</a:t>
            </a:r>
            <a:r>
              <a:rPr lang="fr-CA" i="1" dirty="0" smtClean="0"/>
              <a:t> </a:t>
            </a:r>
            <a:br>
              <a:rPr lang="fr-CA" i="1" dirty="0" smtClean="0"/>
            </a:br>
            <a:r>
              <a:rPr lang="fr-CA" i="1" dirty="0" err="1" smtClean="0"/>
              <a:t>Schuffenecker</a:t>
            </a:r>
            <a:r>
              <a:rPr lang="fr-CA" i="1" dirty="0" smtClean="0"/>
              <a:t>.  Cette thèse d'une journaliste </a:t>
            </a:r>
            <a:br>
              <a:rPr lang="fr-CA" i="1" dirty="0" smtClean="0"/>
            </a:br>
            <a:r>
              <a:rPr lang="fr-CA" i="1" dirty="0" smtClean="0"/>
              <a:t>britannique, est contestée par nombre de </a:t>
            </a:r>
            <a:br>
              <a:rPr lang="fr-CA" i="1" dirty="0" smtClean="0"/>
            </a:br>
            <a:r>
              <a:rPr lang="fr-CA" i="1" dirty="0" smtClean="0"/>
              <a:t>spécialistes.</a:t>
            </a:r>
          </a:p>
          <a:p>
            <a:endParaRPr lang="fr-CA" b="1" dirty="0" smtClean="0"/>
          </a:p>
          <a:p>
            <a:r>
              <a:rPr lang="fr-CA" dirty="0" smtClean="0"/>
              <a:t>d'après Le Monde, 29 octobre 1998.</a:t>
            </a:r>
          </a:p>
        </p:txBody>
      </p:sp>
      <p:sp>
        <p:nvSpPr>
          <p:cNvPr id="6" name="Rechthoek 5"/>
          <p:cNvSpPr/>
          <p:nvPr/>
        </p:nvSpPr>
        <p:spPr>
          <a:xfrm>
            <a:off x="3995936" y="3861048"/>
            <a:ext cx="4572000" cy="2585323"/>
          </a:xfrm>
          <a:prstGeom prst="rect">
            <a:avLst/>
          </a:prstGeom>
        </p:spPr>
        <p:txBody>
          <a:bodyPr>
            <a:spAutoFit/>
          </a:bodyPr>
          <a:lstStyle/>
          <a:p>
            <a:r>
              <a:rPr lang="fr-CA" dirty="0" smtClean="0"/>
              <a:t>ZÈBRES</a:t>
            </a:r>
          </a:p>
          <a:p>
            <a:r>
              <a:rPr lang="fr-CA" dirty="0" smtClean="0"/>
              <a:t>- Selon une théorie récente, les rayures du </a:t>
            </a:r>
            <a:br>
              <a:rPr lang="fr-CA" dirty="0" smtClean="0"/>
            </a:br>
            <a:r>
              <a:rPr lang="fr-CA" dirty="0" smtClean="0"/>
              <a:t>zèbre seraient un moyen de se reconnaître </a:t>
            </a:r>
            <a:br>
              <a:rPr lang="fr-CA" dirty="0" smtClean="0"/>
            </a:br>
            <a:r>
              <a:rPr lang="fr-CA" dirty="0" smtClean="0"/>
              <a:t>entre eux.  Chaque zèbre porterait des rayures </a:t>
            </a:r>
            <a:br>
              <a:rPr lang="fr-CA" dirty="0" smtClean="0"/>
            </a:br>
            <a:r>
              <a:rPr lang="fr-CA" dirty="0" smtClean="0"/>
              <a:t>permettant aux autres membres du troupeau de </a:t>
            </a:r>
            <a:br>
              <a:rPr lang="fr-CA" dirty="0" smtClean="0"/>
            </a:br>
            <a:r>
              <a:rPr lang="fr-CA" dirty="0" smtClean="0"/>
              <a:t>l'identifier.</a:t>
            </a:r>
          </a:p>
          <a:p>
            <a:endParaRPr lang="fr-CA" b="1" dirty="0" smtClean="0"/>
          </a:p>
          <a:p>
            <a:r>
              <a:rPr lang="fr-CA" dirty="0" smtClean="0"/>
              <a:t>d'après un numéro hors série d'Okapi, 1995.</a:t>
            </a:r>
          </a:p>
        </p:txBody>
      </p:sp>
      <p:pic>
        <p:nvPicPr>
          <p:cNvPr id="4098" name="Picture 2"/>
          <p:cNvPicPr>
            <a:picLocks noChangeAspect="1" noChangeArrowheads="1"/>
          </p:cNvPicPr>
          <p:nvPr/>
        </p:nvPicPr>
        <p:blipFill>
          <a:blip r:embed="rId2" cstate="print"/>
          <a:srcRect/>
          <a:stretch>
            <a:fillRect/>
          </a:stretch>
        </p:blipFill>
        <p:spPr bwMode="auto">
          <a:xfrm rot="241321">
            <a:off x="746641" y="4246612"/>
            <a:ext cx="2847758" cy="189850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95736" y="476672"/>
            <a:ext cx="4464496" cy="5909310"/>
          </a:xfrm>
          <a:prstGeom prst="rect">
            <a:avLst/>
          </a:prstGeom>
        </p:spPr>
        <p:txBody>
          <a:bodyPr wrap="square">
            <a:spAutoFit/>
          </a:bodyPr>
          <a:lstStyle/>
          <a:p>
            <a:r>
              <a:rPr lang="fr-CA" b="1" dirty="0" smtClean="0">
                <a:solidFill>
                  <a:srgbClr val="FF0000"/>
                </a:solidFill>
              </a:rPr>
              <a:t>Le conditionnel présent:  </a:t>
            </a:r>
          </a:p>
          <a:p>
            <a:r>
              <a:rPr lang="fr-CA" b="1" dirty="0" smtClean="0">
                <a:solidFill>
                  <a:srgbClr val="FF0000"/>
                </a:solidFill>
              </a:rPr>
              <a:t>Radical du futur + terminaison de l'imparfait.</a:t>
            </a:r>
          </a:p>
          <a:p>
            <a:r>
              <a:rPr lang="fr-CA" b="1" dirty="0" smtClean="0">
                <a:solidFill>
                  <a:srgbClr val="FF0000"/>
                </a:solidFill>
              </a:rPr>
              <a:t>Exemple:  Aimer</a:t>
            </a:r>
          </a:p>
          <a:p>
            <a:endParaRPr lang="fr-CA" b="1" dirty="0" smtClean="0"/>
          </a:p>
          <a:p>
            <a:r>
              <a:rPr lang="fr-CA" dirty="0" smtClean="0">
                <a:solidFill>
                  <a:srgbClr val="FF0000"/>
                </a:solidFill>
              </a:rPr>
              <a:t>Futur simple: 	Imparfait</a:t>
            </a:r>
          </a:p>
          <a:p>
            <a:r>
              <a:rPr lang="fr-CA" dirty="0" smtClean="0"/>
              <a:t>j'aimer 	- ai 	j'</a:t>
            </a:r>
            <a:r>
              <a:rPr lang="fr-CA" dirty="0" err="1" smtClean="0"/>
              <a:t>aim</a:t>
            </a:r>
            <a:r>
              <a:rPr lang="fr-CA" dirty="0" smtClean="0"/>
              <a:t> -ais</a:t>
            </a:r>
          </a:p>
          <a:p>
            <a:r>
              <a:rPr lang="fr-CA" dirty="0" smtClean="0"/>
              <a:t>tu aimer -as 	tu </a:t>
            </a:r>
            <a:r>
              <a:rPr lang="fr-CA" dirty="0" err="1" smtClean="0"/>
              <a:t>aim</a:t>
            </a:r>
            <a:r>
              <a:rPr lang="fr-CA" dirty="0" smtClean="0"/>
              <a:t> -ais</a:t>
            </a:r>
          </a:p>
          <a:p>
            <a:r>
              <a:rPr lang="fr-CA" dirty="0" smtClean="0"/>
              <a:t>il aimer -a 	il </a:t>
            </a:r>
            <a:r>
              <a:rPr lang="fr-CA" dirty="0" err="1" smtClean="0"/>
              <a:t>aim</a:t>
            </a:r>
            <a:r>
              <a:rPr lang="fr-CA" dirty="0" smtClean="0"/>
              <a:t>- -ait</a:t>
            </a:r>
          </a:p>
          <a:p>
            <a:r>
              <a:rPr lang="fr-CA" dirty="0" smtClean="0"/>
              <a:t>nous aimer -</a:t>
            </a:r>
            <a:r>
              <a:rPr lang="fr-CA" dirty="0" err="1" smtClean="0"/>
              <a:t>ons</a:t>
            </a:r>
            <a:r>
              <a:rPr lang="fr-CA" dirty="0" smtClean="0"/>
              <a:t> 	nous </a:t>
            </a:r>
            <a:r>
              <a:rPr lang="fr-CA" dirty="0" err="1" smtClean="0"/>
              <a:t>aim</a:t>
            </a:r>
            <a:r>
              <a:rPr lang="fr-CA" dirty="0" smtClean="0"/>
              <a:t> -ions</a:t>
            </a:r>
          </a:p>
          <a:p>
            <a:r>
              <a:rPr lang="fr-CA" dirty="0" smtClean="0"/>
              <a:t>vous aimer -</a:t>
            </a:r>
            <a:r>
              <a:rPr lang="fr-CA" dirty="0" err="1" smtClean="0"/>
              <a:t>ez</a:t>
            </a:r>
            <a:r>
              <a:rPr lang="fr-CA" dirty="0" smtClean="0"/>
              <a:t> 	vous </a:t>
            </a:r>
            <a:r>
              <a:rPr lang="fr-CA" dirty="0" err="1" smtClean="0"/>
              <a:t>aim</a:t>
            </a:r>
            <a:r>
              <a:rPr lang="fr-CA" dirty="0" smtClean="0"/>
              <a:t> -</a:t>
            </a:r>
            <a:r>
              <a:rPr lang="fr-CA" dirty="0" err="1" smtClean="0"/>
              <a:t>iez</a:t>
            </a:r>
            <a:endParaRPr lang="fr-CA" dirty="0" smtClean="0"/>
          </a:p>
          <a:p>
            <a:r>
              <a:rPr lang="fr-CA" dirty="0" smtClean="0"/>
              <a:t>ils aimer -ont 	ils </a:t>
            </a:r>
            <a:r>
              <a:rPr lang="fr-CA" dirty="0" err="1" smtClean="0"/>
              <a:t>aim</a:t>
            </a:r>
            <a:r>
              <a:rPr lang="fr-CA" dirty="0" smtClean="0"/>
              <a:t> -aient</a:t>
            </a:r>
          </a:p>
          <a:p>
            <a:endParaRPr lang="fr-CA" b="1" dirty="0" smtClean="0"/>
          </a:p>
          <a:p>
            <a:r>
              <a:rPr lang="fr-CA" dirty="0" smtClean="0"/>
              <a:t> </a:t>
            </a:r>
            <a:r>
              <a:rPr lang="fr-CA" dirty="0" smtClean="0">
                <a:solidFill>
                  <a:srgbClr val="FF0000"/>
                </a:solidFill>
              </a:rPr>
              <a:t>Conditionnel présent</a:t>
            </a:r>
          </a:p>
          <a:p>
            <a:r>
              <a:rPr lang="fr-CA" dirty="0" smtClean="0"/>
              <a:t> j'aimer  - ais 	j'aimerais</a:t>
            </a:r>
          </a:p>
          <a:p>
            <a:r>
              <a:rPr lang="fr-CA" dirty="0" smtClean="0"/>
              <a:t> tu aimer -ais 	tu aimerais</a:t>
            </a:r>
          </a:p>
          <a:p>
            <a:r>
              <a:rPr lang="fr-CA" dirty="0" smtClean="0"/>
              <a:t> il aimer -ait 	ils aimerait</a:t>
            </a:r>
          </a:p>
          <a:p>
            <a:r>
              <a:rPr lang="fr-CA" dirty="0" smtClean="0"/>
              <a:t> nous aimer -ions 	nous aimerions</a:t>
            </a:r>
          </a:p>
          <a:p>
            <a:r>
              <a:rPr lang="fr-CA" dirty="0" smtClean="0"/>
              <a:t> vous aimer -</a:t>
            </a:r>
            <a:r>
              <a:rPr lang="fr-CA" dirty="0" err="1" smtClean="0"/>
              <a:t>iez</a:t>
            </a:r>
            <a:r>
              <a:rPr lang="fr-CA" dirty="0" smtClean="0"/>
              <a:t> 	vous aimeriez</a:t>
            </a:r>
          </a:p>
          <a:p>
            <a:r>
              <a:rPr lang="fr-CA" dirty="0" smtClean="0"/>
              <a:t> ils aimer -aient 	ils aimeraient</a:t>
            </a:r>
          </a:p>
          <a:p>
            <a:endParaRPr lang="fr-CA" b="1" dirty="0" smtClean="0"/>
          </a:p>
          <a:p>
            <a:endParaRPr lang="fr-CA"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95736" y="476672"/>
            <a:ext cx="4464496" cy="2031325"/>
          </a:xfrm>
          <a:prstGeom prst="rect">
            <a:avLst/>
          </a:prstGeom>
        </p:spPr>
        <p:txBody>
          <a:bodyPr wrap="square">
            <a:spAutoFit/>
          </a:bodyPr>
          <a:lstStyle/>
          <a:p>
            <a:r>
              <a:rPr lang="fr-CA" b="1" dirty="0" smtClean="0">
                <a:solidFill>
                  <a:srgbClr val="FF0000"/>
                </a:solidFill>
              </a:rPr>
              <a:t>Le conditionnel passé:  </a:t>
            </a:r>
          </a:p>
          <a:p>
            <a:r>
              <a:rPr lang="fr-CA" b="1" dirty="0" smtClean="0">
                <a:solidFill>
                  <a:srgbClr val="FF0000"/>
                </a:solidFill>
              </a:rPr>
              <a:t>AVOIR OU ETRE AU CONDITIONNEL + PARTICIPE PASSE (VOLTOOID DEELWOORD)</a:t>
            </a:r>
          </a:p>
          <a:p>
            <a:r>
              <a:rPr lang="fr-CA" b="1" dirty="0" smtClean="0">
                <a:solidFill>
                  <a:srgbClr val="FF0000"/>
                </a:solidFill>
              </a:rPr>
              <a:t>Exemple:  Aimer - aller</a:t>
            </a:r>
          </a:p>
          <a:p>
            <a:endParaRPr lang="fr-CA" b="1" dirty="0" smtClean="0"/>
          </a:p>
          <a:p>
            <a:r>
              <a:rPr lang="fr-CA" b="1" dirty="0" smtClean="0"/>
              <a:t>J’AURAIS AIME     -    JE SERAIS ALLE(E)</a:t>
            </a:r>
          </a:p>
          <a:p>
            <a:endParaRPr lang="fr-CA" b="1" dirty="0" smtClean="0"/>
          </a:p>
        </p:txBody>
      </p:sp>
    </p:spTree>
    <p:extLst>
      <p:ext uri="{BB962C8B-B14F-4D97-AF65-F5344CB8AC3E}">
        <p14:creationId xmlns:p14="http://schemas.microsoft.com/office/powerpoint/2010/main" val="376512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5536" y="548680"/>
            <a:ext cx="7956376" cy="5355312"/>
          </a:xfrm>
          <a:prstGeom prst="rect">
            <a:avLst/>
          </a:prstGeom>
        </p:spPr>
        <p:txBody>
          <a:bodyPr wrap="square">
            <a:spAutoFit/>
          </a:bodyPr>
          <a:lstStyle/>
          <a:p>
            <a:r>
              <a:rPr lang="fr-CA" dirty="0" smtClean="0"/>
              <a:t>De conditionnel </a:t>
            </a:r>
            <a:r>
              <a:rPr lang="fr-CA" dirty="0" err="1" smtClean="0"/>
              <a:t>wordt</a:t>
            </a:r>
            <a:r>
              <a:rPr lang="fr-CA" dirty="0" smtClean="0"/>
              <a:t> </a:t>
            </a:r>
            <a:r>
              <a:rPr lang="fr-CA" dirty="0" err="1" smtClean="0"/>
              <a:t>gebruikt</a:t>
            </a:r>
            <a:r>
              <a:rPr lang="fr-CA" dirty="0" smtClean="0"/>
              <a:t>:</a:t>
            </a:r>
          </a:p>
          <a:p>
            <a:endParaRPr lang="fr-CA" b="1" dirty="0" smtClean="0"/>
          </a:p>
          <a:p>
            <a:r>
              <a:rPr lang="fr-CA" dirty="0" smtClean="0"/>
              <a:t>1. Futur dans le passé</a:t>
            </a:r>
          </a:p>
          <a:p>
            <a:r>
              <a:rPr lang="nl-NL" dirty="0" smtClean="0"/>
              <a:t>Je </a:t>
            </a:r>
            <a:r>
              <a:rPr lang="nl-NL" dirty="0" err="1" smtClean="0"/>
              <a:t>savais</a:t>
            </a:r>
            <a:r>
              <a:rPr lang="nl-NL" dirty="0" smtClean="0"/>
              <a:t> </a:t>
            </a:r>
            <a:r>
              <a:rPr lang="nl-NL" dirty="0" err="1" smtClean="0"/>
              <a:t>qu’elle</a:t>
            </a:r>
            <a:r>
              <a:rPr lang="nl-NL" dirty="0" smtClean="0"/>
              <a:t> </a:t>
            </a:r>
            <a:r>
              <a:rPr lang="nl-NL" dirty="0" err="1" smtClean="0"/>
              <a:t>réussirait</a:t>
            </a:r>
            <a:r>
              <a:rPr lang="nl-NL" dirty="0" smtClean="0"/>
              <a:t> - Ik wist dat hij zou slagen.</a:t>
            </a:r>
          </a:p>
          <a:p>
            <a:r>
              <a:rPr lang="nl-NL" dirty="0" smtClean="0"/>
              <a:t>Je pensais </a:t>
            </a:r>
            <a:r>
              <a:rPr lang="nl-NL" dirty="0" err="1" smtClean="0"/>
              <a:t>qu’il</a:t>
            </a:r>
            <a:r>
              <a:rPr lang="nl-NL" dirty="0" smtClean="0"/>
              <a:t> </a:t>
            </a:r>
            <a:r>
              <a:rPr lang="nl-NL" dirty="0" err="1" smtClean="0"/>
              <a:t>reviendrait</a:t>
            </a:r>
            <a:r>
              <a:rPr lang="nl-NL" dirty="0" smtClean="0"/>
              <a:t> - Ik dacht dat hij zou terug komen.</a:t>
            </a:r>
          </a:p>
          <a:p>
            <a:endParaRPr lang="fr-CA" b="1" dirty="0" smtClean="0"/>
          </a:p>
          <a:p>
            <a:r>
              <a:rPr lang="fr-CA" dirty="0" smtClean="0"/>
              <a:t>2. Sens particulier</a:t>
            </a:r>
          </a:p>
          <a:p>
            <a:r>
              <a:rPr lang="fr-CA" dirty="0" smtClean="0"/>
              <a:t> </a:t>
            </a:r>
          </a:p>
          <a:p>
            <a:r>
              <a:rPr lang="fr-CA" dirty="0" smtClean="0"/>
              <a:t>-  Un fait douteux (</a:t>
            </a:r>
            <a:r>
              <a:rPr lang="fr-CA" dirty="0" err="1" smtClean="0"/>
              <a:t>twijfelachtig</a:t>
            </a:r>
            <a:r>
              <a:rPr lang="fr-CA" dirty="0" smtClean="0"/>
              <a:t>) : Un UFO aurait été aperçu au-dessus de Paris</a:t>
            </a:r>
          </a:p>
          <a:p>
            <a:endParaRPr lang="fr-CA" b="1" dirty="0" smtClean="0"/>
          </a:p>
          <a:p>
            <a:r>
              <a:rPr lang="fr-CA" dirty="0" smtClean="0"/>
              <a:t>- La politesse (</a:t>
            </a:r>
            <a:r>
              <a:rPr lang="fr-CA" dirty="0" err="1" smtClean="0"/>
              <a:t>beleefd</a:t>
            </a:r>
            <a:r>
              <a:rPr lang="fr-CA" dirty="0" smtClean="0"/>
              <a:t> </a:t>
            </a:r>
            <a:r>
              <a:rPr lang="fr-CA" dirty="0" err="1" smtClean="0"/>
              <a:t>verzoek</a:t>
            </a:r>
            <a:r>
              <a:rPr lang="fr-CA" dirty="0" smtClean="0"/>
              <a:t>): Aimeriez-vous venir dîner à la maison?</a:t>
            </a:r>
          </a:p>
          <a:p>
            <a:r>
              <a:rPr lang="fr-CA" dirty="0" smtClean="0"/>
              <a:t> Voudriez-vous fermer la fenêtre?</a:t>
            </a:r>
          </a:p>
          <a:p>
            <a:r>
              <a:rPr lang="fr-CA" dirty="0" smtClean="0"/>
              <a:t>-L’imagination (</a:t>
            </a:r>
            <a:r>
              <a:rPr lang="fr-CA" dirty="0" err="1" smtClean="0"/>
              <a:t>fantasie</a:t>
            </a:r>
            <a:r>
              <a:rPr lang="fr-CA" dirty="0" smtClean="0"/>
              <a:t>): Tu serais la reine, je serais le roi.</a:t>
            </a:r>
          </a:p>
          <a:p>
            <a:r>
              <a:rPr lang="fr-CA" dirty="0" smtClean="0"/>
              <a:t>-L’hypothèse (</a:t>
            </a:r>
            <a:r>
              <a:rPr lang="fr-CA" dirty="0" err="1" smtClean="0"/>
              <a:t>voorwaardelijke</a:t>
            </a:r>
            <a:r>
              <a:rPr lang="fr-CA" dirty="0" smtClean="0"/>
              <a:t> </a:t>
            </a:r>
            <a:r>
              <a:rPr lang="fr-CA" dirty="0" err="1" smtClean="0"/>
              <a:t>bijzin</a:t>
            </a:r>
            <a:r>
              <a:rPr lang="fr-CA" dirty="0" smtClean="0"/>
              <a:t>: Si j’étais riche, je ferais le tour du monde.</a:t>
            </a:r>
          </a:p>
          <a:p>
            <a:r>
              <a:rPr lang="fr-CA" dirty="0" smtClean="0"/>
              <a:t>-Le conseil (</a:t>
            </a:r>
            <a:r>
              <a:rPr lang="fr-CA" dirty="0" err="1" smtClean="0"/>
              <a:t>advies</a:t>
            </a:r>
            <a:r>
              <a:rPr lang="fr-CA" dirty="0" smtClean="0"/>
              <a:t>) : Vous devriez vous reposer un peu.</a:t>
            </a:r>
          </a:p>
          <a:p>
            <a:r>
              <a:rPr lang="fr-CA" dirty="0" smtClean="0"/>
              <a:t>-Le désir (</a:t>
            </a:r>
            <a:r>
              <a:rPr lang="fr-CA" dirty="0" err="1" smtClean="0"/>
              <a:t>wens</a:t>
            </a:r>
            <a:r>
              <a:rPr lang="fr-CA" dirty="0" smtClean="0"/>
              <a:t>): J'aimerais être riche.</a:t>
            </a:r>
          </a:p>
          <a:p>
            <a:r>
              <a:rPr lang="fr-CA" dirty="0" smtClean="0"/>
              <a:t> Je mangerais bien une glace à la vanille!</a:t>
            </a:r>
          </a:p>
          <a:p>
            <a:r>
              <a:rPr lang="fr-CA" dirty="0" smtClean="0"/>
              <a:t>- De </a:t>
            </a:r>
            <a:r>
              <a:rPr lang="fr-CA" dirty="0" err="1" smtClean="0"/>
              <a:t>schuld</a:t>
            </a:r>
            <a:r>
              <a:rPr lang="fr-CA" dirty="0" smtClean="0"/>
              <a:t> </a:t>
            </a:r>
            <a:r>
              <a:rPr lang="fr-CA" dirty="0" err="1" smtClean="0"/>
              <a:t>geven</a:t>
            </a:r>
            <a:r>
              <a:rPr lang="fr-CA" dirty="0" smtClean="0"/>
              <a:t> of </a:t>
            </a:r>
            <a:r>
              <a:rPr lang="fr-CA" dirty="0" err="1" smtClean="0"/>
              <a:t>spijt</a:t>
            </a:r>
            <a:r>
              <a:rPr lang="fr-CA" dirty="0" smtClean="0"/>
              <a:t> </a:t>
            </a:r>
            <a:r>
              <a:rPr lang="fr-CA" dirty="0" err="1" smtClean="0"/>
              <a:t>hebben</a:t>
            </a:r>
            <a:r>
              <a:rPr lang="fr-CA" dirty="0"/>
              <a:t> </a:t>
            </a:r>
            <a:r>
              <a:rPr lang="fr-CA" dirty="0" smtClean="0"/>
              <a:t> (in de </a:t>
            </a:r>
            <a:r>
              <a:rPr lang="fr-CA" dirty="0" err="1" smtClean="0"/>
              <a:t>verleden</a:t>
            </a:r>
            <a:r>
              <a:rPr lang="fr-CA" dirty="0" smtClean="0"/>
              <a:t> </a:t>
            </a:r>
            <a:r>
              <a:rPr lang="fr-CA" dirty="0" err="1" smtClean="0"/>
              <a:t>tijd</a:t>
            </a:r>
            <a:r>
              <a:rPr lang="fr-CA" smtClean="0"/>
              <a:t>)</a:t>
            </a:r>
            <a:endParaRPr lang="fr-CA" dirty="0" smtClean="0"/>
          </a:p>
          <a:p>
            <a:r>
              <a:rPr lang="fr-CA" dirty="0" smtClean="0"/>
              <a:t>  </a:t>
            </a: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162</Words>
  <Application>Microsoft Office PowerPoint</Application>
  <PresentationFormat>Diavoorstelling (4:3)</PresentationFormat>
  <Paragraphs>61</Paragraphs>
  <Slides>7</Slides>
  <Notes>0</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Office-thema</vt:lpstr>
      <vt:lpstr> Si tu ne manges pas ta salade je ne te raconterai pas les aventures de Lady Di. </vt:lpstr>
      <vt:lpstr>  CE SERAIT LES SOLDES. TOUT SERAIT À -80%. TOUT SERAIT À VOTRE TAILLE. </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 tu ne manges pas ta salade je ne te raconterai pas les aventures de Lady Di.</dc:title>
  <dc:creator>Elisa</dc:creator>
  <cp:lastModifiedBy>E.M.P. Vena</cp:lastModifiedBy>
  <cp:revision>10</cp:revision>
  <dcterms:created xsi:type="dcterms:W3CDTF">2013-07-18T16:05:24Z</dcterms:created>
  <dcterms:modified xsi:type="dcterms:W3CDTF">2015-05-26T09:10:53Z</dcterms:modified>
</cp:coreProperties>
</file>