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319" r:id="rId4"/>
    <p:sldId id="372" r:id="rId5"/>
    <p:sldId id="371" r:id="rId6"/>
    <p:sldId id="370" r:id="rId7"/>
    <p:sldId id="369" r:id="rId8"/>
    <p:sldId id="373" r:id="rId9"/>
    <p:sldId id="377" r:id="rId10"/>
    <p:sldId id="376" r:id="rId11"/>
    <p:sldId id="393" r:id="rId12"/>
    <p:sldId id="374" r:id="rId13"/>
    <p:sldId id="378" r:id="rId14"/>
    <p:sldId id="382" r:id="rId15"/>
    <p:sldId id="381" r:id="rId16"/>
    <p:sldId id="380" r:id="rId17"/>
    <p:sldId id="379" r:id="rId18"/>
    <p:sldId id="383" r:id="rId19"/>
    <p:sldId id="387" r:id="rId20"/>
    <p:sldId id="386" r:id="rId21"/>
    <p:sldId id="385" r:id="rId22"/>
    <p:sldId id="384" r:id="rId23"/>
    <p:sldId id="388" r:id="rId24"/>
    <p:sldId id="392" r:id="rId25"/>
    <p:sldId id="391" r:id="rId26"/>
    <p:sldId id="390" r:id="rId27"/>
    <p:sldId id="389" r:id="rId28"/>
    <p:sldId id="284" r:id="rId29"/>
    <p:sldId id="39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3917"/>
    <a:srgbClr val="A50021"/>
    <a:srgbClr val="CC0000"/>
    <a:srgbClr val="007033"/>
    <a:srgbClr val="D4D3DF"/>
    <a:srgbClr val="642F04"/>
    <a:srgbClr val="351413"/>
    <a:srgbClr val="212911"/>
    <a:srgbClr val="1A210D"/>
    <a:srgbClr val="4600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615" autoAdjust="0"/>
    <p:restoredTop sz="86408" autoAdjust="0"/>
  </p:normalViewPr>
  <p:slideViewPr>
    <p:cSldViewPr>
      <p:cViewPr varScale="1">
        <p:scale>
          <a:sx n="89" d="100"/>
          <a:sy n="89" d="100"/>
        </p:scale>
        <p:origin x="-27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slide" Target="slide2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8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" Type="http://schemas.openxmlformats.org/officeDocument/2006/relationships/image" Target="../media/image5.jpeg"/><Relationship Id="rId21" Type="http://schemas.openxmlformats.org/officeDocument/2006/relationships/slide" Target="slide19.xml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2" Type="http://schemas.openxmlformats.org/officeDocument/2006/relationships/notesSlide" Target="../notesSlides/notesSlide2.xml"/><Relationship Id="rId16" Type="http://schemas.openxmlformats.org/officeDocument/2006/relationships/slide" Target="slide14.xml"/><Relationship Id="rId20" Type="http://schemas.openxmlformats.org/officeDocument/2006/relationships/slide" Target="slide18.xml"/><Relationship Id="rId29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image" Target="../media/image9.png"/><Relationship Id="rId5" Type="http://schemas.openxmlformats.org/officeDocument/2006/relationships/slide" Target="slide3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10" Type="http://schemas.openxmlformats.org/officeDocument/2006/relationships/slide" Target="slide8.xml"/><Relationship Id="rId19" Type="http://schemas.openxmlformats.org/officeDocument/2006/relationships/slide" Target="slide17.xml"/><Relationship Id="rId31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slide" Target="slide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8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4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4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4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10" Type="http://schemas.openxmlformats.org/officeDocument/2006/relationships/image" Target="../media/image40.jpeg"/><Relationship Id="rId4" Type="http://schemas.openxmlformats.org/officeDocument/2006/relationships/image" Target="../media/image11.png"/><Relationship Id="rId9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4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gifsgifsparavoce.files.wordpress.com/2012/02/abelhinha031.png?w=630" TargetMode="External"/><Relationship Id="rId3" Type="http://schemas.openxmlformats.org/officeDocument/2006/relationships/slide" Target="slide1.xml"/><Relationship Id="rId7" Type="http://schemas.openxmlformats.org/officeDocument/2006/relationships/hyperlink" Target="http://papus666.narod.ru/clipart/p/pods/pods04.pn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rchel.ru/uploads/posts/2011-08/1312737308_5.jpg" TargetMode="External"/><Relationship Id="rId5" Type="http://schemas.openxmlformats.org/officeDocument/2006/relationships/hyperlink" Target="http://img-fotki.yandex.ru/get/9349/20573769.52/0_94204_946b02f5_L.png" TargetMode="External"/><Relationship Id="rId10" Type="http://schemas.openxmlformats.org/officeDocument/2006/relationships/hyperlink" Target="http://s008.radikal.ru/i306/1011/71/1a06c40bc806.jpg" TargetMode="External"/><Relationship Id="rId4" Type="http://schemas.openxmlformats.org/officeDocument/2006/relationships/image" Target="../media/image9.png"/><Relationship Id="rId9" Type="http://schemas.openxmlformats.org/officeDocument/2006/relationships/hyperlink" Target="http://img-fotki.yandex.ru/get/6306/162549541.6/0_744cd_83128e8d_XL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spb.33pleasures.ru/sankt-peterburg/event/muzykalnaya-skazka-vasilisa-premudraya" TargetMode="External"/><Relationship Id="rId13" Type="http://schemas.openxmlformats.org/officeDocument/2006/relationships/hyperlink" Target="http://ru-kartinki.com/dochsemiletka" TargetMode="External"/><Relationship Id="rId18" Type="http://schemas.openxmlformats.org/officeDocument/2006/relationships/hyperlink" Target="http://www.stihi.ru/2014/11/11/6580" TargetMode="External"/><Relationship Id="rId3" Type="http://schemas.openxmlformats.org/officeDocument/2006/relationships/hyperlink" Target="http://mimege.ru/search/lisa-kartinki-multyashnye" TargetMode="External"/><Relationship Id="rId7" Type="http://schemas.openxmlformats.org/officeDocument/2006/relationships/hyperlink" Target="http://rus-img2.com/shapka-nevidimka-skazka" TargetMode="External"/><Relationship Id="rId12" Type="http://schemas.openxmlformats.org/officeDocument/2006/relationships/hyperlink" Target="http://mypresentation.ru/presentation/kak_muzhik_gusej_delil" TargetMode="External"/><Relationship Id="rId17" Type="http://schemas.openxmlformats.org/officeDocument/2006/relationships/hyperlink" Target="http://www.skazmva.ru/rns/rns22.htm" TargetMode="External"/><Relationship Id="rId2" Type="http://schemas.openxmlformats.org/officeDocument/2006/relationships/hyperlink" Target="http://plus8-db.com/item/kartinka-skazochnogo-petushka" TargetMode="External"/><Relationship Id="rId16" Type="http://schemas.openxmlformats.org/officeDocument/2006/relationships/hyperlink" Target="http://qiqru.org/showim/1320577" TargetMode="External"/><Relationship Id="rId20" Type="http://schemas.openxmlformats.org/officeDocument/2006/relationships/hyperlink" Target="http://mimege.ru/search/pir-v-kartinkah-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rums.nf.ru/read.php?6,272247" TargetMode="External"/><Relationship Id="rId11" Type="http://schemas.openxmlformats.org/officeDocument/2006/relationships/hyperlink" Target="http://www.espicture.ru/kaysha--iz-topora-kartinki.html" TargetMode="External"/><Relationship Id="rId5" Type="http://schemas.openxmlformats.org/officeDocument/2006/relationships/hyperlink" Target="http://www.ollelukoe.ru/skazrussian/russkazsywcaburca" TargetMode="External"/><Relationship Id="rId15" Type="http://schemas.openxmlformats.org/officeDocument/2006/relationships/hyperlink" Target="http://imgplusdb.com/kartinka-kroshechka-havroshechka" TargetMode="External"/><Relationship Id="rId10" Type="http://schemas.openxmlformats.org/officeDocument/2006/relationships/hyperlink" Target="http://mimege.ru/search/tridevyatoe-carstvo-kartinki" TargetMode="External"/><Relationship Id="rId19" Type="http://schemas.openxmlformats.org/officeDocument/2006/relationships/hyperlink" Target="http://www.wwww4.com/w3724/58322.htm" TargetMode="External"/><Relationship Id="rId4" Type="http://schemas.openxmlformats.org/officeDocument/2006/relationships/hyperlink" Target="http://fb.ru/article/163423/chudo-yudo-ryiba-kit-skazka-ershova" TargetMode="External"/><Relationship Id="rId9" Type="http://schemas.openxmlformats.org/officeDocument/2006/relationships/hyperlink" Target="http://kinopesenki.ru/pecenka/baba-yaga-baba-jaga_so-ends-enother-day-oj-to-ne-vecher" TargetMode="External"/><Relationship Id="rId14" Type="http://schemas.openxmlformats.org/officeDocument/2006/relationships/hyperlink" Target="http://ds108.ucoz.ru/index/audioskazki/0-71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0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0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059832" y="3717032"/>
            <a:ext cx="475252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latin typeface="Times New Roman" pitchFamily="18" charset="0"/>
              </a:rPr>
              <a:t>Выполнила: учитель </a:t>
            </a:r>
            <a:r>
              <a:rPr lang="ru-RU" sz="2200" b="1" i="1" dirty="0">
                <a:latin typeface="Times New Roman" pitchFamily="18" charset="0"/>
              </a:rPr>
              <a:t>начальных классов </a:t>
            </a:r>
            <a:r>
              <a:rPr lang="ru-RU" sz="2200" b="1" i="1" dirty="0" smtClean="0">
                <a:latin typeface="Times New Roman" pitchFamily="18" charset="0"/>
              </a:rPr>
              <a:t>МАОУ лицея № 173</a:t>
            </a:r>
          </a:p>
          <a:p>
            <a:r>
              <a:rPr lang="ru-RU" sz="2200" b="1" i="1" dirty="0" smtClean="0">
                <a:latin typeface="Times New Roman" pitchFamily="18" charset="0"/>
              </a:rPr>
              <a:t> г</a:t>
            </a:r>
            <a:r>
              <a:rPr lang="ru-RU" sz="2200" b="1" i="1" dirty="0">
                <a:latin typeface="Times New Roman" pitchFamily="18" charset="0"/>
              </a:rPr>
              <a:t>.</a:t>
            </a:r>
            <a:r>
              <a:rPr lang="en-US" sz="2200" b="1" i="1" dirty="0">
                <a:latin typeface="Times New Roman" pitchFamily="18" charset="0"/>
              </a:rPr>
              <a:t> </a:t>
            </a:r>
            <a:r>
              <a:rPr lang="ru-RU" sz="2200" b="1" i="1" dirty="0" smtClean="0">
                <a:latin typeface="Times New Roman" pitchFamily="18" charset="0"/>
              </a:rPr>
              <a:t>Екатеринбурга  Серебрякова Е.В.</a:t>
            </a:r>
            <a:endParaRPr lang="ru-RU" sz="2400" b="1" i="1" dirty="0">
              <a:latin typeface="Times New Roman" pitchFamily="18" charset="0"/>
            </a:endParaRPr>
          </a:p>
        </p:txBody>
      </p:sp>
      <p:pic>
        <p:nvPicPr>
          <p:cNvPr id="11" name="Рисунок 10" descr="Рисунок18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323528" y="6165304"/>
            <a:ext cx="1606332" cy="360040"/>
          </a:xfrm>
          <a:prstGeom prst="rect">
            <a:avLst/>
          </a:prstGeom>
        </p:spPr>
      </p:pic>
      <p:pic>
        <p:nvPicPr>
          <p:cNvPr id="12" name="Рисунок 11" descr="Рисунок19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2555776" y="6165304"/>
            <a:ext cx="2808312" cy="3744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8" y="404664"/>
            <a:ext cx="784887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Интерактивная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икторина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«Сказки»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84177"/>
            <a:ext cx="2664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Баба Яга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Поляки называют её 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Едзина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чехи – 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Езинка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словаки – Еже Баба, а как называем её мы?</a:t>
            </a: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atin typeface="Georgia" pitchFamily="18" charset="0"/>
              </a:rPr>
              <a:t>Волшебные сказки</a:t>
            </a:r>
            <a:endParaRPr lang="ru-RU" sz="3200" b="1" spc="50" dirty="0">
              <a:ln w="11430">
                <a:solidFill>
                  <a:srgbClr val="2E3917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So Ends Enother Day (&amp;Ocy;&amp;jcy; &amp;tcy;&amp;ocy; &amp;ncy;&amp;iecy; &amp;vcy;&amp;iecy;&amp;chcy;&amp;iecy;&amp;rcy;) Baba Yaga (&amp;Bcy;&amp;acy;&amp;bcy;&amp;acy; &amp;YAcy;&amp;gcy;&amp;acy;)"/>
          <p:cNvPicPr>
            <a:picLocks noChangeAspect="1" noChangeArrowheads="1"/>
          </p:cNvPicPr>
          <p:nvPr/>
        </p:nvPicPr>
        <p:blipFill>
          <a:blip r:embed="rId8" cstate="print"/>
          <a:srcRect l="5670" t="3780" r="9281" b="7391"/>
          <a:stretch>
            <a:fillRect/>
          </a:stretch>
        </p:blipFill>
        <p:spPr bwMode="auto">
          <a:xfrm>
            <a:off x="3203848" y="2276872"/>
            <a:ext cx="3240360" cy="338437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4392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Кащей</a:t>
            </a:r>
            <a:endParaRPr lang="ru-RU" sz="2800" b="1" i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Назовите имя сказочного царя-долгожителя.</a:t>
            </a: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404664"/>
            <a:ext cx="626469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atin typeface="Georgia" pitchFamily="18" charset="0"/>
              </a:rPr>
              <a:t>Волшебные сказки</a:t>
            </a:r>
            <a:endParaRPr lang="ru-RU" sz="3200" b="1" spc="50" dirty="0">
              <a:ln w="11430">
                <a:solidFill>
                  <a:srgbClr val="2E3917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://www.playing-field.ru/img/2015/052105/1017199"/>
          <p:cNvPicPr>
            <a:picLocks noChangeAspect="1" noChangeArrowheads="1"/>
          </p:cNvPicPr>
          <p:nvPr/>
        </p:nvPicPr>
        <p:blipFill>
          <a:blip r:embed="rId8" cstate="print"/>
          <a:srcRect t="2675" r="20942" b="22536"/>
          <a:stretch>
            <a:fillRect/>
          </a:stretch>
        </p:blipFill>
        <p:spPr bwMode="auto">
          <a:xfrm rot="16200000">
            <a:off x="3558891" y="2657129"/>
            <a:ext cx="3515627" cy="192145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132856"/>
            <a:ext cx="77768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 тридевятом царстве, в тридесятом государстве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каком государстве жили герои многих русских народных сказок?</a:t>
            </a: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atin typeface="Georgia" pitchFamily="18" charset="0"/>
              </a:rPr>
              <a:t>Волшебные сказки</a:t>
            </a:r>
            <a:endParaRPr lang="ru-RU" sz="3200" b="1" spc="50" dirty="0">
              <a:ln w="11430">
                <a:solidFill>
                  <a:srgbClr val="2E3917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himki.buyreklama.ru/himki/pic_336_294/17853891/bce2b29629068b6310a44ad6b0656f47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3140968"/>
            <a:ext cx="3044909" cy="266429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060848"/>
            <a:ext cx="7776864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Из топора.</a:t>
            </a:r>
          </a:p>
          <a:p>
            <a:pPr algn="ctr">
              <a:spcBef>
                <a:spcPct val="20000"/>
              </a:spcBef>
            </a:pPr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</a:rPr>
              <a:t>(«Каша из топора»)</a:t>
            </a:r>
            <a:endParaRPr lang="ru-RU" sz="24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чего солдат решил сварить кашу? Назовите сказку.</a:t>
            </a: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atin typeface="Georgia" pitchFamily="18" charset="0"/>
              </a:rPr>
              <a:t>Бытовые сказки</a:t>
            </a:r>
          </a:p>
        </p:txBody>
      </p:sp>
      <p:pic>
        <p:nvPicPr>
          <p:cNvPr id="32770" name="Picture 2" descr="&amp;Pcy;&amp;ocy;&amp;mcy;&amp;ncy;&amp;icy;&amp;tcy;&amp;iecy; &amp;scy;&amp;kcy;&amp;acy;&amp;zcy;&amp;kcy;&amp;ucy; &amp;pcy;&amp;rcy;&amp;ocy; &amp;kcy;&amp;acy;&amp;shcy;&amp;ucy; &amp;icy;&amp;zcy; &amp;tcy;&amp;ocy;&amp;pcy;&amp;ocy;&amp;rcy;&amp;acy;, &amp;kcy;&amp;ocy;&amp;gcy;&amp;dcy;&amp;acy; &amp;icy;&amp;zcy; u0026quot;&amp;ocy;&amp;dcy;&amp;ncy;&amp;ocy;&amp;gcy;&amp;ocy; &amp;tcy;&amp;ocy;&amp;pcy;&amp;ocy;&amp;rcy;&amp;acy;u0026quot; &amp;scy;&amp;ocy;&amp;lcy;&amp;dcy;&amp;acy;&amp;tcy; &amp;ocy;&amp;tcy;&amp;lcy;&amp;icy;&amp;chcy;&amp;ncy;&amp;ucy;&amp;yucy;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696" y="3212976"/>
            <a:ext cx="4392488" cy="301325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403648" y="2204864"/>
            <a:ext cx="633670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>
              <a:buAutoNum type="arabicParenR"/>
            </a:pPr>
            <a:r>
              <a:rPr lang="ru-RU" sz="4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Соль </a:t>
            </a:r>
            <a:r>
              <a:rPr lang="ru-RU" sz="2400" b="1" i="1" dirty="0" smtClean="0">
                <a:solidFill>
                  <a:srgbClr val="004200"/>
                </a:solidFill>
                <a:latin typeface="Georgia" panose="02040502050405020303" pitchFamily="18" charset="0"/>
              </a:rPr>
              <a:t>(«…жаль вот только, что посолить нечем»)</a:t>
            </a:r>
          </a:p>
          <a:p>
            <a:pPr marL="742950" indent="-742950">
              <a:buAutoNum type="arabicParenR"/>
            </a:pPr>
            <a:r>
              <a:rPr lang="ru-RU" sz="4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Крупа </a:t>
            </a:r>
            <a:r>
              <a:rPr lang="ru-RU" sz="2400" b="1" i="1" dirty="0" smtClean="0">
                <a:solidFill>
                  <a:srgbClr val="004200"/>
                </a:solidFill>
                <a:latin typeface="Georgia" panose="02040502050405020303" pitchFamily="18" charset="0"/>
              </a:rPr>
              <a:t>(«Ежели бы сюда да горсточку крупы! «)</a:t>
            </a:r>
          </a:p>
          <a:p>
            <a:pPr marL="742950" indent="-742950">
              <a:buAutoNum type="arabicParenR"/>
            </a:pPr>
            <a:r>
              <a:rPr lang="ru-RU" sz="4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Масло </a:t>
            </a:r>
            <a:r>
              <a:rPr lang="ru-RU" sz="2400" b="1" i="1" dirty="0" smtClean="0">
                <a:solidFill>
                  <a:srgbClr val="004200"/>
                </a:solidFill>
                <a:latin typeface="Georgia" panose="02040502050405020303" pitchFamily="18" charset="0"/>
              </a:rPr>
              <a:t>(«Как бы сюда да чуток масла.»)</a:t>
            </a:r>
            <a:endParaRPr lang="ru-RU" sz="24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попросил солдат у старухи добавить в кашу из топора?</a:t>
            </a: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atin typeface="Georgia" pitchFamily="18" charset="0"/>
              </a:rPr>
              <a:t>Бытовые сказки</a:t>
            </a:r>
            <a:endParaRPr lang="ru-RU" sz="32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1988840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4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6 человек </a:t>
            </a:r>
            <a:endParaRPr lang="ru-RU" sz="24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 человек было в семье барина в сказке «Как мужик гусей делил?»</a:t>
            </a:r>
            <a:endParaRPr lang="ru-RU" sz="2000" b="1" dirty="0" smtClean="0">
              <a:solidFill>
                <a:srgbClr val="004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atin typeface="Georgia" pitchFamily="18" charset="0"/>
              </a:rPr>
              <a:t>Бытовые сказки</a:t>
            </a:r>
            <a:endParaRPr lang="ru-RU" sz="32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4" descr="http://mypresentation.ru/documents/828b35056c345fb2a3d58950490bbedb/img0.jpg"/>
          <p:cNvPicPr>
            <a:picLocks noChangeAspect="1" noChangeArrowheads="1"/>
          </p:cNvPicPr>
          <p:nvPr/>
        </p:nvPicPr>
        <p:blipFill>
          <a:blip r:embed="rId8" cstate="print"/>
          <a:srcRect l="17550" t="5400" r="17651" b="31601"/>
          <a:stretch>
            <a:fillRect/>
          </a:stretch>
        </p:blipFill>
        <p:spPr bwMode="auto">
          <a:xfrm>
            <a:off x="1979712" y="2492896"/>
            <a:ext cx="4147661" cy="302433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132856"/>
            <a:ext cx="7776864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i="1" u="sng" dirty="0" smtClean="0">
                <a:solidFill>
                  <a:srgbClr val="FF0000"/>
                </a:solidFill>
                <a:latin typeface="Georgia" pitchFamily="18" charset="0"/>
              </a:rPr>
              <a:t>1 гусь.</a:t>
            </a:r>
          </a:p>
          <a:p>
            <a:pPr algn="ctr">
              <a:spcBef>
                <a:spcPct val="20000"/>
              </a:spcBef>
            </a:pPr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</a:rPr>
              <a:t>(Барину – голову; барыне – задок; сыновьям – лапки; дочерям – крылья; себе – остатки)</a:t>
            </a:r>
            <a:endParaRPr lang="ru-RU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 всего гусей в сказке «Как мужик гусей делил» поделил мужик? Как поделил?</a:t>
            </a:r>
            <a:endParaRPr lang="ru-RU" sz="2400" b="1" i="1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atin typeface="Georgia" pitchFamily="18" charset="0"/>
              </a:rPr>
              <a:t>Бытовые сказки</a:t>
            </a:r>
            <a:endParaRPr lang="ru-RU" sz="32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goose_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3501008"/>
            <a:ext cx="3075087" cy="226884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4077072"/>
            <a:ext cx="7776864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Ветер</a:t>
            </a:r>
          </a:p>
          <a:p>
            <a:pPr algn="ctr">
              <a:spcBef>
                <a:spcPct val="20000"/>
              </a:spcBef>
            </a:pPr>
            <a:r>
              <a:rPr lang="ru-RU" sz="24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Земля </a:t>
            </a:r>
          </a:p>
          <a:p>
            <a:pPr algn="ctr">
              <a:spcBef>
                <a:spcPct val="20000"/>
              </a:spcBef>
            </a:pPr>
            <a:r>
              <a:rPr lang="ru-RU" sz="24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Рука</a:t>
            </a:r>
            <a:endParaRPr lang="ru-RU" sz="24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800" b="1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сказке «Дочь-семилетка» царь загадал 4 загадки:</a:t>
            </a:r>
          </a:p>
          <a:p>
            <a:pPr lvl="0" algn="ctr"/>
            <a:r>
              <a:rPr lang="ru-RU" sz="2400" b="1" i="1" dirty="0" smtClean="0">
                <a:solidFill>
                  <a:srgbClr val="004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«Что всего на свете сильнее и быстрее? Что всего на свете жирнее? </a:t>
            </a:r>
          </a:p>
          <a:p>
            <a:pPr lvl="0" algn="ctr"/>
            <a:r>
              <a:rPr lang="ru-RU" sz="2400" b="1" i="1" dirty="0" smtClean="0">
                <a:solidFill>
                  <a:srgbClr val="004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всего мягче? И что всего милее?» </a:t>
            </a:r>
          </a:p>
          <a:p>
            <a:pPr lvl="0" algn="ctr"/>
            <a:r>
              <a:rPr lang="ru-RU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 ответил бедный брат?</a:t>
            </a:r>
            <a:endParaRPr lang="ru-RU" sz="2400" b="1" i="1" dirty="0">
              <a:solidFill>
                <a:srgbClr val="004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atin typeface="Georgia" pitchFamily="18" charset="0"/>
              </a:rPr>
              <a:t>Бытовые сказки</a:t>
            </a:r>
            <a:endParaRPr lang="ru-RU" sz="32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tralifes.net/images/561711ef73e8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696" y="4149080"/>
            <a:ext cx="1749287" cy="218660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852936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«Лиса и Заяц»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какой сказке главный герой говорит такие слова: «Ку-ка-ре-ку! Иду на ногах, в красных сапогах. Несу косу на плечах: хочу лису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посечи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 Слезай, лиса, с печи!»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404664"/>
            <a:ext cx="6264696" cy="8617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cap="all" dirty="0" smtClean="0">
                <a:latin typeface="Georgia" pitchFamily="18" charset="0"/>
              </a:rPr>
              <a:t>«Сказки водят Хоровод»</a:t>
            </a:r>
            <a:r>
              <a:rPr lang="ru-RU" sz="2800" b="1" cap="all" dirty="0" smtClean="0">
                <a:latin typeface="Georgia" pitchFamily="18" charset="0"/>
              </a:rPr>
              <a:t> </a:t>
            </a:r>
          </a:p>
          <a:p>
            <a:pPr algn="ctr"/>
            <a:r>
              <a:rPr lang="ru-RU" sz="2000" b="1" i="1" cap="all" dirty="0" smtClean="0">
                <a:latin typeface="Georgia" pitchFamily="18" charset="0"/>
              </a:rPr>
              <a:t>(узнай сказку)</a:t>
            </a:r>
            <a:endParaRPr lang="ru-RU" sz="20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2.bp.blogspot.com/-iRa-ZfFzUhk/TsaKBlFLeCI/AAAAAAAADVQ/9DQn6OFsMfU/s1600/%25D0%25BB%25D0%25B8%25D1%2581%25D0%25B0+%25D0%25B7%25D0%25B0%25D1%258F%25D1%2586+%25D0%25B8+%25D0%25BF%25D0%25B5%25D1%2582%25D1%2583%25D1%2585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3501008"/>
            <a:ext cx="4104456" cy="312914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060848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i="1" dirty="0" smtClean="0">
                <a:solidFill>
                  <a:srgbClr val="FF0000"/>
                </a:solidFill>
              </a:rPr>
              <a:t>«Крошечка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Хаврошечка</a:t>
            </a:r>
            <a:r>
              <a:rPr lang="ru-RU" sz="2400" b="1" i="1" dirty="0" smtClean="0">
                <a:solidFill>
                  <a:srgbClr val="FF0000"/>
                </a:solidFill>
              </a:rPr>
              <a:t>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сказке у хозяйки было три дочери: одноглазка, </a:t>
            </a:r>
            <a:r>
              <a:rPr lang="ru-RU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двуглазка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трёхглазка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404664"/>
            <a:ext cx="6264696" cy="8617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cap="all" dirty="0" smtClean="0">
                <a:latin typeface="Georgia" pitchFamily="18" charset="0"/>
              </a:rPr>
              <a:t>«Сказки водят Хоровод» </a:t>
            </a:r>
          </a:p>
          <a:p>
            <a:pPr algn="ctr"/>
            <a:r>
              <a:rPr lang="ru-RU" sz="2000" b="1" i="1" cap="all" dirty="0" smtClean="0">
                <a:latin typeface="Georgia" pitchFamily="18" charset="0"/>
              </a:rPr>
              <a:t>(узнай сказку)</a:t>
            </a:r>
            <a:endParaRPr lang="ru-RU" sz="20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www.freelancerbay.com/files/users/tanchikaz/portfolio/6400_%D0%9A%D0%BE%D0%BF%D0%B8%D1%8F_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696" y="2635422"/>
            <a:ext cx="4464496" cy="294819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0" y="4149080"/>
            <a:ext cx="792088" cy="820127"/>
          </a:xfrm>
          <a:prstGeom prst="rect">
            <a:avLst/>
          </a:prstGeom>
          <a:noFill/>
        </p:spPr>
      </p:pic>
      <p:pic>
        <p:nvPicPr>
          <p:cNvPr id="6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4149080"/>
            <a:ext cx="792088" cy="820127"/>
          </a:xfrm>
          <a:prstGeom prst="rect">
            <a:avLst/>
          </a:prstGeom>
          <a:noFill/>
        </p:spPr>
      </p:pic>
      <p:pic>
        <p:nvPicPr>
          <p:cNvPr id="63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0" y="4149080"/>
            <a:ext cx="792088" cy="820127"/>
          </a:xfrm>
          <a:prstGeom prst="rect">
            <a:avLst/>
          </a:prstGeom>
          <a:noFill/>
        </p:spPr>
      </p:pic>
      <p:pic>
        <p:nvPicPr>
          <p:cNvPr id="64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4149080"/>
            <a:ext cx="792088" cy="820127"/>
          </a:xfrm>
          <a:prstGeom prst="rect">
            <a:avLst/>
          </a:prstGeom>
          <a:noFill/>
        </p:spPr>
      </p:pic>
      <p:pic>
        <p:nvPicPr>
          <p:cNvPr id="65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4149080"/>
            <a:ext cx="792088" cy="820127"/>
          </a:xfrm>
          <a:prstGeom prst="rect">
            <a:avLst/>
          </a:prstGeom>
          <a:noFill/>
        </p:spPr>
      </p:pic>
      <p:pic>
        <p:nvPicPr>
          <p:cNvPr id="56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0" y="3356992"/>
            <a:ext cx="792088" cy="820127"/>
          </a:xfrm>
          <a:prstGeom prst="rect">
            <a:avLst/>
          </a:prstGeom>
          <a:noFill/>
        </p:spPr>
      </p:pic>
      <p:pic>
        <p:nvPicPr>
          <p:cNvPr id="57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3356992"/>
            <a:ext cx="792088" cy="820127"/>
          </a:xfrm>
          <a:prstGeom prst="rect">
            <a:avLst/>
          </a:prstGeom>
          <a:noFill/>
        </p:spPr>
      </p:pic>
      <p:pic>
        <p:nvPicPr>
          <p:cNvPr id="5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0" y="3356992"/>
            <a:ext cx="792088" cy="820127"/>
          </a:xfrm>
          <a:prstGeom prst="rect">
            <a:avLst/>
          </a:prstGeom>
          <a:noFill/>
        </p:spPr>
      </p:pic>
      <p:pic>
        <p:nvPicPr>
          <p:cNvPr id="59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3356992"/>
            <a:ext cx="792088" cy="820127"/>
          </a:xfrm>
          <a:prstGeom prst="rect">
            <a:avLst/>
          </a:prstGeom>
          <a:noFill/>
        </p:spPr>
      </p:pic>
      <p:pic>
        <p:nvPicPr>
          <p:cNvPr id="60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3356992"/>
            <a:ext cx="792088" cy="820127"/>
          </a:xfrm>
          <a:prstGeom prst="rect">
            <a:avLst/>
          </a:prstGeom>
          <a:noFill/>
        </p:spPr>
      </p:pic>
      <p:pic>
        <p:nvPicPr>
          <p:cNvPr id="51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0" y="2636912"/>
            <a:ext cx="792088" cy="820127"/>
          </a:xfrm>
          <a:prstGeom prst="rect">
            <a:avLst/>
          </a:prstGeom>
          <a:noFill/>
        </p:spPr>
      </p:pic>
      <p:pic>
        <p:nvPicPr>
          <p:cNvPr id="5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2636912"/>
            <a:ext cx="792088" cy="820127"/>
          </a:xfrm>
          <a:prstGeom prst="rect">
            <a:avLst/>
          </a:prstGeom>
          <a:noFill/>
        </p:spPr>
      </p:pic>
      <p:pic>
        <p:nvPicPr>
          <p:cNvPr id="53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0" y="2636912"/>
            <a:ext cx="792088" cy="820127"/>
          </a:xfrm>
          <a:prstGeom prst="rect">
            <a:avLst/>
          </a:prstGeom>
          <a:noFill/>
        </p:spPr>
      </p:pic>
      <p:pic>
        <p:nvPicPr>
          <p:cNvPr id="54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2636912"/>
            <a:ext cx="792088" cy="820127"/>
          </a:xfrm>
          <a:prstGeom prst="rect">
            <a:avLst/>
          </a:prstGeom>
          <a:noFill/>
        </p:spPr>
      </p:pic>
      <p:pic>
        <p:nvPicPr>
          <p:cNvPr id="55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2636912"/>
            <a:ext cx="792088" cy="820127"/>
          </a:xfrm>
          <a:prstGeom prst="rect">
            <a:avLst/>
          </a:prstGeom>
          <a:noFill/>
        </p:spPr>
      </p:pic>
      <p:pic>
        <p:nvPicPr>
          <p:cNvPr id="46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0" y="1916832"/>
            <a:ext cx="792088" cy="820127"/>
          </a:xfrm>
          <a:prstGeom prst="rect">
            <a:avLst/>
          </a:prstGeom>
          <a:noFill/>
        </p:spPr>
      </p:pic>
      <p:pic>
        <p:nvPicPr>
          <p:cNvPr id="47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1916832"/>
            <a:ext cx="792088" cy="820127"/>
          </a:xfrm>
          <a:prstGeom prst="rect">
            <a:avLst/>
          </a:prstGeom>
          <a:noFill/>
        </p:spPr>
      </p:pic>
      <p:pic>
        <p:nvPicPr>
          <p:cNvPr id="4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0" y="1916832"/>
            <a:ext cx="792088" cy="820127"/>
          </a:xfrm>
          <a:prstGeom prst="rect">
            <a:avLst/>
          </a:prstGeom>
          <a:noFill/>
        </p:spPr>
      </p:pic>
      <p:pic>
        <p:nvPicPr>
          <p:cNvPr id="49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1916832"/>
            <a:ext cx="792088" cy="820127"/>
          </a:xfrm>
          <a:prstGeom prst="rect">
            <a:avLst/>
          </a:prstGeom>
          <a:noFill/>
        </p:spPr>
      </p:pic>
      <p:pic>
        <p:nvPicPr>
          <p:cNvPr id="50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1916832"/>
            <a:ext cx="792088" cy="820127"/>
          </a:xfrm>
          <a:prstGeom prst="rect">
            <a:avLst/>
          </a:prstGeom>
          <a:noFill/>
        </p:spPr>
      </p:pic>
      <p:pic>
        <p:nvPicPr>
          <p:cNvPr id="45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1124744"/>
            <a:ext cx="792088" cy="820127"/>
          </a:xfrm>
          <a:prstGeom prst="rect">
            <a:avLst/>
          </a:prstGeom>
          <a:noFill/>
        </p:spPr>
      </p:pic>
      <p:pic>
        <p:nvPicPr>
          <p:cNvPr id="44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1124744"/>
            <a:ext cx="792088" cy="820127"/>
          </a:xfrm>
          <a:prstGeom prst="rect">
            <a:avLst/>
          </a:prstGeom>
          <a:noFill/>
        </p:spPr>
      </p:pic>
      <p:pic>
        <p:nvPicPr>
          <p:cNvPr id="43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0" y="1124744"/>
            <a:ext cx="792088" cy="820127"/>
          </a:xfrm>
          <a:prstGeom prst="rect">
            <a:avLst/>
          </a:prstGeom>
          <a:noFill/>
        </p:spPr>
      </p:pic>
      <p:pic>
        <p:nvPicPr>
          <p:cNvPr id="4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1124744"/>
            <a:ext cx="792088" cy="820127"/>
          </a:xfrm>
          <a:prstGeom prst="rect">
            <a:avLst/>
          </a:prstGeom>
          <a:noFill/>
        </p:spPr>
      </p:pic>
      <p:pic>
        <p:nvPicPr>
          <p:cNvPr id="41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0" y="1124744"/>
            <a:ext cx="792088" cy="820127"/>
          </a:xfrm>
          <a:prstGeom prst="rect">
            <a:avLst/>
          </a:prstGeom>
          <a:noFill/>
        </p:spPr>
      </p:pic>
      <p:sp>
        <p:nvSpPr>
          <p:cNvPr id="3119" name="AutoShape 4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35597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21" name="AutoShape 4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07605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3122" name="AutoShape 5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79613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30</a:t>
            </a:r>
          </a:p>
        </p:txBody>
      </p:sp>
      <p:sp>
        <p:nvSpPr>
          <p:cNvPr id="3123" name="AutoShape 5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51621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24" name="AutoShape 52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23629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3125" name="AutoShape 5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55976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26" name="AutoShape 54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076056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20</a:t>
            </a:r>
          </a:p>
        </p:txBody>
      </p:sp>
      <p:sp>
        <p:nvSpPr>
          <p:cNvPr id="3127" name="AutoShape 55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796708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3128" name="AutoShape 56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516788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29" name="AutoShape 57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236296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3130" name="AutoShape 58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355976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31" name="AutoShape 59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076056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3132" name="AutoShape 60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796708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3133" name="AutoShape 6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516788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34" name="AutoShape 62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236296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3135" name="AutoShape 63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355976" y="3501008"/>
            <a:ext cx="503114" cy="5030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36" name="AutoShape 64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076056" y="3501008"/>
            <a:ext cx="503114" cy="5030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20</a:t>
            </a:r>
          </a:p>
        </p:txBody>
      </p:sp>
      <p:sp>
        <p:nvSpPr>
          <p:cNvPr id="3137" name="AutoShape 65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5796708" y="3501008"/>
            <a:ext cx="503114" cy="5030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3138" name="AutoShape 66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516216" y="3501008"/>
            <a:ext cx="503114" cy="5030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39" name="AutoShape 67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7236296" y="3501008"/>
            <a:ext cx="503114" cy="5030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3140" name="AutoShape 68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4356918" y="4294112"/>
            <a:ext cx="503114" cy="50304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42" name="AutoShape 70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5076998" y="4294112"/>
            <a:ext cx="503114" cy="50304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3143" name="AutoShape 71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5796136" y="4294112"/>
            <a:ext cx="503114" cy="50304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3144" name="AutoShape 72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6516216" y="4294112"/>
            <a:ext cx="503114" cy="50304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45" name="AutoShape 73">
            <a:hlinkClick r:id="rId29" action="ppaction://hlinksldjump"/>
          </p:cNvPr>
          <p:cNvSpPr>
            <a:spLocks noChangeArrowheads="1"/>
          </p:cNvSpPr>
          <p:nvPr/>
        </p:nvSpPr>
        <p:spPr bwMode="auto">
          <a:xfrm>
            <a:off x="7237238" y="4294112"/>
            <a:ext cx="503114" cy="50304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756345" y="1196752"/>
            <a:ext cx="3455615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cap="all" dirty="0" smtClean="0">
                <a:latin typeface="Georgia" pitchFamily="18" charset="0"/>
              </a:rPr>
              <a:t>Сказки о животных</a:t>
            </a:r>
            <a:endParaRPr lang="ru-RU" sz="1600" b="1" cap="all" dirty="0" smtClean="0">
              <a:latin typeface="Georgia" pitchFamily="18" charset="0"/>
            </a:endParaRPr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756345" y="4149080"/>
            <a:ext cx="3383607" cy="50400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cap="all" dirty="0" smtClean="0">
                <a:latin typeface="Georgia" pitchFamily="18" charset="0"/>
              </a:rPr>
              <a:t>«Хитрые Вопросики»</a:t>
            </a: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756345" y="3356992"/>
            <a:ext cx="3455615" cy="57606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cap="all" dirty="0" smtClean="0">
                <a:latin typeface="Georgia" pitchFamily="18" charset="0"/>
              </a:rPr>
              <a:t>Сказки водят хоровод</a:t>
            </a:r>
            <a:endParaRPr lang="ru-RU" sz="1600" b="1" cap="all" dirty="0" smtClean="0">
              <a:latin typeface="Georgia" pitchFamily="18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756345" y="1916832"/>
            <a:ext cx="3455615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cap="all" dirty="0" smtClean="0">
                <a:latin typeface="Georgia" pitchFamily="18" charset="0"/>
              </a:rPr>
              <a:t>Волшебные сказки</a:t>
            </a:r>
            <a:endParaRPr lang="ru-RU" sz="1600" b="1" cap="all" dirty="0" smtClean="0">
              <a:latin typeface="Georgia" pitchFamily="18" charset="0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756345" y="2685979"/>
            <a:ext cx="3455615" cy="503039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cap="all" dirty="0" smtClean="0">
                <a:latin typeface="Georgia" pitchFamily="18" charset="0"/>
              </a:rPr>
              <a:t>Бытовые сказки</a:t>
            </a:r>
            <a:endParaRPr lang="ru-RU" sz="1600" b="1" cap="all" dirty="0" smtClean="0">
              <a:latin typeface="Georgia" pitchFamily="18" charset="0"/>
            </a:endParaRPr>
          </a:p>
        </p:txBody>
      </p:sp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0" cstate="screen"/>
          <a:srcRect/>
          <a:stretch>
            <a:fillRect/>
          </a:stretch>
        </p:blipFill>
        <p:spPr>
          <a:xfrm>
            <a:off x="4644008" y="6485191"/>
            <a:ext cx="1512168" cy="372809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323528" y="260648"/>
            <a:ext cx="78488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Интерактивная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викторина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1" cstate="screen"/>
          <a:srcRect/>
          <a:stretch>
            <a:fillRect/>
          </a:stretch>
        </p:blipFill>
        <p:spPr bwMode="auto">
          <a:xfrm>
            <a:off x="324297" y="1124744"/>
            <a:ext cx="648072" cy="671013"/>
          </a:xfrm>
          <a:prstGeom prst="rect">
            <a:avLst/>
          </a:prstGeom>
          <a:noFill/>
        </p:spPr>
      </p:pic>
      <p:pic>
        <p:nvPicPr>
          <p:cNvPr id="76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1" cstate="screen"/>
          <a:srcRect/>
          <a:stretch>
            <a:fillRect/>
          </a:stretch>
        </p:blipFill>
        <p:spPr bwMode="auto">
          <a:xfrm>
            <a:off x="324297" y="1844824"/>
            <a:ext cx="648072" cy="671013"/>
          </a:xfrm>
          <a:prstGeom prst="rect">
            <a:avLst/>
          </a:prstGeom>
          <a:noFill/>
        </p:spPr>
      </p:pic>
      <p:pic>
        <p:nvPicPr>
          <p:cNvPr id="77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1" cstate="screen"/>
          <a:srcRect/>
          <a:stretch>
            <a:fillRect/>
          </a:stretch>
        </p:blipFill>
        <p:spPr bwMode="auto">
          <a:xfrm>
            <a:off x="324297" y="2613971"/>
            <a:ext cx="648072" cy="671013"/>
          </a:xfrm>
          <a:prstGeom prst="rect">
            <a:avLst/>
          </a:prstGeom>
          <a:noFill/>
        </p:spPr>
      </p:pic>
      <p:pic>
        <p:nvPicPr>
          <p:cNvPr id="7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1" cstate="screen"/>
          <a:srcRect/>
          <a:stretch>
            <a:fillRect/>
          </a:stretch>
        </p:blipFill>
        <p:spPr bwMode="auto">
          <a:xfrm>
            <a:off x="324297" y="3356992"/>
            <a:ext cx="648072" cy="671013"/>
          </a:xfrm>
          <a:prstGeom prst="rect">
            <a:avLst/>
          </a:prstGeom>
          <a:noFill/>
        </p:spPr>
      </p:pic>
      <p:pic>
        <p:nvPicPr>
          <p:cNvPr id="79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1" cstate="screen"/>
          <a:srcRect/>
          <a:stretch>
            <a:fillRect/>
          </a:stretch>
        </p:blipFill>
        <p:spPr bwMode="auto">
          <a:xfrm>
            <a:off x="324297" y="4077072"/>
            <a:ext cx="648072" cy="671013"/>
          </a:xfrm>
          <a:prstGeom prst="rect">
            <a:avLst/>
          </a:prstGeom>
          <a:noFill/>
        </p:spPr>
      </p:pic>
      <p:pic>
        <p:nvPicPr>
          <p:cNvPr id="66" name="Picture 4" descr="C:\Users\Елена\Pictures\klip_249_божьи коровки_adr\1 (10).png"/>
          <p:cNvPicPr>
            <a:picLocks noChangeAspect="1" noChangeArrowheads="1"/>
          </p:cNvPicPr>
          <p:nvPr/>
        </p:nvPicPr>
        <p:blipFill>
          <a:blip r:embed="rId32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492896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«Иван-царевич и серый волк»</a:t>
            </a:r>
            <a:endParaRPr lang="ru-RU" sz="24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«Жил-был царь Берендей, у него было три сына, младшего звали Иваном.» Назовите сказку.</a:t>
            </a: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404664"/>
            <a:ext cx="6264696" cy="8617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cap="all" dirty="0" smtClean="0">
                <a:latin typeface="Georgia" pitchFamily="18" charset="0"/>
              </a:rPr>
              <a:t>«Сказки водят Хоровод» </a:t>
            </a:r>
          </a:p>
          <a:p>
            <a:pPr algn="ctr"/>
            <a:r>
              <a:rPr lang="ru-RU" sz="2000" b="1" i="1" cap="all" dirty="0" smtClean="0">
                <a:latin typeface="Georgia" pitchFamily="18" charset="0"/>
              </a:rPr>
              <a:t>(узнай сказку)</a:t>
            </a:r>
            <a:endParaRPr lang="ru-RU" sz="36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&amp;Icy;&amp;vcy;&amp;acy;&amp;ncy; &amp;TScy;&amp;acy;&amp;rcy;&amp;iecy;&amp;vcy;&amp;icy;&amp;chcy; &amp;icy; &amp;Scy;&amp;iecy;&amp;rcy;&amp;ycy;&amp;jcy; &amp;Vcy;&amp;ocy;&amp;lcy;&amp;kcy; (2011/DVDRip/2100Mb) , &amp;kcy;&amp;acy;&amp;rcy;&amp;tcy;&amp;icy;&amp;ncy;&amp;kcy;&amp;acy; &amp;ncy;&amp;ocy;&amp;mcy;&amp;iecy;&amp;rcy; 1320577"/>
          <p:cNvPicPr>
            <a:picLocks noChangeAspect="1" noChangeArrowheads="1"/>
          </p:cNvPicPr>
          <p:nvPr/>
        </p:nvPicPr>
        <p:blipFill>
          <a:blip r:embed="rId8" cstate="print"/>
          <a:srcRect l="6159" t="2895" r="4539" b="30790"/>
          <a:stretch>
            <a:fillRect/>
          </a:stretch>
        </p:blipFill>
        <p:spPr bwMode="auto">
          <a:xfrm>
            <a:off x="2339752" y="3140968"/>
            <a:ext cx="3096344" cy="320311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420888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«Елена Премудрая»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«Елена взяла волшебную книгу, посмотрела – и всё словно на ладони увидела».</a:t>
            </a:r>
          </a:p>
          <a:p>
            <a:pPr lvl="0" algn="ctr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Назовите сказку.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404664"/>
            <a:ext cx="6264696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cap="all" dirty="0" smtClean="0">
                <a:latin typeface="Georgia" pitchFamily="18" charset="0"/>
              </a:rPr>
              <a:t>«Сказки водят Хоровод»</a:t>
            </a:r>
            <a:r>
              <a:rPr lang="ru-RU" sz="3600" b="1" cap="all" dirty="0" smtClean="0">
                <a:latin typeface="Georgia" pitchFamily="18" charset="0"/>
              </a:rPr>
              <a:t> </a:t>
            </a:r>
          </a:p>
          <a:p>
            <a:pPr algn="ctr"/>
            <a:r>
              <a:rPr lang="ru-RU" sz="2000" b="1" i="1" cap="all" dirty="0" smtClean="0">
                <a:latin typeface="Georgia" pitchFamily="18" charset="0"/>
              </a:rPr>
              <a:t>(узнай сказку)</a:t>
            </a:r>
            <a:endParaRPr lang="ru-RU" sz="20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diafilmy.su/uploads/posts/2011-12/1323623051_30.jpg"/>
          <p:cNvPicPr>
            <a:picLocks noChangeAspect="1" noChangeArrowheads="1"/>
          </p:cNvPicPr>
          <p:nvPr/>
        </p:nvPicPr>
        <p:blipFill>
          <a:blip r:embed="rId8" cstate="print"/>
          <a:srcRect l="3451" t="1825" r="6451" b="29072"/>
          <a:stretch>
            <a:fillRect/>
          </a:stretch>
        </p:blipFill>
        <p:spPr bwMode="auto">
          <a:xfrm>
            <a:off x="1979712" y="3140968"/>
            <a:ext cx="4032448" cy="231749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932040" y="4149080"/>
            <a:ext cx="33123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«</a:t>
            </a:r>
            <a:r>
              <a:rPr lang="ru-RU" sz="24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Сивка-бурка»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«Жил-был старик, у него было три сына. Старшие занимались хозяйством, были тороваты и щеголеваты, а младший, Иван - </a:t>
            </a:r>
            <a:r>
              <a:rPr lang="ru-RU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дурак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был так себе - любил в лес ходить по грибы, а дома всё больше на печи сидел. Пришло время старику умирать…» Что это за сказка?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404664"/>
            <a:ext cx="6264696" cy="8617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cap="all" dirty="0" smtClean="0">
                <a:latin typeface="Georgia" pitchFamily="18" charset="0"/>
              </a:rPr>
              <a:t>«Сказки водят Хоровод» </a:t>
            </a:r>
          </a:p>
          <a:p>
            <a:pPr algn="ctr"/>
            <a:r>
              <a:rPr lang="ru-RU" sz="2000" b="1" i="1" cap="all" dirty="0" smtClean="0">
                <a:latin typeface="Georgia" pitchFamily="18" charset="0"/>
              </a:rPr>
              <a:t>(узнай сказку)</a:t>
            </a:r>
            <a:endParaRPr lang="ru-RU" sz="20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&amp;scy;&amp;icy;&amp;vcy;&amp;kcy;&amp;acy; &amp;bcy;&amp;ucy;&amp;rcy;&amp;kcy;&amp;acy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39319" y="3933056"/>
            <a:ext cx="2544649" cy="190123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076056" y="2276872"/>
            <a:ext cx="30963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</a:rPr>
              <a:t>Жучка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Назовите единственную героиню сказки «Репка», имя которой нам известно? </a:t>
            </a:r>
            <a:endParaRPr lang="ru-RU" sz="24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atin typeface="Georgia" pitchFamily="18" charset="0"/>
              </a:rPr>
              <a:t>«Хитрые Вопросики»</a:t>
            </a:r>
          </a:p>
        </p:txBody>
      </p:sp>
      <p:pic>
        <p:nvPicPr>
          <p:cNvPr id="12290" name="Picture 2" descr="http://cp12.nevsepic.com.ua/75/1352558887-0140926-www.nevsepic.com.u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2143090"/>
            <a:ext cx="3024336" cy="371343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860032" y="2420888"/>
            <a:ext cx="33123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Рукав платья Царевны- Лягушки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052736"/>
            <a:ext cx="76328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 называется деталь женского платья, в которой помещаются озёра, лебеди и другие элементы окружающей среды?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atin typeface="Georgia" pitchFamily="18" charset="0"/>
              </a:rPr>
              <a:t>«Хитрые Вопросики»</a:t>
            </a:r>
          </a:p>
        </p:txBody>
      </p:sp>
      <p:pic>
        <p:nvPicPr>
          <p:cNvPr id="10242" name="Picture 2" descr="http://www.stihi.ru/pics/2014/11/11/658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688" y="2708920"/>
            <a:ext cx="2669496" cy="374929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184482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Хлебом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980728"/>
            <a:ext cx="7632848" cy="17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Чем был колобок: пряником или хлеб? </a:t>
            </a:r>
          </a:p>
          <a:p>
            <a:pPr algn="ctr">
              <a:spcBef>
                <a:spcPct val="20000"/>
              </a:spcBef>
            </a:pP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atin typeface="Georgia" pitchFamily="18" charset="0"/>
              </a:rPr>
              <a:t>«Хитрые Вопросики»</a:t>
            </a:r>
          </a:p>
        </p:txBody>
      </p:sp>
      <p:pic>
        <p:nvPicPr>
          <p:cNvPr id="8194" name="Picture 2" descr="http://www.wwww4.com/w3724/5832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2402278"/>
            <a:ext cx="2592288" cy="31711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51520" y="2204864"/>
            <a:ext cx="77768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Гуси – лебеди, ступа, сапоги – скороходы, печка, ковер – самолёт, серый волк и т.д.</a:t>
            </a:r>
            <a:endParaRPr lang="ru-RU" sz="24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На чём передвигаются сказочные герои в русских народных сказках?</a:t>
            </a:r>
            <a:r>
              <a:rPr lang="ru-RU" sz="2400" b="1" dirty="0" smtClean="0">
                <a:solidFill>
                  <a:srgbClr val="4F4F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atin typeface="Georgia" pitchFamily="18" charset="0"/>
              </a:rPr>
              <a:t>«Хитрые Вопросики»</a:t>
            </a:r>
          </a:p>
        </p:txBody>
      </p:sp>
      <p:pic>
        <p:nvPicPr>
          <p:cNvPr id="6148" name="Picture 4" descr="http://www.dzr.by/wp-content/uploads/2011/12/%D0%B5%D0%BC%D0%B5%D0%BB%D1%8F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3140968"/>
            <a:ext cx="1440160" cy="1993116"/>
          </a:xfrm>
          <a:prstGeom prst="rect">
            <a:avLst/>
          </a:prstGeom>
          <a:noFill/>
        </p:spPr>
      </p:pic>
      <p:pic>
        <p:nvPicPr>
          <p:cNvPr id="6150" name="Picture 6" descr="http://design-kmv.ru/wp-content/uploads/2014/05/koversamole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3356992"/>
            <a:ext cx="1968153" cy="1896077"/>
          </a:xfrm>
          <a:prstGeom prst="rect">
            <a:avLst/>
          </a:prstGeom>
          <a:noFill/>
        </p:spPr>
      </p:pic>
      <p:pic>
        <p:nvPicPr>
          <p:cNvPr id="6152" name="Picture 8" descr="http://static3.depositphotos.com/1000906/137/i/950/depositphotos_1379017-A-mortar-with-a-broom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91680" y="3140968"/>
            <a:ext cx="1752945" cy="230425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060848"/>
            <a:ext cx="7776864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20000"/>
              </a:spcBef>
              <a:buAutoNum type="arabicParenR"/>
            </a:pPr>
            <a:r>
              <a:rPr lang="ru-RU" sz="2400" b="1" i="1" dirty="0" smtClean="0">
                <a:solidFill>
                  <a:srgbClr val="FF0000"/>
                </a:solidFill>
              </a:rPr>
              <a:t>«Был там пир на весь мир, я на том пиру был, мёд и пиво пил, по усам текло, а в рот не попало»; </a:t>
            </a:r>
          </a:p>
          <a:p>
            <a:pPr>
              <a:spcBef>
                <a:spcPct val="20000"/>
              </a:spcBef>
            </a:pPr>
            <a:r>
              <a:rPr lang="ru-RU" sz="2400" b="1" i="1" dirty="0" smtClean="0">
                <a:solidFill>
                  <a:srgbClr val="FF0000"/>
                </a:solidFill>
              </a:rPr>
              <a:t>2) «Стали они жить – поживать и добра наживать»</a:t>
            </a:r>
          </a:p>
          <a:p>
            <a:pPr>
              <a:spcBef>
                <a:spcPct val="20000"/>
              </a:spcBef>
            </a:pPr>
            <a:r>
              <a:rPr lang="ru-RU" sz="2400" b="1" i="1" dirty="0" smtClean="0">
                <a:solidFill>
                  <a:srgbClr val="FF0000"/>
                </a:solidFill>
              </a:rPr>
              <a:t>3)  «Устроили они пир на весь мир»</a:t>
            </a:r>
            <a:endParaRPr lang="ru-RU" sz="24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Какими словами заканчиваются многие русские народные сказки?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atin typeface="Georgia" pitchFamily="18" charset="0"/>
              </a:rPr>
              <a:t>«Хитрые Вопросики»</a:t>
            </a:r>
          </a:p>
        </p:txBody>
      </p:sp>
      <p:pic>
        <p:nvPicPr>
          <p:cNvPr id="4098" name="Picture 2" descr="http://az.lib.ru/img/e/ershow_p_p/text_0030/5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3933056"/>
            <a:ext cx="3314700" cy="176212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04664"/>
            <a:ext cx="78488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 - РЕСУРСЫ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C:\Users\Елена\Pictures\klip_249_божьи коровки_adr\1 (10)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23528" y="1196752"/>
            <a:ext cx="7848872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http://img-fotki.yandex.ru/get/9349/20573769.52/0_94204_946b02f5_L.png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цветок с божьей коровкой в левом углу </a:t>
            </a:r>
          </a:p>
          <a:p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http://forchel.ru/uploads/posts/2011-08/1312737308_5.jpg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забор с подсолнухами</a:t>
            </a:r>
          </a:p>
          <a:p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http://papus666.narod.ru/clipart/p/pods/pods04.png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подсолнухи (цветок для божьей коровки)</a:t>
            </a:r>
          </a:p>
          <a:p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http://gifsgifsparavoce.files.wordpress.com/2012/02/abelhinha031.png?w=630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божья коровка </a:t>
            </a:r>
          </a:p>
          <a:p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http://img-fotki.yandex.ru/get/6306/162549541.6/0_744cd_83128e8d_XL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цветок подсолнуха</a:t>
            </a:r>
          </a:p>
          <a:p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http://s008.radikal.ru/i306/1011/71/1a06c40bc806.jpg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картинка для создания фона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40000" lnSpcReduction="20000"/>
          </a:bodyPr>
          <a:lstStyle/>
          <a:p>
            <a:r>
              <a:rPr lang="ru-RU" u="sng" dirty="0" smtClean="0">
                <a:hlinkClick r:id="rId2"/>
              </a:rPr>
              <a:t>http://plus8-db.com/item/kartinka-skazochnogo-petushka</a:t>
            </a:r>
            <a:r>
              <a:rPr lang="ru-RU" dirty="0" smtClean="0"/>
              <a:t> - петушок</a:t>
            </a:r>
          </a:p>
          <a:p>
            <a:r>
              <a:rPr lang="ru-RU" u="sng" dirty="0" smtClean="0">
                <a:hlinkClick r:id="rId3"/>
              </a:rPr>
              <a:t>http://mimege.ru/search/lisa-kartinki-multyashnye</a:t>
            </a:r>
            <a:r>
              <a:rPr lang="ru-RU" dirty="0" smtClean="0"/>
              <a:t> - лиса</a:t>
            </a:r>
          </a:p>
          <a:p>
            <a:r>
              <a:rPr lang="ru-RU" u="sng" dirty="0" smtClean="0">
                <a:hlinkClick r:id="rId4"/>
              </a:rPr>
              <a:t>http://fb.ru/article/163423/chudo-yudo-ryiba-kit-skazka-ershova</a:t>
            </a:r>
            <a:r>
              <a:rPr lang="ru-RU" dirty="0" smtClean="0"/>
              <a:t> - рыба кит</a:t>
            </a:r>
          </a:p>
          <a:p>
            <a:r>
              <a:rPr lang="ru-RU" u="sng" dirty="0" smtClean="0">
                <a:hlinkClick r:id="rId5"/>
              </a:rPr>
              <a:t>http://www.ollelukoe.ru/skazrussian/russkazsywcaburca</a:t>
            </a:r>
            <a:r>
              <a:rPr lang="ru-RU" dirty="0" smtClean="0"/>
              <a:t> -Сивка - Бурка</a:t>
            </a:r>
          </a:p>
          <a:p>
            <a:r>
              <a:rPr lang="ru-RU" u="sng" dirty="0" smtClean="0">
                <a:hlinkClick r:id="rId6"/>
              </a:rPr>
              <a:t>http://forums.nf.ru/read.php?6,272247</a:t>
            </a:r>
            <a:r>
              <a:rPr lang="ru-RU" dirty="0" smtClean="0"/>
              <a:t> – шкура медведя</a:t>
            </a:r>
          </a:p>
          <a:p>
            <a:r>
              <a:rPr lang="ru-RU" u="sng" dirty="0" smtClean="0">
                <a:hlinkClick r:id="rId7"/>
              </a:rPr>
              <a:t>http://rus-img2.com/shapka-nevidimka-skazka</a:t>
            </a:r>
            <a:r>
              <a:rPr lang="ru-RU" dirty="0" smtClean="0"/>
              <a:t> - шапка невидимка</a:t>
            </a:r>
          </a:p>
          <a:p>
            <a:r>
              <a:rPr lang="ru-RU" u="sng" dirty="0" smtClean="0">
                <a:hlinkClick r:id="rId8"/>
              </a:rPr>
              <a:t>http://spb.33pleasures.ru/sankt-peterburg/event/muzykalnaya-skazka-vasilisa-premudraya</a:t>
            </a:r>
            <a:r>
              <a:rPr lang="ru-RU" dirty="0" smtClean="0"/>
              <a:t> - Василиса премудрая</a:t>
            </a:r>
          </a:p>
          <a:p>
            <a:r>
              <a:rPr lang="ru-RU" u="sng" dirty="0" smtClean="0">
                <a:hlinkClick r:id="rId9"/>
              </a:rPr>
              <a:t>http://kinopesenki.ru/pecenka/baba-yaga-baba-jaga_so-ends-enother-day-oj-to-ne-vecher</a:t>
            </a:r>
            <a:r>
              <a:rPr lang="ru-RU" dirty="0" smtClean="0"/>
              <a:t> - Баба - Яга</a:t>
            </a:r>
          </a:p>
          <a:p>
            <a:r>
              <a:rPr lang="ru-RU" u="sng" dirty="0" smtClean="0">
                <a:hlinkClick r:id="rId10"/>
              </a:rPr>
              <a:t>http://mimege.ru/search/tridevyatoe-carstvo-kartinki</a:t>
            </a:r>
            <a:r>
              <a:rPr lang="ru-RU" dirty="0" smtClean="0"/>
              <a:t> - картинка тридевятое царство</a:t>
            </a:r>
          </a:p>
          <a:p>
            <a:r>
              <a:rPr lang="ru-RU" u="sng" dirty="0" smtClean="0">
                <a:hlinkClick r:id="rId11"/>
              </a:rPr>
              <a:t>http://www.espicture.ru/kaysha--iz-topora-kartinki.html</a:t>
            </a:r>
            <a:r>
              <a:rPr lang="ru-RU" dirty="0" smtClean="0"/>
              <a:t> - каша из топора</a:t>
            </a:r>
          </a:p>
          <a:p>
            <a:r>
              <a:rPr lang="ru-RU" u="sng" dirty="0" smtClean="0">
                <a:hlinkClick r:id="rId12"/>
              </a:rPr>
              <a:t>http://mypresentation.ru/presentation/kak_muzhik_gusej_delil</a:t>
            </a:r>
            <a:r>
              <a:rPr lang="ru-RU" dirty="0" smtClean="0"/>
              <a:t> - как мужик гусей делил</a:t>
            </a:r>
          </a:p>
          <a:p>
            <a:r>
              <a:rPr lang="ru-RU" u="sng" dirty="0" smtClean="0">
                <a:hlinkClick r:id="rId13"/>
              </a:rPr>
              <a:t>http://ru-kartinki.com/dochsemiletka</a:t>
            </a:r>
            <a:r>
              <a:rPr lang="ru-RU" dirty="0" smtClean="0"/>
              <a:t> - дочка-семилетка</a:t>
            </a:r>
          </a:p>
          <a:p>
            <a:r>
              <a:rPr lang="ru-RU" u="sng" dirty="0" smtClean="0">
                <a:hlinkClick r:id="rId14"/>
              </a:rPr>
              <a:t>http://ds108.ucoz.ru/index/audioskazki/0-71</a:t>
            </a:r>
            <a:r>
              <a:rPr lang="ru-RU" dirty="0" smtClean="0"/>
              <a:t> - лиса и заяц</a:t>
            </a:r>
          </a:p>
          <a:p>
            <a:r>
              <a:rPr lang="ru-RU" u="sng" dirty="0" smtClean="0">
                <a:hlinkClick r:id="rId15"/>
              </a:rPr>
              <a:t>http://imgplusdb.com/kartinka-kroshechka-havroshechka</a:t>
            </a:r>
            <a:r>
              <a:rPr lang="ru-RU" dirty="0" smtClean="0"/>
              <a:t> - </a:t>
            </a:r>
            <a:r>
              <a:rPr lang="ru-RU" dirty="0" err="1" smtClean="0"/>
              <a:t>крошечка-хаврошечка</a:t>
            </a:r>
            <a:endParaRPr lang="ru-RU" dirty="0" smtClean="0"/>
          </a:p>
          <a:p>
            <a:r>
              <a:rPr lang="ru-RU" u="sng" dirty="0" smtClean="0">
                <a:hlinkClick r:id="rId16"/>
              </a:rPr>
              <a:t>http://qiqru.org/showim/1320577</a:t>
            </a:r>
            <a:r>
              <a:rPr lang="ru-RU" dirty="0" smtClean="0"/>
              <a:t> - Иван царевич и серый волк</a:t>
            </a:r>
          </a:p>
          <a:p>
            <a:r>
              <a:rPr lang="ru-RU" u="sng" dirty="0" smtClean="0">
                <a:hlinkClick r:id="rId17"/>
              </a:rPr>
              <a:t>http://www.skazmva.ru/rns/rns22.htm</a:t>
            </a:r>
            <a:r>
              <a:rPr lang="ru-RU" dirty="0" smtClean="0"/>
              <a:t> Сивка Бурка</a:t>
            </a:r>
          </a:p>
          <a:p>
            <a:r>
              <a:rPr lang="ru-RU" u="sng" dirty="0" smtClean="0">
                <a:hlinkClick r:id="rId18"/>
              </a:rPr>
              <a:t>http://www.stihi.ru/2014/11/11/6580</a:t>
            </a:r>
            <a:r>
              <a:rPr lang="ru-RU" dirty="0" smtClean="0"/>
              <a:t> рукав платья </a:t>
            </a:r>
            <a:r>
              <a:rPr lang="ru-RU" dirty="0" err="1" smtClean="0"/>
              <a:t>царевны-лебедь</a:t>
            </a:r>
            <a:endParaRPr lang="ru-RU" dirty="0" smtClean="0"/>
          </a:p>
          <a:p>
            <a:r>
              <a:rPr lang="en-US" dirty="0" smtClean="0">
                <a:hlinkClick r:id="rId19"/>
              </a:rPr>
              <a:t>http://www.wwww4.com/w3724/58322.htm</a:t>
            </a:r>
            <a:r>
              <a:rPr lang="ru-RU" dirty="0" smtClean="0"/>
              <a:t> - колобок</a:t>
            </a:r>
          </a:p>
          <a:p>
            <a:r>
              <a:rPr lang="en-US" dirty="0" smtClean="0">
                <a:hlinkClick r:id="rId20"/>
              </a:rPr>
              <a:t>http://mimege.ru/search/pir-v-kartinkah</a:t>
            </a:r>
            <a:r>
              <a:rPr lang="ru-RU" dirty="0" smtClean="0">
                <a:hlinkClick r:id="rId20"/>
              </a:rPr>
              <a:t>-</a:t>
            </a:r>
            <a:r>
              <a:rPr lang="ru-RU" dirty="0" smtClean="0"/>
              <a:t> пир горой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23928" y="3717032"/>
            <a:ext cx="32403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Петушок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916832"/>
            <a:ext cx="7632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прогнал лису из дома в сказке «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Заюшкина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избушка»?</a:t>
            </a: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5576" y="404664"/>
            <a:ext cx="626469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atin typeface="Georgia" pitchFamily="18" charset="0"/>
              </a:rPr>
              <a:t>Сказки о животных</a:t>
            </a:r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pic>
        <p:nvPicPr>
          <p:cNvPr id="53250" name="Picture 2" descr="http://500ptiz.ru/wp-content/uploads/2014/02/rasskaz_pro_petushka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5390" y="3717032"/>
            <a:ext cx="1336580" cy="136815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</a:rPr>
              <a:t>Лиса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в русских сказках имеет отчество Патрикеевна?</a:t>
            </a: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20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404664"/>
            <a:ext cx="626469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atin typeface="Georgia" pitchFamily="18" charset="0"/>
              </a:rPr>
              <a:t>Сказки о животных</a:t>
            </a:r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pic>
        <p:nvPicPr>
          <p:cNvPr id="51204" name="Picture 4" descr="http://img.cliparto.com/pic/xl/191061/3185778-cute-fox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688" y="2492896"/>
            <a:ext cx="1782198" cy="25922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971600" y="2924944"/>
            <a:ext cx="28803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Кит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Какую рыбу в русских сказках иногда называют «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чудо-юдо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»?</a:t>
            </a: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30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404664"/>
            <a:ext cx="626469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atin typeface="Georgia" pitchFamily="18" charset="0"/>
              </a:rPr>
              <a:t>Сказки о животных</a:t>
            </a:r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pic>
        <p:nvPicPr>
          <p:cNvPr id="49154" name="Picture 2" descr="&amp;chcy;&amp;ucy;&amp;dcy;&amp;ocy;-&amp;yucy;&amp;dcy;&amp;ocy; &amp;rcy;&amp;ycy;&amp;bcy;&amp;acy;-&amp;kcy;&amp;icy;&amp;tcy; 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2420888"/>
            <a:ext cx="2443585" cy="316526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644008" y="2924944"/>
            <a:ext cx="2160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Конь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топтал пшеницу в сказке «Сивка-Бурка»?</a:t>
            </a: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40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404664"/>
            <a:ext cx="626469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atin typeface="Georgia" pitchFamily="18" charset="0"/>
              </a:rPr>
              <a:t>Сказки о животных</a:t>
            </a:r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pic>
        <p:nvPicPr>
          <p:cNvPr id="47106" name="Picture 2" descr="&amp;Scy;&amp;icy;&amp;vcy;&amp;kcy;&amp;acy;-&amp;Bcy;&amp;ucy;&amp;rcy;&amp;kcy;&amp;acy; &amp;bcy;&amp;iecy;&amp;zhcy;&amp;icy;&amp;tcy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7610" y="2420888"/>
            <a:ext cx="3960438" cy="237626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</a:rPr>
              <a:t>Из шкуры медведя</a:t>
            </a:r>
            <a:endParaRPr lang="ru-RU" sz="24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 шкуры какого животного была сделана шуба, принадлежащая купцу в сказке «Два мороза»?</a:t>
            </a: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50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404664"/>
            <a:ext cx="626469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atin typeface="Georgia" pitchFamily="18" charset="0"/>
              </a:rPr>
              <a:t>Сказки о животных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pic>
        <p:nvPicPr>
          <p:cNvPr id="45058" name="Picture 2" descr="https://im1-tub-ru.yandex.net/i?id=f6d1d21936389b0579ab152730c7dfd1&amp;n=33&amp;h=190&amp;w=28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3501008"/>
            <a:ext cx="2714625" cy="209778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Шапку-невидимку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Какой сказочный головной убор нельзя нарисовать?</a:t>
            </a: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10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404664"/>
            <a:ext cx="626469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atin typeface="Georgia" pitchFamily="18" charset="0"/>
              </a:rPr>
              <a:t>Волшебные сказки</a:t>
            </a:r>
            <a:endParaRPr lang="ru-RU" sz="3200" b="1" spc="50" dirty="0">
              <a:ln w="11430">
                <a:solidFill>
                  <a:srgbClr val="2E3917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pic>
        <p:nvPicPr>
          <p:cNvPr id="43010" name="Picture 2" descr="http://www.tomsk.ru/userpic/news/2014/Jan/26/572841_view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95803" y="3501008"/>
            <a:ext cx="3264362" cy="244827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1916832"/>
            <a:ext cx="77768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Василиса Премудрая</a:t>
            </a:r>
            <a:endParaRPr lang="ru-RU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Каково настоящее имя Царевны- лягушки?</a:t>
            </a:r>
            <a:endParaRPr lang="ru-RU" sz="24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atin typeface="Georgia" pitchFamily="18" charset="0"/>
              </a:rPr>
              <a:t>Волшебные сказки</a:t>
            </a:r>
            <a:endParaRPr lang="ru-RU" sz="3200" b="1" spc="50" dirty="0">
              <a:ln w="11430">
                <a:solidFill>
                  <a:srgbClr val="2E3917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4" name="Picture 4" descr="http://spb.33pleasures.ru/sites/default/files/styles/4_3/public/473_photo.jpg?itok=CWNzfVvT"/>
          <p:cNvPicPr>
            <a:picLocks noChangeAspect="1" noChangeArrowheads="1"/>
          </p:cNvPicPr>
          <p:nvPr/>
        </p:nvPicPr>
        <p:blipFill>
          <a:blip r:embed="rId8" cstate="print"/>
          <a:srcRect l="7875" t="-2520" r="13376" b="14321"/>
          <a:stretch>
            <a:fillRect/>
          </a:stretch>
        </p:blipFill>
        <p:spPr bwMode="auto">
          <a:xfrm>
            <a:off x="2123728" y="2492896"/>
            <a:ext cx="4423349" cy="309634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051720" y="2564904"/>
            <a:ext cx="1080120" cy="2160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</TotalTime>
  <Words>959</Words>
  <Application>Microsoft Office PowerPoint</Application>
  <PresentationFormat>Экран (4:3)</PresentationFormat>
  <Paragraphs>222</Paragraphs>
  <Slides>29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Интернет ресурсы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Екатерина</cp:lastModifiedBy>
  <cp:revision>43</cp:revision>
  <dcterms:created xsi:type="dcterms:W3CDTF">2014-01-06T16:00:12Z</dcterms:created>
  <dcterms:modified xsi:type="dcterms:W3CDTF">2020-03-31T18:04:21Z</dcterms:modified>
</cp:coreProperties>
</file>