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0" r:id="rId4"/>
  </p:sldMasterIdLst>
  <p:sldIdLst>
    <p:sldId id="256" r:id="rId5"/>
    <p:sldId id="260" r:id="rId6"/>
    <p:sldId id="281" r:id="rId7"/>
    <p:sldId id="262" r:id="rId8"/>
    <p:sldId id="258" r:id="rId9"/>
    <p:sldId id="263" r:id="rId10"/>
    <p:sldId id="259" r:id="rId11"/>
    <p:sldId id="264" r:id="rId12"/>
    <p:sldId id="261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C72"/>
    <a:srgbClr val="919190"/>
    <a:srgbClr val="660033"/>
    <a:srgbClr val="701444"/>
    <a:srgbClr val="7F7F7F"/>
    <a:srgbClr val="3A0066"/>
    <a:srgbClr val="5DD2D5"/>
    <a:srgbClr val="45EDD5"/>
    <a:srgbClr val="002060"/>
    <a:srgbClr val="A08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2T19:24:47.403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3505.23633"/>
      <inkml:brushProperty name="anchorY" value="906.46063"/>
      <inkml:brushProperty name="scaleFactor" value="0.5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15:34:50.098"/>
    </inkml:context>
    <inkml:brush xml:id="br0">
      <inkml:brushProperty name="width" value="0.025" units="cm"/>
      <inkml:brushProperty name="height" value="0.025" units="cm"/>
      <inkml:brushProperty name="color" value="#EEB3A6"/>
      <inkml:brushProperty name="inkEffects" value="rosegold"/>
      <inkml:brushProperty name="anchorX" value="-3726.73633"/>
      <inkml:brushProperty name="anchorY" value="-10108.9873"/>
      <inkml:brushProperty name="scaleFactor" value="0.5"/>
    </inkml:brush>
  </inkml:definitions>
  <inkml:trace contextRef="#ctx0" brushRef="#br0">1 0 24575,'0'0'0,"5"0"0,7 0 0,6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15:34:51.833"/>
    </inkml:context>
    <inkml:brush xml:id="br0">
      <inkml:brushProperty name="width" value="0.025" units="cm"/>
      <inkml:brushProperty name="height" value="0.025" units="cm"/>
      <inkml:brushProperty name="color" value="#EEB3A6"/>
      <inkml:brushProperty name="inkEffects" value="rosegold"/>
      <inkml:brushProperty name="anchorX" value="-4625.84766"/>
      <inkml:brushProperty name="anchorY" value="-10955.6543"/>
      <inkml:brushProperty name="scaleFactor" value="0.5"/>
    </inkml:brush>
  </inkml:definitions>
  <inkml:trace contextRef="#ctx0" brushRef="#br0">52 1 24575,'0'0'0,"-5"0"0,-7 0 0,-6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15:34:52.458"/>
    </inkml:context>
    <inkml:brush xml:id="br0">
      <inkml:brushProperty name="width" value="0.025" units="cm"/>
      <inkml:brushProperty name="height" value="0.025" units="cm"/>
      <inkml:brushProperty name="color" value="#EEB3A6"/>
      <inkml:brushProperty name="inkEffects" value="rosegold"/>
      <inkml:brushProperty name="anchorX" value="-3727.68506"/>
      <inkml:brushProperty name="anchorY" value="-10108.9873"/>
      <inkml:brushProperty name="scaleFactor" value="0.5"/>
    </inkml:brush>
  </inkml:definitions>
  <inkml:trace contextRef="#ctx0" brushRef="#br0">1 0 24575,'0'0'0,"0"5"0,0 8 0,5-2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6T15:35:14.819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5782.68701"/>
      <inkml:brushProperty name="anchorY" value="-15809.22656"/>
      <inkml:brushProperty name="scaleFactor" value="0.5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6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479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417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70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114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7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395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4" Type="http://schemas.openxmlformats.org/officeDocument/2006/relationships/customXml" Target="../ink/ink3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3DF6A4-69F6-49A4-9BDC-B48428B0E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תפילות אבות תקנום ותפילות כנגד </a:t>
            </a:r>
            <a:r>
              <a:rPr lang="he-IL" dirty="0" err="1">
                <a:latin typeface="Narkisim" panose="020E0502050101010101" pitchFamily="34" charset="-79"/>
                <a:cs typeface="Narkisim" panose="020E0502050101010101" pitchFamily="34" charset="-79"/>
              </a:rPr>
              <a:t>תמידין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 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D045BFE-303E-4773-8DD5-E529A9DF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104" y="3429000"/>
            <a:ext cx="8637072" cy="97762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e-IL" sz="14400" dirty="0">
                <a:latin typeface="Narkisim" panose="020E0502050101010101" pitchFamily="34" charset="-79"/>
                <a:cs typeface="Narkisim" panose="020E0502050101010101" pitchFamily="34" charset="-79"/>
              </a:rPr>
              <a:t>מחלוקת ר' יוסי ברבי </a:t>
            </a:r>
            <a:r>
              <a:rPr lang="he-IL" sz="14400" dirty="0" err="1">
                <a:latin typeface="Narkisim" panose="020E0502050101010101" pitchFamily="34" charset="-79"/>
                <a:cs typeface="Narkisim" panose="020E0502050101010101" pitchFamily="34" charset="-79"/>
              </a:rPr>
              <a:t>חנינא</a:t>
            </a:r>
            <a:r>
              <a:rPr lang="he-IL" sz="14400" dirty="0">
                <a:latin typeface="Narkisim" panose="020E0502050101010101" pitchFamily="34" charset="-79"/>
                <a:cs typeface="Narkisim" panose="020E0502050101010101" pitchFamily="34" charset="-79"/>
              </a:rPr>
              <a:t> ור' יהושע  בן לוי</a:t>
            </a:r>
          </a:p>
          <a:p>
            <a:pPr algn="ctr"/>
            <a:r>
              <a:rPr lang="he-IL" sz="11200" dirty="0" err="1">
                <a:latin typeface="Narkisim" panose="020E0502050101010101" pitchFamily="34" charset="-79"/>
                <a:cs typeface="Narkisim" panose="020E0502050101010101" pitchFamily="34" charset="-79"/>
              </a:rPr>
              <a:t>מאת:יאיר</a:t>
            </a:r>
            <a:r>
              <a:rPr lang="he-IL" sz="112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sz="11200" dirty="0" err="1">
                <a:latin typeface="Narkisim" panose="020E0502050101010101" pitchFamily="34" charset="-79"/>
                <a:cs typeface="Narkisim" panose="020E0502050101010101" pitchFamily="34" charset="-79"/>
              </a:rPr>
              <a:t>רוזנבלוט,דוד</a:t>
            </a:r>
            <a:r>
              <a:rPr lang="he-IL" sz="11200" dirty="0">
                <a:latin typeface="Narkisim" panose="020E0502050101010101" pitchFamily="34" charset="-79"/>
                <a:cs typeface="Narkisim" panose="020E0502050101010101" pitchFamily="34" charset="-79"/>
              </a:rPr>
              <a:t> סוראני ורפאל מזוז</a:t>
            </a:r>
          </a:p>
        </p:txBody>
      </p:sp>
    </p:spTree>
    <p:extLst>
      <p:ext uri="{BB962C8B-B14F-4D97-AF65-F5344CB8AC3E}">
        <p14:creationId xmlns:p14="http://schemas.microsoft.com/office/powerpoint/2010/main" val="351881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6BAE97-77F0-408F-8C9B-6592CF6B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67037"/>
            <a:ext cx="9603275" cy="1049235"/>
          </a:xfrm>
        </p:spPr>
        <p:txBody>
          <a:bodyPr/>
          <a:lstStyle/>
          <a:p>
            <a:pPr marL="342900" marR="0" lvl="0" indent="-342900" algn="ctr" defTabSz="457200" rtl="1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4400"/>
              <a:t>שיטת ר' יהושע בן לוי</a:t>
            </a:r>
            <a:br>
              <a:rPr lang="he-IL"/>
            </a:br>
            <a:br>
              <a:rPr kumimoji="0" lang="he-IL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</a:b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רבי יהושע בן לוי אמר ותפלות כנגד תמידין תקנום </a:t>
            </a:r>
            <a:br>
              <a:rPr kumimoji="0" lang="he-IL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</a:b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F2BD188-7E10-4407-A67A-FFF831216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91" y="2009299"/>
            <a:ext cx="3822523" cy="2932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D5120BC-29F9-450B-B043-8B5D3382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888" y="1871337"/>
            <a:ext cx="2091109" cy="3115326"/>
          </a:xfrm>
          <a:prstGeom prst="rect">
            <a:avLst/>
          </a:prstGeom>
        </p:spPr>
      </p:pic>
      <p:sp>
        <p:nvSpPr>
          <p:cNvPr id="6" name="שווה ל 5">
            <a:extLst>
              <a:ext uri="{FF2B5EF4-FFF2-40B4-BE49-F238E27FC236}">
                <a16:creationId xmlns:a16="http://schemas.microsoft.com/office/drawing/2014/main" id="{9C66B54D-6FEF-4270-85E0-1E46C6CE8F0B}"/>
              </a:ext>
            </a:extLst>
          </p:cNvPr>
          <p:cNvSpPr/>
          <p:nvPr/>
        </p:nvSpPr>
        <p:spPr>
          <a:xfrm>
            <a:off x="5475891" y="2984937"/>
            <a:ext cx="1614396" cy="13873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9029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FD8857-499E-4ED3-90D8-1539D645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91" y="452652"/>
            <a:ext cx="6095123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שיטת חכמים-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EAA324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שחרית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 עד חצות</a:t>
            </a:r>
            <a:b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כנגד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תמיד של שחר</a:t>
            </a:r>
            <a:br>
              <a:rPr lang="he-IL" dirty="0">
                <a:solidFill>
                  <a:srgbClr val="9B855D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2700" dirty="0">
                <a:latin typeface="Guttman Kav" panose="02010401010101010101" pitchFamily="2" charset="-79"/>
                <a:cs typeface="Guttman Kav" panose="02010401010101010101" pitchFamily="2" charset="-79"/>
              </a:rPr>
              <a:t>מתוך </a:t>
            </a:r>
            <a:r>
              <a:rPr lang="he-IL" sz="27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הברייתא</a:t>
            </a:r>
            <a:br>
              <a:rPr lang="he-IL" dirty="0">
                <a:solidFill>
                  <a:srgbClr val="9B855D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endParaRPr lang="he-IL" dirty="0">
              <a:solidFill>
                <a:srgbClr val="F8C837"/>
              </a:solidFill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DB6020-67C2-4481-AF85-B367A481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מפני מה אמרו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תפלת ה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שח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ר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עד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חצות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שהרי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תמיד של שחר קרב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והולך עד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חצות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ורבי יהודה אומר עד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ארבע שעות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שהרי תמיד של שחר קרב והולך עד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ארבע שעות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</a:p>
          <a:p>
            <a:pPr algn="ctr"/>
            <a:endParaRPr lang="he-IL" dirty="0">
              <a:solidFill>
                <a:srgbClr val="DFDA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9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6C1AF8-EF5C-4300-A60A-CB33E93B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34" y="340629"/>
            <a:ext cx="6038931" cy="100241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שיטת חכמים-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EAA324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שחרית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 </a:t>
            </a:r>
            <a:r>
              <a:rPr lang="he-IL" sz="3600" dirty="0">
                <a:solidFill>
                  <a:srgbClr val="F8C837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עד חצות</a:t>
            </a:r>
            <a:br>
              <a:rPr lang="he-IL" sz="3600" dirty="0">
                <a:solidFill>
                  <a:srgbClr val="F8C837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כנגד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תמיד של שחר</a:t>
            </a:r>
            <a:b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kumimoji="0" lang="he-IL" sz="31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תרשים</a:t>
            </a:r>
            <a:endParaRPr lang="he-IL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1203EA-D8ED-45F9-9B80-71291A53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קוביה 4">
            <a:extLst>
              <a:ext uri="{FF2B5EF4-FFF2-40B4-BE49-F238E27FC236}">
                <a16:creationId xmlns:a16="http://schemas.microsoft.com/office/drawing/2014/main" id="{A0A243D8-94FE-464E-B868-0984C48F768C}"/>
              </a:ext>
            </a:extLst>
          </p:cNvPr>
          <p:cNvSpPr/>
          <p:nvPr/>
        </p:nvSpPr>
        <p:spPr>
          <a:xfrm>
            <a:off x="8039100" y="2041838"/>
            <a:ext cx="2867295" cy="1002416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noProof="0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למה </a:t>
            </a:r>
            <a:r>
              <a:rPr lang="he-IL" noProof="0" dirty="0">
                <a:solidFill>
                  <a:srgbClr val="EAA324"/>
                </a:solidFill>
                <a:latin typeface="Gill Sans MT" panose="020B0502020104020203"/>
                <a:cs typeface="Arial" panose="020B0604020202020204" pitchFamily="34" charset="0"/>
              </a:rPr>
              <a:t>שחרית </a:t>
            </a:r>
            <a:r>
              <a:rPr lang="he-IL" dirty="0">
                <a:solidFill>
                  <a:schemeClr val="tx1"/>
                </a:solidFill>
                <a:latin typeface="Gill Sans MT" panose="020B0502020104020203"/>
                <a:cs typeface="Arial" panose="020B0604020202020204" pitchFamily="34" charset="0"/>
              </a:rPr>
              <a:t>היא עד חצות?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EAA324"/>
              </a:solidFill>
              <a:effectLst/>
              <a:uLnTx/>
              <a:uFillTx/>
              <a:latin typeface="Gill Sans MT" panose="020B0502020104020203"/>
              <a:cs typeface="Arial" panose="020B0604020202020204" pitchFamily="34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E4DBE2A1-42BB-4FDD-AE4A-83D8AEF5E509}"/>
              </a:ext>
            </a:extLst>
          </p:cNvPr>
          <p:cNvCxnSpPr/>
          <p:nvPr/>
        </p:nvCxnSpPr>
        <p:spPr>
          <a:xfrm>
            <a:off x="9648497" y="3100552"/>
            <a:ext cx="0" cy="85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קוביה 7">
            <a:extLst>
              <a:ext uri="{FF2B5EF4-FFF2-40B4-BE49-F238E27FC236}">
                <a16:creationId xmlns:a16="http://schemas.microsoft.com/office/drawing/2014/main" id="{C6C6245D-30EE-4F17-A2BF-6B9500996318}"/>
              </a:ext>
            </a:extLst>
          </p:cNvPr>
          <p:cNvSpPr/>
          <p:nvPr/>
        </p:nvSpPr>
        <p:spPr>
          <a:xfrm>
            <a:off x="8214852" y="3951890"/>
            <a:ext cx="2867289" cy="1002416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srgbClr val="474747"/>
                </a:solidFill>
              </a:rPr>
              <a:t>מכיון</a:t>
            </a:r>
            <a:r>
              <a:rPr lang="he-IL" sz="1400" b="1" dirty="0">
                <a:solidFill>
                  <a:srgbClr val="474747"/>
                </a:solidFill>
              </a:rPr>
              <a:t> </a:t>
            </a:r>
            <a:r>
              <a:rPr lang="he-IL" sz="1400" b="1" dirty="0">
                <a:solidFill>
                  <a:srgbClr val="9B855D"/>
                </a:solidFill>
              </a:rPr>
              <a:t>שתמיד של שחר </a:t>
            </a:r>
            <a:r>
              <a:rPr lang="he-IL" sz="1400" b="1" dirty="0">
                <a:solidFill>
                  <a:srgbClr val="474747"/>
                </a:solidFill>
              </a:rPr>
              <a:t>הוא עד </a:t>
            </a:r>
            <a:r>
              <a:rPr lang="he-IL" sz="1400" b="1" dirty="0">
                <a:solidFill>
                  <a:srgbClr val="F0D37F"/>
                </a:solidFill>
              </a:rPr>
              <a:t>חצות 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7F802355-1CB8-4C96-80B6-0F1EC126D294}"/>
              </a:ext>
            </a:extLst>
          </p:cNvPr>
          <p:cNvCxnSpPr/>
          <p:nvPr/>
        </p:nvCxnSpPr>
        <p:spPr>
          <a:xfrm flipH="1" flipV="1">
            <a:off x="5105400" y="3380390"/>
            <a:ext cx="2933700" cy="119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גליל 10">
            <a:extLst>
              <a:ext uri="{FF2B5EF4-FFF2-40B4-BE49-F238E27FC236}">
                <a16:creationId xmlns:a16="http://schemas.microsoft.com/office/drawing/2014/main" id="{8189D04E-2A28-4468-A09E-026947C17B2A}"/>
              </a:ext>
            </a:extLst>
          </p:cNvPr>
          <p:cNvSpPr/>
          <p:nvPr/>
        </p:nvSpPr>
        <p:spPr>
          <a:xfrm>
            <a:off x="2616338" y="2235200"/>
            <a:ext cx="2933700" cy="1193800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he-IL">
                <a:solidFill>
                  <a:prstClr val="black"/>
                </a:solidFill>
              </a:rPr>
              <a:t>מכאן אנו לומדים </a:t>
            </a:r>
            <a:r>
              <a:rPr lang="he-IL">
                <a:solidFill>
                  <a:srgbClr val="EAA324"/>
                </a:solidFill>
              </a:rPr>
              <a:t>ששחרית</a:t>
            </a:r>
            <a:r>
              <a:rPr lang="he-IL">
                <a:solidFill>
                  <a:prstClr val="black"/>
                </a:solidFill>
              </a:rPr>
              <a:t> היא עד חצות מכיון שתמיד של שחר הוא עד חצות </a:t>
            </a:r>
            <a:endParaRPr lang="he-I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38E930-1D70-43EA-AF22-80196A34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8380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שיטת </a:t>
            </a:r>
            <a:r>
              <a:rPr lang="he-IL" sz="3100" dirty="0">
                <a:solidFill>
                  <a:prstClr val="black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ר' יהודה</a:t>
            </a:r>
            <a:r>
              <a:rPr kumimoji="0" lang="he-IL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- </a:t>
            </a: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EAA324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שחרית</a:t>
            </a: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עד</a:t>
            </a:r>
            <a:r>
              <a:rPr lang="he-IL" sz="4000" cap="none" dirty="0">
                <a:solidFill>
                  <a:srgbClr val="FFC000"/>
                </a:solidFill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  <a:r>
              <a:rPr lang="he-IL" sz="3200" cap="none" dirty="0">
                <a:solidFill>
                  <a:srgbClr val="FFC000"/>
                </a:solidFill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ארבע שעות</a:t>
            </a:r>
            <a:b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כנגד </a:t>
            </a: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תמיד של שחר</a:t>
            </a: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מתוך </a:t>
            </a:r>
            <a:r>
              <a:rPr kumimoji="0" lang="he-IL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הברייתא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148781-F51A-4F5C-B148-5E695B16D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defTabSz="457200" rtl="1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ורבי יהודה אומר עד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ארבע שעות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שהרי תמיד של שחר קרב והולך עד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ארבע שעות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63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DF477E-24DB-49F5-BEEC-EA13D69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31" y="509947"/>
            <a:ext cx="6864252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שיטת ר' יהודה- 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EAA324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שחרית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עד</a:t>
            </a:r>
            <a:r>
              <a:rPr lang="he-IL" sz="2900" cap="none" dirty="0">
                <a:solidFill>
                  <a:srgbClr val="FFC000"/>
                </a:solidFill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 ארבע שעות</a:t>
            </a: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F8C837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כנגד 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תמיד של שחר</a:t>
            </a: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תרשים</a:t>
            </a: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53F29A-28A1-4655-9FF6-A36C5EC61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7BDB8C68-8201-4CC9-BAB5-B56F11E7B324}"/>
              </a:ext>
            </a:extLst>
          </p:cNvPr>
          <p:cNvSpPr/>
          <p:nvPr/>
        </p:nvSpPr>
        <p:spPr>
          <a:xfrm>
            <a:off x="9121940" y="2063397"/>
            <a:ext cx="1857675" cy="1613454"/>
          </a:xfrm>
          <a:prstGeom prst="downArrow">
            <a:avLst>
              <a:gd name="adj1" fmla="val 50000"/>
              <a:gd name="adj2" fmla="val 379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למה </a:t>
            </a:r>
            <a:r>
              <a:rPr lang="he-IL" dirty="0">
                <a:solidFill>
                  <a:srgbClr val="EAA324"/>
                </a:solidFill>
              </a:rPr>
              <a:t>שחרית </a:t>
            </a:r>
            <a:r>
              <a:rPr lang="he-IL" dirty="0"/>
              <a:t>היא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</a:t>
            </a:r>
            <a:r>
              <a:rPr lang="he-IL" dirty="0">
                <a:latin typeface="Guttman Kav" panose="02010401010101010101" pitchFamily="2" charset="-79"/>
              </a:rPr>
              <a:t>עד </a:t>
            </a:r>
            <a:r>
              <a:rPr lang="he-IL" dirty="0">
                <a:solidFill>
                  <a:srgbClr val="FFC000"/>
                </a:solidFill>
                <a:latin typeface="Guttman Kav" panose="02010401010101010101" pitchFamily="2" charset="-79"/>
              </a:rPr>
              <a:t>ארבע שעות</a:t>
            </a:r>
            <a:endParaRPr lang="he-IL" dirty="0">
              <a:solidFill>
                <a:srgbClr val="FFC000"/>
              </a:solidFill>
            </a:endParaRP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073011AE-FFCE-468A-981E-459825B2CDD3}"/>
              </a:ext>
            </a:extLst>
          </p:cNvPr>
          <p:cNvCxnSpPr>
            <a:cxnSpLocks/>
          </p:cNvCxnSpPr>
          <p:nvPr/>
        </p:nvCxnSpPr>
        <p:spPr>
          <a:xfrm flipH="1">
            <a:off x="9442383" y="3503596"/>
            <a:ext cx="933653" cy="128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B06331CE-E1EE-4146-A5BB-23AD68FB82AE}"/>
              </a:ext>
            </a:extLst>
          </p:cNvPr>
          <p:cNvSpPr/>
          <p:nvPr/>
        </p:nvSpPr>
        <p:spPr>
          <a:xfrm>
            <a:off x="7772399" y="4779259"/>
            <a:ext cx="2492945" cy="80258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n-ea"/>
                <a:cs typeface="Arial" panose="020B0604020202020204" pitchFamily="34" charset="0"/>
              </a:rPr>
              <a:t>מכיוון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9B855D"/>
                </a:solidFill>
                <a:effectLst/>
                <a:uLnTx/>
                <a:uFillTx/>
                <a:latin typeface="Impact" panose="020B0806030902050204"/>
                <a:ea typeface="+mn-ea"/>
                <a:cs typeface="Arial" panose="020B0604020202020204" pitchFamily="34" charset="0"/>
              </a:rPr>
              <a:t>שתמיד של שחר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anose="020B0806030902050204"/>
                <a:ea typeface="+mn-ea"/>
                <a:cs typeface="Arial" panose="020B0604020202020204" pitchFamily="34" charset="0"/>
              </a:rPr>
              <a:t>הוא עד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/>
                <a:ea typeface="+mn-ea"/>
                <a:cs typeface="Arial" panose="020B0604020202020204" pitchFamily="34" charset="0"/>
              </a:rPr>
              <a:t>ארבע שעות  </a:t>
            </a:r>
          </a:p>
        </p:txBody>
      </p:sp>
      <p:sp>
        <p:nvSpPr>
          <p:cNvPr id="27" name="סרט: מעוקל ונוטה כלפי מעלה 26">
            <a:extLst>
              <a:ext uri="{FF2B5EF4-FFF2-40B4-BE49-F238E27FC236}">
                <a16:creationId xmlns:a16="http://schemas.microsoft.com/office/drawing/2014/main" id="{68D674EF-5370-44C7-8D9A-E038BD6DFDF7}"/>
              </a:ext>
            </a:extLst>
          </p:cNvPr>
          <p:cNvSpPr/>
          <p:nvPr/>
        </p:nvSpPr>
        <p:spPr>
          <a:xfrm>
            <a:off x="3646572" y="2151867"/>
            <a:ext cx="3878980" cy="1520792"/>
          </a:xfrm>
          <a:prstGeom prst="ellipseRibbon2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מכאן אנו לומדים </a:t>
            </a:r>
            <a:r>
              <a:rPr lang="he-IL" dirty="0">
                <a:solidFill>
                  <a:srgbClr val="EAA324"/>
                </a:solidFill>
              </a:rPr>
              <a:t>שתפילת שחרית </a:t>
            </a:r>
            <a:r>
              <a:rPr lang="he-IL" dirty="0">
                <a:solidFill>
                  <a:schemeClr val="tx1"/>
                </a:solidFill>
              </a:rPr>
              <a:t>היא </a:t>
            </a:r>
            <a:r>
              <a:rPr lang="he-IL" dirty="0">
                <a:solidFill>
                  <a:srgbClr val="99B2CB"/>
                </a:solidFill>
              </a:rPr>
              <a:t>כנגד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rgbClr val="A08B65"/>
                </a:solidFill>
              </a:rPr>
              <a:t>תמיד של שחר</a:t>
            </a:r>
          </a:p>
        </p:txBody>
      </p: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09D8E0C3-2EA4-4726-8079-C4EFAA14F519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398923"/>
            <a:ext cx="1676401" cy="1781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33BD09-004C-42A1-9A50-B4519574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435" y="541283"/>
            <a:ext cx="4697129" cy="109662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שיטת חכמים-</a:t>
            </a: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תפילת מנחה עד הערב</a:t>
            </a: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כנגד</a:t>
            </a: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352319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תמיד של בין הערבים</a:t>
            </a:r>
            <a:b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352319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</a:b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מתוך הגמרא</a:t>
            </a:r>
            <a:endParaRPr lang="he-IL" sz="3200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B59BAA-D489-411B-84FE-EC6A3F53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253321"/>
          </a:xfrm>
        </p:spPr>
        <p:txBody>
          <a:bodyPr>
            <a:normAutofit/>
          </a:bodyPr>
          <a:lstStyle/>
          <a:p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ומפני מה אמרו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תפלת המנחה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עד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הערב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שהרי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352319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תמיד של</a:t>
            </a:r>
            <a:r>
              <a:rPr kumimoji="0" lang="he-IL" sz="6000" b="0" i="0" u="none" strike="noStrike" kern="1200" cap="none" spc="0" normalizeH="0" noProof="0" dirty="0">
                <a:ln>
                  <a:noFill/>
                </a:ln>
                <a:solidFill>
                  <a:srgbClr val="352319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בין הערבים 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קרב והולך עד</a:t>
            </a:r>
            <a:r>
              <a:rPr kumimoji="0" lang="he-IL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הערב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24710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3.7037E-7 L 3.333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1420C5-37AB-4D3F-9140-F7717455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566" y="657842"/>
            <a:ext cx="4464868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1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שיטת חכמים-</a:t>
            </a:r>
            <a:r>
              <a:rPr kumimoji="0" lang="he-IL" sz="31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תפילת מנחה עד הערב</a:t>
            </a:r>
            <a:r>
              <a:rPr kumimoji="0" lang="he-IL" sz="31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כנגד</a:t>
            </a:r>
            <a:r>
              <a:rPr kumimoji="0" lang="he-IL" sz="31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</a:t>
            </a:r>
            <a:r>
              <a:rPr kumimoji="0" lang="he-IL" sz="3100" b="0" i="0" u="none" strike="noStrike" kern="1200" cap="none" spc="0" normalizeH="0" baseline="0" noProof="0" dirty="0">
                <a:ln>
                  <a:noFill/>
                </a:ln>
                <a:solidFill>
                  <a:srgbClr val="352319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תמיד של בין הערבים</a:t>
            </a:r>
            <a:br>
              <a:rPr kumimoji="0" lang="he-IL" sz="2900" b="0" i="0" u="none" strike="noStrike" kern="1200" cap="none" spc="0" normalizeH="0" baseline="0" noProof="0" dirty="0">
                <a:ln>
                  <a:noFill/>
                </a:ln>
                <a:solidFill>
                  <a:srgbClr val="352319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תרשים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751F97-D44E-4593-BDB0-B65AE8959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: מסגרת משופעת 3">
            <a:extLst>
              <a:ext uri="{FF2B5EF4-FFF2-40B4-BE49-F238E27FC236}">
                <a16:creationId xmlns:a16="http://schemas.microsoft.com/office/drawing/2014/main" id="{99A05B0A-37DC-47E7-950B-D6960FEF43AA}"/>
              </a:ext>
            </a:extLst>
          </p:cNvPr>
          <p:cNvSpPr/>
          <p:nvPr/>
        </p:nvSpPr>
        <p:spPr>
          <a:xfrm>
            <a:off x="9161781" y="2015732"/>
            <a:ext cx="1881352" cy="10642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למה </a:t>
            </a:r>
            <a:r>
              <a:rPr lang="he-IL" dirty="0">
                <a:solidFill>
                  <a:srgbClr val="002060"/>
                </a:solidFill>
              </a:rPr>
              <a:t>מנחה</a:t>
            </a:r>
            <a:r>
              <a:rPr lang="he-IL" dirty="0"/>
              <a:t> היא עד הערב?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D61A3873-DC46-46B6-88E5-5B4D57399BBA}"/>
                  </a:ext>
                </a:extLst>
              </p14:cNvPr>
              <p14:cNvContentPartPr/>
              <p14:nvPr/>
            </p14:nvContentPartPr>
            <p14:xfrm>
              <a:off x="3352457" y="4739714"/>
              <a:ext cx="19080" cy="36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D61A3873-DC46-46B6-88E5-5B4D57399B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8137" y="4735394"/>
                <a:ext cx="27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6085ED29-9CF3-478A-8DCE-E98213A7A7FB}"/>
                  </a:ext>
                </a:extLst>
              </p14:cNvPr>
              <p14:cNvContentPartPr/>
              <p14:nvPr/>
            </p14:nvContentPartPr>
            <p14:xfrm>
              <a:off x="10102457" y="4045994"/>
              <a:ext cx="18720" cy="36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6085ED29-9CF3-478A-8DCE-E98213A7A7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98137" y="4041674"/>
                <a:ext cx="273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76DFE97E-E5F2-4A2D-91ED-6E34D208B365}"/>
                  </a:ext>
                </a:extLst>
              </p14:cNvPr>
              <p14:cNvContentPartPr/>
              <p14:nvPr/>
            </p14:nvContentPartPr>
            <p14:xfrm>
              <a:off x="9700941" y="4045994"/>
              <a:ext cx="4320" cy="1476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76DFE97E-E5F2-4A2D-91ED-6E34D208B3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621" y="4041674"/>
                <a:ext cx="12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7" name="דיו 16">
                <a:extLst>
                  <a:ext uri="{FF2B5EF4-FFF2-40B4-BE49-F238E27FC236}">
                    <a16:creationId xmlns:a16="http://schemas.microsoft.com/office/drawing/2014/main" id="{DE4B779D-A5BF-45DF-B6EA-BB9760E023A7}"/>
                  </a:ext>
                </a:extLst>
              </p14:cNvPr>
              <p14:cNvContentPartPr/>
              <p14:nvPr/>
            </p14:nvContentPartPr>
            <p14:xfrm>
              <a:off x="9848297" y="3436514"/>
              <a:ext cx="360" cy="360"/>
            </p14:xfrm>
          </p:contentPart>
        </mc:Choice>
        <mc:Fallback xmlns="">
          <p:pic>
            <p:nvPicPr>
              <p:cNvPr id="17" name="דיו 16">
                <a:extLst>
                  <a:ext uri="{FF2B5EF4-FFF2-40B4-BE49-F238E27FC236}">
                    <a16:creationId xmlns:a16="http://schemas.microsoft.com/office/drawing/2014/main" id="{DE4B779D-A5BF-45DF-B6EA-BB9760E023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39297" y="34278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חץ: למטה 6">
            <a:extLst>
              <a:ext uri="{FF2B5EF4-FFF2-40B4-BE49-F238E27FC236}">
                <a16:creationId xmlns:a16="http://schemas.microsoft.com/office/drawing/2014/main" id="{C4B83243-D5E2-44D4-AE4E-14D9485F5C58}"/>
              </a:ext>
            </a:extLst>
          </p:cNvPr>
          <p:cNvSpPr/>
          <p:nvPr/>
        </p:nvSpPr>
        <p:spPr>
          <a:xfrm>
            <a:off x="9892339" y="3079989"/>
            <a:ext cx="357829" cy="113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ה מקופלת 7">
            <a:extLst>
              <a:ext uri="{FF2B5EF4-FFF2-40B4-BE49-F238E27FC236}">
                <a16:creationId xmlns:a16="http://schemas.microsoft.com/office/drawing/2014/main" id="{4803585E-479C-465F-AA60-EA686C03903B}"/>
              </a:ext>
            </a:extLst>
          </p:cNvPr>
          <p:cNvSpPr/>
          <p:nvPr/>
        </p:nvSpPr>
        <p:spPr>
          <a:xfrm>
            <a:off x="8933793" y="4218286"/>
            <a:ext cx="2416800" cy="110877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מכיוון שתמיד של בין הערביים הוא עד הערב</a:t>
            </a:r>
          </a:p>
        </p:txBody>
      </p:sp>
      <p:sp>
        <p:nvSpPr>
          <p:cNvPr id="9" name="פרצוף מחייך 8">
            <a:extLst>
              <a:ext uri="{FF2B5EF4-FFF2-40B4-BE49-F238E27FC236}">
                <a16:creationId xmlns:a16="http://schemas.microsoft.com/office/drawing/2014/main" id="{7EFDD620-720D-4100-BEC6-47BEA4E44547}"/>
              </a:ext>
            </a:extLst>
          </p:cNvPr>
          <p:cNvSpPr/>
          <p:nvPr/>
        </p:nvSpPr>
        <p:spPr>
          <a:xfrm>
            <a:off x="5040348" y="1889357"/>
            <a:ext cx="2242173" cy="2142449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>
                    <a:lumMod val="95000"/>
                  </a:schemeClr>
                </a:solidFill>
              </a:rPr>
              <a:t>מכאן אנו לומדים </a:t>
            </a:r>
            <a:r>
              <a:rPr lang="he-IL" b="1" dirty="0">
                <a:solidFill>
                  <a:srgbClr val="002060"/>
                </a:solidFill>
              </a:rPr>
              <a:t>שתפילת מנחה </a:t>
            </a:r>
            <a:r>
              <a:rPr lang="he-IL" b="1" dirty="0">
                <a:solidFill>
                  <a:schemeClr val="bg1">
                    <a:lumMod val="95000"/>
                  </a:schemeClr>
                </a:solidFill>
              </a:rPr>
              <a:t>היא כנגד תמיד של בין הערביים</a:t>
            </a:r>
          </a:p>
        </p:txBody>
      </p:sp>
      <p:cxnSp>
        <p:nvCxnSpPr>
          <p:cNvPr id="11" name="מחבר: מרפקי 10">
            <a:extLst>
              <a:ext uri="{FF2B5EF4-FFF2-40B4-BE49-F238E27FC236}">
                <a16:creationId xmlns:a16="http://schemas.microsoft.com/office/drawing/2014/main" id="{5757F8DE-4C62-4ECF-B0A7-7186B2D94FA3}"/>
              </a:ext>
            </a:extLst>
          </p:cNvPr>
          <p:cNvCxnSpPr>
            <a:cxnSpLocks/>
          </p:cNvCxnSpPr>
          <p:nvPr/>
        </p:nvCxnSpPr>
        <p:spPr>
          <a:xfrm rot="10800000">
            <a:off x="6966121" y="3741038"/>
            <a:ext cx="1836392" cy="9986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D5BACE-186E-48DF-BD2D-8EC0151B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58034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dirty="0">
                <a:solidFill>
                  <a:schemeClr val="accent1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שיטת ר' יהודה </a:t>
            </a:r>
            <a:r>
              <a:rPr lang="he-IL" sz="4000" dirty="0">
                <a:solidFill>
                  <a:srgbClr val="00206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תפילת מנחה עד פלג המנחה</a:t>
            </a:r>
            <a:br>
              <a:rPr lang="he-IL" sz="4000" dirty="0">
                <a:solidFill>
                  <a:srgbClr val="00206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4000" dirty="0">
                <a:solidFill>
                  <a:srgbClr val="99B2CB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כנגד</a:t>
            </a:r>
            <a:r>
              <a:rPr lang="he-IL" sz="4000" dirty="0">
                <a:solidFill>
                  <a:schemeClr val="accent1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 תמיד של בין הערביים</a:t>
            </a:r>
            <a:br>
              <a:rPr lang="he-IL" dirty="0">
                <a:solidFill>
                  <a:schemeClr val="accent1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dirty="0">
                <a:solidFill>
                  <a:schemeClr val="accent1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מתוך הגמרא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1D69C8-E6B8-4BB9-A984-762A4966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00118"/>
            <a:ext cx="9603275" cy="3450613"/>
          </a:xfrm>
        </p:spPr>
        <p:txBody>
          <a:bodyPr/>
          <a:lstStyle/>
          <a:p>
            <a:pPr marL="342900" marR="0" lvl="0" indent="-342900" algn="r" defTabSz="457200" rtl="1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רבי יהודה אומר עד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פלג המנחה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שהרי תמיד של בין הערבים קרב והולך עד </a:t>
            </a: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פלג המנחה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uttman Vilna" panose="02010401010101010101" pitchFamily="2" charset="-79"/>
              <a:ea typeface="+mn-ea"/>
              <a:cs typeface="Guttman Vilna" panose="02010401010101010101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523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1A33ED-3EE5-4439-9F7B-9E82C435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510" y="444802"/>
            <a:ext cx="7598979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שיטת ר' יהודה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תפילת מנחה עד פלג המנחה </a:t>
            </a:r>
            <a:b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99B2CB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כנגד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תמיד של בין הערביים</a:t>
            </a:r>
            <a:b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תרשים</a:t>
            </a:r>
            <a:endParaRPr lang="he-IL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AF750B-1B4A-4636-A961-40F4FBF0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הסבר: חץ למטה 3">
            <a:extLst>
              <a:ext uri="{FF2B5EF4-FFF2-40B4-BE49-F238E27FC236}">
                <a16:creationId xmlns:a16="http://schemas.microsoft.com/office/drawing/2014/main" id="{2B00783B-6639-4CBB-948D-55EC97507A8F}"/>
              </a:ext>
            </a:extLst>
          </p:cNvPr>
          <p:cNvSpPr/>
          <p:nvPr/>
        </p:nvSpPr>
        <p:spPr>
          <a:xfrm>
            <a:off x="8448288" y="1891218"/>
            <a:ext cx="2606566" cy="1849820"/>
          </a:xfrm>
          <a:prstGeom prst="downArrowCallout">
            <a:avLst/>
          </a:prstGeom>
          <a:solidFill>
            <a:srgbClr val="EAA324"/>
          </a:solidFill>
          <a:ln>
            <a:solidFill>
              <a:srgbClr val="EAA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למה </a:t>
            </a:r>
            <a:r>
              <a:rPr lang="he-IL" dirty="0">
                <a:solidFill>
                  <a:srgbClr val="002060"/>
                </a:solidFill>
              </a:rPr>
              <a:t>מנחה</a:t>
            </a:r>
            <a:r>
              <a:rPr lang="he-IL" dirty="0"/>
              <a:t> היא עד </a:t>
            </a:r>
            <a:r>
              <a:rPr lang="he-IL" dirty="0">
                <a:solidFill>
                  <a:srgbClr val="660033"/>
                </a:solidFill>
              </a:rPr>
              <a:t>פלג המנחה?</a:t>
            </a:r>
          </a:p>
        </p:txBody>
      </p:sp>
      <p:sp>
        <p:nvSpPr>
          <p:cNvPr id="6" name="יהלום 5">
            <a:extLst>
              <a:ext uri="{FF2B5EF4-FFF2-40B4-BE49-F238E27FC236}">
                <a16:creationId xmlns:a16="http://schemas.microsoft.com/office/drawing/2014/main" id="{AA78CDF0-7A04-4754-B87E-6BFB16EF3DFB}"/>
              </a:ext>
            </a:extLst>
          </p:cNvPr>
          <p:cNvSpPr/>
          <p:nvPr/>
        </p:nvSpPr>
        <p:spPr>
          <a:xfrm>
            <a:off x="8448288" y="3741038"/>
            <a:ext cx="2480442" cy="1588028"/>
          </a:xfrm>
          <a:prstGeom prst="diamond">
            <a:avLst/>
          </a:prstGeom>
          <a:solidFill>
            <a:srgbClr val="EAA324"/>
          </a:solidFill>
          <a:ln>
            <a:solidFill>
              <a:srgbClr val="EAA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מכיוון שתמיד של בין הערביים הוא עד פלג המנחה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EDB1966-2706-4289-A882-0E176562F05F}"/>
              </a:ext>
            </a:extLst>
          </p:cNvPr>
          <p:cNvSpPr/>
          <p:nvPr/>
        </p:nvSpPr>
        <p:spPr>
          <a:xfrm>
            <a:off x="2680138" y="2575034"/>
            <a:ext cx="2165131" cy="1324304"/>
          </a:xfrm>
          <a:prstGeom prst="rect">
            <a:avLst/>
          </a:prstGeom>
          <a:solidFill>
            <a:srgbClr val="EAA324"/>
          </a:solidFill>
          <a:ln>
            <a:solidFill>
              <a:srgbClr val="EAA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שולש ישר-זווית 7">
            <a:extLst>
              <a:ext uri="{FF2B5EF4-FFF2-40B4-BE49-F238E27FC236}">
                <a16:creationId xmlns:a16="http://schemas.microsoft.com/office/drawing/2014/main" id="{CFC802C2-D257-4D3E-BBBD-7DAC56619EA2}"/>
              </a:ext>
            </a:extLst>
          </p:cNvPr>
          <p:cNvSpPr/>
          <p:nvPr/>
        </p:nvSpPr>
        <p:spPr>
          <a:xfrm rot="5400000" flipH="1">
            <a:off x="4887089" y="2529290"/>
            <a:ext cx="1324305" cy="1407945"/>
          </a:xfrm>
          <a:prstGeom prst="rtTriangle">
            <a:avLst/>
          </a:prstGeom>
          <a:solidFill>
            <a:srgbClr val="EAA324"/>
          </a:solidFill>
          <a:ln>
            <a:solidFill>
              <a:srgbClr val="EAA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A755EE2-123F-43A1-9D09-AE4B50C67B99}"/>
              </a:ext>
            </a:extLst>
          </p:cNvPr>
          <p:cNvCxnSpPr/>
          <p:nvPr/>
        </p:nvCxnSpPr>
        <p:spPr>
          <a:xfrm flipH="1" flipV="1">
            <a:off x="5969876" y="3895415"/>
            <a:ext cx="2478412" cy="62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9D05629-F221-4E0E-8DCD-9CA600BD50A7}"/>
              </a:ext>
            </a:extLst>
          </p:cNvPr>
          <p:cNvSpPr txBox="1"/>
          <p:nvPr/>
        </p:nvSpPr>
        <p:spPr>
          <a:xfrm>
            <a:off x="2680139" y="2575034"/>
            <a:ext cx="244891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מכאן אנו לומדים </a:t>
            </a:r>
            <a:r>
              <a:rPr lang="he-IL" dirty="0">
                <a:solidFill>
                  <a:srgbClr val="002060"/>
                </a:solidFill>
              </a:rPr>
              <a:t>שתפילת מנחה </a:t>
            </a:r>
            <a:r>
              <a:rPr lang="he-IL" dirty="0">
                <a:solidFill>
                  <a:schemeClr val="bg1"/>
                </a:solidFill>
              </a:rPr>
              <a:t>היא כנגד </a:t>
            </a:r>
            <a:r>
              <a:rPr lang="he-IL" dirty="0">
                <a:solidFill>
                  <a:srgbClr val="002060"/>
                </a:solidFill>
              </a:rPr>
              <a:t>תמיד של בין הערביים  </a:t>
            </a:r>
          </a:p>
        </p:txBody>
      </p:sp>
    </p:spTree>
    <p:extLst>
      <p:ext uri="{BB962C8B-B14F-4D97-AF65-F5344CB8AC3E}">
        <p14:creationId xmlns:p14="http://schemas.microsoft.com/office/powerpoint/2010/main" val="24259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290017-3959-4D8F-BF05-F9D7720C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1533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rgbClr val="C0000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שיטת כולם</a:t>
            </a:r>
            <a:r>
              <a:rPr lang="he-IL" dirty="0">
                <a:solidFill>
                  <a:srgbClr val="45EDD5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 </a:t>
            </a:r>
            <a:r>
              <a:rPr lang="he-IL" dirty="0">
                <a:solidFill>
                  <a:srgbClr val="5DD2D5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תפילת ערבית </a:t>
            </a:r>
            <a:r>
              <a:rPr lang="he-IL" dirty="0">
                <a:solidFill>
                  <a:srgbClr val="45EDD5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כל הלילה </a:t>
            </a:r>
            <a:r>
              <a:rPr lang="he-IL" dirty="0">
                <a:solidFill>
                  <a:srgbClr val="C0000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כנגד </a:t>
            </a:r>
            <a:br>
              <a:rPr lang="he-IL" dirty="0">
                <a:solidFill>
                  <a:srgbClr val="C0000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dirty="0">
                <a:solidFill>
                  <a:srgbClr val="5DD2D5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איברים ופדרים </a:t>
            </a:r>
            <a:r>
              <a:rPr lang="he-IL" dirty="0">
                <a:solidFill>
                  <a:srgbClr val="C0000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שלא </a:t>
            </a:r>
            <a:r>
              <a:rPr lang="he-IL" dirty="0" err="1">
                <a:solidFill>
                  <a:srgbClr val="C0000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נתעכלו</a:t>
            </a:r>
            <a:br>
              <a:rPr lang="he-IL" dirty="0">
                <a:solidFill>
                  <a:srgbClr val="C0000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מתוך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הברייתא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</a:t>
            </a:r>
            <a:endParaRPr lang="he-IL" dirty="0">
              <a:solidFill>
                <a:srgbClr val="C00000"/>
              </a:solidFill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64E0-3C1D-4D17-9980-B0DD13D5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marR="0" lvl="0" indent="-342900" algn="r" defTabSz="457200" rtl="1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ומפני מה אמרו </a:t>
            </a: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תפילת הערב </a:t>
            </a: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45EDD5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אין לה קבע </a:t>
            </a: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שהרי אברים ופדרים שלא </a:t>
            </a:r>
            <a:r>
              <a:rPr kumimoji="0" lang="he-IL" sz="240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נתעכלו</a:t>
            </a: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  <a:r>
              <a:rPr kumimoji="0" lang="he-IL" sz="240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מבערב</a:t>
            </a: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קרבים והולכים </a:t>
            </a:r>
            <a:r>
              <a:rPr kumimoji="0" lang="he-IL" sz="24000" b="0" i="0" u="none" strike="noStrike" kern="1200" cap="none" spc="0" normalizeH="0" baseline="0" noProof="0" dirty="0">
                <a:ln>
                  <a:noFill/>
                </a:ln>
                <a:solidFill>
                  <a:srgbClr val="45EDD5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כל הלילה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41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B3D069C-443E-40F6-8FF5-08575E173F6B}"/>
              </a:ext>
            </a:extLst>
          </p:cNvPr>
          <p:cNvSpPr txBox="1"/>
          <p:nvPr/>
        </p:nvSpPr>
        <p:spPr>
          <a:xfrm>
            <a:off x="819806" y="386347"/>
            <a:ext cx="9664258" cy="5182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איתמר: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יוסי ברבי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חנינא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אמר תפלות אבות תקנום 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יהושע בן לוי אמר ותפלות כנגד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תמידין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תקנום 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תניא כוותיה דר' יוסי ברבי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חנינא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ותניא כוותיה דרבי יהושע בן לוי </a:t>
            </a:r>
          </a:p>
          <a:p>
            <a:pPr algn="r" rtl="1">
              <a:lnSpc>
                <a:spcPts val="1800"/>
              </a:lnSpc>
            </a:pPr>
            <a:endParaRPr lang="he-IL" dirty="0">
              <a:solidFill>
                <a:schemeClr val="accent1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תניא כוותיה דרבי יוסי בר'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חנינא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92D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אברהם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תקן תפלת 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שחרית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שנא' (בראשית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יט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,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כז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)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וישכם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>
                <a:solidFill>
                  <a:srgbClr val="92D05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אברהם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בבקר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אל המקום אשר עמד שם ואין עמידה אלא תפלה שנאמר (תהלים קו, ל) ויעמד פינחס ויפלל 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יצחק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תקן תפלת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מנחה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שנאמר (בראשית כד,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סג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) ויצא </a:t>
            </a:r>
            <a:r>
              <a:rPr lang="he-IL" dirty="0">
                <a:solidFill>
                  <a:srgbClr val="0070C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יצחק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לשוח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בשדה 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לפנות ערב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ואין שיחה אלא תפלה שנאמר (תהלים קב, א) תפלה לעני כי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יעטף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ולפני ה' ישפוך שיחו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>
                <a:solidFill>
                  <a:schemeClr val="accent3">
                    <a:lumMod val="75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יעקב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תקן תפלת </a:t>
            </a:r>
            <a:r>
              <a:rPr lang="he-IL" dirty="0">
                <a:solidFill>
                  <a:srgbClr val="45EDD5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ערבית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שנאמר (בראשית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כח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, יא) ויפגע במקום </a:t>
            </a:r>
            <a:r>
              <a:rPr lang="he-IL" dirty="0">
                <a:solidFill>
                  <a:srgbClr val="5DD2D5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וילן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שם ואין פגיעה אלא תפלה שנאמר (ירמיהו ז,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טז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) ואתה אל תתפלל בעד העם הזה ואל </a:t>
            </a:r>
            <a:r>
              <a:rPr lang="he-IL" dirty="0" err="1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תשא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בעדם רנה ותפלה ואל תפגע בי</a:t>
            </a:r>
          </a:p>
          <a:p>
            <a:pPr algn="r" rtl="1">
              <a:lnSpc>
                <a:spcPts val="1800"/>
              </a:lnSpc>
            </a:pPr>
            <a:endParaRPr lang="he-IL" dirty="0">
              <a:solidFill>
                <a:schemeClr val="accent1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ותניא כוותיה דר' יהושע בן לוי: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מפני מה אמרו 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תפלת ה</a:t>
            </a:r>
            <a:r>
              <a:rPr lang="he-IL" dirty="0">
                <a:solidFill>
                  <a:srgbClr val="F8C837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שח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עד 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חצות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שהרי </a:t>
            </a:r>
            <a:r>
              <a:rPr lang="he-IL" dirty="0">
                <a:solidFill>
                  <a:srgbClr val="9B855D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תמיד של שחר קרב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והולך עד 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חצות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ורבי יהודה אומר עד 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ארבע שעות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שהרי תמיד של שחר קרב והולך עד </a:t>
            </a:r>
            <a:r>
              <a:rPr lang="he-IL" dirty="0">
                <a:solidFill>
                  <a:srgbClr val="FFC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ארבע שעות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ומפני מה אמרו 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תפלת המנחה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עד 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הערב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שהרי תמיד של בין הערבים קרב והולך עד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הערב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יהודה אומר עד 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פלג המנחה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שהרי תמיד של בין הערבים קרב והולך עד 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פלג המנחה</a:t>
            </a:r>
            <a:endParaRPr lang="he-IL" dirty="0">
              <a:solidFill>
                <a:srgbClr val="B71E42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B71E42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ומפני מה אמרו </a:t>
            </a:r>
            <a:r>
              <a:rPr lang="he-IL" dirty="0">
                <a:solidFill>
                  <a:srgbClr val="5DD2D5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תפילת הערב </a:t>
            </a:r>
            <a:r>
              <a:rPr lang="he-IL" dirty="0">
                <a:solidFill>
                  <a:srgbClr val="45EDD5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אין לה קבע </a:t>
            </a:r>
            <a:r>
              <a:rPr lang="he-IL" dirty="0">
                <a:solidFill>
                  <a:srgbClr val="B71E42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שהרי אברים ופדרים שלא </a:t>
            </a:r>
            <a:r>
              <a:rPr lang="he-IL" dirty="0" err="1">
                <a:solidFill>
                  <a:srgbClr val="B71E42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נתעכלו</a:t>
            </a:r>
            <a:r>
              <a:rPr lang="he-IL" dirty="0">
                <a:solidFill>
                  <a:srgbClr val="B71E42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 err="1">
                <a:solidFill>
                  <a:srgbClr val="B71E42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מבערב</a:t>
            </a:r>
            <a:r>
              <a:rPr lang="he-IL" dirty="0">
                <a:solidFill>
                  <a:srgbClr val="B71E42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קרבים והולכים </a:t>
            </a:r>
            <a:r>
              <a:rPr lang="he-IL" dirty="0">
                <a:solidFill>
                  <a:srgbClr val="45EDD5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כל הלילה</a:t>
            </a:r>
          </a:p>
          <a:p>
            <a:pPr marL="342900" indent="-342900" algn="r" rt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45EDD5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ומפני מה אמרו של </a:t>
            </a:r>
            <a:r>
              <a:rPr lang="he-IL" dirty="0" err="1">
                <a:solidFill>
                  <a:schemeClr val="accent6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מוספין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כל היום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שהרי קרבן של </a:t>
            </a:r>
            <a:r>
              <a:rPr lang="he-IL" dirty="0" err="1">
                <a:solidFill>
                  <a:schemeClr val="accent6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מוספין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קרב 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כל היום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יהודה אומר עד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שבע שעות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שהרי קרבן 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מוסף </a:t>
            </a:r>
            <a:r>
              <a:rPr lang="he-IL" dirty="0">
                <a:solidFill>
                  <a:schemeClr val="accent1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קרב והולך עד 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שבע שעות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0875710-5608-4C20-AC90-9EDE1B6E17C5}"/>
              </a:ext>
            </a:extLst>
          </p:cNvPr>
          <p:cNvSpPr txBox="1"/>
          <p:nvPr/>
        </p:nvSpPr>
        <p:spPr>
          <a:xfrm>
            <a:off x="10363200" y="386347"/>
            <a:ext cx="1939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dirty="0" err="1">
                <a:solidFill>
                  <a:schemeClr val="bg2">
                    <a:lumMod val="50000"/>
                  </a:schemeClr>
                </a:solidFill>
              </a:rPr>
              <a:t>הברייתא</a:t>
            </a:r>
            <a:r>
              <a:rPr lang="he-IL" sz="3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98E94E9-C6DB-4C11-AE68-52538EF22F75}"/>
              </a:ext>
            </a:extLst>
          </p:cNvPr>
          <p:cNvSpPr/>
          <p:nvPr/>
        </p:nvSpPr>
        <p:spPr>
          <a:xfrm>
            <a:off x="612233" y="134031"/>
            <a:ext cx="2191405" cy="768650"/>
          </a:xfrm>
          <a:prstGeom prst="rect">
            <a:avLst/>
          </a:prstGeom>
          <a:ln>
            <a:solidFill>
              <a:srgbClr val="EAA32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מחלוקת ר' יוסי ברבי </a:t>
            </a:r>
            <a:r>
              <a:rPr lang="he-IL" dirty="0" err="1"/>
              <a:t>חנינא</a:t>
            </a:r>
            <a:r>
              <a:rPr lang="he-IL" dirty="0"/>
              <a:t> ור' יהושע בן לוי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FC93914-72E5-4E86-9677-479BF216CCCF}"/>
              </a:ext>
            </a:extLst>
          </p:cNvPr>
          <p:cNvSpPr/>
          <p:nvPr/>
        </p:nvSpPr>
        <p:spPr>
          <a:xfrm>
            <a:off x="-1" y="1765738"/>
            <a:ext cx="956441" cy="1334813"/>
          </a:xfrm>
          <a:prstGeom prst="rect">
            <a:avLst/>
          </a:prstGeom>
          <a:ln>
            <a:solidFill>
              <a:srgbClr val="EAA3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ברייתא כמו ר' יוסי ברבי </a:t>
            </a:r>
            <a:r>
              <a:rPr lang="he-IL" dirty="0" err="1"/>
              <a:t>חנינא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D27AE88-B88D-415B-948B-4D256BC3496C}"/>
              </a:ext>
            </a:extLst>
          </p:cNvPr>
          <p:cNvSpPr/>
          <p:nvPr/>
        </p:nvSpPr>
        <p:spPr>
          <a:xfrm>
            <a:off x="0" y="4014954"/>
            <a:ext cx="956440" cy="1334813"/>
          </a:xfrm>
          <a:prstGeom prst="rect">
            <a:avLst/>
          </a:prstGeom>
          <a:ln>
            <a:solidFill>
              <a:srgbClr val="EAA3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ברייתא כמו </a:t>
            </a:r>
            <a:r>
              <a:rPr lang="he-IL" dirty="0" err="1"/>
              <a:t>ר'יהושע</a:t>
            </a:r>
            <a:r>
              <a:rPr lang="he-IL" dirty="0"/>
              <a:t> בן לוי</a:t>
            </a:r>
          </a:p>
        </p:txBody>
      </p:sp>
    </p:spTree>
    <p:extLst>
      <p:ext uri="{BB962C8B-B14F-4D97-AF65-F5344CB8AC3E}">
        <p14:creationId xmlns:p14="http://schemas.microsoft.com/office/powerpoint/2010/main" val="32549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3.7037E-7 L -2.08333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96296E-6 L 1.25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6 L 4.58333E-6 -0.072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3.7037E-7 L -2.08333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3.7037E-6 L 4.375E-6 -0.07223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6 L -1.66667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2.96296E-6 L -4.79167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3.7037E-7 L 4.16667E-6 -0.07222 " pathEditMode="relative" rAng="0" ptsTypes="AA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96296E-6 L -2.29167E-6 -0.07222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2.96296E-6 L -4.79167E-6 -0.07222 " pathEditMode="relative" rAng="0" ptsTypes="AA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3.7037E-7 L -2.08333E-7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7037E-6 L 2.29167E-6 -0.07223 " pathEditMode="relative" rAng="0" ptsTypes="AA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2.59259E-6 L -8.33333E-7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3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5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C86DDC-9700-41DC-8429-5D205416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151" y="709926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שיטת כולם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45EDD5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 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תפילת ערבית 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45EDD5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כל הלילה 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כנגד </a:t>
            </a: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איברים ופדרים </a:t>
            </a: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שלא </a:t>
            </a:r>
            <a:r>
              <a:rPr kumimoji="0" lang="he-IL" sz="2900" b="0" i="0" u="none" strike="noStrike" kern="1200" cap="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נתעכלו</a:t>
            </a:r>
            <a:b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</a:br>
            <a:r>
              <a:rPr kumimoji="0" lang="he-IL" sz="29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uttman Kav" panose="02010401010101010101" pitchFamily="2" charset="-79"/>
                <a:ea typeface="+mj-ea"/>
                <a:cs typeface="Guttman Kav" panose="02010401010101010101" pitchFamily="2" charset="-79"/>
              </a:rPr>
              <a:t>תרשים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51284B-0759-43FF-B7A8-3C22CFB2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41513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sp>
        <p:nvSpPr>
          <p:cNvPr id="4" name="כוכב: 5 פינות 3">
            <a:extLst>
              <a:ext uri="{FF2B5EF4-FFF2-40B4-BE49-F238E27FC236}">
                <a16:creationId xmlns:a16="http://schemas.microsoft.com/office/drawing/2014/main" id="{DEC4710B-102E-499D-8ED6-CE12E58787C2}"/>
              </a:ext>
            </a:extLst>
          </p:cNvPr>
          <p:cNvSpPr/>
          <p:nvPr/>
        </p:nvSpPr>
        <p:spPr>
          <a:xfrm>
            <a:off x="8069915" y="1933257"/>
            <a:ext cx="3058511" cy="1860331"/>
          </a:xfrm>
          <a:prstGeom prst="star5">
            <a:avLst>
              <a:gd name="adj" fmla="val 36713"/>
              <a:gd name="hf" fmla="val 105146"/>
              <a:gd name="vf" fmla="val 1105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מדוע </a:t>
            </a:r>
            <a:r>
              <a:rPr lang="he-IL" dirty="0">
                <a:solidFill>
                  <a:srgbClr val="5DD2D5"/>
                </a:solidFill>
              </a:rPr>
              <a:t>תפילת ערבית </a:t>
            </a:r>
            <a:r>
              <a:rPr lang="he-IL" dirty="0"/>
              <a:t>זמנה </a:t>
            </a:r>
            <a:r>
              <a:rPr lang="he-IL" dirty="0">
                <a:solidFill>
                  <a:srgbClr val="45EDD5"/>
                </a:solidFill>
              </a:rPr>
              <a:t>כל הלילה?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0627F2D4-E2AB-40EB-9BA8-AB993E31581C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584283" y="3741038"/>
            <a:ext cx="14888" cy="106702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ענן 8">
            <a:extLst>
              <a:ext uri="{FF2B5EF4-FFF2-40B4-BE49-F238E27FC236}">
                <a16:creationId xmlns:a16="http://schemas.microsoft.com/office/drawing/2014/main" id="{A87605A1-758C-4B64-AAF2-F1487E66AAF9}"/>
              </a:ext>
            </a:extLst>
          </p:cNvPr>
          <p:cNvSpPr/>
          <p:nvPr/>
        </p:nvSpPr>
        <p:spPr>
          <a:xfrm>
            <a:off x="8428145" y="4713922"/>
            <a:ext cx="2312276" cy="164644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מכיוון שאברים ופדרים שלא </a:t>
            </a:r>
            <a:r>
              <a:rPr lang="he-IL" dirty="0" err="1"/>
              <a:t>נתעכלו</a:t>
            </a:r>
            <a:r>
              <a:rPr lang="he-IL" dirty="0"/>
              <a:t> זמנם כל הלילה</a:t>
            </a:r>
          </a:p>
        </p:txBody>
      </p:sp>
      <p:sp>
        <p:nvSpPr>
          <p:cNvPr id="13" name="לב 12">
            <a:extLst>
              <a:ext uri="{FF2B5EF4-FFF2-40B4-BE49-F238E27FC236}">
                <a16:creationId xmlns:a16="http://schemas.microsoft.com/office/drawing/2014/main" id="{BC0F27D6-C64E-4C1B-B10C-EA97703EBB89}"/>
              </a:ext>
            </a:extLst>
          </p:cNvPr>
          <p:cNvSpPr/>
          <p:nvPr/>
        </p:nvSpPr>
        <p:spPr>
          <a:xfrm>
            <a:off x="3819631" y="2302524"/>
            <a:ext cx="2660874" cy="1860330"/>
          </a:xfrm>
          <a:prstGeom prst="hear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מכאן אנו לומדים שתפילת ערבית היא כנגד כל הלילה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FF440668-B24D-49B5-9FF2-6B939BDEA81C}"/>
              </a:ext>
            </a:extLst>
          </p:cNvPr>
          <p:cNvCxnSpPr>
            <a:cxnSpLocks/>
          </p:cNvCxnSpPr>
          <p:nvPr/>
        </p:nvCxnSpPr>
        <p:spPr>
          <a:xfrm flipH="1" flipV="1">
            <a:off x="5381297" y="4081026"/>
            <a:ext cx="3163613" cy="11426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4" grpId="1" animBg="1"/>
      <p:bldP spid="4" grpId="2" animBg="1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A4B469-19C4-4C6A-89AA-740CCB73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44" y="342420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he-IL" sz="3600" dirty="0"/>
              <a:t>שיטת חכמים </a:t>
            </a:r>
            <a:r>
              <a:rPr lang="he-IL" sz="3600" dirty="0">
                <a:solidFill>
                  <a:srgbClr val="5B6C72"/>
                </a:solidFill>
              </a:rPr>
              <a:t>תפילת מוסף </a:t>
            </a:r>
            <a:r>
              <a:rPr lang="he-IL" sz="3600" dirty="0">
                <a:solidFill>
                  <a:srgbClr val="7F7F7F"/>
                </a:solidFill>
              </a:rPr>
              <a:t>כל היום </a:t>
            </a:r>
            <a:br>
              <a:rPr lang="he-IL" sz="3600" dirty="0"/>
            </a:br>
            <a:r>
              <a:rPr lang="he-IL" sz="3600" dirty="0"/>
              <a:t>כנגד </a:t>
            </a:r>
            <a:r>
              <a:rPr lang="he-IL" sz="3600" dirty="0">
                <a:solidFill>
                  <a:srgbClr val="5B6C72"/>
                </a:solidFill>
              </a:rPr>
              <a:t>קורבן מוסף</a:t>
            </a:r>
            <a:br>
              <a:rPr lang="he-IL" sz="3600" dirty="0"/>
            </a:br>
            <a:r>
              <a:rPr lang="he-IL" dirty="0"/>
              <a:t>מתוך </a:t>
            </a:r>
            <a:r>
              <a:rPr lang="he-IL" dirty="0" err="1"/>
              <a:t>הברייתא</a:t>
            </a:r>
            <a:endParaRPr lang="he-IL" sz="3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FDBD3F-1FC1-439D-A629-29529B22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45EDD5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ומפני מה אמרו של </a:t>
            </a:r>
            <a:r>
              <a:rPr kumimoji="0" lang="he-IL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892A0">
                    <a:lumMod val="50000"/>
                  </a:srgb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מוספין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6892A0">
                    <a:lumMod val="50000"/>
                  </a:srgb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כל היום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שהרי קרבן של </a:t>
            </a:r>
            <a:r>
              <a:rPr kumimoji="0" lang="he-IL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892A0">
                    <a:lumMod val="50000"/>
                  </a:srgb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מוספין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6892A0">
                    <a:lumMod val="50000"/>
                  </a:srgb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קרב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כל היום 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141560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CD2AEB-772B-4077-90E5-5472EB48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09898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שיטת חכמים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תפילת מוסף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כל היום </a:t>
            </a:r>
            <a:b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כנגד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קורבן מוסף</a:t>
            </a:r>
            <a:b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תרשים</a:t>
            </a:r>
            <a:endParaRPr lang="he-IL" sz="3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9C9676-7B0F-4974-A2D3-890853F2B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תרשים זרימה: הכנה 4">
            <a:extLst>
              <a:ext uri="{FF2B5EF4-FFF2-40B4-BE49-F238E27FC236}">
                <a16:creationId xmlns:a16="http://schemas.microsoft.com/office/drawing/2014/main" id="{7B7BEAED-602D-4F03-B85F-24DAB1D60A28}"/>
              </a:ext>
            </a:extLst>
          </p:cNvPr>
          <p:cNvSpPr/>
          <p:nvPr/>
        </p:nvSpPr>
        <p:spPr>
          <a:xfrm>
            <a:off x="8653670" y="2120349"/>
            <a:ext cx="2243967" cy="1457738"/>
          </a:xfrm>
          <a:prstGeom prst="flowChartPreparation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מדוע </a:t>
            </a:r>
            <a:r>
              <a:rPr lang="he-IL" dirty="0">
                <a:solidFill>
                  <a:srgbClr val="5B6C72"/>
                </a:solidFill>
              </a:rPr>
              <a:t>תפילת מוסף </a:t>
            </a:r>
            <a:r>
              <a:rPr lang="he-IL" dirty="0"/>
              <a:t>מותר להתפלל</a:t>
            </a:r>
            <a:r>
              <a:rPr lang="he-IL" dirty="0">
                <a:solidFill>
                  <a:srgbClr val="7F7F7F"/>
                </a:solidFill>
              </a:rPr>
              <a:t> כל היום</a:t>
            </a:r>
            <a:r>
              <a:rPr lang="he-IL" dirty="0"/>
              <a:t>? </a:t>
            </a:r>
          </a:p>
        </p:txBody>
      </p:sp>
      <p:sp>
        <p:nvSpPr>
          <p:cNvPr id="7" name="חץ: ימינה מחורץ 6">
            <a:extLst>
              <a:ext uri="{FF2B5EF4-FFF2-40B4-BE49-F238E27FC236}">
                <a16:creationId xmlns:a16="http://schemas.microsoft.com/office/drawing/2014/main" id="{61327453-6507-4AFC-AE9C-8F4C77843E6B}"/>
              </a:ext>
            </a:extLst>
          </p:cNvPr>
          <p:cNvSpPr/>
          <p:nvPr/>
        </p:nvSpPr>
        <p:spPr>
          <a:xfrm rot="5400000">
            <a:off x="9166052" y="3065705"/>
            <a:ext cx="1219202" cy="2243967"/>
          </a:xfrm>
          <a:prstGeom prst="notchedRightArrow">
            <a:avLst>
              <a:gd name="adj1" fmla="val 50000"/>
              <a:gd name="adj2" fmla="val 46364"/>
            </a:avLst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B718E53-D47D-4E1B-93D9-C761C7BE8787}"/>
              </a:ext>
            </a:extLst>
          </p:cNvPr>
          <p:cNvSpPr/>
          <p:nvPr/>
        </p:nvSpPr>
        <p:spPr>
          <a:xfrm>
            <a:off x="8653668" y="4797290"/>
            <a:ext cx="2243970" cy="1219203"/>
          </a:xfrm>
          <a:prstGeom prst="ellips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מכיוון שקורבן מוסף קרב כל היום </a:t>
            </a:r>
          </a:p>
        </p:txBody>
      </p:sp>
      <p:sp>
        <p:nvSpPr>
          <p:cNvPr id="9" name="חץ: ימינה מקווקו 8">
            <a:extLst>
              <a:ext uri="{FF2B5EF4-FFF2-40B4-BE49-F238E27FC236}">
                <a16:creationId xmlns:a16="http://schemas.microsoft.com/office/drawing/2014/main" id="{004AB7AA-5558-4110-A6D0-8878EC36DD3C}"/>
              </a:ext>
            </a:extLst>
          </p:cNvPr>
          <p:cNvSpPr/>
          <p:nvPr/>
        </p:nvSpPr>
        <p:spPr>
          <a:xfrm rot="12931618">
            <a:off x="5914831" y="4050192"/>
            <a:ext cx="3016597" cy="1023649"/>
          </a:xfrm>
          <a:prstGeom prst="striped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רשים זרימה: אחסון בגישה ישירה 9">
            <a:extLst>
              <a:ext uri="{FF2B5EF4-FFF2-40B4-BE49-F238E27FC236}">
                <a16:creationId xmlns:a16="http://schemas.microsoft.com/office/drawing/2014/main" id="{D101B48E-1516-4A7F-98EB-B5D89A2F0F68}"/>
              </a:ext>
            </a:extLst>
          </p:cNvPr>
          <p:cNvSpPr/>
          <p:nvPr/>
        </p:nvSpPr>
        <p:spPr>
          <a:xfrm>
            <a:off x="3948621" y="2120349"/>
            <a:ext cx="2546115" cy="1606826"/>
          </a:xfrm>
          <a:prstGeom prst="flowChartMagneticDrum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מכאן אנו לומדים שתפלת מוסף היא כנגד קרבן מוסף </a:t>
            </a:r>
          </a:p>
        </p:txBody>
      </p:sp>
    </p:spTree>
    <p:extLst>
      <p:ext uri="{BB962C8B-B14F-4D97-AF65-F5344CB8AC3E}">
        <p14:creationId xmlns:p14="http://schemas.microsoft.com/office/powerpoint/2010/main" val="57884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FA3D2D-8F92-4E28-8FFD-8C6EEAB7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679" y="56321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שיטת ר' יהודה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תפילת מוסף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עד שבע שעות</a:t>
            </a:r>
            <a:b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כנגד </a:t>
            </a: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קורבן מוסף</a:t>
            </a:r>
            <a:br>
              <a:rPr kumimoji="0" lang="he-IL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he-IL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מתוך </a:t>
            </a:r>
            <a:r>
              <a:rPr kumimoji="0" lang="he-IL" sz="32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הברייתא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56158D8-6035-4EF8-B949-10BEA159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רבי יהודה אומר עד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שבע שעות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שהרי קרבן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6892A0">
                    <a:lumMod val="50000"/>
                  </a:srgb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מוסף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קרב והולך עד 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שבע שעות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255859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AF6C1B-4CE7-4F04-AD61-C2D5B615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06032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שיטת ר' יהודה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תפילת מוסף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עד שבע שעות</a:t>
            </a:r>
            <a:b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כנגד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קורבן מוסף</a:t>
            </a:r>
            <a:b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B6C72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he-IL" sz="36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תרשים</a:t>
            </a:r>
            <a:endParaRPr lang="he-IL" sz="4000" dirty="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E171BDF0-6D76-4A51-8553-5D3CD8121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762341">
            <a:off x="1698816" y="3403425"/>
            <a:ext cx="2213070" cy="701101"/>
          </a:xfrm>
          <a:prstGeom prst="rect">
            <a:avLst/>
          </a:prstGeom>
        </p:spPr>
      </p:pic>
      <p:sp>
        <p:nvSpPr>
          <p:cNvPr id="4" name="פיצוץ : 14 נקודות 3">
            <a:extLst>
              <a:ext uri="{FF2B5EF4-FFF2-40B4-BE49-F238E27FC236}">
                <a16:creationId xmlns:a16="http://schemas.microsoft.com/office/drawing/2014/main" id="{6F082B6D-727C-48A6-B5F8-C87BBCBC83B4}"/>
              </a:ext>
            </a:extLst>
          </p:cNvPr>
          <p:cNvSpPr/>
          <p:nvPr/>
        </p:nvSpPr>
        <p:spPr>
          <a:xfrm>
            <a:off x="8069317" y="1946770"/>
            <a:ext cx="2985537" cy="2222500"/>
          </a:xfrm>
          <a:prstGeom prst="irregularSeal2">
            <a:avLst/>
          </a:prstGeom>
          <a:solidFill>
            <a:srgbClr val="701444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למה </a:t>
            </a:r>
            <a:r>
              <a:rPr lang="he-IL" dirty="0">
                <a:solidFill>
                  <a:srgbClr val="5B6C72"/>
                </a:solidFill>
              </a:rPr>
              <a:t>תפילת מוסף </a:t>
            </a:r>
            <a:r>
              <a:rPr lang="he-IL" dirty="0"/>
              <a:t>היא עד</a:t>
            </a:r>
            <a:r>
              <a:rPr lang="he-IL" dirty="0">
                <a:solidFill>
                  <a:srgbClr val="7F7F7F"/>
                </a:solidFill>
              </a:rPr>
              <a:t> שבע שעות? </a:t>
            </a:r>
            <a:r>
              <a:rPr lang="en-US" dirty="0">
                <a:solidFill>
                  <a:srgbClr val="7F7F7F"/>
                </a:solidFill>
              </a:rPr>
              <a:t> </a:t>
            </a:r>
            <a:endParaRPr lang="he-IL" dirty="0">
              <a:solidFill>
                <a:srgbClr val="7F7F7F"/>
              </a:solidFill>
            </a:endParaRPr>
          </a:p>
        </p:txBody>
      </p:sp>
      <p:sp>
        <p:nvSpPr>
          <p:cNvPr id="5" name="סוגר מסולסל כפול 4">
            <a:extLst>
              <a:ext uri="{FF2B5EF4-FFF2-40B4-BE49-F238E27FC236}">
                <a16:creationId xmlns:a16="http://schemas.microsoft.com/office/drawing/2014/main" id="{326FE7F7-7D39-4945-990C-48C1F10EC045}"/>
              </a:ext>
            </a:extLst>
          </p:cNvPr>
          <p:cNvSpPr/>
          <p:nvPr/>
        </p:nvSpPr>
        <p:spPr>
          <a:xfrm>
            <a:off x="5507696" y="2970845"/>
            <a:ext cx="2561621" cy="685800"/>
          </a:xfrm>
          <a:prstGeom prst="bracePair">
            <a:avLst/>
          </a:prstGeom>
          <a:noFill/>
          <a:ln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he-IL" dirty="0"/>
              <a:t>אמור להיות כאן חץ</a:t>
            </a:r>
          </a:p>
        </p:txBody>
      </p:sp>
      <p:sp>
        <p:nvSpPr>
          <p:cNvPr id="6" name="תרשים זרימה: אחסון בגישה ישירה 5">
            <a:extLst>
              <a:ext uri="{FF2B5EF4-FFF2-40B4-BE49-F238E27FC236}">
                <a16:creationId xmlns:a16="http://schemas.microsoft.com/office/drawing/2014/main" id="{D34D4B2D-A70E-4180-AAB9-382DF2B5B589}"/>
              </a:ext>
            </a:extLst>
          </p:cNvPr>
          <p:cNvSpPr/>
          <p:nvPr/>
        </p:nvSpPr>
        <p:spPr>
          <a:xfrm>
            <a:off x="3932452" y="2364420"/>
            <a:ext cx="1578904" cy="1898650"/>
          </a:xfrm>
          <a:prstGeom prst="flowChartMagneticDrum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מכיוון </a:t>
            </a:r>
            <a:r>
              <a:rPr lang="he-IL" dirty="0">
                <a:solidFill>
                  <a:srgbClr val="5B6C72"/>
                </a:solidFill>
              </a:rPr>
              <a:t>שקרבן מוסף </a:t>
            </a:r>
            <a:r>
              <a:rPr lang="he-IL" dirty="0"/>
              <a:t>קרב </a:t>
            </a:r>
            <a:r>
              <a:rPr lang="he-IL" dirty="0">
                <a:solidFill>
                  <a:srgbClr val="919190"/>
                </a:solidFill>
              </a:rPr>
              <a:t>עד שבע שעות</a:t>
            </a:r>
          </a:p>
        </p:txBody>
      </p:sp>
      <p:sp>
        <p:nvSpPr>
          <p:cNvPr id="9" name="תרשים זרימה: הכנה 8">
            <a:extLst>
              <a:ext uri="{FF2B5EF4-FFF2-40B4-BE49-F238E27FC236}">
                <a16:creationId xmlns:a16="http://schemas.microsoft.com/office/drawing/2014/main" id="{5B6A7D8A-539C-4A63-B748-0094895A5006}"/>
              </a:ext>
            </a:extLst>
          </p:cNvPr>
          <p:cNvSpPr/>
          <p:nvPr/>
        </p:nvSpPr>
        <p:spPr>
          <a:xfrm>
            <a:off x="-61154" y="3429000"/>
            <a:ext cx="1855238" cy="1898651"/>
          </a:xfrm>
          <a:prstGeom prst="flowChartPreparation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מכאן אנו לומדים </a:t>
            </a:r>
            <a:r>
              <a:rPr lang="he-IL" dirty="0">
                <a:solidFill>
                  <a:srgbClr val="5B6C72"/>
                </a:solidFill>
              </a:rPr>
              <a:t>שתפילת מוסף</a:t>
            </a:r>
            <a:r>
              <a:rPr lang="he-IL" dirty="0"/>
              <a:t> כנגד </a:t>
            </a:r>
            <a:r>
              <a:rPr lang="he-IL" dirty="0">
                <a:solidFill>
                  <a:srgbClr val="5B6C72"/>
                </a:solidFill>
              </a:rPr>
              <a:t>קרבן מוסף</a:t>
            </a:r>
          </a:p>
        </p:txBody>
      </p:sp>
    </p:spTree>
    <p:extLst>
      <p:ext uri="{BB962C8B-B14F-4D97-AF65-F5344CB8AC3E}">
        <p14:creationId xmlns:p14="http://schemas.microsoft.com/office/powerpoint/2010/main" val="8999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62B71A-3CBD-4ABB-930D-DBA00CEC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שמחים שצפייתם בנו באהבה!!! יאיר, דוד ורפאל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65E093C-B036-43AA-8523-44A80DC4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807" t="8519" r="14618" b="12420"/>
          <a:stretch/>
        </p:blipFill>
        <p:spPr>
          <a:xfrm>
            <a:off x="1163036" y="1963620"/>
            <a:ext cx="3825765" cy="2930759"/>
          </a:xfrm>
          <a:prstGeom prst="rect">
            <a:avLst/>
          </a:prstGeom>
        </p:spPr>
      </p:pic>
      <p:pic>
        <p:nvPicPr>
          <p:cNvPr id="6" name="שמע 5">
            <a:hlinkClick r:id="" action="ppaction://media"/>
            <a:extLst>
              <a:ext uri="{FF2B5EF4-FFF2-40B4-BE49-F238E27FC236}">
                <a16:creationId xmlns:a16="http://schemas.microsoft.com/office/drawing/2014/main" id="{52293B78-3E3E-4333-84A6-E0BA5BE46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7F0E763-4F4B-4CF7-8D14-29AB6C128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381" y="2106329"/>
            <a:ext cx="2095500" cy="3114675"/>
          </a:xfrm>
          <a:prstGeom prst="rect">
            <a:avLst/>
          </a:prstGeom>
        </p:spPr>
      </p:pic>
      <p:sp>
        <p:nvSpPr>
          <p:cNvPr id="7" name="שווה ל 6">
            <a:extLst>
              <a:ext uri="{FF2B5EF4-FFF2-40B4-BE49-F238E27FC236}">
                <a16:creationId xmlns:a16="http://schemas.microsoft.com/office/drawing/2014/main" id="{C5D73812-E74A-4D3F-BF16-1C63FF44C594}"/>
              </a:ext>
            </a:extLst>
          </p:cNvPr>
          <p:cNvSpPr/>
          <p:nvPr/>
        </p:nvSpPr>
        <p:spPr>
          <a:xfrm>
            <a:off x="4988801" y="2911521"/>
            <a:ext cx="1818289" cy="12691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9"/>
    </mc:Choice>
    <mc:Fallback xmlns="">
      <p:transition spd="slow" advTm="21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605E34-3F2F-4890-B299-AE338E17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17" y="3366226"/>
            <a:ext cx="9603275" cy="749624"/>
          </a:xfrm>
        </p:spPr>
        <p:txBody>
          <a:bodyPr>
            <a:normAutofit fontScale="90000"/>
          </a:bodyPr>
          <a:lstStyle/>
          <a:p>
            <a:pPr marL="342900" marR="0" lvl="0" indent="-342900" algn="r" defTabSz="457200" rtl="1" eaLnBrk="1" fontAlgn="auto" latinLnBrk="0" hangingPunct="1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תניא כוותיה דרבי יוסי בר' </a:t>
            </a:r>
            <a:r>
              <a:rPr kumimoji="0" lang="he-IL" sz="7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חנינא</a:t>
            </a:r>
            <a:r>
              <a:rPr kumimoji="0" lang="he-IL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uttman Vilna" panose="02010401010101010101" pitchFamily="2" charset="-79"/>
                <a:ea typeface="+mn-ea"/>
                <a:cs typeface="Guttman Vilna" panose="02010401010101010101" pitchFamily="2" charset="-79"/>
              </a:rPr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343260-7BB0-4D57-A64E-D32C1867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186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3E3E59-9836-472B-B4E1-34F6BBA0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4" y="717638"/>
            <a:ext cx="4035971" cy="1298094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שחרית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אברהם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 תיקן</a:t>
            </a:r>
            <a:b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</a:br>
            <a:r>
              <a:rPr lang="he-IL" sz="3100" cap="none" dirty="0">
                <a:latin typeface="Gill Sans MT" panose="020B0502020104020203"/>
                <a:ea typeface="+mn-ea"/>
                <a:cs typeface="Arial" panose="020B0604020202020204" pitchFamily="34" charset="0"/>
              </a:rPr>
              <a:t>מתוך </a:t>
            </a:r>
            <a:r>
              <a:rPr lang="he-IL" sz="3100" cap="none" dirty="0" err="1">
                <a:latin typeface="Gill Sans MT" panose="020B0502020104020203"/>
                <a:ea typeface="+mn-ea"/>
                <a:cs typeface="Arial" panose="020B0604020202020204" pitchFamily="34" charset="0"/>
              </a:rPr>
              <a:t>הברייתא</a:t>
            </a:r>
            <a:endParaRPr lang="he-IL" sz="31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2DD065-DD94-4D44-871C-CC78E5B8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0" y="2015732"/>
            <a:ext cx="11477297" cy="3450613"/>
          </a:xfrm>
        </p:spPr>
        <p:txBody>
          <a:bodyPr>
            <a:normAutofit/>
          </a:bodyPr>
          <a:lstStyle/>
          <a:p>
            <a:pPr marL="342900" marR="0" lvl="0" indent="-34290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אברהם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תקן תפלת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שחרית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שנא' (בראשית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יט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,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כז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)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וישכם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אברהם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בבקר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אל המקום אשר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עמד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שם ואין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עמידה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אלא תפלה </a:t>
            </a:r>
          </a:p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שנאמר (תהלים קו, ל)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ויעמד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פינחס ויפלל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0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AC0105-F093-4080-9BC5-3552123453A8}"/>
              </a:ext>
            </a:extLst>
          </p:cNvPr>
          <p:cNvSpPr txBox="1"/>
          <p:nvPr/>
        </p:nvSpPr>
        <p:spPr>
          <a:xfrm>
            <a:off x="4571999" y="803176"/>
            <a:ext cx="4803227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rgbClr val="FFC000"/>
                </a:solidFill>
              </a:rPr>
              <a:t>שחרית </a:t>
            </a:r>
            <a:r>
              <a:rPr lang="he-IL" sz="4000" dirty="0">
                <a:solidFill>
                  <a:srgbClr val="92D050"/>
                </a:solidFill>
              </a:rPr>
              <a:t>אברהם</a:t>
            </a:r>
            <a:r>
              <a:rPr lang="he-IL" sz="4000" dirty="0">
                <a:solidFill>
                  <a:srgbClr val="00B0F0"/>
                </a:solidFill>
              </a:rPr>
              <a:t> תיקן </a:t>
            </a:r>
            <a:endParaRPr lang="he-IL" sz="2800" dirty="0"/>
          </a:p>
          <a:p>
            <a:pPr algn="ctr"/>
            <a:r>
              <a:rPr lang="he-IL" sz="2800" dirty="0"/>
              <a:t>תרשים</a:t>
            </a:r>
            <a:endParaRPr lang="he-IL" sz="4000" dirty="0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86E6B398-9C12-476A-A508-B21A86A96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מגילה: אופקית 10">
            <a:extLst>
              <a:ext uri="{FF2B5EF4-FFF2-40B4-BE49-F238E27FC236}">
                <a16:creationId xmlns:a16="http://schemas.microsoft.com/office/drawing/2014/main" id="{DCB305C0-7B58-422F-AC1A-394613B2E057}"/>
              </a:ext>
            </a:extLst>
          </p:cNvPr>
          <p:cNvSpPr/>
          <p:nvPr/>
        </p:nvSpPr>
        <p:spPr>
          <a:xfrm>
            <a:off x="8103473" y="2017987"/>
            <a:ext cx="2837793" cy="1166648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מאיפה יודעים </a:t>
            </a:r>
            <a:r>
              <a:rPr lang="he-IL" dirty="0">
                <a:solidFill>
                  <a:srgbClr val="92D050"/>
                </a:solidFill>
              </a:rPr>
              <a:t>שאברהם</a:t>
            </a:r>
            <a:r>
              <a:rPr lang="he-IL" dirty="0"/>
              <a:t> תקן את תפילת </a:t>
            </a:r>
            <a:r>
              <a:rPr lang="he-IL" dirty="0">
                <a:solidFill>
                  <a:srgbClr val="FFC000"/>
                </a:solidFill>
              </a:rPr>
              <a:t>שחרית?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7C052250-17EB-46A6-ACDF-A529F476E857}"/>
              </a:ext>
            </a:extLst>
          </p:cNvPr>
          <p:cNvCxnSpPr>
            <a:cxnSpLocks/>
          </p:cNvCxnSpPr>
          <p:nvPr/>
        </p:nvCxnSpPr>
        <p:spPr>
          <a:xfrm>
            <a:off x="10509517" y="2858814"/>
            <a:ext cx="26274" cy="166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גילה: אופקית 15">
            <a:extLst>
              <a:ext uri="{FF2B5EF4-FFF2-40B4-BE49-F238E27FC236}">
                <a16:creationId xmlns:a16="http://schemas.microsoft.com/office/drawing/2014/main" id="{8144CCE6-0459-434C-9297-6CC4F1703E12}"/>
              </a:ext>
            </a:extLst>
          </p:cNvPr>
          <p:cNvSpPr/>
          <p:nvPr/>
        </p:nvSpPr>
        <p:spPr>
          <a:xfrm>
            <a:off x="8292662" y="4319752"/>
            <a:ext cx="2648604" cy="1650124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שנאמר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:"</a:t>
            </a:r>
            <a:r>
              <a:rPr lang="he-IL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וישכם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dirty="0">
                <a:solidFill>
                  <a:srgbClr val="92D050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אברהם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dirty="0">
                <a:solidFill>
                  <a:srgbClr val="FFC000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בבקר 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אל המקום אשר </a:t>
            </a:r>
            <a:r>
              <a:rPr lang="he-IL" dirty="0">
                <a:solidFill>
                  <a:srgbClr val="FF0000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עמד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שם"</a:t>
            </a:r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35A619DC-AB51-42D1-BD6F-A618B2926DF9}"/>
              </a:ext>
            </a:extLst>
          </p:cNvPr>
          <p:cNvCxnSpPr/>
          <p:nvPr/>
        </p:nvCxnSpPr>
        <p:spPr>
          <a:xfrm flipH="1">
            <a:off x="6243145" y="5139559"/>
            <a:ext cx="2007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גילה: אופקית 22">
            <a:extLst>
              <a:ext uri="{FF2B5EF4-FFF2-40B4-BE49-F238E27FC236}">
                <a16:creationId xmlns:a16="http://schemas.microsoft.com/office/drawing/2014/main" id="{F8B63326-24C8-4A01-8E8E-00CE4F954180}"/>
              </a:ext>
            </a:extLst>
          </p:cNvPr>
          <p:cNvSpPr/>
          <p:nvPr/>
        </p:nvSpPr>
        <p:spPr>
          <a:xfrm>
            <a:off x="4235669" y="4571992"/>
            <a:ext cx="2007476" cy="1450421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זה </a:t>
            </a:r>
            <a:r>
              <a:rPr lang="he-IL" dirty="0">
                <a:solidFill>
                  <a:srgbClr val="FF0000"/>
                </a:solidFill>
              </a:rPr>
              <a:t>עמד</a:t>
            </a:r>
            <a:r>
              <a:rPr lang="he-IL" dirty="0"/>
              <a:t>?</a:t>
            </a:r>
          </a:p>
        </p:txBody>
      </p:sp>
      <p:sp>
        <p:nvSpPr>
          <p:cNvPr id="27" name="מגילה: אופקית 26">
            <a:extLst>
              <a:ext uri="{FF2B5EF4-FFF2-40B4-BE49-F238E27FC236}">
                <a16:creationId xmlns:a16="http://schemas.microsoft.com/office/drawing/2014/main" id="{967E3359-6270-4368-B990-F673C1941D8D}"/>
              </a:ext>
            </a:extLst>
          </p:cNvPr>
          <p:cNvSpPr/>
          <p:nvPr/>
        </p:nvSpPr>
        <p:spPr>
          <a:xfrm>
            <a:off x="860736" y="3689131"/>
            <a:ext cx="1881357" cy="1345324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אין עמידה אלא תפלה 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17A61512-4B75-4ECE-B1C4-A74F6BFCD1FC}"/>
              </a:ext>
            </a:extLst>
          </p:cNvPr>
          <p:cNvCxnSpPr>
            <a:endCxn id="27" idx="3"/>
          </p:cNvCxnSpPr>
          <p:nvPr/>
        </p:nvCxnSpPr>
        <p:spPr>
          <a:xfrm flipH="1" flipV="1">
            <a:off x="2742093" y="4361793"/>
            <a:ext cx="1398983" cy="88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B984F5DE-6835-4452-9686-7DEF1530D724}"/>
              </a:ext>
            </a:extLst>
          </p:cNvPr>
          <p:cNvCxnSpPr>
            <a:cxnSpLocks/>
          </p:cNvCxnSpPr>
          <p:nvPr/>
        </p:nvCxnSpPr>
        <p:spPr>
          <a:xfrm flipV="1">
            <a:off x="1731734" y="2280995"/>
            <a:ext cx="1326631" cy="152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גילה: אופקית 31">
            <a:extLst>
              <a:ext uri="{FF2B5EF4-FFF2-40B4-BE49-F238E27FC236}">
                <a16:creationId xmlns:a16="http://schemas.microsoft.com/office/drawing/2014/main" id="{41B59331-7812-4022-AC68-75FC677C39CB}"/>
              </a:ext>
            </a:extLst>
          </p:cNvPr>
          <p:cNvSpPr/>
          <p:nvPr/>
        </p:nvSpPr>
        <p:spPr>
          <a:xfrm>
            <a:off x="1570944" y="1123841"/>
            <a:ext cx="2722179" cy="1345324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מאיפה אנו לומדים שעמידה זה תפילה?</a:t>
            </a:r>
          </a:p>
        </p:txBody>
      </p: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60D3D38E-F9A1-4A00-B9B4-3FF02519CD10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4293123" y="1796503"/>
            <a:ext cx="1234758" cy="58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גילה: אופקית 34">
            <a:extLst>
              <a:ext uri="{FF2B5EF4-FFF2-40B4-BE49-F238E27FC236}">
                <a16:creationId xmlns:a16="http://schemas.microsoft.com/office/drawing/2014/main" id="{E999EA2C-9384-4F6D-854B-92D9FB3B9696}"/>
              </a:ext>
            </a:extLst>
          </p:cNvPr>
          <p:cNvSpPr/>
          <p:nvPr/>
        </p:nvSpPr>
        <p:spPr>
          <a:xfrm>
            <a:off x="5527881" y="1713187"/>
            <a:ext cx="2399124" cy="1345323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שנאמר (תהלים קו, ל) </a:t>
            </a:r>
            <a:r>
              <a:rPr lang="he-IL" dirty="0">
                <a:solidFill>
                  <a:srgbClr val="FF0000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ויעמד</a:t>
            </a:r>
            <a:r>
              <a:rPr lang="he-IL" dirty="0">
                <a:latin typeface="Guttman Stam1" panose="02010401010101010101" pitchFamily="2" charset="-79"/>
                <a:cs typeface="Guttman Stam1" panose="02010401010101010101" pitchFamily="2" charset="-79"/>
              </a:rPr>
              <a:t> פינחס </a:t>
            </a:r>
            <a:r>
              <a:rPr lang="he-IL" dirty="0">
                <a:solidFill>
                  <a:srgbClr val="FF0000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ויפלל </a:t>
            </a:r>
          </a:p>
        </p:txBody>
      </p: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6331FD69-CC78-4EF1-9EDE-CB3BAD2C236E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5527881" y="2890345"/>
            <a:ext cx="1199562" cy="53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גילה: אופקית 41">
            <a:extLst>
              <a:ext uri="{FF2B5EF4-FFF2-40B4-BE49-F238E27FC236}">
                <a16:creationId xmlns:a16="http://schemas.microsoft.com/office/drawing/2014/main" id="{F0221961-8555-44D4-B368-B0FD0CB782D8}"/>
              </a:ext>
            </a:extLst>
          </p:cNvPr>
          <p:cNvSpPr/>
          <p:nvPr/>
        </p:nvSpPr>
        <p:spPr>
          <a:xfrm>
            <a:off x="3627289" y="3274458"/>
            <a:ext cx="2399124" cy="1345323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מכאן אנו לומדים שאברהם התפלל בבקר=תקן תפילת שחרית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E86A029-5A22-4C52-80ED-77A28FF2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70" y="-44159"/>
            <a:ext cx="1007695" cy="1345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F439B9A-4396-41A4-B669-6EE67E45D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" b="13882"/>
          <a:stretch/>
        </p:blipFill>
        <p:spPr>
          <a:xfrm>
            <a:off x="408387" y="116141"/>
            <a:ext cx="1767362" cy="1151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35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6" grpId="0" animBg="1"/>
      <p:bldP spid="23" grpId="0" animBg="1"/>
      <p:bldP spid="27" grpId="0" animBg="1"/>
      <p:bldP spid="32" grpId="0" animBg="1"/>
      <p:bldP spid="35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E0523F-DF25-4CA0-9ABF-61B80E76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945" y="867037"/>
            <a:ext cx="4786447" cy="1049235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מנחה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 יצחק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תיקן</a:t>
            </a:r>
            <a:b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מתוך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הברייתא</a:t>
            </a:r>
            <a:endParaRPr lang="he-IL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89647F-4FBF-4A29-8553-D99586A9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2015732"/>
            <a:ext cx="11740055" cy="3891082"/>
          </a:xfrm>
        </p:spPr>
        <p:txBody>
          <a:bodyPr>
            <a:normAutofit fontScale="85000" lnSpcReduction="10000"/>
          </a:bodyPr>
          <a:lstStyle/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יצחק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תקן תפלת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מנחה </a:t>
            </a:r>
          </a:p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שנאמר (בראשית כד, </a:t>
            </a:r>
            <a:r>
              <a:rPr kumimoji="0" lang="he-I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סג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) "ויצא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יצחק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kumimoji="0" lang="he-I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לשוח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בשדה 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לפנות ערב"</a:t>
            </a:r>
          </a:p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ואין שיחה אלא תפלה שנאמר (תהלים קב, א) תפלה לעני כי </a:t>
            </a:r>
            <a:r>
              <a:rPr kumimoji="0" lang="he-I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יעטף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ולפני ה' ישפוך שיחו</a:t>
            </a:r>
          </a:p>
          <a:p>
            <a:pPr>
              <a:lnSpc>
                <a:spcPts val="6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80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DA3C4C-E27E-463A-9D31-983D677D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74DEBBF-6648-4D88-9929-7BF2F3DB6CB3}"/>
              </a:ext>
            </a:extLst>
          </p:cNvPr>
          <p:cNvSpPr txBox="1"/>
          <p:nvPr/>
        </p:nvSpPr>
        <p:spPr>
          <a:xfrm>
            <a:off x="4232756" y="670468"/>
            <a:ext cx="343219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rgbClr val="002060"/>
                </a:solidFill>
              </a:rPr>
              <a:t>מנחה</a:t>
            </a:r>
            <a:r>
              <a:rPr lang="he-IL" sz="4000" dirty="0">
                <a:solidFill>
                  <a:srgbClr val="0070C0"/>
                </a:solidFill>
              </a:rPr>
              <a:t> יצחק </a:t>
            </a:r>
            <a:r>
              <a:rPr lang="he-IL" sz="4000" dirty="0">
                <a:solidFill>
                  <a:srgbClr val="00B0F0"/>
                </a:solidFill>
              </a:rPr>
              <a:t>תיקן</a:t>
            </a:r>
          </a:p>
          <a:p>
            <a:pPr algn="ctr"/>
            <a:r>
              <a:rPr lang="he-IL" sz="2800" dirty="0"/>
              <a:t>תרשים</a:t>
            </a:r>
          </a:p>
        </p:txBody>
      </p:sp>
      <p:sp>
        <p:nvSpPr>
          <p:cNvPr id="7" name="הסבר: חץ למטה 6">
            <a:extLst>
              <a:ext uri="{FF2B5EF4-FFF2-40B4-BE49-F238E27FC236}">
                <a16:creationId xmlns:a16="http://schemas.microsoft.com/office/drawing/2014/main" id="{63F6A4F7-609C-493C-88C8-6B9B3D47B14B}"/>
              </a:ext>
            </a:extLst>
          </p:cNvPr>
          <p:cNvSpPr/>
          <p:nvPr/>
        </p:nvSpPr>
        <p:spPr>
          <a:xfrm>
            <a:off x="8639503" y="2154994"/>
            <a:ext cx="2415351" cy="1274006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מאיפה יודעים ש</a:t>
            </a:r>
            <a:r>
              <a:rPr lang="he-I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יצחק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תיקן את </a:t>
            </a:r>
            <a:r>
              <a:rPr lang="he-I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תפילת</a:t>
            </a:r>
            <a:r>
              <a:rPr lang="he-I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מנחה?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הסבר: חץ שמאלה 10">
            <a:extLst>
              <a:ext uri="{FF2B5EF4-FFF2-40B4-BE49-F238E27FC236}">
                <a16:creationId xmlns:a16="http://schemas.microsoft.com/office/drawing/2014/main" id="{CFAA3567-7F12-4699-9D70-7779240F2E06}"/>
              </a:ext>
            </a:extLst>
          </p:cNvPr>
          <p:cNvSpPr/>
          <p:nvPr/>
        </p:nvSpPr>
        <p:spPr>
          <a:xfrm>
            <a:off x="8229600" y="3429000"/>
            <a:ext cx="2825254" cy="1500352"/>
          </a:xfrm>
          <a:prstGeom prst="lef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שנאמר (בראשית כד, </a:t>
            </a:r>
            <a:r>
              <a:rPr kumimoji="0" lang="he-I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סג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)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ויצא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יצחק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kumimoji="0" lang="he-I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לשוח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 בשדה לפנות </a:t>
            </a:r>
            <a:r>
              <a:rPr kumimoji="0" lang="he-I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ערב</a:t>
            </a:r>
            <a:r>
              <a:rPr kumimoji="0" lang="he-IL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לפנות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 ערב</a:t>
            </a:r>
            <a:endParaRPr lang="he-IL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sp>
        <p:nvSpPr>
          <p:cNvPr id="12" name="הסבר: חץ שמאלה 11">
            <a:extLst>
              <a:ext uri="{FF2B5EF4-FFF2-40B4-BE49-F238E27FC236}">
                <a16:creationId xmlns:a16="http://schemas.microsoft.com/office/drawing/2014/main" id="{CE80C341-B120-4210-83C9-07CF1B361775}"/>
              </a:ext>
            </a:extLst>
          </p:cNvPr>
          <p:cNvSpPr/>
          <p:nvPr/>
        </p:nvSpPr>
        <p:spPr>
          <a:xfrm>
            <a:off x="6674069" y="3615559"/>
            <a:ext cx="1534510" cy="1313793"/>
          </a:xfrm>
          <a:prstGeom prst="lef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זה </a:t>
            </a:r>
            <a:r>
              <a:rPr lang="he-I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לשוח</a:t>
            </a:r>
            <a:r>
              <a:rPr lang="he-I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3" name="הסבר: חץ שמאלה 12">
            <a:extLst>
              <a:ext uri="{FF2B5EF4-FFF2-40B4-BE49-F238E27FC236}">
                <a16:creationId xmlns:a16="http://schemas.microsoft.com/office/drawing/2014/main" id="{76DCB66B-5C30-49C8-B38D-E1FDE4BF25AB}"/>
              </a:ext>
            </a:extLst>
          </p:cNvPr>
          <p:cNvSpPr/>
          <p:nvPr/>
        </p:nvSpPr>
        <p:spPr>
          <a:xfrm>
            <a:off x="5223641" y="3615559"/>
            <a:ext cx="1450428" cy="1313793"/>
          </a:xfrm>
          <a:prstGeom prst="lef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ואין </a:t>
            </a:r>
            <a:r>
              <a:rPr lang="he-IL" dirty="0">
                <a:solidFill>
                  <a:srgbClr val="D7AAF6"/>
                </a:solidFill>
              </a:rPr>
              <a:t>שיחה</a:t>
            </a:r>
            <a:r>
              <a:rPr lang="he-IL" dirty="0">
                <a:solidFill>
                  <a:schemeClr val="bg1"/>
                </a:solidFill>
              </a:rPr>
              <a:t> אלא תפלה </a:t>
            </a:r>
          </a:p>
        </p:txBody>
      </p:sp>
      <p:sp>
        <p:nvSpPr>
          <p:cNvPr id="2" name="הסבר: חץ שמאלה 1">
            <a:extLst>
              <a:ext uri="{FF2B5EF4-FFF2-40B4-BE49-F238E27FC236}">
                <a16:creationId xmlns:a16="http://schemas.microsoft.com/office/drawing/2014/main" id="{633B00B7-220A-4EA8-B40B-CBD43C08572A}"/>
              </a:ext>
            </a:extLst>
          </p:cNvPr>
          <p:cNvSpPr/>
          <p:nvPr/>
        </p:nvSpPr>
        <p:spPr>
          <a:xfrm>
            <a:off x="2890345" y="3615559"/>
            <a:ext cx="2333296" cy="1313793"/>
          </a:xfrm>
          <a:prstGeom prst="lef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שנאמר (תהלים קב, א) </a:t>
            </a:r>
            <a:r>
              <a:rPr lang="he-IL" sz="1600" dirty="0">
                <a:latin typeface="Guttman Stam1" panose="02010401010101010101" pitchFamily="2" charset="-79"/>
                <a:cs typeface="Guttman Stam1" panose="02010401010101010101" pitchFamily="2" charset="-79"/>
              </a:rPr>
              <a:t>תפלה לעני כי </a:t>
            </a:r>
            <a:r>
              <a:rPr lang="he-IL" sz="1600" dirty="0" err="1">
                <a:latin typeface="Guttman Stam1" panose="02010401010101010101" pitchFamily="2" charset="-79"/>
                <a:cs typeface="Guttman Stam1" panose="02010401010101010101" pitchFamily="2" charset="-79"/>
              </a:rPr>
              <a:t>יעטף</a:t>
            </a:r>
            <a:r>
              <a:rPr lang="he-IL" sz="1600" dirty="0">
                <a:latin typeface="Guttman Stam1" panose="02010401010101010101" pitchFamily="2" charset="-79"/>
                <a:cs typeface="Guttman Stam1" panose="02010401010101010101" pitchFamily="2" charset="-79"/>
              </a:rPr>
              <a:t> ולפני ה' ישפוך </a:t>
            </a:r>
            <a:r>
              <a:rPr lang="he-IL" sz="1600" dirty="0">
                <a:solidFill>
                  <a:srgbClr val="D7AAF6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שיחו </a:t>
            </a:r>
            <a:endParaRPr lang="he-IL" dirty="0">
              <a:solidFill>
                <a:srgbClr val="D7AAF6"/>
              </a:solidFill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sp>
        <p:nvSpPr>
          <p:cNvPr id="5" name="הסבר: חץ למעלה 4">
            <a:extLst>
              <a:ext uri="{FF2B5EF4-FFF2-40B4-BE49-F238E27FC236}">
                <a16:creationId xmlns:a16="http://schemas.microsoft.com/office/drawing/2014/main" id="{45DC5B97-59F7-42C5-A1CA-6C2B258F0A1E}"/>
              </a:ext>
            </a:extLst>
          </p:cNvPr>
          <p:cNvSpPr/>
          <p:nvPr/>
        </p:nvSpPr>
        <p:spPr>
          <a:xfrm>
            <a:off x="1619745" y="3428999"/>
            <a:ext cx="1270600" cy="1647497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מכאן אנו לומדים ששיחה =תפילה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30E0DD3-3632-4B2D-A692-A49E9D04538F}"/>
              </a:ext>
            </a:extLst>
          </p:cNvPr>
          <p:cNvSpPr/>
          <p:nvPr/>
        </p:nvSpPr>
        <p:spPr>
          <a:xfrm>
            <a:off x="1451579" y="2015732"/>
            <a:ext cx="1596421" cy="14132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מכאן אנו לומדים שיצחק תיקן תפילת מנחה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A2D4127B-28AB-47E7-A39C-7DF5EA590A16}"/>
                  </a:ext>
                </a:extLst>
              </p14:cNvPr>
              <p14:cNvContentPartPr/>
              <p14:nvPr/>
            </p14:nvContentPartPr>
            <p14:xfrm>
              <a:off x="6516294" y="2458754"/>
              <a:ext cx="360" cy="36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A2D4127B-28AB-47E7-A39C-7DF5EA590A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7294" y="244975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DE0A1FCE-27F0-4E09-A238-66F3705A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342" y="399322"/>
            <a:ext cx="1986414" cy="146926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2A77DEE-9308-4542-AB09-2F546F45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579" y="339975"/>
            <a:ext cx="1986414" cy="14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2" grpId="0" animBg="1"/>
      <p:bldP spid="13" grpId="0" animBg="1"/>
      <p:bldP spid="2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9E03A5-AAC5-4957-9274-8A92AA73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746" y="762478"/>
            <a:ext cx="552844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>
                <a:solidFill>
                  <a:srgbClr val="5DD2D5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ערבית </a:t>
            </a:r>
            <a:r>
              <a:rPr lang="he-IL" sz="4400" dirty="0">
                <a:solidFill>
                  <a:srgbClr val="D7AAF6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יעקב </a:t>
            </a:r>
            <a:r>
              <a:rPr lang="he-IL" sz="4400" dirty="0">
                <a:solidFill>
                  <a:srgbClr val="00B0F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  <a:t>תיקן</a:t>
            </a:r>
            <a:br>
              <a:rPr lang="he-IL" sz="4400" dirty="0">
                <a:solidFill>
                  <a:srgbClr val="00B0F0"/>
                </a:solidFill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מתוך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הברייתא</a:t>
            </a:r>
            <a:endParaRPr lang="he-IL" sz="4400" dirty="0">
              <a:solidFill>
                <a:srgbClr val="D7AAF6"/>
              </a:solidFill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588360-2801-4690-8462-F313A38F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" y="2015732"/>
            <a:ext cx="11803117" cy="3933123"/>
          </a:xfrm>
        </p:spPr>
        <p:txBody>
          <a:bodyPr>
            <a:normAutofit/>
          </a:bodyPr>
          <a:lstStyle/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C72F0">
                    <a:lumMod val="75000"/>
                  </a:srgbClr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יעקב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תקן תפלת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5EDD5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ערבית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</a:p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שנאמר (בראשית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כח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, יא) "ויפגע במקום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וילן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שם"</a:t>
            </a:r>
          </a:p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ואין פגיעה אלא תפלה </a:t>
            </a:r>
          </a:p>
          <a:p>
            <a:pPr marL="0" marR="0" lvl="0" indent="0" algn="ctr" defTabSz="457200" rtl="1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שנאמר (ירמיהו ז,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טז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) "ואתה אל תתפלל בעד העם הזה ואל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תשא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Vilna" panose="02010401010101010101" pitchFamily="2" charset="-79"/>
                <a:cs typeface="Guttman Vilna" panose="02010401010101010101" pitchFamily="2" charset="-79"/>
              </a:rPr>
              <a:t> בעדם רנה ותפלה ואל תפגע בי"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46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D9F04B-37E6-4BEC-A333-8E2C4476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624" y="804518"/>
            <a:ext cx="3456752" cy="104923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ערבית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D7AAF6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יעקב </a:t>
            </a:r>
            <a: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תיקן</a:t>
            </a:r>
            <a:br>
              <a:rPr kumimoji="0" lang="he-IL" sz="4000" b="0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kumimoji="0" lang="he-IL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uttman Kav" panose="02010401010101010101" pitchFamily="2" charset="-79"/>
                <a:cs typeface="Guttman Kav" panose="02010401010101010101" pitchFamily="2" charset="-79"/>
              </a:rPr>
              <a:t>תרשים</a:t>
            </a:r>
            <a:endParaRPr lang="he-IL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73399C-75C1-4F52-860C-5B4E2FBD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52187"/>
            <a:ext cx="9983238" cy="373391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89CE0A7-CE85-41C2-AD55-B2FF2917B66D}"/>
              </a:ext>
            </a:extLst>
          </p:cNvPr>
          <p:cNvSpPr/>
          <p:nvPr/>
        </p:nvSpPr>
        <p:spPr>
          <a:xfrm>
            <a:off x="8544911" y="1956602"/>
            <a:ext cx="2509944" cy="1278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מאיפה יודעים </a:t>
            </a:r>
            <a:r>
              <a:rPr lang="he-IL" dirty="0">
                <a:solidFill>
                  <a:srgbClr val="D7AAF6"/>
                </a:solidFill>
              </a:rPr>
              <a:t>שיעקב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תיקן את</a:t>
            </a:r>
            <a:r>
              <a:rPr lang="he-IL" dirty="0"/>
              <a:t> תפילת</a:t>
            </a:r>
            <a:r>
              <a:rPr lang="he-IL" dirty="0">
                <a:solidFill>
                  <a:srgbClr val="5DD2D5"/>
                </a:solidFill>
              </a:rPr>
              <a:t> ערבית</a:t>
            </a:r>
            <a:r>
              <a:rPr lang="he-IL" dirty="0">
                <a:solidFill>
                  <a:prstClr val="black"/>
                </a:solidFill>
              </a:rPr>
              <a:t>?</a:t>
            </a:r>
            <a:endParaRPr lang="he-IL" dirty="0">
              <a:solidFill>
                <a:srgbClr val="5DD2D5"/>
              </a:solidFill>
            </a:endParaRPr>
          </a:p>
        </p:txBody>
      </p:sp>
      <p:cxnSp>
        <p:nvCxnSpPr>
          <p:cNvPr id="8" name="מחבר: מרפקי 7">
            <a:extLst>
              <a:ext uri="{FF2B5EF4-FFF2-40B4-BE49-F238E27FC236}">
                <a16:creationId xmlns:a16="http://schemas.microsoft.com/office/drawing/2014/main" id="{598C2BC8-CAA8-4D22-B985-185FCC8DB2F3}"/>
              </a:ext>
            </a:extLst>
          </p:cNvPr>
          <p:cNvCxnSpPr/>
          <p:nvPr/>
        </p:nvCxnSpPr>
        <p:spPr>
          <a:xfrm rot="16200000" flipH="1">
            <a:off x="9484458" y="3272844"/>
            <a:ext cx="885124" cy="8092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CF7EC29-13CD-4269-AA54-0F4FE5D7436F}"/>
              </a:ext>
            </a:extLst>
          </p:cNvPr>
          <p:cNvSpPr/>
          <p:nvPr/>
        </p:nvSpPr>
        <p:spPr>
          <a:xfrm>
            <a:off x="8544909" y="4084677"/>
            <a:ext cx="2509944" cy="13137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שנאמר (בראשית </a:t>
            </a:r>
            <a:r>
              <a:rPr kumimoji="0" lang="he-I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כח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, יא)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ויפגע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במקום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5DD2D5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וילן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uttman Stam1" panose="02010401010101010101" pitchFamily="2" charset="-79"/>
                <a:cs typeface="Guttman Stam1" panose="02010401010101010101" pitchFamily="2" charset="-79"/>
              </a:rPr>
              <a:t>שם</a:t>
            </a:r>
            <a:endParaRPr lang="he-IL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7D992D0-1478-424A-B544-CFAD93E29430}"/>
              </a:ext>
            </a:extLst>
          </p:cNvPr>
          <p:cNvCxnSpPr>
            <a:cxnSpLocks/>
          </p:cNvCxnSpPr>
          <p:nvPr/>
        </p:nvCxnSpPr>
        <p:spPr>
          <a:xfrm flipH="1">
            <a:off x="7598102" y="4740166"/>
            <a:ext cx="946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4E4165FB-F0F3-4276-9EDC-66D74986728A}"/>
              </a:ext>
            </a:extLst>
          </p:cNvPr>
          <p:cNvSpPr/>
          <p:nvPr/>
        </p:nvSpPr>
        <p:spPr>
          <a:xfrm>
            <a:off x="5068730" y="4084677"/>
            <a:ext cx="2509944" cy="1313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מה זה </a:t>
            </a:r>
            <a:r>
              <a:rPr lang="he-IL" dirty="0">
                <a:solidFill>
                  <a:srgbClr val="CCECFF"/>
                </a:solidFill>
              </a:rPr>
              <a:t>ויפגע</a:t>
            </a:r>
            <a:r>
              <a:rPr lang="he-IL" dirty="0">
                <a:solidFill>
                  <a:schemeClr val="tx1"/>
                </a:solidFill>
              </a:rPr>
              <a:t>? </a:t>
            </a:r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1F433609-1C70-45E1-B648-490C1AF6E716}"/>
              </a:ext>
            </a:extLst>
          </p:cNvPr>
          <p:cNvCxnSpPr>
            <a:cxnSpLocks/>
          </p:cNvCxnSpPr>
          <p:nvPr/>
        </p:nvCxnSpPr>
        <p:spPr>
          <a:xfrm rot="10800000">
            <a:off x="3899337" y="4519449"/>
            <a:ext cx="1250732" cy="5150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DDFA34C3-77D4-478E-A376-1B0DFA67FD93}"/>
              </a:ext>
            </a:extLst>
          </p:cNvPr>
          <p:cNvSpPr/>
          <p:nvPr/>
        </p:nvSpPr>
        <p:spPr>
          <a:xfrm>
            <a:off x="1389394" y="4138945"/>
            <a:ext cx="2509942" cy="1313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ואין </a:t>
            </a:r>
            <a:r>
              <a:rPr lang="he-IL" dirty="0">
                <a:solidFill>
                  <a:srgbClr val="CCECFF"/>
                </a:solidFill>
              </a:rPr>
              <a:t>פגיעה</a:t>
            </a:r>
            <a:r>
              <a:rPr lang="he-IL" dirty="0">
                <a:solidFill>
                  <a:schemeClr val="tx1"/>
                </a:solidFill>
              </a:rPr>
              <a:t> אלא תפלה </a:t>
            </a:r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2E4D94A0-5555-45AF-BA72-72097335D347}"/>
              </a:ext>
            </a:extLst>
          </p:cNvPr>
          <p:cNvCxnSpPr>
            <a:cxnSpLocks/>
          </p:cNvCxnSpPr>
          <p:nvPr/>
        </p:nvCxnSpPr>
        <p:spPr>
          <a:xfrm flipH="1" flipV="1">
            <a:off x="2144110" y="3070819"/>
            <a:ext cx="252250" cy="104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BDF199CF-DB8B-4820-9C34-99222F071C3B}"/>
              </a:ext>
            </a:extLst>
          </p:cNvPr>
          <p:cNvSpPr/>
          <p:nvPr/>
        </p:nvSpPr>
        <p:spPr>
          <a:xfrm>
            <a:off x="1389395" y="1847174"/>
            <a:ext cx="2509942" cy="12047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tx1"/>
                </a:solidFill>
              </a:rPr>
              <a:t>שנאמר (ירמיהו ז, </a:t>
            </a:r>
            <a:r>
              <a:rPr lang="he-IL" sz="1600" dirty="0" err="1">
                <a:solidFill>
                  <a:schemeClr val="tx1"/>
                </a:solidFill>
              </a:rPr>
              <a:t>טז</a:t>
            </a:r>
            <a:r>
              <a:rPr lang="he-IL" sz="1400" dirty="0">
                <a:solidFill>
                  <a:schemeClr val="tx1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) ואתה אל תתפלל בעד העם הזה ואל </a:t>
            </a:r>
            <a:r>
              <a:rPr lang="he-IL" sz="1400" dirty="0" err="1">
                <a:solidFill>
                  <a:schemeClr val="tx1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תשא</a:t>
            </a:r>
            <a:r>
              <a:rPr lang="he-IL" sz="1400" dirty="0">
                <a:solidFill>
                  <a:schemeClr val="tx1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 בעדם רנה ותפלה ואל </a:t>
            </a:r>
            <a:r>
              <a:rPr lang="he-IL" sz="1400" dirty="0">
                <a:solidFill>
                  <a:srgbClr val="CCECFF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תפגע</a:t>
            </a:r>
            <a:r>
              <a:rPr lang="he-IL" sz="1400" dirty="0">
                <a:solidFill>
                  <a:schemeClr val="tx1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 בי</a:t>
            </a:r>
            <a:endParaRPr lang="he-IL" sz="1600" dirty="0">
              <a:solidFill>
                <a:schemeClr val="tx1"/>
              </a:solidFill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cxnSp>
        <p:nvCxnSpPr>
          <p:cNvPr id="28" name="מחבר: מרפקי 27">
            <a:extLst>
              <a:ext uri="{FF2B5EF4-FFF2-40B4-BE49-F238E27FC236}">
                <a16:creationId xmlns:a16="http://schemas.microsoft.com/office/drawing/2014/main" id="{303E591A-289D-4DB9-A3F9-BBFA19E9ED16}"/>
              </a:ext>
            </a:extLst>
          </p:cNvPr>
          <p:cNvCxnSpPr/>
          <p:nvPr/>
        </p:nvCxnSpPr>
        <p:spPr>
          <a:xfrm>
            <a:off x="3899337" y="2371792"/>
            <a:ext cx="977463" cy="613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657732EF-FF9D-4ADC-98EC-9F3E5ABBEC3F}"/>
              </a:ext>
            </a:extLst>
          </p:cNvPr>
          <p:cNvSpPr/>
          <p:nvPr/>
        </p:nvSpPr>
        <p:spPr>
          <a:xfrm>
            <a:off x="4876797" y="2011284"/>
            <a:ext cx="2509942" cy="12047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מכאן אנו לומדים ש</a:t>
            </a:r>
            <a:r>
              <a:rPr lang="he-IL" dirty="0">
                <a:solidFill>
                  <a:srgbClr val="D7AAF6"/>
                </a:solidFill>
              </a:rPr>
              <a:t>יעקב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תיקן את תפילת </a:t>
            </a:r>
            <a:r>
              <a:rPr lang="he-IL" dirty="0">
                <a:solidFill>
                  <a:srgbClr val="5DD2D5"/>
                </a:solidFill>
              </a:rPr>
              <a:t>ערבית</a:t>
            </a:r>
            <a:endParaRPr lang="he-IL" dirty="0">
              <a:solidFill>
                <a:schemeClr val="tx1"/>
              </a:solidFill>
            </a:endParaRPr>
          </a:p>
          <a:p>
            <a:pPr algn="ctr"/>
            <a:r>
              <a:rPr lang="he-IL" dirty="0" err="1">
                <a:solidFill>
                  <a:schemeClr val="tx1"/>
                </a:solidFill>
              </a:rPr>
              <a:t>הוכחה:פגיעה</a:t>
            </a:r>
            <a:r>
              <a:rPr lang="he-IL" dirty="0">
                <a:solidFill>
                  <a:schemeClr val="tx1"/>
                </a:solidFill>
              </a:rPr>
              <a:t>=תפילה}</a:t>
            </a:r>
            <a:r>
              <a:rPr lang="en-US" dirty="0">
                <a:solidFill>
                  <a:schemeClr val="tx1"/>
                </a:solidFill>
              </a:rPr>
              <a:t>}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F9155CC-ECBE-47A2-988B-BC58E7518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60" y="308917"/>
            <a:ext cx="1743075" cy="148575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D4F76BC-F8E9-42FE-94CD-F1836548C14F}"/>
              </a:ext>
            </a:extLst>
          </p:cNvPr>
          <p:cNvSpPr txBox="1"/>
          <p:nvPr/>
        </p:nvSpPr>
        <p:spPr>
          <a:xfrm>
            <a:off x="2938653" y="654216"/>
            <a:ext cx="9606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יעקב אבינו</a:t>
            </a:r>
            <a:r>
              <a:rPr lang="he-IL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818EB5-E32F-415F-B6DF-16A14FB565CF}"/>
              </a:ext>
            </a:extLst>
          </p:cNvPr>
          <p:cNvSpPr txBox="1"/>
          <p:nvPr/>
        </p:nvSpPr>
        <p:spPr>
          <a:xfrm>
            <a:off x="987972" y="16994"/>
            <a:ext cx="548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*הדמויות אינן באות ח"ו לגלם את האבות הקדושים </a:t>
            </a:r>
          </a:p>
        </p:txBody>
      </p:sp>
    </p:spTree>
    <p:extLst>
      <p:ext uri="{BB962C8B-B14F-4D97-AF65-F5344CB8AC3E}">
        <p14:creationId xmlns:p14="http://schemas.microsoft.com/office/powerpoint/2010/main" val="26331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2" grpId="0" animBg="1"/>
      <p:bldP spid="22" grpId="0" animBg="1"/>
      <p:bldP spid="25" grpId="0" animBg="1"/>
      <p:bldP spid="29" grpId="0" animBg="1"/>
      <p:bldP spid="10" grpId="0"/>
    </p:bldLst>
  </p:timing>
</p:sld>
</file>

<file path=ppt/theme/theme1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0ECE5FF1B52AD44B7B7809E706ACD6E" ma:contentTypeVersion="8" ma:contentTypeDescription="צור מסמך חדש." ma:contentTypeScope="" ma:versionID="629a6b5cadb33a06852774845a29c18c">
  <xsd:schema xmlns:xsd="http://www.w3.org/2001/XMLSchema" xmlns:xs="http://www.w3.org/2001/XMLSchema" xmlns:p="http://schemas.microsoft.com/office/2006/metadata/properties" xmlns:ns3="b2a09a00-ffff-426c-b167-f3a434d1ea09" targetNamespace="http://schemas.microsoft.com/office/2006/metadata/properties" ma:root="true" ma:fieldsID="7e7ca5bf3f8e9a1b30b7a73fa66bfaec" ns3:_="">
    <xsd:import namespace="b2a09a00-ffff-426c-b167-f3a434d1ea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9a00-ffff-426c-b167-f3a434d1e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16DBA-12DF-4950-B83D-897D765850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2a09a00-ffff-426c-b167-f3a434d1ea0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25A1B8-4A4F-4199-9485-83F5E7FE8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9a00-ffff-426c-b167-f3a434d1e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E1F36-E243-42C0-95A4-9D5FB4184E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גלריה</Template>
  <TotalTime>658</TotalTime>
  <Words>1195</Words>
  <Application>Microsoft Office PowerPoint</Application>
  <PresentationFormat>מסך רחב</PresentationFormat>
  <Paragraphs>110</Paragraphs>
  <Slides>25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4" baseType="lpstr">
      <vt:lpstr>Arial</vt:lpstr>
      <vt:lpstr>Calibri</vt:lpstr>
      <vt:lpstr>Gill Sans MT</vt:lpstr>
      <vt:lpstr>Guttman Kav</vt:lpstr>
      <vt:lpstr>Guttman Stam1</vt:lpstr>
      <vt:lpstr>Guttman Vilna</vt:lpstr>
      <vt:lpstr>Impact</vt:lpstr>
      <vt:lpstr>Narkisim</vt:lpstr>
      <vt:lpstr>גלריה</vt:lpstr>
      <vt:lpstr>תפילות אבות תקנום ותפילות כנגד תמידין  </vt:lpstr>
      <vt:lpstr>מצגת של PowerPoint‏</vt:lpstr>
      <vt:lpstr>תניא כוותיה דרבי יוסי בר' חנינא </vt:lpstr>
      <vt:lpstr>שחרית אברהם תיקן מתוך הברייתא</vt:lpstr>
      <vt:lpstr>מצגת של PowerPoint‏</vt:lpstr>
      <vt:lpstr>מנחה יצחק תיקן מתוך הברייתא</vt:lpstr>
      <vt:lpstr>מצגת של PowerPoint‏</vt:lpstr>
      <vt:lpstr>ערבית יעקב תיקן מתוך הברייתא</vt:lpstr>
      <vt:lpstr>ערבית יעקב תיקן תרשים</vt:lpstr>
      <vt:lpstr>שיטת ר' יהושע בן לוי  רבי יהושע בן לוי אמר ותפלות כנגד תמידין תקנום  </vt:lpstr>
      <vt:lpstr>שיטת חכמים- שחרית עד חצות כנגד תמיד של שחר מתוך הברייתא </vt:lpstr>
      <vt:lpstr>שיטת חכמים- שחרית עד חצות כנגד תמיד של שחר תרשים</vt:lpstr>
      <vt:lpstr>שיטת ר' יהודה- שחרית עד ארבע שעות כנגד תמיד של שחר מתוך הברייתא</vt:lpstr>
      <vt:lpstr>שיטת ר' יהודה- שחרית עד ארבע שעות כנגד תמיד של שחר תרשים  </vt:lpstr>
      <vt:lpstr>שיטת חכמים-תפילת מנחה עד הערב כנגד תמיד של בין הערבים מתוך הגמרא</vt:lpstr>
      <vt:lpstr>שיטת חכמים-תפילת מנחה עד הערב כנגד תמיד של בין הערבים תרשים</vt:lpstr>
      <vt:lpstr>שיטת ר' יהודה תפילת מנחה עד פלג המנחה כנגד תמיד של בין הערביים מתוך הגמרא</vt:lpstr>
      <vt:lpstr>שיטת ר' יהודה תפילת מנחה עד פלג המנחה  כנגד תמיד של בין הערביים תרשים</vt:lpstr>
      <vt:lpstr>שיטת כולם תפילת ערבית כל הלילה כנגד  איברים ופדרים שלא נתעכלו מתוך הברייתא </vt:lpstr>
      <vt:lpstr>שיטת כולם תפילת ערבית כל הלילה כנגד  איברים ופדרים שלא נתעכלו תרשים</vt:lpstr>
      <vt:lpstr>שיטת חכמים תפילת מוסף כל היום  כנגד קורבן מוסף מתוך הברייתא</vt:lpstr>
      <vt:lpstr>שיטת חכמים תפילת מוסף כל היום  כנגד קורבן מוסף תרשים</vt:lpstr>
      <vt:lpstr>שיטת ר' יהודה תפילת מוסף עד שבע שעות כנגד קורבן מוסף מתוך הברייתא</vt:lpstr>
      <vt:lpstr>שיטת ר' יהודה תפילת מוסף עד שבע שעות כנגד קורבן מוסף תרשים</vt:lpstr>
      <vt:lpstr>שמחים שצפייתם בנו באהבה!!! יאיר, דוד ורפאל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תפילות אבות תקנום ותפילות כנגד תמידין</dc:title>
  <dc:creator>יוסף סוראני</dc:creator>
  <cp:lastModifiedBy>יוסף סוראני</cp:lastModifiedBy>
  <cp:revision>24</cp:revision>
  <dcterms:created xsi:type="dcterms:W3CDTF">2022-01-02T16:46:23Z</dcterms:created>
  <dcterms:modified xsi:type="dcterms:W3CDTF">2022-01-10T18:09:05Z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0x01010040ECE5FF1B52AD44B7B7809E706ACD6E</vt:lpwstr>
  </property>
</Properties>
</file>