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8AF3F0-83BD-4069-B94E-E0D4D287F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BD71014-AE4F-46F9-BE0B-F106D8CB6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D564743-3427-489F-A4FC-17F36C399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54B069E-03BA-4FA0-A3EC-3A8EB969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5BE8DD-2098-4A1C-AF3E-AA8BE6EE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20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81A721-218A-45F4-A38C-5914AA29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55C3BCD-974D-42BF-AAB5-D81FD7FC3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D1DE498-5685-4D8E-B825-D78113D4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261C600-EA71-4CDC-AAB8-22726F95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33C6B3-9A5B-40C0-A3E6-875B74F3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799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986FF36-296D-4185-82DC-C29815DCF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ECE029A-9C27-4899-BC8E-8C6E498EC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3A54871-27B7-48A1-A402-5DFAB218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6A9000D-B9B3-426B-8982-965F5E37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DE7FD7C-AE27-4C42-8A6C-5280F3B0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06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B87465-6EFD-4E63-B361-6666DB40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03482B4-8A22-4ED9-800F-8C80F59BB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736585B-B0B6-40D0-82D2-701D5156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3F4DF5-6BD0-482D-884B-6F6D39A6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8D7FF4-3F88-4D6E-A5B0-CAF54C8A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16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5C3AE6F-56EC-4AC9-BF7C-381CF179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A7FE617-63CD-48AF-84F0-EF703D00F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4944611-1792-4FF5-B1EB-227E5723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188C058-9D4C-48E4-827E-4A5D0E4C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3E9E8E3-F2F7-4E45-87A7-7C131958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617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1296DE-5CC1-4AF9-B17D-602E90F3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C40E680-D16B-4631-BB74-5AE2013E0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4B8ECA4-4792-477F-B772-B702C1345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CA4D9DA-49FA-4A42-A7D3-2DB485FD6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F8F979A-2931-45A4-8744-CDA26AC95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C828EED-1333-4EC3-9AE4-752D2446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935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BDABC3-131F-4EAD-BD78-8B725B52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0312CAB-F42A-4939-B04C-B0DE317D2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DDE53A0-4E2E-4994-8322-F4AB4182A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3C9150D-656F-4030-8B73-7EF114254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9B5198A-1089-4C1F-A09D-5D0574192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F519A7F-FB51-4CA0-8693-38ED658F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0F43F78-599B-4916-8555-BDB60054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3B153EA-2144-47A6-8FA2-7F669F68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41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302D84-4DD6-45E4-B7EB-59F07E21A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D3FDC63-AC25-437C-A25E-699CC3EE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0A21E0A-5E28-4BEC-BFE8-D2A2445A1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B01C30C-33B7-4564-9242-13D3113B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352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F7F22E9-4CCA-4117-B27A-85F24CDD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F46C986-DF28-4F6F-B6F3-8EA24625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69AEB96-B9A0-48A3-8EE3-D802A142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698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9F24CD8-439F-43CE-8C85-D370AE09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5411F6-8B57-4C79-88AD-76DE8DAA4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75C9F8F-31DE-4946-AF35-7922AF18B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0B7726D-7D4D-4DB0-879D-4B593244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0103386-DAA7-486A-8EAE-A90D4A9D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8C67842-434C-4E9D-A05D-5E96D884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29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F1DCDA-556A-4AB5-9FFA-C7D26E17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EC614C8-C8FF-423E-A552-FB08A518A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ECFC205-D816-4B83-80DA-5D0536B33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ED49C7F-0412-4BBD-AE22-371B719A4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DE6E048-E23E-4148-AE91-9EFB6A60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54132B9-43F2-416B-9BFF-00390DF5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10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5DD6C92-5420-4AB7-81D9-374BD272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1F9E400-90B1-462A-99F6-895E2537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4627F27-F1EC-4436-8C57-BA9AB1C34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09298-B4E8-4142-8CAD-51867B9B5342}" type="datetimeFigureOut">
              <a:rPr lang="he-IL" smtClean="0"/>
              <a:t>כ'/תמוז/תש"פ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9E2510-FAC9-4632-9408-2EEC1977B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ABCFFED-2A60-434E-BD97-F00644A91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BF3D2-A3BA-4C4D-B2C4-AC01C81766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952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B538A7B5-B32D-421E-B110-AB5B1A7CC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36">
            <a:extLst>
              <a:ext uri="{FF2B5EF4-FFF2-40B4-BE49-F238E27FC236}">
                <a16:creationId xmlns:a16="http://schemas.microsoft.com/office/drawing/2014/main" id="{14D36999-26F8-45E4-AB41-D485D0B0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40012"/>
            <a:ext cx="12191999" cy="280335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138">
            <a:extLst>
              <a:ext uri="{FF2B5EF4-FFF2-40B4-BE49-F238E27FC236}">
                <a16:creationId xmlns:a16="http://schemas.microsoft.com/office/drawing/2014/main" id="{30F8DA27-CE91-4AEB-B854-6F06B5485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3563" r="8214" b="45501"/>
          <a:stretch/>
        </p:blipFill>
        <p:spPr>
          <a:xfrm flipV="1">
            <a:off x="1" y="2404067"/>
            <a:ext cx="12191999" cy="2539327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B8B65A5D-72B7-485E-8FD8-EEE1E8BA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4" y="4494130"/>
            <a:ext cx="10640754" cy="775845"/>
          </a:xfrm>
        </p:spPr>
        <p:txBody>
          <a:bodyPr anchor="b">
            <a:normAutofit fontScale="90000"/>
          </a:bodyPr>
          <a:lstStyle/>
          <a:p>
            <a:r>
              <a:rPr lang="he-IL" sz="44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מה הכלים שיש לפוסק להכריע מי צודק בסיפור?</a:t>
            </a:r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F7AF4E20-3DDE-4998-96BE-44EE18254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6237"/>
          <a:stretch/>
        </p:blipFill>
        <p:spPr>
          <a:xfrm flipV="1">
            <a:off x="0" y="5616534"/>
            <a:ext cx="12191999" cy="1129775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E7E8D54-EDCC-42C7-8547-7EC626D73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2" y="5265889"/>
            <a:ext cx="9163757" cy="450447"/>
          </a:xfrm>
        </p:spPr>
        <p:txBody>
          <a:bodyPr anchor="ctr">
            <a:normAutofit/>
          </a:bodyPr>
          <a:lstStyle/>
          <a:p>
            <a:r>
              <a:rPr lang="he-IL" dirty="0">
                <a:solidFill>
                  <a:srgbClr val="FFFFFF"/>
                </a:solidFill>
              </a:rPr>
              <a:t>פתיחה לפרק- שנים </a:t>
            </a:r>
            <a:r>
              <a:rPr lang="he-IL" dirty="0" err="1">
                <a:solidFill>
                  <a:srgbClr val="FFFFFF"/>
                </a:solidFill>
              </a:rPr>
              <a:t>אוחזין</a:t>
            </a:r>
            <a:endParaRPr lang="he-IL" dirty="0">
              <a:solidFill>
                <a:srgbClr val="FFFFFF"/>
              </a:solidFill>
            </a:endParaRPr>
          </a:p>
        </p:txBody>
      </p:sp>
      <p:pic>
        <p:nvPicPr>
          <p:cNvPr id="1026" name="Picture 2" descr="ויכוח – ציטטות">
            <a:extLst>
              <a:ext uri="{FF2B5EF4-FFF2-40B4-BE49-F238E27FC236}">
                <a16:creationId xmlns:a16="http://schemas.microsoft.com/office/drawing/2014/main" id="{C7A96BF7-65BC-4E06-B742-2341B742FC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6" t="-28232" r="5067" b="2"/>
          <a:stretch/>
        </p:blipFill>
        <p:spPr bwMode="auto">
          <a:xfrm>
            <a:off x="4307014" y="388525"/>
            <a:ext cx="4004693" cy="320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15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id="{E486F299-9444-498B-87C9-418B50419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he-IL" sz="40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מקרים שנפגש איתם בפרק שלנו:</a:t>
            </a:r>
            <a:br>
              <a:rPr lang="he-IL" sz="40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</a:br>
            <a:r>
              <a:rPr lang="he-IL" sz="40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הראשון: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86AF3B9-58A2-43EB-8598-7428CE3CF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308" y="2978794"/>
            <a:ext cx="5126493" cy="1280386"/>
          </a:xfrm>
        </p:spPr>
        <p:txBody>
          <a:bodyPr>
            <a:normAutofit/>
          </a:bodyPr>
          <a:lstStyle/>
          <a:p>
            <a:r>
              <a:rPr lang="he-IL" sz="3600" dirty="0">
                <a:latin typeface="Guttman Kav" panose="02010401010101010101" pitchFamily="2" charset="-79"/>
                <a:cs typeface="Guttman Kav" panose="02010401010101010101" pitchFamily="2" charset="-79"/>
              </a:rPr>
              <a:t>שנים מחזיקים בחפץ.</a:t>
            </a:r>
          </a:p>
          <a:p>
            <a:endParaRPr lang="en-US" sz="3600" dirty="0">
              <a:cs typeface="Guttman Kav" panose="02010401010101010101" pitchFamily="2" charset="-79"/>
            </a:endParaRPr>
          </a:p>
          <a:p>
            <a:endParaRPr lang="he-IL" sz="36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pic>
        <p:nvPicPr>
          <p:cNvPr id="5122" name="Picture 2" descr="Uncategorized | Blogged Gemorrah Project">
            <a:extLst>
              <a:ext uri="{FF2B5EF4-FFF2-40B4-BE49-F238E27FC236}">
                <a16:creationId xmlns:a16="http://schemas.microsoft.com/office/drawing/2014/main" id="{54EF4C5D-1FF8-485F-BAFF-CB1ABD183F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8"/>
          <a:stretch/>
        </p:blipFill>
        <p:spPr bwMode="auto">
          <a:xfrm>
            <a:off x="1424904" y="2953627"/>
            <a:ext cx="4802404" cy="35633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86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32FD50D0-1315-48C4-BB87-7646B049A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CA83E95F-11F0-4EF3-B911-EC4A265F0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8" name="Freeform 44">
              <a:extLst>
                <a:ext uri="{FF2B5EF4-FFF2-40B4-BE49-F238E27FC236}">
                  <a16:creationId xmlns:a16="http://schemas.microsoft.com/office/drawing/2014/main" id="{4A5621C8-F0D7-4928-9BC5-B15B318AF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5">
              <a:extLst>
                <a:ext uri="{FF2B5EF4-FFF2-40B4-BE49-F238E27FC236}">
                  <a16:creationId xmlns:a16="http://schemas.microsoft.com/office/drawing/2014/main" id="{3F55EE6D-8E4E-47F0-B7BC-D45AECE43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6">
              <a:extLst>
                <a:ext uri="{FF2B5EF4-FFF2-40B4-BE49-F238E27FC236}">
                  <a16:creationId xmlns:a16="http://schemas.microsoft.com/office/drawing/2014/main" id="{C2EC5D6B-2D05-4DDF-9E09-8814EA492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7">
              <a:extLst>
                <a:ext uri="{FF2B5EF4-FFF2-40B4-BE49-F238E27FC236}">
                  <a16:creationId xmlns:a16="http://schemas.microsoft.com/office/drawing/2014/main" id="{F7890FC4-3706-4665-B92A-D37982414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5B29EAEC-4EE8-4823-BBB4-9012708C8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id="{80DA5403-FEBB-4CD2-84EB-0DF54B6E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he-IL" sz="40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מחליף פרה בחמור וילדה</a:t>
            </a:r>
            <a:br>
              <a:rPr lang="en-US" sz="4000" dirty="0">
                <a:solidFill>
                  <a:srgbClr val="FFFFFF"/>
                </a:solidFill>
                <a:cs typeface="Guttman Kav" panose="02010401010101010101" pitchFamily="2" charset="-79"/>
              </a:rPr>
            </a:br>
            <a:endParaRPr lang="he-IL" sz="4000" dirty="0">
              <a:solidFill>
                <a:srgbClr val="FFFFFF"/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2354F50-52D0-4307-AA62-4E2B4B6C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343" y="2543175"/>
            <a:ext cx="3385635" cy="3363846"/>
          </a:xfrm>
        </p:spPr>
        <p:txBody>
          <a:bodyPr anchor="ctr">
            <a:normAutofit/>
          </a:bodyPr>
          <a:lstStyle/>
          <a:p>
            <a:endParaRPr lang="he-IL" sz="2000"/>
          </a:p>
          <a:p>
            <a:endParaRPr lang="he-IL" sz="2000"/>
          </a:p>
        </p:txBody>
      </p:sp>
      <p:pic>
        <p:nvPicPr>
          <p:cNvPr id="15" name="Picture 4" descr="בלון הליום מזל טוב - פרחי גילה | חנות פרחים בירושלים">
            <a:extLst>
              <a:ext uri="{FF2B5EF4-FFF2-40B4-BE49-F238E27FC236}">
                <a16:creationId xmlns:a16="http://schemas.microsoft.com/office/drawing/2014/main" id="{3BBCC7A1-B285-4A73-B8A3-63C789E8C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6639" y="2881439"/>
            <a:ext cx="2650372" cy="263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נוגע ללב – רותם סלע – עדות של אמא">
            <a:extLst>
              <a:ext uri="{FF2B5EF4-FFF2-40B4-BE49-F238E27FC236}">
                <a16:creationId xmlns:a16="http://schemas.microsoft.com/office/drawing/2014/main" id="{2D9B505C-0886-439E-BC8B-0641A3C9BC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5" r="14225" b="2"/>
          <a:stretch/>
        </p:blipFill>
        <p:spPr bwMode="auto">
          <a:xfrm>
            <a:off x="8087032" y="3206411"/>
            <a:ext cx="2657430" cy="197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מציין מיקום תוכן 2">
            <a:extLst>
              <a:ext uri="{FF2B5EF4-FFF2-40B4-BE49-F238E27FC236}">
                <a16:creationId xmlns:a16="http://schemas.microsoft.com/office/drawing/2014/main" id="{3F7F0073-227F-49ED-B403-35EFCC6EA2B1}"/>
              </a:ext>
            </a:extLst>
          </p:cNvPr>
          <p:cNvSpPr txBox="1">
            <a:spLocks/>
          </p:cNvSpPr>
          <p:nvPr/>
        </p:nvSpPr>
        <p:spPr>
          <a:xfrm>
            <a:off x="1290704" y="3008946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8800" dirty="0">
                <a:solidFill>
                  <a:srgbClr val="FF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מתי נולד העגל?</a:t>
            </a:r>
          </a:p>
        </p:txBody>
      </p:sp>
    </p:spTree>
    <p:extLst>
      <p:ext uri="{BB962C8B-B14F-4D97-AF65-F5344CB8AC3E}">
        <p14:creationId xmlns:p14="http://schemas.microsoft.com/office/powerpoint/2010/main" val="140724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B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E652EF3-751F-4EDF-BE99-7A3E299A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קיבל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מאחד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מנה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ומאחד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שני</a:t>
            </a:r>
            <a:r>
              <a:rPr lang="he-IL" sz="3600" dirty="0">
                <a:solidFill>
                  <a:srgbClr val="FFFFFF"/>
                </a:solidFill>
                <a:cs typeface="Guttman Kav" panose="02010401010101010101" pitchFamily="2" charset="-79"/>
              </a:rPr>
              <a:t>ם.</a:t>
            </a:r>
            <a:b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</a:b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ולא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יודע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למי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נתן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את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3600" dirty="0" err="1">
                <a:solidFill>
                  <a:srgbClr val="FFFFFF"/>
                </a:solidFill>
                <a:cs typeface="Guttman Kav" panose="02010401010101010101" pitchFamily="2" charset="-79"/>
              </a:rPr>
              <a:t>השלישי</a:t>
            </a:r>
            <a: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  <a:t>?</a:t>
            </a:r>
            <a:br>
              <a:rPr lang="en-US" sz="3600" dirty="0">
                <a:solidFill>
                  <a:srgbClr val="FFFFFF"/>
                </a:solidFill>
                <a:cs typeface="Guttman Kav" panose="02010401010101010101" pitchFamily="2" charset="-79"/>
              </a:rPr>
            </a:br>
            <a:endParaRPr lang="en-US" sz="3600" dirty="0">
              <a:solidFill>
                <a:srgbClr val="FFFFFF"/>
              </a:solidFill>
              <a:cs typeface="Guttman Kav" panose="02010401010101010101" pitchFamily="2" charset="-79"/>
            </a:endParaRP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הפקדות לקופת גמל לקצבה לפי תיקון 190 - ביטוח ופיננסים">
            <a:extLst>
              <a:ext uri="{FF2B5EF4-FFF2-40B4-BE49-F238E27FC236}">
                <a16:creationId xmlns:a16="http://schemas.microsoft.com/office/drawing/2014/main" id="{673D6959-34DB-4410-AD43-FC58B72DF6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" r="611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95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id="{66EC65BD-365B-409E-8596-0FF76B2EB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322" y="574110"/>
            <a:ext cx="10306520" cy="1325563"/>
          </a:xfrm>
        </p:spPr>
        <p:txBody>
          <a:bodyPr>
            <a:normAutofit/>
          </a:bodyPr>
          <a:lstStyle/>
          <a:p>
            <a:r>
              <a:rPr lang="he-IL" sz="40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הדרך הכי מוכרת להכריע בדיני ממונות על פי ההלכה היא: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A9CCBB4-2AD0-4617-B1BA-62FA45DE7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5793310" cy="3563159"/>
          </a:xfrm>
        </p:spPr>
        <p:txBody>
          <a:bodyPr>
            <a:normAutofit/>
          </a:bodyPr>
          <a:lstStyle/>
          <a:p>
            <a:endParaRPr lang="he-IL" sz="36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marL="0" indent="0" algn="ctr">
              <a:buNone/>
            </a:pP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" על פי שני עדים או על פי שלשה עדים יקום דבר" </a:t>
            </a:r>
          </a:p>
          <a:p>
            <a:pPr marL="0" indent="0" algn="ctr">
              <a:buNone/>
            </a:pPr>
            <a:r>
              <a:rPr lang="he-IL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(דברים </a:t>
            </a:r>
            <a:r>
              <a:rPr lang="he-IL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יט</a:t>
            </a:r>
            <a:r>
              <a:rPr lang="he-IL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, טו)</a:t>
            </a:r>
          </a:p>
        </p:txBody>
      </p:sp>
      <p:pic>
        <p:nvPicPr>
          <p:cNvPr id="2050" name="Picture 2" descr="ציור של שני האדונים לובש חליפות | וקטורים לשימוש ציבורי">
            <a:extLst>
              <a:ext uri="{FF2B5EF4-FFF2-40B4-BE49-F238E27FC236}">
                <a16:creationId xmlns:a16="http://schemas.microsoft.com/office/drawing/2014/main" id="{F8A877B1-A51A-4BBD-ABB2-0386606DC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" b="1911"/>
          <a:stretch/>
        </p:blipFill>
        <p:spPr bwMode="auto">
          <a:xfrm>
            <a:off x="7221648" y="2238777"/>
            <a:ext cx="4560642" cy="4356713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483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4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6178E5B-45E4-4184-8548-D1E68DD1B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2370" y="618681"/>
            <a:ext cx="3084998" cy="55900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/>
            <a:r>
              <a:rPr lang="en-US" sz="4800" dirty="0" err="1">
                <a:solidFill>
                  <a:srgbClr val="FFFFFF"/>
                </a:solidFill>
                <a:cs typeface="Guttman Kav" panose="02010401010101010101" pitchFamily="2" charset="-79"/>
              </a:rPr>
              <a:t>הודאת</a:t>
            </a:r>
            <a:r>
              <a:rPr lang="en-US" sz="48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4800" dirty="0" err="1">
                <a:solidFill>
                  <a:srgbClr val="FFFFFF"/>
                </a:solidFill>
                <a:cs typeface="Guttman Kav" panose="02010401010101010101" pitchFamily="2" charset="-79"/>
              </a:rPr>
              <a:t>בעל</a:t>
            </a:r>
            <a:r>
              <a:rPr lang="en-US" sz="48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4800" dirty="0" err="1">
                <a:solidFill>
                  <a:srgbClr val="FFFFFF"/>
                </a:solidFill>
                <a:cs typeface="Guttman Kav" panose="02010401010101010101" pitchFamily="2" charset="-79"/>
              </a:rPr>
              <a:t>דין</a:t>
            </a:r>
            <a:r>
              <a:rPr lang="en-US" sz="48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4800" dirty="0" err="1">
                <a:solidFill>
                  <a:srgbClr val="FFFFFF"/>
                </a:solidFill>
                <a:cs typeface="Guttman Kav" panose="02010401010101010101" pitchFamily="2" charset="-79"/>
              </a:rPr>
              <a:t>כמאה</a:t>
            </a:r>
            <a:r>
              <a:rPr lang="en-US" sz="4800" dirty="0">
                <a:solidFill>
                  <a:srgbClr val="FFFFFF"/>
                </a:solidFill>
                <a:cs typeface="Guttman Kav" panose="02010401010101010101" pitchFamily="2" charset="-79"/>
              </a:rPr>
              <a:t> </a:t>
            </a:r>
            <a:r>
              <a:rPr lang="en-US" sz="4800" dirty="0" err="1">
                <a:solidFill>
                  <a:srgbClr val="FFFFFF"/>
                </a:solidFill>
                <a:cs typeface="Guttman Kav" panose="02010401010101010101" pitchFamily="2" charset="-79"/>
              </a:rPr>
              <a:t>עדים</a:t>
            </a:r>
            <a:endParaRPr lang="en-US" sz="4800" dirty="0">
              <a:solidFill>
                <a:srgbClr val="FFFFFF"/>
              </a:solidFill>
              <a:cs typeface="Guttman Kav" panose="02010401010101010101" pitchFamily="2" charset="-79"/>
            </a:endParaRP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מודה אני לפניך - חנן מזור | לחן ועיבוד: אורי קריב‎ - YouTube">
            <a:extLst>
              <a:ext uri="{FF2B5EF4-FFF2-40B4-BE49-F238E27FC236}">
                <a16:creationId xmlns:a16="http://schemas.microsoft.com/office/drawing/2014/main" id="{66585FAD-73A5-40A1-A86C-8D19EBB0AA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5" r="609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01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1CCFEEC-CFFC-43FC-A86E-86E74F1B8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 fontScale="90000"/>
          </a:bodyPr>
          <a:lstStyle/>
          <a:p>
            <a:r>
              <a:rPr lang="he-IL" sz="38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וכשאין עדים, והבן אדם לא מודה- מה נעשה?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C9F192E-6D54-495F-8004-142EF38D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במקרה זה, שאלת המפתח תהיה, ראשית מהו המצב הקיים, ומי הוא זה שרוצה לשנות אותו.</a:t>
            </a:r>
          </a:p>
          <a:p>
            <a:pPr marL="0" indent="0" algn="just">
              <a:buNone/>
            </a:pPr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ובלשון חז"ל</a:t>
            </a:r>
          </a:p>
          <a:p>
            <a:pPr marL="0" indent="0" algn="just">
              <a:buNone/>
            </a:pPr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"המוציא </a:t>
            </a:r>
            <a:r>
              <a:rPr lang="he-IL" sz="2400" dirty="0" err="1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מחבירו</a:t>
            </a:r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 עליו הראיה". (</a:t>
            </a:r>
            <a:r>
              <a:rPr lang="he-IL" sz="2400" dirty="0" err="1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ב"ק</a:t>
            </a:r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 מו:)</a:t>
            </a:r>
          </a:p>
          <a:p>
            <a:pPr marL="0" indent="0" algn="just">
              <a:buNone/>
            </a:pPr>
            <a:endParaRPr lang="he-IL" sz="2400" dirty="0">
              <a:solidFill>
                <a:schemeClr val="bg1"/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pic>
        <p:nvPicPr>
          <p:cNvPr id="4100" name="Picture 4" descr="כמה כסף מרוויחים אתרי הטורנט הגדולים ?">
            <a:extLst>
              <a:ext uri="{FF2B5EF4-FFF2-40B4-BE49-F238E27FC236}">
                <a16:creationId xmlns:a16="http://schemas.microsoft.com/office/drawing/2014/main" id="{F6B4AF2B-B404-4743-BE9B-CC6B095034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" r="-2" b="19080"/>
          <a:stretch/>
        </p:blipFill>
        <p:spPr bwMode="auto">
          <a:xfrm>
            <a:off x="6522277" y="3429000"/>
            <a:ext cx="5666547" cy="339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CA240C79-242E-4918-9F28-B101847D1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2277" y="3386960"/>
            <a:ext cx="56697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תוכיח לי שיש בורא לעולם | הרב שלום ארוש תקצירים‎ - YouTube">
            <a:extLst>
              <a:ext uri="{FF2B5EF4-FFF2-40B4-BE49-F238E27FC236}">
                <a16:creationId xmlns:a16="http://schemas.microsoft.com/office/drawing/2014/main" id="{C9263C77-EEB5-4BB2-A7AD-54A5E60130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13" t="18024" r="10135" b="58009"/>
          <a:stretch/>
        </p:blipFill>
        <p:spPr bwMode="auto">
          <a:xfrm>
            <a:off x="6946211" y="376532"/>
            <a:ext cx="4407590" cy="22222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A3669BB1-D62B-42AD-90A8-F391755A817C}"/>
              </a:ext>
            </a:extLst>
          </p:cNvPr>
          <p:cNvSpPr/>
          <p:nvPr/>
        </p:nvSpPr>
        <p:spPr>
          <a:xfrm>
            <a:off x="1471613" y="360362"/>
            <a:ext cx="9596437" cy="13255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0007E2D5-80A7-4A36-9DDF-CDBD61D93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e-IL" dirty="0">
                <a:latin typeface="Guttman Kav" panose="02010401010101010101" pitchFamily="2" charset="-79"/>
                <a:cs typeface="Guttman Kav" panose="02010401010101010101" pitchFamily="2" charset="-79"/>
              </a:rPr>
              <a:t>למה ה"מוחזק" נמצא בעמדת הכוח?</a:t>
            </a:r>
            <a:br>
              <a:rPr lang="he-IL" dirty="0">
                <a:latin typeface="Guttman Kav" panose="02010401010101010101" pitchFamily="2" charset="-79"/>
                <a:cs typeface="Guttman Kav" panose="02010401010101010101" pitchFamily="2" charset="-79"/>
              </a:rPr>
            </a:br>
            <a:r>
              <a:rPr lang="he-IL" sz="2800" b="1" dirty="0">
                <a:latin typeface="Guttman Kav" panose="02010401010101010101" pitchFamily="2" charset="-79"/>
                <a:cs typeface="Guttman Kav" panose="02010401010101010101" pitchFamily="2" charset="-79"/>
              </a:rPr>
              <a:t>(חידושי </a:t>
            </a:r>
            <a:r>
              <a:rPr lang="he-IL" sz="2800" b="1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הרי"ם</a:t>
            </a:r>
            <a:r>
              <a:rPr lang="he-IL" sz="2800" b="1" dirty="0">
                <a:latin typeface="Guttman Kav" panose="02010401010101010101" pitchFamily="2" charset="-79"/>
                <a:cs typeface="Guttman Kav" panose="02010401010101010101" pitchFamily="2" charset="-79"/>
              </a:rPr>
              <a:t> כתובות </a:t>
            </a:r>
            <a:r>
              <a:rPr lang="he-IL" sz="2800" b="1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מב</a:t>
            </a:r>
            <a:r>
              <a:rPr lang="he-IL" sz="2800" b="1" dirty="0">
                <a:latin typeface="Guttman Kav" panose="02010401010101010101" pitchFamily="2" charset="-79"/>
                <a:cs typeface="Guttman Kav" panose="02010401010101010101" pitchFamily="2" charset="-79"/>
              </a:rPr>
              <a:t>, א)</a:t>
            </a: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50E331A0-3ED6-4D4F-9681-CA04204A63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623" t="50705" r="36229" b="35545"/>
          <a:stretch/>
        </p:blipFill>
        <p:spPr>
          <a:xfrm>
            <a:off x="1685925" y="2576514"/>
            <a:ext cx="8486776" cy="21072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65BB0527-24EA-4008-A524-652564028013}"/>
              </a:ext>
            </a:extLst>
          </p:cNvPr>
          <p:cNvSpPr/>
          <p:nvPr/>
        </p:nvSpPr>
        <p:spPr>
          <a:xfrm>
            <a:off x="4357689" y="2722880"/>
            <a:ext cx="5680392" cy="36576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AA5AA4C4-3279-4702-B350-756F5E311DB0}"/>
              </a:ext>
            </a:extLst>
          </p:cNvPr>
          <p:cNvSpPr/>
          <p:nvPr/>
        </p:nvSpPr>
        <p:spPr>
          <a:xfrm>
            <a:off x="1838960" y="4246881"/>
            <a:ext cx="1564640" cy="3149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09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3B12384D-1EE4-467A-8897-3F007311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e-IL" sz="28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האם זה אומר שבכל מקרה שאין עדים, בית הדין פשוט יזכה את הנתבע וידחה את התביעה על הסף?</a:t>
            </a:r>
            <a:br>
              <a:rPr lang="he-IL" sz="28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</a:br>
            <a:endParaRPr lang="he-IL" sz="2800" dirty="0">
              <a:solidFill>
                <a:srgbClr val="FFFFFF"/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45315AD-2832-4A5E-9C36-DB3BF0DED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he-IL" sz="2000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ממש לא..</a:t>
            </a:r>
          </a:p>
          <a:p>
            <a:endParaRPr lang="he-IL" sz="2000" dirty="0">
              <a:solidFill>
                <a:srgbClr val="000000"/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r>
              <a:rPr lang="he-IL" sz="2000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בשביל לקבל "מוחזקות" לא תמיד צריך להיות הנתבע..</a:t>
            </a:r>
          </a:p>
          <a:p>
            <a:r>
              <a:rPr lang="he-IL" sz="2000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(רמב"ם </a:t>
            </a:r>
            <a:r>
              <a:rPr lang="he-IL" sz="2000" dirty="0" err="1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מלוה</a:t>
            </a:r>
            <a:r>
              <a:rPr lang="he-IL" sz="2000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 </a:t>
            </a:r>
            <a:r>
              <a:rPr lang="he-IL" sz="2000" dirty="0" err="1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ולוה</a:t>
            </a:r>
            <a:r>
              <a:rPr lang="he-IL" sz="2000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 יד, ב)</a:t>
            </a:r>
          </a:p>
          <a:p>
            <a:pPr lvl="1"/>
            <a:r>
              <a:rPr lang="he-IL" sz="2000" b="1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התובע את </a:t>
            </a:r>
            <a:r>
              <a:rPr lang="he-IL" sz="2000" b="1" dirty="0" err="1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חבירו</a:t>
            </a:r>
            <a:r>
              <a:rPr lang="he-IL" sz="2000" b="1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 לפרעו וטען </a:t>
            </a:r>
            <a:r>
              <a:rPr lang="he-IL" sz="2000" b="1" dirty="0" err="1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הלוה</a:t>
            </a:r>
            <a:r>
              <a:rPr lang="he-IL" sz="2000" b="1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 שפרע שטר זה או מקצתו ובעל השטר אומר לא פרעת כלום אומרים לו שלם לו.</a:t>
            </a:r>
          </a:p>
          <a:p>
            <a:pPr lvl="1"/>
            <a:endParaRPr lang="he-IL" sz="2000" b="1" dirty="0">
              <a:solidFill>
                <a:srgbClr val="000000"/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marL="457200" lvl="1" indent="0">
              <a:buNone/>
            </a:pPr>
            <a:endParaRPr lang="he-IL" sz="2000" b="1" dirty="0">
              <a:solidFill>
                <a:srgbClr val="000000"/>
              </a:solidFill>
              <a:latin typeface="Guttman Kav" panose="02010401010101010101" pitchFamily="2" charset="-79"/>
              <a:cs typeface="Guttman Kav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9555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75ECEA8-B83F-4C2B-82DD-ADE58C21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br>
              <a:rPr lang="he-IL" sz="2400" dirty="0">
                <a:latin typeface="Guttman Kav" panose="02010401010101010101" pitchFamily="2" charset="-79"/>
                <a:cs typeface="Guttman Kav" panose="02010401010101010101" pitchFamily="2" charset="-79"/>
              </a:rPr>
            </a:br>
            <a:r>
              <a:rPr lang="he-IL" sz="2400" dirty="0">
                <a:latin typeface="Guttman Kav" panose="02010401010101010101" pitchFamily="2" charset="-79"/>
                <a:cs typeface="Guttman Kav" panose="02010401010101010101" pitchFamily="2" charset="-79"/>
              </a:rPr>
              <a:t>כלים מדרג ב' שבדרך כלל לבדם אינם יכולים להוציא מהמוחזק, אך כבר מכרסמים בזכותו: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0FE5EE3-B1AF-48E6-8B01-1EF5FC6D8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רוב</a:t>
            </a:r>
          </a:p>
          <a:p>
            <a:r>
              <a:rPr lang="he-IL" sz="2400" dirty="0" err="1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ריעותא</a:t>
            </a:r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 במוחזקות</a:t>
            </a:r>
          </a:p>
          <a:p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דמים מודיעים</a:t>
            </a:r>
          </a:p>
          <a:p>
            <a:r>
              <a:rPr lang="he-IL" sz="2400" dirty="0">
                <a:solidFill>
                  <a:schemeClr val="bg1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ועוד...</a:t>
            </a:r>
          </a:p>
        </p:txBody>
      </p:sp>
    </p:spTree>
    <p:extLst>
      <p:ext uri="{BB962C8B-B14F-4D97-AF65-F5344CB8AC3E}">
        <p14:creationId xmlns:p14="http://schemas.microsoft.com/office/powerpoint/2010/main" val="295255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B0BF6818-9126-4DAF-8C32-BC6137934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437" y="991262"/>
            <a:ext cx="6955124" cy="1066802"/>
          </a:xfrm>
        </p:spPr>
        <p:txBody>
          <a:bodyPr>
            <a:normAutofit/>
          </a:bodyPr>
          <a:lstStyle/>
          <a:p>
            <a:pPr algn="ctr"/>
            <a:r>
              <a:rPr lang="he-IL" sz="28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מצבים בהם התערערה ה"מוחזקות", ולכן היכולת להפטר מלשלם תהיה מותנית בשבועה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2ECB59D-99B3-4340-A9AC-D70058E8B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r>
              <a:rPr lang="he-IL" sz="24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הודאה במקצת</a:t>
            </a:r>
          </a:p>
          <a:p>
            <a:r>
              <a:rPr lang="he-IL" sz="24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עד אחד כנגדו</a:t>
            </a:r>
          </a:p>
          <a:p>
            <a:r>
              <a:rPr lang="he-IL" sz="24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(שבועה נוספת, היא לשומר שהתחייב לשמור, וטוען ששמר כראוי)</a:t>
            </a:r>
          </a:p>
        </p:txBody>
      </p:sp>
    </p:spTree>
    <p:extLst>
      <p:ext uri="{BB962C8B-B14F-4D97-AF65-F5344CB8AC3E}">
        <p14:creationId xmlns:p14="http://schemas.microsoft.com/office/powerpoint/2010/main" val="1978820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7583B60D-D5E1-4C56-81EE-DCE9B12A1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dirty="0">
                <a:solidFill>
                  <a:srgbClr val="FFFFFF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אז בעצם ראינו כשיש מוחזקות, ישנה נקודת פתיחה, שקשה מאוד להוציא ממנה, אך אפשרי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3227381-F399-41DD-BC54-3E964F66B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he-IL" sz="4000" b="1" i="1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ומה עושים במקרה שאין נקודה פתיחה כזו?</a:t>
            </a:r>
          </a:p>
          <a:p>
            <a:endParaRPr lang="he-IL" sz="4000" b="1" i="1" dirty="0">
              <a:solidFill>
                <a:srgbClr val="000000"/>
              </a:solidFill>
            </a:endParaRPr>
          </a:p>
          <a:p>
            <a:r>
              <a:rPr lang="he-IL" sz="4000" b="1" i="1" dirty="0">
                <a:solidFill>
                  <a:srgbClr val="000000"/>
                </a:solidFill>
                <a:latin typeface="Guttman Kav" panose="02010401010101010101" pitchFamily="2" charset="-79"/>
                <a:cs typeface="Guttman Kav" panose="02010401010101010101" pitchFamily="2" charset="-79"/>
              </a:rPr>
              <a:t>מי יכול לחשוב על דוגמאות של ספק ממוני, כשאין מישהו שהיה מוחזק קודם לכן?</a:t>
            </a:r>
          </a:p>
          <a:p>
            <a:endParaRPr lang="he-IL" sz="4000" b="1" dirty="0">
              <a:solidFill>
                <a:srgbClr val="000000"/>
              </a:solidFill>
            </a:endParaRPr>
          </a:p>
          <a:p>
            <a:endParaRPr lang="he-IL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4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249</Words>
  <Application>Microsoft Office PowerPoint</Application>
  <PresentationFormat>מסך רחב</PresentationFormat>
  <Paragraphs>36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Guttman Kav</vt:lpstr>
      <vt:lpstr>Guttman Yad-Brush</vt:lpstr>
      <vt:lpstr>ערכת נושא Office</vt:lpstr>
      <vt:lpstr>מה הכלים שיש לפוסק להכריע מי צודק בסיפור?</vt:lpstr>
      <vt:lpstr>הדרך הכי מוכרת להכריע בדיני ממונות על פי ההלכה היא:</vt:lpstr>
      <vt:lpstr>הודאת בעל דין כמאה עדים</vt:lpstr>
      <vt:lpstr>וכשאין עדים, והבן אדם לא מודה- מה נעשה?</vt:lpstr>
      <vt:lpstr>למה ה"מוחזק" נמצא בעמדת הכוח? (חידושי הרי"ם כתובות מב, א)</vt:lpstr>
      <vt:lpstr>האם זה אומר שבכל מקרה שאין עדים, בית הדין פשוט יזכה את הנתבע וידחה את התביעה על הסף? </vt:lpstr>
      <vt:lpstr> כלים מדרג ב' שבדרך כלל לבדם אינם יכולים להוציא מהמוחזק, אך כבר מכרסמים בזכותו:</vt:lpstr>
      <vt:lpstr>מצבים בהם התערערה ה"מוחזקות", ולכן היכולת להפטר מלשלם תהיה מותנית בשבועה</vt:lpstr>
      <vt:lpstr>אז בעצם ראינו כשיש מוחזקות, ישנה נקודת פתיחה, שקשה מאוד להוציא ממנה, אך אפשרי</vt:lpstr>
      <vt:lpstr>מקרים שנפגש איתם בפרק שלנו: הראשון:</vt:lpstr>
      <vt:lpstr>מחליף פרה בחמור וילדה </vt:lpstr>
      <vt:lpstr>קיבל מאחד מנה ומאחד שנים.  ולא יודע למי נתן את השלישי?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מה הכלים שיש לפוסק להכריע מי צודק בסיפור?</dc:title>
  <dc:creator>יוסף סוראני</dc:creator>
  <cp:lastModifiedBy>יוסף סוראני</cp:lastModifiedBy>
  <cp:revision>3</cp:revision>
  <dcterms:created xsi:type="dcterms:W3CDTF">2020-07-12T08:45:39Z</dcterms:created>
  <dcterms:modified xsi:type="dcterms:W3CDTF">2020-07-12T12:05:42Z</dcterms:modified>
</cp:coreProperties>
</file>