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99E1B523-6191-4B05-B5B8-43F78CA3E9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7840" y="3531204"/>
            <a:ext cx="9287012" cy="2442876"/>
          </a:xfrm>
        </p:spPr>
        <p:txBody>
          <a:bodyPr>
            <a:normAutofit/>
          </a:bodyPr>
          <a:lstStyle/>
          <a:p>
            <a:pPr algn="r"/>
            <a:r>
              <a:rPr lang="he-IL" sz="4000" dirty="0">
                <a:latin typeface="Guttman Kav" panose="02010401010101010101" pitchFamily="2" charset="-79"/>
                <a:cs typeface="Guttman Kav" panose="02010401010101010101" pitchFamily="2" charset="-79"/>
              </a:rPr>
              <a:t>אנחנו ממש לקראת הסוף..</a:t>
            </a:r>
            <a:br>
              <a:rPr lang="he-IL" sz="4000" dirty="0">
                <a:latin typeface="Guttman Kav" panose="02010401010101010101" pitchFamily="2" charset="-79"/>
                <a:cs typeface="Guttman Kav" panose="02010401010101010101" pitchFamily="2" charset="-79"/>
              </a:rPr>
            </a:br>
            <a:r>
              <a:rPr lang="he-IL" sz="2800" dirty="0">
                <a:latin typeface="Guttman Kav" panose="02010401010101010101" pitchFamily="2" charset="-79"/>
                <a:cs typeface="Guttman Kav" panose="02010401010101010101" pitchFamily="2" charset="-79"/>
              </a:rPr>
              <a:t>כשבטוח יש רמאי- האם יש מצב שבכל זאת ניתן את הכסף?</a:t>
            </a:r>
            <a:endParaRPr lang="he-IL" sz="4000" dirty="0"/>
          </a:p>
        </p:txBody>
      </p:sp>
    </p:spTree>
    <p:extLst>
      <p:ext uri="{BB962C8B-B14F-4D97-AF65-F5344CB8AC3E}">
        <p14:creationId xmlns:p14="http://schemas.microsoft.com/office/powerpoint/2010/main" val="1490068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3821B77-9208-4C0C-9A81-B4E332FA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4258341" cy="1049235"/>
          </a:xfrm>
        </p:spPr>
        <p:txBody>
          <a:bodyPr>
            <a:normAutofit/>
          </a:bodyPr>
          <a:lstStyle/>
          <a:p>
            <a:pPr algn="r"/>
            <a:r>
              <a:rPr lang="he-IL" sz="4800" dirty="0">
                <a:latin typeface="Guttman Kav" panose="02010401010101010101" pitchFamily="2" charset="-79"/>
                <a:cs typeface="Guttman Kav" panose="02010401010101010101" pitchFamily="2" charset="-79"/>
              </a:rPr>
              <a:t>המקרה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92230DF2-71FA-45BE-8615-8119421A8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619" y="1853754"/>
            <a:ext cx="6941185" cy="396239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he-IL" sz="2400" dirty="0">
                <a:latin typeface="Guttman Kav" panose="02010401010101010101" pitchFamily="2" charset="-79"/>
                <a:cs typeface="Guttman Kav" panose="02010401010101010101" pitchFamily="2" charset="-79"/>
              </a:rPr>
              <a:t>בעל הבית התחייב לפועלים שכר על עבודה שהם עשו לו. כדי לפרוע את שכרם הוא ביקש מהחנווני שייתן להם בהקפה מזון בשווי סלע מעות והוא ישלם אח"כ לחנווני. </a:t>
            </a:r>
          </a:p>
          <a:p>
            <a:pPr marL="0" indent="0">
              <a:buNone/>
            </a:pPr>
            <a:r>
              <a:rPr lang="he-IL" sz="2400" dirty="0">
                <a:latin typeface="Guttman Kav" panose="02010401010101010101" pitchFamily="2" charset="-79"/>
                <a:cs typeface="Guttman Kav" panose="02010401010101010101" pitchFamily="2" charset="-79"/>
              </a:rPr>
              <a:t>על מה שקרה מכאן והלאה, חלוקות הדעות:</a:t>
            </a:r>
          </a:p>
          <a:p>
            <a:pPr marL="0" indent="0">
              <a:buNone/>
            </a:pPr>
            <a:r>
              <a:rPr lang="he-IL" sz="2400" dirty="0">
                <a:latin typeface="Guttman Kav" panose="02010401010101010101" pitchFamily="2" charset="-79"/>
                <a:cs typeface="Guttman Kav" panose="02010401010101010101" pitchFamily="2" charset="-79"/>
              </a:rPr>
              <a:t>החנווני טוען שהוא נתן לפועלים ואילו הפועלים טוענים שהם לא קיבלו כלום מהחנווני. </a:t>
            </a:r>
          </a:p>
          <a:p>
            <a:endParaRPr lang="he-IL" sz="2400" dirty="0">
              <a:latin typeface="Guttman Kav" panose="02010401010101010101" pitchFamily="2" charset="-79"/>
              <a:cs typeface="Guttman Kav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62492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313BBE4-4EBF-4E96-8BAC-9DB32A2EF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46181" cy="1049235"/>
          </a:xfrm>
        </p:spPr>
        <p:txBody>
          <a:bodyPr/>
          <a:lstStyle/>
          <a:p>
            <a:r>
              <a:rPr lang="he-IL" dirty="0">
                <a:latin typeface="Guttman Kav" panose="02010401010101010101" pitchFamily="2" charset="-79"/>
                <a:cs typeface="Guttman Kav" panose="02010401010101010101" pitchFamily="2" charset="-79"/>
              </a:rPr>
              <a:t>הדין</a:t>
            </a:r>
            <a:endParaRPr lang="he-IL" dirty="0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C267F13-3DDF-4570-9AE4-586E85841716}"/>
              </a:ext>
            </a:extLst>
          </p:cNvPr>
          <p:cNvSpPr txBox="1">
            <a:spLocks/>
          </p:cNvSpPr>
          <p:nvPr/>
        </p:nvSpPr>
        <p:spPr>
          <a:xfrm>
            <a:off x="212059" y="2016314"/>
            <a:ext cx="6941185" cy="3962399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r" defTabSz="914400" rtl="1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4000" dirty="0">
                <a:latin typeface="Guttman Kav" panose="02010401010101010101" pitchFamily="2" charset="-79"/>
                <a:cs typeface="Guttman Kav" panose="02010401010101010101" pitchFamily="2" charset="-79"/>
              </a:rPr>
              <a:t>הבעל הבית משלם כפול, הן לפועלים, והן לחנווני.</a:t>
            </a:r>
          </a:p>
        </p:txBody>
      </p:sp>
    </p:spTree>
    <p:extLst>
      <p:ext uri="{BB962C8B-B14F-4D97-AF65-F5344CB8AC3E}">
        <p14:creationId xmlns:p14="http://schemas.microsoft.com/office/powerpoint/2010/main" val="298144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908FF63-344C-46F7-8FD3-951BBAA8B3E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5455" y="2026285"/>
            <a:ext cx="4340225" cy="344963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r" defTabSz="914400" rtl="1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e-IL" sz="4000" dirty="0">
                <a:latin typeface="Guttman Kav" panose="02010401010101010101" pitchFamily="2" charset="-79"/>
                <a:cs typeface="Guttman Kav" panose="02010401010101010101" pitchFamily="2" charset="-79"/>
              </a:rPr>
              <a:t>אלא שנחלקו התנאים בדבר השבועה</a:t>
            </a:r>
          </a:p>
        </p:txBody>
      </p:sp>
    </p:spTree>
    <p:extLst>
      <p:ext uri="{BB962C8B-B14F-4D97-AF65-F5344CB8AC3E}">
        <p14:creationId xmlns:p14="http://schemas.microsoft.com/office/powerpoint/2010/main" val="3455473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A11E001-DFCB-4816-A77A-9BD73AD49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94919"/>
            <a:ext cx="4918741" cy="1542441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>
                <a:latin typeface="Guttman Kav" panose="02010401010101010101" pitchFamily="2" charset="-79"/>
                <a:cs typeface="Guttman Kav" panose="02010401010101010101" pitchFamily="2" charset="-79"/>
              </a:rPr>
              <a:t>מה קורה פה- יש פה וודאי רמאי?</a:t>
            </a:r>
            <a:br>
              <a:rPr lang="he-IL" dirty="0">
                <a:latin typeface="Guttman Kav" panose="02010401010101010101" pitchFamily="2" charset="-79"/>
                <a:cs typeface="Guttman Kav" panose="02010401010101010101" pitchFamily="2" charset="-79"/>
              </a:rPr>
            </a:br>
            <a:r>
              <a:rPr lang="he-IL" dirty="0">
                <a:latin typeface="Guttman Kav" panose="02010401010101010101" pitchFamily="2" charset="-79"/>
                <a:cs typeface="Guttman Kav" panose="02010401010101010101" pitchFamily="2" charset="-79"/>
              </a:rPr>
              <a:t>במקרה הזה גם חכמים מודים שמניחים עד שיבוא אליהו</a:t>
            </a:r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B5678ECF-974E-4C6E-BBCA-D52114D41E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694" t="16281" r="47216" b="73436"/>
          <a:stretch/>
        </p:blipFill>
        <p:spPr>
          <a:xfrm>
            <a:off x="478053" y="2743240"/>
            <a:ext cx="6156663" cy="2083941"/>
          </a:xfrm>
          <a:prstGeom prst="rect">
            <a:avLst/>
          </a:prstGeom>
        </p:spPr>
      </p:pic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70446505-4437-4A34-B08A-FE3F2E85C8D7}"/>
              </a:ext>
            </a:extLst>
          </p:cNvPr>
          <p:cNvSpPr/>
          <p:nvPr/>
        </p:nvSpPr>
        <p:spPr>
          <a:xfrm>
            <a:off x="4297680" y="2743240"/>
            <a:ext cx="2072640" cy="45716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1956FF19-3C23-41FA-9A8B-A15B8BD8BFE3}"/>
              </a:ext>
            </a:extLst>
          </p:cNvPr>
          <p:cNvSpPr/>
          <p:nvPr/>
        </p:nvSpPr>
        <p:spPr>
          <a:xfrm>
            <a:off x="415258" y="4370021"/>
            <a:ext cx="3110261" cy="45716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7023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C4AEC16-DBA7-4F4A-826D-4C1498822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50085"/>
            <a:ext cx="9603275" cy="1049235"/>
          </a:xfrm>
        </p:spPr>
        <p:txBody>
          <a:bodyPr>
            <a:normAutofit/>
          </a:bodyPr>
          <a:lstStyle/>
          <a:p>
            <a:r>
              <a:rPr lang="he-IL" sz="4800" dirty="0">
                <a:latin typeface="Guttman Kav" panose="02010401010101010101" pitchFamily="2" charset="-79"/>
                <a:cs typeface="Guttman Kav" panose="02010401010101010101" pitchFamily="2" charset="-79"/>
              </a:rPr>
              <a:t>התשובה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162A769-D1B1-4031-BDF2-CC1FA5CEB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3A54B56C-71B8-463B-943B-144CE073ED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66" t="24296" r="47417" b="58074"/>
          <a:stretch/>
        </p:blipFill>
        <p:spPr>
          <a:xfrm>
            <a:off x="1508109" y="2395917"/>
            <a:ext cx="4644421" cy="2722592"/>
          </a:xfrm>
          <a:prstGeom prst="rect">
            <a:avLst/>
          </a:prstGeom>
        </p:spPr>
      </p:pic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96BC0E75-0EEB-416D-B312-3FD4FD15AFCA}"/>
              </a:ext>
            </a:extLst>
          </p:cNvPr>
          <p:cNvSpPr/>
          <p:nvPr/>
        </p:nvSpPr>
        <p:spPr>
          <a:xfrm>
            <a:off x="3830320" y="2395917"/>
            <a:ext cx="2265680" cy="29248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8A45510B-01D0-402B-87DB-E7A7EFFD9EAD}"/>
              </a:ext>
            </a:extLst>
          </p:cNvPr>
          <p:cNvSpPr/>
          <p:nvPr/>
        </p:nvSpPr>
        <p:spPr>
          <a:xfrm>
            <a:off x="1451579" y="4836187"/>
            <a:ext cx="3201701" cy="28232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49589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1F8F3DE-A74B-4D8E-89BC-9851F02E5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30" y="242824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8" name="מלבן: פינות מעוגלות 19">
            <a:extLst>
              <a:ext uri="{FF2B5EF4-FFF2-40B4-BE49-F238E27FC236}">
                <a16:creationId xmlns:a16="http://schemas.microsoft.com/office/drawing/2014/main" id="{FAC325DA-BA54-4953-8C27-0DC9DFEB6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2880" y="2885440"/>
            <a:ext cx="5811520" cy="3098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Guttman Kav" panose="02010401010101010101" pitchFamily="2" charset="-79"/>
              </a:rPr>
              <a:t>מנה לי בידך </a:t>
            </a:r>
            <a:r>
              <a:rPr kumimoji="0" lang="he-IL" altLang="he-I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Guttman Kav" panose="02010401010101010101" pitchFamily="2" charset="-79"/>
              </a:rPr>
              <a:t>שהלויתיך</a:t>
            </a:r>
            <a:r>
              <a:rPr kumimoji="0" lang="he-IL" altLang="he-I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Guttman Kav" panose="02010401010101010101" pitchFamily="2" charset="-79"/>
              </a:rPr>
              <a:t> או שהפקדתי בידך, והלה אומר: איני יודע אם </a:t>
            </a:r>
            <a:r>
              <a:rPr kumimoji="0" lang="he-IL" altLang="he-I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Guttman Kav" panose="02010401010101010101" pitchFamily="2" charset="-79"/>
              </a:rPr>
              <a:t>הלויתני</a:t>
            </a:r>
            <a:r>
              <a:rPr kumimoji="0" lang="he-IL" altLang="he-I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Guttman Kav" panose="02010401010101010101" pitchFamily="2" charset="-79"/>
              </a:rPr>
              <a:t> או אם הפקדת בידי, ישבע </a:t>
            </a:r>
            <a:r>
              <a:rPr kumimoji="0" lang="he-IL" altLang="he-I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Guttman Kav" panose="02010401010101010101" pitchFamily="2" charset="-79"/>
              </a:rPr>
              <a:t>היסת</a:t>
            </a:r>
            <a:r>
              <a:rPr kumimoji="0" lang="he-IL" altLang="he-I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Guttman Kav" panose="02010401010101010101" pitchFamily="2" charset="-79"/>
              </a:rPr>
              <a:t> שאינו יודע, ופטור. ואם בא לצאת ידי שמים, ישלם. .</a:t>
            </a:r>
            <a:endParaRPr kumimoji="0" lang="en-US" altLang="he-I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Guttman Kav" panose="02010401010101010101" pitchFamily="2" charset="-79"/>
              </a:rPr>
              <a:t>..מנה לי בידך </a:t>
            </a:r>
            <a:r>
              <a:rPr kumimoji="0" lang="he-IL" altLang="he-I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Guttman Kav" panose="02010401010101010101" pitchFamily="2" charset="-79"/>
              </a:rPr>
              <a:t>שהלויתיך</a:t>
            </a:r>
            <a:r>
              <a:rPr kumimoji="0" lang="he-IL" altLang="he-I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Guttman Kav" panose="02010401010101010101" pitchFamily="2" charset="-79"/>
              </a:rPr>
              <a:t> או שהפקדתי בידך, והלה אומר: יודע אני </a:t>
            </a:r>
            <a:r>
              <a:rPr kumimoji="0" lang="he-IL" altLang="he-I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Guttman Kav" panose="02010401010101010101" pitchFamily="2" charset="-79"/>
              </a:rPr>
              <a:t>שהלויתני</a:t>
            </a:r>
            <a:r>
              <a:rPr kumimoji="0" lang="he-IL" altLang="he-I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Guttman Kav" panose="02010401010101010101" pitchFamily="2" charset="-79"/>
              </a:rPr>
              <a:t> מנה או שהפקדת אצלי ואיני יודע אם החזרתי לך אם לאו, חייב לשלם</a:t>
            </a:r>
            <a:r>
              <a:rPr kumimoji="0" lang="he-IL" altLang="he-I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Guttman Kav" panose="02010401010101010101" pitchFamily="2" charset="-79"/>
              </a:rPr>
              <a:t>,</a:t>
            </a:r>
            <a:endParaRPr kumimoji="0" lang="en-US" altLang="he-I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he-I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CA4B3D-2B78-4DD3-9C95-39FFFE598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978" y="2806265"/>
            <a:ext cx="487634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Guttman Kav" panose="02010401010101010101" pitchFamily="2" charset="-79"/>
              </a:rPr>
              <a:t>כעת נעיין בלשון השולחן ערוך סימן </a:t>
            </a:r>
            <a:r>
              <a:rPr kumimoji="0" lang="he-IL" altLang="he-IL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Guttman Kav" panose="02010401010101010101" pitchFamily="2" charset="-79"/>
              </a:rPr>
              <a:t>עה</a:t>
            </a:r>
            <a:r>
              <a:rPr kumimoji="0" lang="he-IL" altLang="he-IL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Guttman Kav" panose="02010401010101010101" pitchFamily="2" charset="-79"/>
              </a:rPr>
              <a:t> סעיף ט:</a:t>
            </a:r>
            <a:endParaRPr kumimoji="0" lang="en-US" altLang="he-IL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072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3FE061-B7EF-42F0-A58E-606EED67C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2653061" cy="1049235"/>
          </a:xfrm>
        </p:spPr>
        <p:txBody>
          <a:bodyPr/>
          <a:lstStyle/>
          <a:p>
            <a:r>
              <a:rPr lang="he-IL" dirty="0"/>
              <a:t>כעת ננסה לענות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8BEDB34-AE56-4A58-8001-E4E53B520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3"/>
            <a:ext cx="3679221" cy="2170188"/>
          </a:xfrm>
        </p:spPr>
        <p:txBody>
          <a:bodyPr/>
          <a:lstStyle/>
          <a:p>
            <a:pPr lvl="0"/>
            <a:r>
              <a:rPr lang="he-IL" dirty="0"/>
              <a:t>במקרה של פועלים ובעה"ב – על מי חובת הראיה?</a:t>
            </a:r>
            <a:endParaRPr lang="en-US" dirty="0"/>
          </a:p>
          <a:p>
            <a:pPr lvl="0"/>
            <a:r>
              <a:rPr lang="he-IL" dirty="0"/>
              <a:t>במקרה של חנווני ובעל הבית- על מי חובת הראיה? </a:t>
            </a:r>
          </a:p>
        </p:txBody>
      </p:sp>
    </p:spTree>
    <p:extLst>
      <p:ext uri="{BB962C8B-B14F-4D97-AF65-F5344CB8AC3E}">
        <p14:creationId xmlns:p14="http://schemas.microsoft.com/office/powerpoint/2010/main" val="2174335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FE1D57E-3E0D-411E-A191-F82F1943C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2520981" cy="1049235"/>
          </a:xfrm>
        </p:spPr>
        <p:txBody>
          <a:bodyPr/>
          <a:lstStyle/>
          <a:p>
            <a:r>
              <a:rPr lang="he-IL" dirty="0"/>
              <a:t>דברי הרמב"ן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D61EE4C-9B7A-4D59-8073-5B1278E18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882" y="2005965"/>
            <a:ext cx="2520950" cy="34496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dirty="0">
                <a:effectLst/>
                <a:ea typeface="Calibri" panose="020F0502020204030204" pitchFamily="34" charset="0"/>
                <a:cs typeface="Guttman Kav" panose="02010401010101010101" pitchFamily="2" charset="-79"/>
              </a:rPr>
              <a:t>וחנוני על פנקסו נמי </a:t>
            </a:r>
            <a:r>
              <a:rPr lang="he-IL" dirty="0" err="1">
                <a:effectLst/>
                <a:ea typeface="Calibri" panose="020F0502020204030204" pitchFamily="34" charset="0"/>
                <a:cs typeface="Guttman Kav" panose="02010401010101010101" pitchFamily="2" charset="-79"/>
              </a:rPr>
              <a:t>מדינא</a:t>
            </a:r>
            <a:r>
              <a:rPr lang="he-IL" dirty="0">
                <a:effectLst/>
                <a:ea typeface="Calibri" panose="020F0502020204030204" pitchFamily="34" charset="0"/>
                <a:cs typeface="Guttman Kav" panose="02010401010101010101" pitchFamily="2" charset="-79"/>
              </a:rPr>
              <a:t> לית ליה </a:t>
            </a:r>
            <a:r>
              <a:rPr lang="he-IL" dirty="0" err="1">
                <a:effectLst/>
                <a:ea typeface="Calibri" panose="020F0502020204030204" pitchFamily="34" charset="0"/>
                <a:cs typeface="Guttman Kav" panose="02010401010101010101" pitchFamily="2" charset="-79"/>
              </a:rPr>
              <a:t>לחנוני</a:t>
            </a:r>
            <a:r>
              <a:rPr lang="he-IL" dirty="0">
                <a:effectLst/>
                <a:ea typeface="Calibri" panose="020F0502020204030204" pitchFamily="34" charset="0"/>
                <a:cs typeface="Guttman Kav" panose="02010401010101010101" pitchFamily="2" charset="-79"/>
              </a:rPr>
              <a:t> ולא מידי ופועלים הוא </a:t>
            </a:r>
            <a:r>
              <a:rPr lang="he-IL" dirty="0" err="1">
                <a:effectLst/>
                <a:ea typeface="Calibri" panose="020F0502020204030204" pitchFamily="34" charset="0"/>
                <a:cs typeface="Guttman Kav" panose="02010401010101010101" pitchFamily="2" charset="-79"/>
              </a:rPr>
              <a:t>דשקלי</a:t>
            </a:r>
            <a:r>
              <a:rPr lang="he-IL" dirty="0">
                <a:effectLst/>
                <a:ea typeface="Calibri" panose="020F0502020204030204" pitchFamily="34" charset="0"/>
                <a:cs typeface="Guttman Kav" panose="02010401010101010101" pitchFamily="2" charset="-79"/>
              </a:rPr>
              <a:t> </a:t>
            </a:r>
            <a:r>
              <a:rPr lang="he-IL" dirty="0" err="1">
                <a:effectLst/>
                <a:ea typeface="Calibri" panose="020F0502020204030204" pitchFamily="34" charset="0"/>
                <a:cs typeface="Guttman Kav" panose="02010401010101010101" pitchFamily="2" charset="-79"/>
              </a:rPr>
              <a:t>מדינא</a:t>
            </a:r>
            <a:r>
              <a:rPr lang="he-IL" dirty="0">
                <a:effectLst/>
                <a:ea typeface="Calibri" panose="020F0502020204030204" pitchFamily="34" charset="0"/>
                <a:cs typeface="Guttman Kav" panose="02010401010101010101" pitchFamily="2" charset="-79"/>
              </a:rPr>
              <a:t> אבל חנוני לא</a:t>
            </a:r>
            <a:endParaRPr lang="en-US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61571988"/>
      </p:ext>
    </p:extLst>
  </p:cSld>
  <p:clrMapOvr>
    <a:masterClrMapping/>
  </p:clrMapOvr>
</p:sld>
</file>

<file path=ppt/theme/theme1.xml><?xml version="1.0" encoding="utf-8"?>
<a:theme xmlns:a="http://schemas.openxmlformats.org/drawingml/2006/main" name="גלריה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TM10001114[[fn=גלריה]]</Template>
  <TotalTime>50</TotalTime>
  <Words>227</Words>
  <Application>Microsoft Office PowerPoint</Application>
  <PresentationFormat>מסך רחב</PresentationFormat>
  <Paragraphs>19</Paragraphs>
  <Slides>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4" baseType="lpstr">
      <vt:lpstr>Arial</vt:lpstr>
      <vt:lpstr>Calibri</vt:lpstr>
      <vt:lpstr>Gill Sans MT</vt:lpstr>
      <vt:lpstr>Guttman Kav</vt:lpstr>
      <vt:lpstr>גלריה</vt:lpstr>
      <vt:lpstr>מצגת של PowerPoint‏</vt:lpstr>
      <vt:lpstr>המקרה</vt:lpstr>
      <vt:lpstr>הדין</vt:lpstr>
      <vt:lpstr>מצגת של PowerPoint‏</vt:lpstr>
      <vt:lpstr>מה קורה פה- יש פה וודאי רמאי? במקרה הזה גם חכמים מודים שמניחים עד שיבוא אליהו</vt:lpstr>
      <vt:lpstr>התשובה</vt:lpstr>
      <vt:lpstr>מצגת של PowerPoint‏</vt:lpstr>
      <vt:lpstr>כעת ננסה לענות</vt:lpstr>
      <vt:lpstr>דברי הרמב"ן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יוסף סוראני</dc:creator>
  <cp:lastModifiedBy>יוסף סוראני</cp:lastModifiedBy>
  <cp:revision>2</cp:revision>
  <dcterms:created xsi:type="dcterms:W3CDTF">2020-10-26T08:15:11Z</dcterms:created>
  <dcterms:modified xsi:type="dcterms:W3CDTF">2020-10-26T09:05:53Z</dcterms:modified>
</cp:coreProperties>
</file>