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6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00" b="1" i="0">
                <a:solidFill>
                  <a:srgbClr val="1F394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718" y="833437"/>
            <a:ext cx="2518171" cy="43041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11195" y="1065098"/>
            <a:ext cx="4165600" cy="3003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83562" y="1676780"/>
            <a:ext cx="4976875" cy="2235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1" i="0">
                <a:solidFill>
                  <a:srgbClr val="1F394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education.lego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youtube.com/watch?time_continue=43&amp;v=WHsLmCsiv_s&amp;feature=emb_logo" TargetMode="External"/><Relationship Id="rId4" Type="http://schemas.openxmlformats.org/officeDocument/2006/relationships/hyperlink" Target="http://www.legoengineering.com/wedo-books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13" Type="http://schemas.openxmlformats.org/officeDocument/2006/relationships/image" Target="../media/image38.jpg"/><Relationship Id="rId18" Type="http://schemas.openxmlformats.org/officeDocument/2006/relationships/image" Target="../media/image43.jpg"/><Relationship Id="rId26" Type="http://schemas.openxmlformats.org/officeDocument/2006/relationships/image" Target="../media/image51.jpg"/><Relationship Id="rId3" Type="http://schemas.openxmlformats.org/officeDocument/2006/relationships/image" Target="../media/image28.jpg"/><Relationship Id="rId21" Type="http://schemas.openxmlformats.org/officeDocument/2006/relationships/image" Target="../media/image46.jpg"/><Relationship Id="rId7" Type="http://schemas.openxmlformats.org/officeDocument/2006/relationships/image" Target="../media/image32.jpg"/><Relationship Id="rId12" Type="http://schemas.openxmlformats.org/officeDocument/2006/relationships/image" Target="../media/image37.jpg"/><Relationship Id="rId17" Type="http://schemas.openxmlformats.org/officeDocument/2006/relationships/image" Target="../media/image42.jpg"/><Relationship Id="rId25" Type="http://schemas.openxmlformats.org/officeDocument/2006/relationships/image" Target="../media/image50.jpg"/><Relationship Id="rId2" Type="http://schemas.openxmlformats.org/officeDocument/2006/relationships/image" Target="../media/image27.jpg"/><Relationship Id="rId16" Type="http://schemas.openxmlformats.org/officeDocument/2006/relationships/image" Target="../media/image41.jpg"/><Relationship Id="rId20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11" Type="http://schemas.openxmlformats.org/officeDocument/2006/relationships/image" Target="../media/image36.jpg"/><Relationship Id="rId24" Type="http://schemas.openxmlformats.org/officeDocument/2006/relationships/image" Target="../media/image49.jpg"/><Relationship Id="rId5" Type="http://schemas.openxmlformats.org/officeDocument/2006/relationships/image" Target="../media/image30.jpg"/><Relationship Id="rId15" Type="http://schemas.openxmlformats.org/officeDocument/2006/relationships/image" Target="../media/image40.jpg"/><Relationship Id="rId23" Type="http://schemas.openxmlformats.org/officeDocument/2006/relationships/image" Target="../media/image48.jpg"/><Relationship Id="rId10" Type="http://schemas.openxmlformats.org/officeDocument/2006/relationships/image" Target="../media/image35.jpg"/><Relationship Id="rId19" Type="http://schemas.openxmlformats.org/officeDocument/2006/relationships/image" Target="../media/image44.jpg"/><Relationship Id="rId4" Type="http://schemas.openxmlformats.org/officeDocument/2006/relationships/image" Target="../media/image29.jpg"/><Relationship Id="rId9" Type="http://schemas.openxmlformats.org/officeDocument/2006/relationships/image" Target="../media/image34.jpg"/><Relationship Id="rId14" Type="http://schemas.openxmlformats.org/officeDocument/2006/relationships/image" Target="../media/image39.jpg"/><Relationship Id="rId22" Type="http://schemas.openxmlformats.org/officeDocument/2006/relationships/image" Target="../media/image47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IQlMLwpeC2k" TargetMode="External"/><Relationship Id="rId3" Type="http://schemas.openxmlformats.org/officeDocument/2006/relationships/image" Target="../media/image53.jpg"/><Relationship Id="rId7" Type="http://schemas.openxmlformats.org/officeDocument/2006/relationships/hyperlink" Target="https://www.youtube.com/watch?v=-SU2uoSwmmI" TargetMode="External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youtube.com/watch?v=BBp3Oct46zo" TargetMode="External"/><Relationship Id="rId5" Type="http://schemas.openxmlformats.org/officeDocument/2006/relationships/hyperlink" Target="https://www.youtube.com/watch?v=7JUHYIxnhYo" TargetMode="External"/><Relationship Id="rId10" Type="http://schemas.openxmlformats.org/officeDocument/2006/relationships/hyperlink" Target="https://www.youtube.com/watch?v=pW9qNiZT6U8" TargetMode="External"/><Relationship Id="rId4" Type="http://schemas.openxmlformats.org/officeDocument/2006/relationships/hyperlink" Target="http://constructive.ucoz.ru/index/wedo_2_0/0-62" TargetMode="External"/><Relationship Id="rId9" Type="http://schemas.openxmlformats.org/officeDocument/2006/relationships/hyperlink" Target="https://www.youtube.com/watch?v=UcHn8eXR3a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5.jpg"/><Relationship Id="rId5" Type="http://schemas.openxmlformats.org/officeDocument/2006/relationships/image" Target="../media/image64.jpg"/><Relationship Id="rId4" Type="http://schemas.openxmlformats.org/officeDocument/2006/relationships/image" Target="../media/image6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7.jpg"/><Relationship Id="rId4" Type="http://schemas.openxmlformats.org/officeDocument/2006/relationships/image" Target="../media/image7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education.lego.com/ru-ru/product/wedo-2/software" TargetMode="External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g"/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51434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553455" y="2587751"/>
              <a:ext cx="3044952" cy="24825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79364" y="2613660"/>
              <a:ext cx="2942843" cy="23804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567176" y="1834642"/>
            <a:ext cx="308991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5" dirty="0">
                <a:solidFill>
                  <a:srgbClr val="252525"/>
                </a:solidFill>
              </a:rPr>
              <a:t>Роб</a:t>
            </a:r>
            <a:r>
              <a:rPr sz="3200" spc="-55" dirty="0">
                <a:solidFill>
                  <a:srgbClr val="252525"/>
                </a:solidFill>
              </a:rPr>
              <a:t>о</a:t>
            </a:r>
            <a:r>
              <a:rPr sz="3200" spc="170" dirty="0">
                <a:solidFill>
                  <a:srgbClr val="252525"/>
                </a:solidFill>
              </a:rPr>
              <a:t>т</a:t>
            </a:r>
            <a:r>
              <a:rPr sz="3200" spc="-15" dirty="0">
                <a:solidFill>
                  <a:srgbClr val="252525"/>
                </a:solidFill>
              </a:rPr>
              <a:t>о</a:t>
            </a:r>
            <a:r>
              <a:rPr sz="3200" spc="170" dirty="0">
                <a:solidFill>
                  <a:srgbClr val="252525"/>
                </a:solidFill>
              </a:rPr>
              <a:t>т</a:t>
            </a:r>
            <a:r>
              <a:rPr sz="3200" spc="165" dirty="0">
                <a:solidFill>
                  <a:srgbClr val="252525"/>
                </a:solidFill>
              </a:rPr>
              <a:t>ехніка</a:t>
            </a:r>
            <a:endParaRPr sz="3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28744" y="2309124"/>
            <a:ext cx="4071298" cy="23068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90977" y="393852"/>
            <a:ext cx="6318885" cy="1903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spc="-15" dirty="0">
                <a:latin typeface="Noto Sans"/>
                <a:cs typeface="Noto Sans"/>
              </a:rPr>
              <a:t>Навчання </a:t>
            </a:r>
            <a:r>
              <a:rPr sz="1600" spc="-10" dirty="0">
                <a:latin typeface="Noto Sans"/>
                <a:cs typeface="Noto Sans"/>
              </a:rPr>
              <a:t>через </a:t>
            </a:r>
            <a:r>
              <a:rPr sz="1600" spc="-15" dirty="0">
                <a:latin typeface="Noto Sans"/>
                <a:cs typeface="Noto Sans"/>
              </a:rPr>
              <a:t>дію відбувається </a:t>
            </a:r>
            <a:r>
              <a:rPr sz="1600" spc="-20" dirty="0">
                <a:latin typeface="Noto Sans"/>
                <a:cs typeface="Noto Sans"/>
              </a:rPr>
              <a:t>тоді, </a:t>
            </a:r>
            <a:r>
              <a:rPr sz="1600" spc="-25" dirty="0">
                <a:latin typeface="Noto Sans"/>
                <a:cs typeface="Noto Sans"/>
              </a:rPr>
              <a:t>коли </a:t>
            </a:r>
            <a:r>
              <a:rPr sz="1600" spc="-20" dirty="0">
                <a:latin typeface="Noto Sans"/>
                <a:cs typeface="Noto Sans"/>
              </a:rPr>
              <a:t>дитина </a:t>
            </a:r>
            <a:r>
              <a:rPr sz="1600" spc="-15" dirty="0">
                <a:latin typeface="Noto Sans"/>
                <a:cs typeface="Noto Sans"/>
              </a:rPr>
              <a:t>створює  </a:t>
            </a:r>
            <a:r>
              <a:rPr sz="1600" spc="-10" dirty="0">
                <a:latin typeface="Noto Sans"/>
                <a:cs typeface="Noto Sans"/>
              </a:rPr>
              <a:t>реальні речі </a:t>
            </a:r>
            <a:r>
              <a:rPr sz="1600" spc="-15" dirty="0">
                <a:latin typeface="Noto Sans"/>
                <a:cs typeface="Noto Sans"/>
              </a:rPr>
              <a:t>в матеріальному світі </a:t>
            </a:r>
            <a:r>
              <a:rPr sz="1600" spc="-10" dirty="0">
                <a:latin typeface="Noto Sans"/>
                <a:cs typeface="Noto Sans"/>
              </a:rPr>
              <a:t>і </a:t>
            </a:r>
            <a:r>
              <a:rPr sz="1600" spc="-15" dirty="0">
                <a:latin typeface="Noto Sans"/>
                <a:cs typeface="Noto Sans"/>
              </a:rPr>
              <a:t>одночасно набуває  знань.</a:t>
            </a:r>
            <a:endParaRPr sz="1600">
              <a:latin typeface="Noto Sans"/>
              <a:cs typeface="Noto Sans"/>
            </a:endParaRPr>
          </a:p>
          <a:p>
            <a:pPr marL="355600" marR="475615" indent="-342900">
              <a:lnSpc>
                <a:spcPct val="15000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spc="-10" dirty="0">
                <a:latin typeface="Noto Sans"/>
                <a:cs typeface="Noto Sans"/>
              </a:rPr>
              <a:t>Програма </a:t>
            </a:r>
            <a:r>
              <a:rPr sz="1600" spc="-15" dirty="0">
                <a:latin typeface="Noto Sans"/>
                <a:cs typeface="Noto Sans"/>
              </a:rPr>
              <a:t>розрахована </a:t>
            </a:r>
            <a:r>
              <a:rPr sz="1600" spc="-10" dirty="0">
                <a:latin typeface="Noto Sans"/>
                <a:cs typeface="Noto Sans"/>
              </a:rPr>
              <a:t>на </a:t>
            </a:r>
            <a:r>
              <a:rPr sz="1600" spc="-20" dirty="0">
                <a:latin typeface="Noto Sans"/>
                <a:cs typeface="Noto Sans"/>
              </a:rPr>
              <a:t>використання конструкторів  </a:t>
            </a:r>
            <a:r>
              <a:rPr sz="1600" spc="-15" dirty="0">
                <a:latin typeface="Noto Sans"/>
                <a:cs typeface="Noto Sans"/>
              </a:rPr>
              <a:t>фірми </a:t>
            </a:r>
            <a:r>
              <a:rPr sz="1600" spc="-20" dirty="0">
                <a:latin typeface="Noto Sans"/>
                <a:cs typeface="Noto Sans"/>
              </a:rPr>
              <a:t>LEGO.</a:t>
            </a:r>
            <a:endParaRPr sz="1600">
              <a:latin typeface="Noto Sans"/>
              <a:cs typeface="Noto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0455" y="1491996"/>
            <a:ext cx="1295400" cy="1295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853176" y="4710480"/>
            <a:ext cx="25730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u="sng" spc="-25" dirty="0">
                <a:solidFill>
                  <a:srgbClr val="D73D2C"/>
                </a:solidFill>
                <a:uFill>
                  <a:solidFill>
                    <a:srgbClr val="D73D2C"/>
                  </a:solidFill>
                </a:uFill>
                <a:latin typeface="Noto Sans"/>
                <a:cs typeface="Noto Sans"/>
                <a:hlinkClick r:id="rId4"/>
              </a:rPr>
              <a:t>https://education.lego.com</a:t>
            </a:r>
            <a:endParaRPr sz="1600"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718" y="644651"/>
            <a:ext cx="9108440" cy="4493260"/>
            <a:chOff x="35718" y="644651"/>
            <a:chExt cx="9108440" cy="4493260"/>
          </a:xfrm>
        </p:grpSpPr>
        <p:sp>
          <p:nvSpPr>
            <p:cNvPr id="3" name="object 3"/>
            <p:cNvSpPr/>
            <p:nvPr/>
          </p:nvSpPr>
          <p:spPr>
            <a:xfrm>
              <a:off x="2221992" y="644651"/>
              <a:ext cx="6922008" cy="30251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307580" y="3502151"/>
              <a:ext cx="1421892" cy="14203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211195" y="3876547"/>
            <a:ext cx="3853179" cy="867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200" u="sng" spc="-25" dirty="0">
                <a:solidFill>
                  <a:srgbClr val="D73D2C"/>
                </a:solidFill>
                <a:uFill>
                  <a:solidFill>
                    <a:srgbClr val="D73D2C"/>
                  </a:solidFill>
                </a:uFill>
                <a:latin typeface="Noto Sans"/>
                <a:cs typeface="Noto Sans"/>
                <a:hlinkClick r:id="rId4"/>
              </a:rPr>
              <a:t>http://www.legoengineering.com/wedo-books/</a:t>
            </a:r>
            <a:endParaRPr sz="1200">
              <a:latin typeface="Noto Sans"/>
              <a:cs typeface="Noto Sans"/>
            </a:endParaRPr>
          </a:p>
          <a:p>
            <a:pPr marL="355600" marR="5080" indent="-342900">
              <a:lnSpc>
                <a:spcPct val="170200"/>
              </a:lnSpc>
              <a:spcBef>
                <a:spcPts val="285"/>
              </a:spcBef>
              <a:buClr>
                <a:srgbClr val="0000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200" u="sng" spc="-20" dirty="0">
                <a:solidFill>
                  <a:srgbClr val="D73D2C"/>
                </a:solidFill>
                <a:uFill>
                  <a:solidFill>
                    <a:srgbClr val="D73D2C"/>
                  </a:solidFill>
                </a:uFill>
                <a:latin typeface="Noto Sans"/>
                <a:cs typeface="Noto Sans"/>
                <a:hlinkClick r:id="rId5"/>
              </a:rPr>
              <a:t>https://www.youtube.com/watch?time_continue=  </a:t>
            </a:r>
            <a:r>
              <a:rPr sz="1200" u="sng" spc="-5" dirty="0">
                <a:solidFill>
                  <a:srgbClr val="D73D2C"/>
                </a:solidFill>
                <a:uFill>
                  <a:solidFill>
                    <a:srgbClr val="D73D2C"/>
                  </a:solidFill>
                </a:uFill>
                <a:latin typeface="Noto Sans"/>
                <a:cs typeface="Noto Sans"/>
                <a:hlinkClick r:id="rId5"/>
              </a:rPr>
              <a:t>43&amp;v=WHsLmCsiv_s&amp;feature=emb_logo</a:t>
            </a:r>
            <a:endParaRPr sz="1200"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55591" y="1217964"/>
            <a:ext cx="4640579" cy="1820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53054" y="269239"/>
            <a:ext cx="59696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60" dirty="0">
                <a:solidFill>
                  <a:srgbClr val="00A148"/>
                </a:solidFill>
              </a:rPr>
              <a:t>Електронні</a:t>
            </a:r>
            <a:r>
              <a:rPr sz="2000" spc="-65" dirty="0">
                <a:solidFill>
                  <a:srgbClr val="00A148"/>
                </a:solidFill>
              </a:rPr>
              <a:t> </a:t>
            </a:r>
            <a:r>
              <a:rPr sz="2000" spc="114" dirty="0">
                <a:solidFill>
                  <a:srgbClr val="00A148"/>
                </a:solidFill>
              </a:rPr>
              <a:t>компоненти</a:t>
            </a:r>
            <a:r>
              <a:rPr sz="2000" spc="-55" dirty="0">
                <a:solidFill>
                  <a:srgbClr val="00A148"/>
                </a:solidFill>
              </a:rPr>
              <a:t> </a:t>
            </a:r>
            <a:r>
              <a:rPr sz="2000" spc="45" dirty="0">
                <a:solidFill>
                  <a:srgbClr val="00A148"/>
                </a:solidFill>
              </a:rPr>
              <a:t>набору</a:t>
            </a:r>
            <a:r>
              <a:rPr sz="2000" spc="-45" dirty="0">
                <a:solidFill>
                  <a:srgbClr val="00A148"/>
                </a:solidFill>
              </a:rPr>
              <a:t> </a:t>
            </a:r>
            <a:r>
              <a:rPr sz="2000" spc="105" dirty="0">
                <a:solidFill>
                  <a:srgbClr val="00A148"/>
                </a:solidFill>
              </a:rPr>
              <a:t>та</a:t>
            </a:r>
            <a:r>
              <a:rPr sz="2000" spc="-40" dirty="0">
                <a:solidFill>
                  <a:srgbClr val="00A148"/>
                </a:solidFill>
              </a:rPr>
              <a:t> </a:t>
            </a:r>
            <a:r>
              <a:rPr sz="2000" spc="45" dirty="0">
                <a:solidFill>
                  <a:srgbClr val="00A148"/>
                </a:solidFill>
              </a:rPr>
              <a:t>їх</a:t>
            </a:r>
            <a:r>
              <a:rPr sz="2000" spc="-45" dirty="0">
                <a:solidFill>
                  <a:srgbClr val="00A148"/>
                </a:solidFill>
              </a:rPr>
              <a:t> </a:t>
            </a:r>
            <a:r>
              <a:rPr sz="2000" spc="70" dirty="0">
                <a:solidFill>
                  <a:srgbClr val="00A148"/>
                </a:solidFill>
              </a:rPr>
              <a:t>функції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3859148" y="2955417"/>
            <a:ext cx="1758950" cy="1397635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71450" indent="-159385">
              <a:lnSpc>
                <a:spcPct val="100000"/>
              </a:lnSpc>
              <a:spcBef>
                <a:spcPts val="1000"/>
              </a:spcBef>
              <a:buAutoNum type="arabicPlain"/>
              <a:tabLst>
                <a:tab pos="172085" algn="l"/>
              </a:tabLst>
            </a:pPr>
            <a:r>
              <a:rPr sz="1500" dirty="0">
                <a:latin typeface="Noto Sans"/>
                <a:cs typeface="Noto Sans"/>
              </a:rPr>
              <a:t>–</a:t>
            </a:r>
            <a:r>
              <a:rPr sz="1500" spc="-10" dirty="0">
                <a:latin typeface="Noto Sans"/>
                <a:cs typeface="Noto Sans"/>
              </a:rPr>
              <a:t> </a:t>
            </a:r>
            <a:r>
              <a:rPr sz="1500" spc="-15" dirty="0">
                <a:latin typeface="Noto Sans"/>
                <a:cs typeface="Noto Sans"/>
              </a:rPr>
              <a:t>Смартхаб</a:t>
            </a:r>
            <a:endParaRPr sz="1500">
              <a:latin typeface="Noto Sans"/>
              <a:cs typeface="Noto Sans"/>
            </a:endParaRPr>
          </a:p>
          <a:p>
            <a:pPr marL="171450" indent="-159385">
              <a:lnSpc>
                <a:spcPct val="100000"/>
              </a:lnSpc>
              <a:spcBef>
                <a:spcPts val="900"/>
              </a:spcBef>
              <a:buAutoNum type="arabicPlain"/>
              <a:tabLst>
                <a:tab pos="172085" algn="l"/>
              </a:tabLst>
            </a:pPr>
            <a:r>
              <a:rPr sz="1500" dirty="0">
                <a:latin typeface="Noto Sans"/>
                <a:cs typeface="Noto Sans"/>
              </a:rPr>
              <a:t>–</a:t>
            </a:r>
            <a:r>
              <a:rPr sz="1500" spc="-5" dirty="0">
                <a:latin typeface="Noto Sans"/>
                <a:cs typeface="Noto Sans"/>
              </a:rPr>
              <a:t> </a:t>
            </a:r>
            <a:r>
              <a:rPr sz="1500" spc="-15" dirty="0">
                <a:latin typeface="Noto Sans"/>
                <a:cs typeface="Noto Sans"/>
              </a:rPr>
              <a:t>Мотор</a:t>
            </a:r>
            <a:endParaRPr sz="1500">
              <a:latin typeface="Noto Sans"/>
              <a:cs typeface="Noto Sans"/>
            </a:endParaRPr>
          </a:p>
          <a:p>
            <a:pPr marL="171450" indent="-159385">
              <a:lnSpc>
                <a:spcPct val="100000"/>
              </a:lnSpc>
              <a:spcBef>
                <a:spcPts val="900"/>
              </a:spcBef>
              <a:buAutoNum type="arabicPlain"/>
              <a:tabLst>
                <a:tab pos="172085" algn="l"/>
              </a:tabLst>
            </a:pPr>
            <a:r>
              <a:rPr sz="1500" dirty="0">
                <a:latin typeface="Noto Sans"/>
                <a:cs typeface="Noto Sans"/>
              </a:rPr>
              <a:t>– </a:t>
            </a:r>
            <a:r>
              <a:rPr sz="1500" spc="-20" dirty="0">
                <a:latin typeface="Noto Sans"/>
                <a:cs typeface="Noto Sans"/>
              </a:rPr>
              <a:t>Датчик</a:t>
            </a:r>
            <a:r>
              <a:rPr sz="1500" spc="-35" dirty="0">
                <a:latin typeface="Noto Sans"/>
                <a:cs typeface="Noto Sans"/>
              </a:rPr>
              <a:t> </a:t>
            </a:r>
            <a:r>
              <a:rPr sz="1500" spc="-15" dirty="0">
                <a:latin typeface="Noto Sans"/>
                <a:cs typeface="Noto Sans"/>
              </a:rPr>
              <a:t>відстані</a:t>
            </a:r>
            <a:endParaRPr sz="1500">
              <a:latin typeface="Noto Sans"/>
              <a:cs typeface="Noto Sans"/>
            </a:endParaRPr>
          </a:p>
          <a:p>
            <a:pPr marL="171450" indent="-159385">
              <a:lnSpc>
                <a:spcPct val="100000"/>
              </a:lnSpc>
              <a:spcBef>
                <a:spcPts val="900"/>
              </a:spcBef>
              <a:buAutoNum type="arabicPlain"/>
              <a:tabLst>
                <a:tab pos="172085" algn="l"/>
              </a:tabLst>
            </a:pPr>
            <a:r>
              <a:rPr sz="1500" dirty="0">
                <a:latin typeface="Noto Sans"/>
                <a:cs typeface="Noto Sans"/>
              </a:rPr>
              <a:t>– </a:t>
            </a:r>
            <a:r>
              <a:rPr sz="1500" spc="-15" dirty="0">
                <a:latin typeface="Noto Sans"/>
                <a:cs typeface="Noto Sans"/>
              </a:rPr>
              <a:t>Датчик</a:t>
            </a:r>
            <a:r>
              <a:rPr sz="1500" spc="-40" dirty="0">
                <a:latin typeface="Noto Sans"/>
                <a:cs typeface="Noto Sans"/>
              </a:rPr>
              <a:t> </a:t>
            </a:r>
            <a:r>
              <a:rPr sz="1500" spc="-15" dirty="0">
                <a:latin typeface="Noto Sans"/>
                <a:cs typeface="Noto Sans"/>
              </a:rPr>
              <a:t>нахилу</a:t>
            </a:r>
            <a:endParaRPr sz="1500">
              <a:latin typeface="Noto Sans"/>
              <a:cs typeface="Noto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87176" y="906100"/>
            <a:ext cx="1263049" cy="14926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03953" y="87630"/>
            <a:ext cx="4940935" cy="548640"/>
          </a:xfrm>
          <a:custGeom>
            <a:avLst/>
            <a:gdLst/>
            <a:ahLst/>
            <a:cxnLst/>
            <a:rect l="l" t="t" r="r" b="b"/>
            <a:pathLst>
              <a:path w="4940934" h="548640">
                <a:moveTo>
                  <a:pt x="0" y="548639"/>
                </a:moveTo>
                <a:lnTo>
                  <a:pt x="4940808" y="548639"/>
                </a:lnTo>
                <a:lnTo>
                  <a:pt x="4940808" y="0"/>
                </a:lnTo>
                <a:lnTo>
                  <a:pt x="0" y="0"/>
                </a:lnTo>
                <a:lnTo>
                  <a:pt x="0" y="548639"/>
                </a:lnTo>
                <a:close/>
              </a:path>
            </a:pathLst>
          </a:custGeom>
          <a:ln w="25908">
            <a:solidFill>
              <a:srgbClr val="AA2B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32705" y="181101"/>
            <a:ext cx="40830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95" dirty="0">
                <a:solidFill>
                  <a:srgbClr val="252525"/>
                </a:solidFill>
              </a:rPr>
              <a:t>Важливі </a:t>
            </a:r>
            <a:r>
              <a:rPr sz="2000" spc="160" dirty="0">
                <a:solidFill>
                  <a:srgbClr val="252525"/>
                </a:solidFill>
              </a:rPr>
              <a:t>типи</a:t>
            </a:r>
            <a:r>
              <a:rPr sz="2000" spc="-385" dirty="0">
                <a:solidFill>
                  <a:srgbClr val="252525"/>
                </a:solidFill>
              </a:rPr>
              <a:t> </a:t>
            </a:r>
            <a:r>
              <a:rPr sz="2000" spc="95" dirty="0">
                <a:solidFill>
                  <a:srgbClr val="252525"/>
                </a:solidFill>
              </a:rPr>
              <a:t>деталей </a:t>
            </a:r>
            <a:r>
              <a:rPr sz="2000" spc="45" dirty="0">
                <a:solidFill>
                  <a:srgbClr val="252525"/>
                </a:solidFill>
              </a:rPr>
              <a:t>набору</a:t>
            </a:r>
            <a:endParaRPr sz="2000"/>
          </a:p>
        </p:txBody>
      </p:sp>
      <p:grpSp>
        <p:nvGrpSpPr>
          <p:cNvPr id="4" name="object 4"/>
          <p:cNvGrpSpPr/>
          <p:nvPr/>
        </p:nvGrpSpPr>
        <p:grpSpPr>
          <a:xfrm>
            <a:off x="467868" y="446531"/>
            <a:ext cx="3432175" cy="1900555"/>
            <a:chOff x="467868" y="446531"/>
            <a:chExt cx="3432175" cy="1900555"/>
          </a:xfrm>
        </p:grpSpPr>
        <p:sp>
          <p:nvSpPr>
            <p:cNvPr id="5" name="object 5"/>
            <p:cNvSpPr/>
            <p:nvPr/>
          </p:nvSpPr>
          <p:spPr>
            <a:xfrm>
              <a:off x="1833371" y="446531"/>
              <a:ext cx="2066544" cy="7818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7868" y="1228344"/>
              <a:ext cx="1565147" cy="11186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3060192" y="1296561"/>
            <a:ext cx="961881" cy="4072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608326" y="1847638"/>
          <a:ext cx="5853429" cy="2428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0965"/>
                <a:gridCol w="2870835"/>
                <a:gridCol w="1611629"/>
              </a:tblGrid>
              <a:tr h="242822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400" spc="-10" dirty="0">
                          <a:latin typeface="Noto Sans"/>
                          <a:cs typeface="Noto Sans"/>
                        </a:rPr>
                        <a:t>Балки</a:t>
                      </a:r>
                      <a:endParaRPr sz="1400">
                        <a:latin typeface="Noto Sans"/>
                        <a:cs typeface="Noto Sans"/>
                      </a:endParaRPr>
                    </a:p>
                  </a:txBody>
                  <a:tcPr marL="0" marR="0" marT="12700" marB="0"/>
                </a:tc>
                <a:tc>
                  <a:txBody>
                    <a:bodyPr/>
                    <a:lstStyle/>
                    <a:p>
                      <a:pPr marL="72707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400" spc="-15" dirty="0">
                          <a:latin typeface="Noto Sans"/>
                          <a:cs typeface="Noto Sans"/>
                        </a:rPr>
                        <a:t>Цеглини </a:t>
                      </a:r>
                      <a:r>
                        <a:rPr sz="1400" spc="-10" dirty="0">
                          <a:latin typeface="Noto Sans"/>
                          <a:cs typeface="Noto Sans"/>
                        </a:rPr>
                        <a:t>та</a:t>
                      </a:r>
                      <a:r>
                        <a:rPr sz="1400" spc="-35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1400" spc="-10" dirty="0">
                          <a:latin typeface="Noto Sans"/>
                          <a:cs typeface="Noto Sans"/>
                        </a:rPr>
                        <a:t>скоси</a:t>
                      </a:r>
                      <a:endParaRPr sz="1400">
                        <a:latin typeface="Noto Sans"/>
                        <a:cs typeface="Noto Sans"/>
                      </a:endParaRPr>
                    </a:p>
                  </a:txBody>
                  <a:tcPr marL="0" marR="0" marT="12700" marB="0"/>
                </a:tc>
                <a:tc>
                  <a:txBody>
                    <a:bodyPr/>
                    <a:lstStyle/>
                    <a:p>
                      <a:pPr marL="64643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400" spc="-10" dirty="0">
                          <a:latin typeface="Noto Sans"/>
                          <a:cs typeface="Noto Sans"/>
                        </a:rPr>
                        <a:t>Пластини</a:t>
                      </a:r>
                      <a:endParaRPr sz="1400">
                        <a:latin typeface="Noto Sans"/>
                        <a:cs typeface="Noto Sans"/>
                      </a:endParaRPr>
                    </a:p>
                  </a:txBody>
                  <a:tcPr marL="0" marR="0" marT="12700" marB="0"/>
                </a:tc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4538471" y="803148"/>
            <a:ext cx="684276" cy="4069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25340" y="1258824"/>
            <a:ext cx="873251" cy="4206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36108" y="877824"/>
            <a:ext cx="516636" cy="2727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18959" y="1264919"/>
            <a:ext cx="1005840" cy="4145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85888" y="783336"/>
            <a:ext cx="880872" cy="3672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083295" y="1324355"/>
            <a:ext cx="685800" cy="3794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2776473" y="3276769"/>
          <a:ext cx="6205220" cy="4561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5065"/>
                <a:gridCol w="2755900"/>
                <a:gridCol w="2294255"/>
              </a:tblGrid>
              <a:tr h="456182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400" spc="-5" dirty="0">
                          <a:latin typeface="Noto Sans"/>
                          <a:cs typeface="Noto Sans"/>
                        </a:rPr>
                        <a:t>Осі</a:t>
                      </a:r>
                      <a:endParaRPr sz="1400">
                        <a:latin typeface="Noto Sans"/>
                        <a:cs typeface="Noto Sans"/>
                      </a:endParaRPr>
                    </a:p>
                  </a:txBody>
                  <a:tcPr marL="0" marR="0" marT="12700" marB="0"/>
                </a:tc>
                <a:tc>
                  <a:txBody>
                    <a:bodyPr/>
                    <a:lstStyle/>
                    <a:p>
                      <a:pPr marL="1249045" marR="371475" indent="-49085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400" spc="-10" dirty="0">
                          <a:latin typeface="Noto Sans"/>
                          <a:cs typeface="Noto Sans"/>
                        </a:rPr>
                        <a:t>Шестерні </a:t>
                      </a:r>
                      <a:r>
                        <a:rPr sz="1400" spc="-25" dirty="0">
                          <a:latin typeface="Noto Sans"/>
                          <a:cs typeface="Noto Sans"/>
                        </a:rPr>
                        <a:t>(зубчасті  колеса)</a:t>
                      </a:r>
                      <a:endParaRPr sz="1400">
                        <a:latin typeface="Noto Sans"/>
                        <a:cs typeface="Noto Sans"/>
                      </a:endParaRPr>
                    </a:p>
                  </a:txBody>
                  <a:tcPr marL="0" marR="0" marT="12700" marB="0"/>
                </a:tc>
                <a:tc>
                  <a:txBody>
                    <a:bodyPr/>
                    <a:lstStyle/>
                    <a:p>
                      <a:pPr marL="37909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400" spc="-10" dirty="0">
                          <a:latin typeface="Noto Sans"/>
                          <a:cs typeface="Noto Sans"/>
                        </a:rPr>
                        <a:t>Конектори та</a:t>
                      </a:r>
                      <a:r>
                        <a:rPr sz="1400" spc="-55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1400" spc="-15" dirty="0">
                          <a:latin typeface="Noto Sans"/>
                          <a:cs typeface="Noto Sans"/>
                        </a:rPr>
                        <a:t>втулки</a:t>
                      </a:r>
                      <a:endParaRPr sz="1400">
                        <a:latin typeface="Noto Sans"/>
                        <a:cs typeface="Noto Sans"/>
                      </a:endParaRPr>
                    </a:p>
                  </a:txBody>
                  <a:tcPr marL="0" marR="0" marT="12700" marB="0"/>
                </a:tc>
              </a:tr>
            </a:tbl>
          </a:graphicData>
        </a:graphic>
      </p:graphicFrame>
      <p:grpSp>
        <p:nvGrpSpPr>
          <p:cNvPr id="16" name="object 16"/>
          <p:cNvGrpSpPr/>
          <p:nvPr/>
        </p:nvGrpSpPr>
        <p:grpSpPr>
          <a:xfrm>
            <a:off x="2319527" y="2170176"/>
            <a:ext cx="1531620" cy="614680"/>
            <a:chOff x="2319527" y="2170176"/>
            <a:chExt cx="1531620" cy="614680"/>
          </a:xfrm>
        </p:grpSpPr>
        <p:sp>
          <p:nvSpPr>
            <p:cNvPr id="17" name="object 17"/>
            <p:cNvSpPr/>
            <p:nvPr/>
          </p:nvSpPr>
          <p:spPr>
            <a:xfrm>
              <a:off x="2319527" y="2170176"/>
              <a:ext cx="1336548" cy="37338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139439" y="2531364"/>
              <a:ext cx="711708" cy="25298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2988564" y="2988564"/>
            <a:ext cx="507491" cy="1859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064252" y="2784348"/>
            <a:ext cx="481584" cy="32766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51576" y="2737104"/>
            <a:ext cx="400812" cy="28041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516371" y="2482873"/>
            <a:ext cx="355600" cy="20089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869935" y="2877311"/>
            <a:ext cx="374903" cy="22098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303007" y="2894076"/>
            <a:ext cx="365759" cy="18745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297526" y="2550238"/>
            <a:ext cx="285641" cy="16705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803141" y="4600143"/>
            <a:ext cx="25190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Noto Sans"/>
                <a:cs typeface="Noto Sans"/>
              </a:rPr>
              <a:t>Резинки, шківи, колеса</a:t>
            </a:r>
            <a:r>
              <a:rPr sz="1400" spc="-150" dirty="0">
                <a:latin typeface="Noto Sans"/>
                <a:cs typeface="Noto Sans"/>
              </a:rPr>
              <a:t> </a:t>
            </a:r>
            <a:r>
              <a:rPr sz="1400" spc="-10" dirty="0">
                <a:latin typeface="Noto Sans"/>
                <a:cs typeface="Noto Sans"/>
              </a:rPr>
              <a:t>тощо</a:t>
            </a:r>
            <a:endParaRPr sz="1400">
              <a:latin typeface="Noto Sans"/>
              <a:cs typeface="Noto San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829811" y="3759708"/>
            <a:ext cx="524510" cy="42062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28"/>
          <p:cNvGrpSpPr/>
          <p:nvPr/>
        </p:nvGrpSpPr>
        <p:grpSpPr>
          <a:xfrm>
            <a:off x="4422647" y="3767328"/>
            <a:ext cx="1183005" cy="680085"/>
            <a:chOff x="4422647" y="3767328"/>
            <a:chExt cx="1183005" cy="680085"/>
          </a:xfrm>
        </p:grpSpPr>
        <p:sp>
          <p:nvSpPr>
            <p:cNvPr id="29" name="object 29"/>
            <p:cNvSpPr/>
            <p:nvPr/>
          </p:nvSpPr>
          <p:spPr>
            <a:xfrm>
              <a:off x="4422647" y="3767328"/>
              <a:ext cx="551688" cy="448056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007863" y="3913632"/>
              <a:ext cx="597408" cy="53340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/>
          <p:nvPr/>
        </p:nvSpPr>
        <p:spPr>
          <a:xfrm>
            <a:off x="5822905" y="3813047"/>
            <a:ext cx="855946" cy="68884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7089647" y="3759708"/>
            <a:ext cx="1559560" cy="603885"/>
            <a:chOff x="7089647" y="3759708"/>
            <a:chExt cx="1559560" cy="603885"/>
          </a:xfrm>
        </p:grpSpPr>
        <p:sp>
          <p:nvSpPr>
            <p:cNvPr id="33" name="object 33"/>
            <p:cNvSpPr/>
            <p:nvPr/>
          </p:nvSpPr>
          <p:spPr>
            <a:xfrm>
              <a:off x="7089647" y="3759708"/>
              <a:ext cx="259079" cy="153924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319771" y="3810000"/>
              <a:ext cx="605027" cy="379475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892795" y="3810000"/>
              <a:ext cx="755903" cy="553212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55591" y="306324"/>
            <a:ext cx="4565904" cy="21320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8848" y="438912"/>
            <a:ext cx="2499360" cy="1871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23158" y="2429103"/>
            <a:ext cx="5674995" cy="2552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400" spc="-5" dirty="0">
                <a:latin typeface="Noto Sans"/>
                <a:cs typeface="Noto Sans"/>
              </a:rPr>
              <a:t>Юні </a:t>
            </a:r>
            <a:r>
              <a:rPr sz="1400" spc="-10" dirty="0">
                <a:latin typeface="Noto Sans"/>
                <a:cs typeface="Noto Sans"/>
              </a:rPr>
              <a:t>дослідники </a:t>
            </a:r>
            <a:r>
              <a:rPr sz="1400" spc="-15" dirty="0">
                <a:latin typeface="Noto Sans"/>
                <a:cs typeface="Noto Sans"/>
              </a:rPr>
              <a:t>конструюючи </a:t>
            </a:r>
            <a:r>
              <a:rPr sz="1400" spc="-10" dirty="0">
                <a:latin typeface="Noto Sans"/>
                <a:cs typeface="Noto Sans"/>
              </a:rPr>
              <a:t>моделі </a:t>
            </a:r>
            <a:r>
              <a:rPr sz="1400" spc="-25" dirty="0">
                <a:latin typeface="Noto Sans"/>
                <a:cs typeface="Noto Sans"/>
              </a:rPr>
              <a:t>Lego </a:t>
            </a:r>
            <a:r>
              <a:rPr sz="1400" spc="-10" dirty="0">
                <a:latin typeface="Noto Sans"/>
                <a:cs typeface="Noto Sans"/>
              </a:rPr>
              <a:t>Education </a:t>
            </a:r>
            <a:r>
              <a:rPr sz="1400" spc="5" dirty="0">
                <a:latin typeface="Noto Sans"/>
                <a:cs typeface="Noto Sans"/>
              </a:rPr>
              <a:t>WeDo2.0  </a:t>
            </a:r>
            <a:r>
              <a:rPr sz="1400" spc="-10" dirty="0">
                <a:latin typeface="Noto Sans"/>
                <a:cs typeface="Noto Sans"/>
              </a:rPr>
              <a:t>програмують їх за </a:t>
            </a:r>
            <a:r>
              <a:rPr sz="1400" spc="-5" dirty="0">
                <a:latin typeface="Noto Sans"/>
                <a:cs typeface="Noto Sans"/>
              </a:rPr>
              <a:t>допомогою </a:t>
            </a:r>
            <a:r>
              <a:rPr sz="1400" spc="-10" dirty="0">
                <a:latin typeface="Noto Sans"/>
                <a:cs typeface="Noto Sans"/>
              </a:rPr>
              <a:t>Sсratch, </a:t>
            </a:r>
            <a:r>
              <a:rPr sz="1400" spc="-5" dirty="0">
                <a:latin typeface="Noto Sans"/>
                <a:cs typeface="Noto Sans"/>
              </a:rPr>
              <a:t>а </a:t>
            </a:r>
            <a:r>
              <a:rPr sz="1400" spc="-10" dirty="0">
                <a:latin typeface="Noto Sans"/>
                <a:cs typeface="Noto Sans"/>
              </a:rPr>
              <a:t>потім з </a:t>
            </a:r>
            <a:r>
              <a:rPr sz="1400" spc="-15" dirty="0">
                <a:latin typeface="Noto Sans"/>
                <a:cs typeface="Noto Sans"/>
              </a:rPr>
              <a:t>ними </a:t>
            </a:r>
            <a:r>
              <a:rPr sz="1400" spc="-10" dirty="0">
                <a:latin typeface="Noto Sans"/>
                <a:cs typeface="Noto Sans"/>
              </a:rPr>
              <a:t>граючись </a:t>
            </a:r>
            <a:r>
              <a:rPr sz="1400" dirty="0">
                <a:latin typeface="Noto Sans"/>
                <a:cs typeface="Noto Sans"/>
              </a:rPr>
              <a:t>–  </a:t>
            </a:r>
            <a:r>
              <a:rPr sz="1400" spc="-5" dirty="0">
                <a:latin typeface="Noto Sans"/>
                <a:cs typeface="Noto Sans"/>
              </a:rPr>
              <a:t>проводять </a:t>
            </a:r>
            <a:r>
              <a:rPr sz="1400" spc="-10" dirty="0">
                <a:latin typeface="Noto Sans"/>
                <a:cs typeface="Noto Sans"/>
              </a:rPr>
              <a:t>різноманітні</a:t>
            </a:r>
            <a:r>
              <a:rPr sz="1400" spc="-80" dirty="0">
                <a:latin typeface="Noto Sans"/>
                <a:cs typeface="Noto Sans"/>
              </a:rPr>
              <a:t> </a:t>
            </a:r>
            <a:r>
              <a:rPr sz="1400" spc="-10" dirty="0">
                <a:latin typeface="Noto Sans"/>
                <a:cs typeface="Noto Sans"/>
              </a:rPr>
              <a:t>експерименти</a:t>
            </a:r>
            <a:endParaRPr sz="1400">
              <a:latin typeface="Noto Sans"/>
              <a:cs typeface="Noto Sans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250">
              <a:latin typeface="Noto Sans"/>
              <a:cs typeface="Noto Sans"/>
            </a:endParaRPr>
          </a:p>
          <a:p>
            <a:pPr marL="2227580" indent="-343535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Font typeface="Arial"/>
              <a:buChar char="•"/>
              <a:tabLst>
                <a:tab pos="2227580" algn="l"/>
                <a:tab pos="2228215" algn="l"/>
              </a:tabLst>
            </a:pPr>
            <a:r>
              <a:rPr sz="1100" u="sng" spc="-20" dirty="0">
                <a:solidFill>
                  <a:srgbClr val="D73D2C"/>
                </a:solidFill>
                <a:uFill>
                  <a:solidFill>
                    <a:srgbClr val="D73D2C"/>
                  </a:solidFill>
                </a:uFill>
                <a:latin typeface="Noto Sans"/>
                <a:cs typeface="Noto Sans"/>
                <a:hlinkClick r:id="rId4"/>
              </a:rPr>
              <a:t>https://www.youtube.com/watch?v=9XnfiXXLdPo</a:t>
            </a:r>
            <a:endParaRPr sz="1100">
              <a:latin typeface="Noto Sans"/>
              <a:cs typeface="Noto Sans"/>
            </a:endParaRPr>
          </a:p>
          <a:p>
            <a:pPr marL="2227580" indent="-343535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2227580" algn="l"/>
                <a:tab pos="2228215" algn="l"/>
              </a:tabLst>
            </a:pPr>
            <a:r>
              <a:rPr sz="1100" u="sng" spc="-15" dirty="0">
                <a:solidFill>
                  <a:srgbClr val="D73D2C"/>
                </a:solidFill>
                <a:uFill>
                  <a:solidFill>
                    <a:srgbClr val="D73D2C"/>
                  </a:solidFill>
                </a:uFill>
                <a:latin typeface="Noto Sans"/>
                <a:cs typeface="Noto Sans"/>
                <a:hlinkClick r:id="rId4"/>
              </a:rPr>
              <a:t>http://constructive.ucoz.ru/index/wedo_2_0/0-62</a:t>
            </a:r>
            <a:endParaRPr sz="1100">
              <a:latin typeface="Noto Sans"/>
              <a:cs typeface="Noto Sans"/>
            </a:endParaRPr>
          </a:p>
          <a:p>
            <a:pPr marL="2227580" indent="-343535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2227580" algn="l"/>
                <a:tab pos="2228215" algn="l"/>
              </a:tabLst>
            </a:pPr>
            <a:r>
              <a:rPr sz="1100" u="sng" spc="-20" dirty="0">
                <a:solidFill>
                  <a:srgbClr val="D73D2C"/>
                </a:solidFill>
                <a:uFill>
                  <a:solidFill>
                    <a:srgbClr val="D73D2C"/>
                  </a:solidFill>
                </a:uFill>
                <a:latin typeface="Noto Sans"/>
                <a:cs typeface="Noto Sans"/>
                <a:hlinkClick r:id="rId5"/>
              </a:rPr>
              <a:t>https://www.youtube.com/watch?v=7JUHYIxnhYo</a:t>
            </a:r>
            <a:endParaRPr sz="1100">
              <a:latin typeface="Noto Sans"/>
              <a:cs typeface="Noto Sans"/>
            </a:endParaRPr>
          </a:p>
          <a:p>
            <a:pPr marL="2227580" indent="-343535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2227580" algn="l"/>
                <a:tab pos="2228215" algn="l"/>
              </a:tabLst>
            </a:pPr>
            <a:r>
              <a:rPr sz="1100" u="sng" spc="-15" dirty="0">
                <a:solidFill>
                  <a:srgbClr val="D73D2C"/>
                </a:solidFill>
                <a:uFill>
                  <a:solidFill>
                    <a:srgbClr val="D73D2C"/>
                  </a:solidFill>
                </a:uFill>
                <a:latin typeface="Noto Sans"/>
                <a:cs typeface="Noto Sans"/>
                <a:hlinkClick r:id="rId6"/>
              </a:rPr>
              <a:t>https://www.youtube.com/watch?v=BBp3Oct46zo</a:t>
            </a:r>
            <a:endParaRPr sz="1100">
              <a:latin typeface="Noto Sans"/>
              <a:cs typeface="Noto Sans"/>
            </a:endParaRPr>
          </a:p>
          <a:p>
            <a:pPr marL="2227580" indent="-343535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2227580" algn="l"/>
                <a:tab pos="2228215" algn="l"/>
              </a:tabLst>
            </a:pPr>
            <a:r>
              <a:rPr sz="1100" u="sng" spc="-20" dirty="0">
                <a:solidFill>
                  <a:srgbClr val="D73D2C"/>
                </a:solidFill>
                <a:uFill>
                  <a:solidFill>
                    <a:srgbClr val="D73D2C"/>
                  </a:solidFill>
                </a:uFill>
                <a:latin typeface="Noto Sans"/>
                <a:cs typeface="Noto Sans"/>
                <a:hlinkClick r:id="rId7"/>
              </a:rPr>
              <a:t>https://www.youtube.com/watch?v=-SU2uoSwmmI</a:t>
            </a:r>
            <a:endParaRPr sz="1100">
              <a:latin typeface="Noto Sans"/>
              <a:cs typeface="Noto Sans"/>
            </a:endParaRPr>
          </a:p>
          <a:p>
            <a:pPr marL="2227580" indent="-343535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2227580" algn="l"/>
                <a:tab pos="2228215" algn="l"/>
              </a:tabLst>
            </a:pPr>
            <a:r>
              <a:rPr sz="1100" u="sng" spc="-20" dirty="0">
                <a:solidFill>
                  <a:srgbClr val="D73D2C"/>
                </a:solidFill>
                <a:uFill>
                  <a:solidFill>
                    <a:srgbClr val="D73D2C"/>
                  </a:solidFill>
                </a:uFill>
                <a:latin typeface="Noto Sans"/>
                <a:cs typeface="Noto Sans"/>
                <a:hlinkClick r:id="rId8"/>
              </a:rPr>
              <a:t>https://www.youtube.com/watch?v=IQlMLwpeC2k</a:t>
            </a:r>
            <a:endParaRPr sz="1100">
              <a:latin typeface="Noto Sans"/>
              <a:cs typeface="Noto Sans"/>
            </a:endParaRPr>
          </a:p>
          <a:p>
            <a:pPr marL="2227580" indent="-343535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2227580" algn="l"/>
                <a:tab pos="2228215" algn="l"/>
              </a:tabLst>
            </a:pPr>
            <a:r>
              <a:rPr sz="1100" u="sng" spc="-15" dirty="0">
                <a:solidFill>
                  <a:srgbClr val="D73D2C"/>
                </a:solidFill>
                <a:uFill>
                  <a:solidFill>
                    <a:srgbClr val="D73D2C"/>
                  </a:solidFill>
                </a:uFill>
                <a:latin typeface="Noto Sans"/>
                <a:cs typeface="Noto Sans"/>
                <a:hlinkClick r:id="rId9"/>
              </a:rPr>
              <a:t>https://www.youtube.com/watch?v=UcHn8eXR3a4</a:t>
            </a:r>
            <a:endParaRPr sz="1100">
              <a:latin typeface="Noto Sans"/>
              <a:cs typeface="Noto Sans"/>
            </a:endParaRPr>
          </a:p>
          <a:p>
            <a:pPr marL="2227580" indent="-343535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2227580" algn="l"/>
                <a:tab pos="2228215" algn="l"/>
              </a:tabLst>
            </a:pPr>
            <a:r>
              <a:rPr sz="1100" u="sng" spc="-15" dirty="0">
                <a:solidFill>
                  <a:srgbClr val="D73D2C"/>
                </a:solidFill>
                <a:uFill>
                  <a:solidFill>
                    <a:srgbClr val="D73D2C"/>
                  </a:solidFill>
                </a:uFill>
                <a:latin typeface="Noto Sans"/>
                <a:cs typeface="Noto Sans"/>
                <a:hlinkClick r:id="rId10"/>
              </a:rPr>
              <a:t>https://www.youtube.com/watch?v=pW9qNiZT6U8</a:t>
            </a:r>
            <a:endParaRPr sz="1100"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87879" y="13716"/>
            <a:ext cx="6912609" cy="2115820"/>
            <a:chOff x="2087879" y="13716"/>
            <a:chExt cx="6912609" cy="2115820"/>
          </a:xfrm>
        </p:grpSpPr>
        <p:sp>
          <p:nvSpPr>
            <p:cNvPr id="3" name="object 3"/>
            <p:cNvSpPr/>
            <p:nvPr/>
          </p:nvSpPr>
          <p:spPr>
            <a:xfrm>
              <a:off x="5291327" y="13716"/>
              <a:ext cx="3708703" cy="208178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087879" y="329184"/>
              <a:ext cx="3203447" cy="17998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2555748" y="2262394"/>
            <a:ext cx="2559635" cy="16342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64479" y="2427732"/>
            <a:ext cx="3464052" cy="26106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78708" y="123444"/>
            <a:ext cx="2910840" cy="34457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43471" y="915924"/>
            <a:ext cx="2546604" cy="33939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55591" y="2859023"/>
            <a:ext cx="1700784" cy="18729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718" y="556259"/>
            <a:ext cx="9108440" cy="4581525"/>
            <a:chOff x="35718" y="556259"/>
            <a:chExt cx="9108440" cy="4581525"/>
          </a:xfrm>
        </p:grpSpPr>
        <p:sp>
          <p:nvSpPr>
            <p:cNvPr id="3" name="object 3"/>
            <p:cNvSpPr/>
            <p:nvPr/>
          </p:nvSpPr>
          <p:spPr>
            <a:xfrm>
              <a:off x="972311" y="556259"/>
              <a:ext cx="3819144" cy="16093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895088" y="769619"/>
              <a:ext cx="4248911" cy="17906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78423" y="2418587"/>
              <a:ext cx="3400044" cy="14340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88564" y="2735580"/>
              <a:ext cx="2548128" cy="19522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165597" y="125729"/>
            <a:ext cx="3708400" cy="547370"/>
          </a:xfrm>
          <a:prstGeom prst="rect">
            <a:avLst/>
          </a:prstGeom>
          <a:ln w="25907">
            <a:solidFill>
              <a:srgbClr val="FC9F22"/>
            </a:solidFill>
          </a:ln>
        </p:spPr>
        <p:txBody>
          <a:bodyPr vert="horz" wrap="square" lIns="0" tIns="122555" rIns="0" bIns="0" rtlCol="0">
            <a:spAutoFit/>
          </a:bodyPr>
          <a:lstStyle/>
          <a:p>
            <a:pPr marL="157480">
              <a:lnSpc>
                <a:spcPct val="100000"/>
              </a:lnSpc>
              <a:spcBef>
                <a:spcPts val="965"/>
              </a:spcBef>
            </a:pPr>
            <a:r>
              <a:rPr sz="1800" b="1" spc="60" dirty="0">
                <a:solidFill>
                  <a:srgbClr val="252525"/>
                </a:solidFill>
                <a:latin typeface="Arial"/>
                <a:cs typeface="Arial"/>
              </a:rPr>
              <a:t>Середовище</a:t>
            </a:r>
            <a:r>
              <a:rPr sz="1800" b="1" spc="-8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b="1" spc="70" dirty="0">
                <a:solidFill>
                  <a:srgbClr val="252525"/>
                </a:solidFill>
                <a:latin typeface="Arial"/>
                <a:cs typeface="Arial"/>
              </a:rPr>
              <a:t>програмування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678423" y="4009643"/>
            <a:ext cx="2689860" cy="10328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76444" y="195071"/>
            <a:ext cx="3840479" cy="21610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95928" y="2787395"/>
            <a:ext cx="3383279" cy="19034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00527" y="627887"/>
            <a:ext cx="2298192" cy="1719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65619" y="195071"/>
            <a:ext cx="2002535" cy="3561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15255" y="1182624"/>
            <a:ext cx="1956816" cy="34777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00527" y="195071"/>
            <a:ext cx="1851660" cy="32918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83077" y="1452753"/>
            <a:ext cx="5168265" cy="18789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95"/>
              </a:spcBef>
              <a:buClr>
                <a:srgbClr val="FF9900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1600" b="1" spc="100" dirty="0">
                <a:solidFill>
                  <a:srgbClr val="252525"/>
                </a:solidFill>
                <a:latin typeface="Arial"/>
                <a:cs typeface="Arial"/>
              </a:rPr>
              <a:t>Мета</a:t>
            </a:r>
            <a:r>
              <a:rPr sz="1600" b="1" spc="-3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b="1" spc="85" dirty="0">
                <a:solidFill>
                  <a:srgbClr val="252525"/>
                </a:solidFill>
                <a:latin typeface="Arial"/>
                <a:cs typeface="Arial"/>
              </a:rPr>
              <a:t>та</a:t>
            </a:r>
            <a:r>
              <a:rPr sz="1600" b="1" spc="-5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b="1" spc="60" dirty="0">
                <a:solidFill>
                  <a:srgbClr val="252525"/>
                </a:solidFill>
                <a:latin typeface="Arial"/>
                <a:cs typeface="Arial"/>
              </a:rPr>
              <a:t>завдання</a:t>
            </a:r>
            <a:r>
              <a:rPr sz="1600" b="1" spc="-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b="1" spc="80" dirty="0">
                <a:solidFill>
                  <a:srgbClr val="252525"/>
                </a:solidFill>
                <a:latin typeface="Arial"/>
                <a:cs typeface="Arial"/>
              </a:rPr>
              <a:t>гуртка</a:t>
            </a:r>
            <a:r>
              <a:rPr sz="1600" b="1" spc="-4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b="1" spc="90" dirty="0">
                <a:solidFill>
                  <a:srgbClr val="252525"/>
                </a:solidFill>
                <a:latin typeface="Arial"/>
                <a:cs typeface="Arial"/>
              </a:rPr>
              <a:t>з</a:t>
            </a:r>
            <a:r>
              <a:rPr sz="1600" b="1" spc="-3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b="1" spc="45" dirty="0">
                <a:solidFill>
                  <a:srgbClr val="252525"/>
                </a:solidFill>
                <a:latin typeface="Arial"/>
                <a:cs typeface="Arial"/>
              </a:rPr>
              <a:t>Робототехніки.</a:t>
            </a:r>
            <a:endParaRPr sz="16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1345"/>
              </a:spcBef>
              <a:buClr>
                <a:srgbClr val="FF9900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1600" b="1" spc="65" dirty="0">
                <a:solidFill>
                  <a:srgbClr val="252525"/>
                </a:solidFill>
                <a:latin typeface="Arial"/>
                <a:cs typeface="Arial"/>
              </a:rPr>
              <a:t>Інструментарій необхідний </a:t>
            </a:r>
            <a:r>
              <a:rPr sz="1600" b="1" spc="15" dirty="0">
                <a:solidFill>
                  <a:srgbClr val="252525"/>
                </a:solidFill>
                <a:latin typeface="Arial"/>
                <a:cs typeface="Arial"/>
              </a:rPr>
              <a:t>для</a:t>
            </a:r>
            <a:r>
              <a:rPr sz="1600" b="1" spc="-15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b="1" spc="60" dirty="0">
                <a:solidFill>
                  <a:srgbClr val="252525"/>
                </a:solidFill>
                <a:latin typeface="Arial"/>
                <a:cs typeface="Arial"/>
              </a:rPr>
              <a:t>організації</a:t>
            </a:r>
            <a:endParaRPr sz="1600">
              <a:latin typeface="Arial"/>
              <a:cs typeface="Arial"/>
            </a:endParaRPr>
          </a:p>
          <a:p>
            <a:pPr marL="527685">
              <a:lnSpc>
                <a:spcPct val="100000"/>
              </a:lnSpc>
              <a:spcBef>
                <a:spcPts val="960"/>
              </a:spcBef>
            </a:pPr>
            <a:r>
              <a:rPr sz="1600" b="1" spc="50" dirty="0">
                <a:solidFill>
                  <a:srgbClr val="252525"/>
                </a:solidFill>
                <a:latin typeface="Arial"/>
                <a:cs typeface="Arial"/>
              </a:rPr>
              <a:t>роботи</a:t>
            </a:r>
            <a:r>
              <a:rPr sz="1600" b="1" spc="-4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b="1" spc="65" dirty="0">
                <a:solidFill>
                  <a:srgbClr val="252525"/>
                </a:solidFill>
                <a:latin typeface="Arial"/>
                <a:cs typeface="Arial"/>
              </a:rPr>
              <a:t>гуртка.</a:t>
            </a:r>
            <a:endParaRPr sz="16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1345"/>
              </a:spcBef>
              <a:buClr>
                <a:srgbClr val="FF9900"/>
              </a:buClr>
              <a:buAutoNum type="arabicPeriod" startAt="3"/>
              <a:tabLst>
                <a:tab pos="527685" algn="l"/>
                <a:tab pos="528320" algn="l"/>
              </a:tabLst>
            </a:pPr>
            <a:r>
              <a:rPr sz="1600" b="1" spc="50" dirty="0">
                <a:solidFill>
                  <a:srgbClr val="252525"/>
                </a:solidFill>
                <a:latin typeface="Arial"/>
                <a:cs typeface="Arial"/>
              </a:rPr>
              <a:t>Планування роботи</a:t>
            </a:r>
            <a:r>
              <a:rPr sz="1600" b="1" spc="-9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b="1" spc="65" dirty="0">
                <a:solidFill>
                  <a:srgbClr val="252525"/>
                </a:solidFill>
                <a:latin typeface="Arial"/>
                <a:cs typeface="Arial"/>
              </a:rPr>
              <a:t>гуртка.</a:t>
            </a:r>
            <a:endParaRPr sz="16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1345"/>
              </a:spcBef>
              <a:buClr>
                <a:srgbClr val="FF9900"/>
              </a:buClr>
              <a:buAutoNum type="arabicPeriod" startAt="3"/>
              <a:tabLst>
                <a:tab pos="527685" algn="l"/>
                <a:tab pos="528320" algn="l"/>
              </a:tabLst>
            </a:pPr>
            <a:r>
              <a:rPr sz="1600" b="1" spc="60" dirty="0">
                <a:solidFill>
                  <a:srgbClr val="252525"/>
                </a:solidFill>
                <a:latin typeface="Arial"/>
                <a:cs typeface="Arial"/>
              </a:rPr>
              <a:t>Організація</a:t>
            </a:r>
            <a:r>
              <a:rPr sz="1600" b="1" spc="-3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b="1" spc="40" dirty="0">
                <a:solidFill>
                  <a:srgbClr val="252525"/>
                </a:solidFill>
                <a:latin typeface="Arial"/>
                <a:cs typeface="Arial"/>
              </a:rPr>
              <a:t>роботи.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406" y="2083054"/>
            <a:ext cx="15309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40" dirty="0">
                <a:solidFill>
                  <a:srgbClr val="252525"/>
                </a:solidFill>
                <a:latin typeface="Arial"/>
                <a:cs typeface="Arial"/>
              </a:rPr>
              <a:t>ПЛАН  </a:t>
            </a:r>
            <a:r>
              <a:rPr sz="2400" b="1" spc="-55" dirty="0">
                <a:solidFill>
                  <a:srgbClr val="252525"/>
                </a:solidFill>
                <a:latin typeface="Arial"/>
                <a:cs typeface="Arial"/>
              </a:rPr>
              <a:t>ВЕБІНАРУ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718" y="833437"/>
            <a:ext cx="8945245" cy="4304665"/>
            <a:chOff x="35718" y="833437"/>
            <a:chExt cx="8945245" cy="4304665"/>
          </a:xfrm>
        </p:grpSpPr>
        <p:sp>
          <p:nvSpPr>
            <p:cNvPr id="3" name="object 3"/>
            <p:cNvSpPr/>
            <p:nvPr/>
          </p:nvSpPr>
          <p:spPr>
            <a:xfrm>
              <a:off x="396240" y="868680"/>
              <a:ext cx="5687568" cy="6903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340225" y="1384300"/>
              <a:ext cx="915035" cy="688340"/>
            </a:xfrm>
            <a:custGeom>
              <a:avLst/>
              <a:gdLst/>
              <a:ahLst/>
              <a:cxnLst/>
              <a:rect l="l" t="t" r="r" b="b"/>
              <a:pathLst>
                <a:path w="915035" h="688339">
                  <a:moveTo>
                    <a:pt x="112395" y="0"/>
                  </a:moveTo>
                  <a:lnTo>
                    <a:pt x="0" y="184530"/>
                  </a:lnTo>
                  <a:lnTo>
                    <a:pt x="674370" y="595630"/>
                  </a:lnTo>
                  <a:lnTo>
                    <a:pt x="618109" y="687832"/>
                  </a:lnTo>
                  <a:lnTo>
                    <a:pt x="915035" y="615823"/>
                  </a:lnTo>
                  <a:lnTo>
                    <a:pt x="843026" y="319024"/>
                  </a:lnTo>
                  <a:lnTo>
                    <a:pt x="786764" y="411225"/>
                  </a:lnTo>
                  <a:lnTo>
                    <a:pt x="11239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40225" y="1384300"/>
              <a:ext cx="915035" cy="688340"/>
            </a:xfrm>
            <a:custGeom>
              <a:avLst/>
              <a:gdLst/>
              <a:ahLst/>
              <a:cxnLst/>
              <a:rect l="l" t="t" r="r" b="b"/>
              <a:pathLst>
                <a:path w="915035" h="688339">
                  <a:moveTo>
                    <a:pt x="618109" y="687832"/>
                  </a:moveTo>
                  <a:lnTo>
                    <a:pt x="674370" y="595630"/>
                  </a:lnTo>
                  <a:lnTo>
                    <a:pt x="0" y="184530"/>
                  </a:lnTo>
                  <a:lnTo>
                    <a:pt x="112395" y="0"/>
                  </a:lnTo>
                  <a:lnTo>
                    <a:pt x="786764" y="411225"/>
                  </a:lnTo>
                  <a:lnTo>
                    <a:pt x="843026" y="319024"/>
                  </a:lnTo>
                  <a:lnTo>
                    <a:pt x="915035" y="615823"/>
                  </a:lnTo>
                  <a:lnTo>
                    <a:pt x="618109" y="687832"/>
                  </a:lnTo>
                </a:path>
              </a:pathLst>
            </a:custGeom>
            <a:ln w="254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56859" y="1778508"/>
              <a:ext cx="3624072" cy="56673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91534" y="1492758"/>
              <a:ext cx="576580" cy="1266825"/>
            </a:xfrm>
            <a:custGeom>
              <a:avLst/>
              <a:gdLst/>
              <a:ahLst/>
              <a:cxnLst/>
              <a:rect l="l" t="t" r="r" b="b"/>
              <a:pathLst>
                <a:path w="576579" h="1266825">
                  <a:moveTo>
                    <a:pt x="432053" y="0"/>
                  </a:moveTo>
                  <a:lnTo>
                    <a:pt x="144017" y="0"/>
                  </a:lnTo>
                  <a:lnTo>
                    <a:pt x="144017" y="978407"/>
                  </a:lnTo>
                  <a:lnTo>
                    <a:pt x="0" y="978407"/>
                  </a:lnTo>
                  <a:lnTo>
                    <a:pt x="288036" y="1266443"/>
                  </a:lnTo>
                  <a:lnTo>
                    <a:pt x="576071" y="978407"/>
                  </a:lnTo>
                  <a:lnTo>
                    <a:pt x="432053" y="978407"/>
                  </a:lnTo>
                  <a:lnTo>
                    <a:pt x="432053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91534" y="1492758"/>
              <a:ext cx="576580" cy="1266825"/>
            </a:xfrm>
            <a:custGeom>
              <a:avLst/>
              <a:gdLst/>
              <a:ahLst/>
              <a:cxnLst/>
              <a:rect l="l" t="t" r="r" b="b"/>
              <a:pathLst>
                <a:path w="576579" h="1266825">
                  <a:moveTo>
                    <a:pt x="0" y="978407"/>
                  </a:moveTo>
                  <a:lnTo>
                    <a:pt x="144017" y="978407"/>
                  </a:lnTo>
                  <a:lnTo>
                    <a:pt x="144017" y="0"/>
                  </a:lnTo>
                  <a:lnTo>
                    <a:pt x="432053" y="0"/>
                  </a:lnTo>
                  <a:lnTo>
                    <a:pt x="432053" y="978407"/>
                  </a:lnTo>
                  <a:lnTo>
                    <a:pt x="576071" y="978407"/>
                  </a:lnTo>
                  <a:lnTo>
                    <a:pt x="288036" y="1266443"/>
                  </a:lnTo>
                  <a:lnTo>
                    <a:pt x="0" y="978407"/>
                  </a:lnTo>
                  <a:close/>
                </a:path>
              </a:pathLst>
            </a:custGeom>
            <a:ln w="25908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22202" y="2862058"/>
              <a:ext cx="2943542" cy="66601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999739" y="2183638"/>
              <a:ext cx="912494" cy="644525"/>
            </a:xfrm>
            <a:custGeom>
              <a:avLst/>
              <a:gdLst/>
              <a:ahLst/>
              <a:cxnLst/>
              <a:rect l="l" t="t" r="r" b="b"/>
              <a:pathLst>
                <a:path w="912495" h="644525">
                  <a:moveTo>
                    <a:pt x="0" y="0"/>
                  </a:moveTo>
                  <a:lnTo>
                    <a:pt x="912495" y="644270"/>
                  </a:lnTo>
                </a:path>
              </a:pathLst>
            </a:custGeom>
            <a:ln w="57912">
              <a:solidFill>
                <a:srgbClr val="B8C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860797" y="119634"/>
            <a:ext cx="4196080" cy="512445"/>
          </a:xfrm>
          <a:prstGeom prst="rect">
            <a:avLst/>
          </a:prstGeom>
          <a:ln w="25907">
            <a:solidFill>
              <a:srgbClr val="FC9F22"/>
            </a:solidFill>
          </a:ln>
        </p:spPr>
        <p:txBody>
          <a:bodyPr vert="horz" wrap="square" lIns="0" tIns="10414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820"/>
              </a:spcBef>
            </a:pPr>
            <a:r>
              <a:rPr sz="1800" b="1" spc="35" dirty="0">
                <a:solidFill>
                  <a:srgbClr val="252525"/>
                </a:solidFill>
                <a:latin typeface="Arial"/>
                <a:cs typeface="Arial"/>
              </a:rPr>
              <a:t>Створення власного</a:t>
            </a:r>
            <a:r>
              <a:rPr sz="1800" b="1" spc="-18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b="1" spc="75" dirty="0">
                <a:solidFill>
                  <a:srgbClr val="252525"/>
                </a:solidFill>
                <a:latin typeface="Arial"/>
                <a:cs typeface="Arial"/>
              </a:rPr>
              <a:t>міні-проекту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6240" y="2183892"/>
            <a:ext cx="2592705" cy="452755"/>
          </a:xfrm>
          <a:prstGeom prst="rect">
            <a:avLst/>
          </a:prstGeom>
          <a:solidFill>
            <a:srgbClr val="FDDCC9"/>
          </a:solidFill>
          <a:ln w="57912">
            <a:solidFill>
              <a:srgbClr val="B8C91A"/>
            </a:solidFill>
          </a:ln>
        </p:spPr>
        <p:txBody>
          <a:bodyPr vert="horz" wrap="square" lIns="0" tIns="76200" rIns="0" bIns="0" rtlCol="0">
            <a:spAutoFit/>
          </a:bodyPr>
          <a:lstStyle/>
          <a:p>
            <a:pPr marL="259079">
              <a:lnSpc>
                <a:spcPct val="100000"/>
              </a:lnSpc>
              <a:spcBef>
                <a:spcPts val="600"/>
              </a:spcBef>
            </a:pPr>
            <a:r>
              <a:rPr sz="1800" b="1" spc="90" dirty="0">
                <a:latin typeface="Arial"/>
                <a:cs typeface="Arial"/>
              </a:rPr>
              <a:t>Додати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spc="90" dirty="0">
                <a:latin typeface="Arial"/>
                <a:cs typeface="Arial"/>
              </a:rPr>
              <a:t>малюнок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065903" y="3518915"/>
            <a:ext cx="1905" cy="400685"/>
          </a:xfrm>
          <a:custGeom>
            <a:avLst/>
            <a:gdLst/>
            <a:ahLst/>
            <a:cxnLst/>
            <a:rect l="l" t="t" r="r" b="b"/>
            <a:pathLst>
              <a:path w="1904" h="400685">
                <a:moveTo>
                  <a:pt x="888" y="-28955"/>
                </a:moveTo>
                <a:lnTo>
                  <a:pt x="888" y="429475"/>
                </a:lnTo>
              </a:path>
            </a:pathLst>
          </a:custGeom>
          <a:ln w="59689">
            <a:solidFill>
              <a:srgbClr val="B8C9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759708" y="3919728"/>
            <a:ext cx="2592705" cy="452755"/>
          </a:xfrm>
          <a:prstGeom prst="rect">
            <a:avLst/>
          </a:prstGeom>
          <a:solidFill>
            <a:srgbClr val="F4F8CD"/>
          </a:solidFill>
          <a:ln w="57911">
            <a:solidFill>
              <a:srgbClr val="B8C91A"/>
            </a:solidFill>
          </a:ln>
        </p:spPr>
        <p:txBody>
          <a:bodyPr vert="horz" wrap="square" lIns="0" tIns="76200" rIns="0" bIns="0" rtlCol="0">
            <a:spAutoFit/>
          </a:bodyPr>
          <a:lstStyle/>
          <a:p>
            <a:pPr marL="495300">
              <a:lnSpc>
                <a:spcPct val="100000"/>
              </a:lnSpc>
              <a:spcBef>
                <a:spcPts val="600"/>
              </a:spcBef>
            </a:pPr>
            <a:r>
              <a:rPr sz="1800" b="1" spc="90" dirty="0">
                <a:latin typeface="Arial"/>
                <a:cs typeface="Arial"/>
              </a:rPr>
              <a:t>Додати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40" dirty="0">
                <a:latin typeface="Arial"/>
                <a:cs typeface="Arial"/>
              </a:rPr>
              <a:t>відео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462267" y="3308730"/>
            <a:ext cx="2710815" cy="762000"/>
            <a:chOff x="6462267" y="3308730"/>
            <a:chExt cx="2710815" cy="762000"/>
          </a:xfrm>
        </p:grpSpPr>
        <p:sp>
          <p:nvSpPr>
            <p:cNvPr id="16" name="object 16"/>
            <p:cNvSpPr/>
            <p:nvPr/>
          </p:nvSpPr>
          <p:spPr>
            <a:xfrm>
              <a:off x="6839711" y="3590543"/>
              <a:ext cx="2304415" cy="451484"/>
            </a:xfrm>
            <a:custGeom>
              <a:avLst/>
              <a:gdLst/>
              <a:ahLst/>
              <a:cxnLst/>
              <a:rect l="l" t="t" r="r" b="b"/>
              <a:pathLst>
                <a:path w="2304415" h="451485">
                  <a:moveTo>
                    <a:pt x="2304288" y="0"/>
                  </a:moveTo>
                  <a:lnTo>
                    <a:pt x="0" y="0"/>
                  </a:lnTo>
                  <a:lnTo>
                    <a:pt x="0" y="451103"/>
                  </a:lnTo>
                  <a:lnTo>
                    <a:pt x="2304288" y="451103"/>
                  </a:lnTo>
                  <a:lnTo>
                    <a:pt x="2304288" y="0"/>
                  </a:lnTo>
                  <a:close/>
                </a:path>
              </a:pathLst>
            </a:custGeom>
            <a:solidFill>
              <a:srgbClr val="C7C3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839711" y="3590543"/>
              <a:ext cx="2304415" cy="451484"/>
            </a:xfrm>
            <a:custGeom>
              <a:avLst/>
              <a:gdLst/>
              <a:ahLst/>
              <a:cxnLst/>
              <a:rect l="l" t="t" r="r" b="b"/>
              <a:pathLst>
                <a:path w="2304415" h="451485">
                  <a:moveTo>
                    <a:pt x="0" y="451103"/>
                  </a:moveTo>
                  <a:lnTo>
                    <a:pt x="2304288" y="451103"/>
                  </a:lnTo>
                  <a:lnTo>
                    <a:pt x="2304288" y="0"/>
                  </a:lnTo>
                  <a:lnTo>
                    <a:pt x="0" y="0"/>
                  </a:lnTo>
                  <a:lnTo>
                    <a:pt x="0" y="451103"/>
                  </a:lnTo>
                  <a:close/>
                </a:path>
              </a:pathLst>
            </a:custGeom>
            <a:ln w="57912">
              <a:solidFill>
                <a:srgbClr val="B8C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491223" y="3337686"/>
              <a:ext cx="340360" cy="244475"/>
            </a:xfrm>
            <a:custGeom>
              <a:avLst/>
              <a:gdLst/>
              <a:ahLst/>
              <a:cxnLst/>
              <a:rect l="l" t="t" r="r" b="b"/>
              <a:pathLst>
                <a:path w="340359" h="244475">
                  <a:moveTo>
                    <a:pt x="340359" y="244475"/>
                  </a:moveTo>
                  <a:lnTo>
                    <a:pt x="0" y="0"/>
                  </a:lnTo>
                </a:path>
              </a:pathLst>
            </a:custGeom>
            <a:ln w="57912">
              <a:solidFill>
                <a:srgbClr val="B8C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868668" y="3653434"/>
            <a:ext cx="22758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5120">
              <a:lnSpc>
                <a:spcPct val="100000"/>
              </a:lnSpc>
              <a:spcBef>
                <a:spcPts val="100"/>
              </a:spcBef>
            </a:pPr>
            <a:r>
              <a:rPr sz="1800" b="1" spc="90" dirty="0">
                <a:latin typeface="Arial"/>
                <a:cs typeface="Arial"/>
              </a:rPr>
              <a:t>Додати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spc="75" dirty="0">
                <a:latin typeface="Arial"/>
                <a:cs typeface="Arial"/>
              </a:rPr>
              <a:t>текст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718" y="833437"/>
            <a:ext cx="2518171" cy="43041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12941" y="112013"/>
            <a:ext cx="2772410" cy="548640"/>
          </a:xfrm>
          <a:prstGeom prst="rect">
            <a:avLst/>
          </a:prstGeom>
          <a:ln w="25907">
            <a:solidFill>
              <a:srgbClr val="AA2B1E"/>
            </a:solidFill>
          </a:ln>
        </p:spPr>
        <p:txBody>
          <a:bodyPr vert="horz" wrap="square" lIns="0" tIns="106045" rIns="0" bIns="0" rtlCol="0">
            <a:spAutoFit/>
          </a:bodyPr>
          <a:lstStyle/>
          <a:p>
            <a:pPr marL="262255">
              <a:lnSpc>
                <a:spcPct val="100000"/>
              </a:lnSpc>
              <a:spcBef>
                <a:spcPts val="835"/>
              </a:spcBef>
            </a:pPr>
            <a:r>
              <a:rPr sz="2000" spc="25" dirty="0">
                <a:solidFill>
                  <a:srgbClr val="252525"/>
                </a:solidFill>
              </a:rPr>
              <a:t>Робота </a:t>
            </a:r>
            <a:r>
              <a:rPr sz="2000" spc="114" dirty="0">
                <a:solidFill>
                  <a:srgbClr val="252525"/>
                </a:solidFill>
              </a:rPr>
              <a:t>з</a:t>
            </a:r>
            <a:r>
              <a:rPr sz="2000" spc="-114" dirty="0">
                <a:solidFill>
                  <a:srgbClr val="252525"/>
                </a:solidFill>
              </a:rPr>
              <a:t> </a:t>
            </a:r>
            <a:r>
              <a:rPr sz="2000" spc="100" dirty="0">
                <a:solidFill>
                  <a:srgbClr val="252525"/>
                </a:solidFill>
              </a:rPr>
              <a:t>камерою</a:t>
            </a:r>
            <a:endParaRPr sz="2000"/>
          </a:p>
        </p:txBody>
      </p:sp>
      <p:grpSp>
        <p:nvGrpSpPr>
          <p:cNvPr id="4" name="object 4"/>
          <p:cNvGrpSpPr/>
          <p:nvPr/>
        </p:nvGrpSpPr>
        <p:grpSpPr>
          <a:xfrm>
            <a:off x="3104388" y="816863"/>
            <a:ext cx="6040120" cy="4236720"/>
            <a:chOff x="3104388" y="816863"/>
            <a:chExt cx="6040120" cy="4236720"/>
          </a:xfrm>
        </p:grpSpPr>
        <p:sp>
          <p:nvSpPr>
            <p:cNvPr id="5" name="object 5"/>
            <p:cNvSpPr/>
            <p:nvPr/>
          </p:nvSpPr>
          <p:spPr>
            <a:xfrm>
              <a:off x="3104388" y="816863"/>
              <a:ext cx="5968802" cy="7219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65242" y="1421130"/>
              <a:ext cx="431800" cy="1224280"/>
            </a:xfrm>
            <a:custGeom>
              <a:avLst/>
              <a:gdLst/>
              <a:ahLst/>
              <a:cxnLst/>
              <a:rect l="l" t="t" r="r" b="b"/>
              <a:pathLst>
                <a:path w="431800" h="1224280">
                  <a:moveTo>
                    <a:pt x="323469" y="0"/>
                  </a:moveTo>
                  <a:lnTo>
                    <a:pt x="107823" y="0"/>
                  </a:lnTo>
                  <a:lnTo>
                    <a:pt x="107823" y="1008126"/>
                  </a:lnTo>
                  <a:lnTo>
                    <a:pt x="0" y="1008126"/>
                  </a:lnTo>
                  <a:lnTo>
                    <a:pt x="215646" y="1223772"/>
                  </a:lnTo>
                  <a:lnTo>
                    <a:pt x="431292" y="1008126"/>
                  </a:lnTo>
                  <a:lnTo>
                    <a:pt x="323469" y="1008126"/>
                  </a:lnTo>
                  <a:lnTo>
                    <a:pt x="323469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65242" y="1421130"/>
              <a:ext cx="431800" cy="1224280"/>
            </a:xfrm>
            <a:custGeom>
              <a:avLst/>
              <a:gdLst/>
              <a:ahLst/>
              <a:cxnLst/>
              <a:rect l="l" t="t" r="r" b="b"/>
              <a:pathLst>
                <a:path w="431800" h="1224280">
                  <a:moveTo>
                    <a:pt x="0" y="1008126"/>
                  </a:moveTo>
                  <a:lnTo>
                    <a:pt x="107823" y="1008126"/>
                  </a:lnTo>
                  <a:lnTo>
                    <a:pt x="107823" y="0"/>
                  </a:lnTo>
                  <a:lnTo>
                    <a:pt x="323469" y="0"/>
                  </a:lnTo>
                  <a:lnTo>
                    <a:pt x="323469" y="1008126"/>
                  </a:lnTo>
                  <a:lnTo>
                    <a:pt x="431292" y="1008126"/>
                  </a:lnTo>
                  <a:lnTo>
                    <a:pt x="215646" y="1223772"/>
                  </a:lnTo>
                  <a:lnTo>
                    <a:pt x="0" y="1008126"/>
                  </a:lnTo>
                  <a:close/>
                </a:path>
              </a:pathLst>
            </a:custGeom>
            <a:ln w="25908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03448" y="2644140"/>
              <a:ext cx="5940552" cy="2409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230624" y="3133343"/>
              <a:ext cx="3653028" cy="175107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55435" y="195071"/>
            <a:ext cx="2630423" cy="46741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24428" y="268224"/>
            <a:ext cx="2529840" cy="44942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86645" y="1132332"/>
            <a:ext cx="5557353" cy="27355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04032" y="778744"/>
            <a:ext cx="5574030" cy="3489325"/>
            <a:chOff x="3304032" y="778744"/>
            <a:chExt cx="5574030" cy="3489325"/>
          </a:xfrm>
        </p:grpSpPr>
        <p:sp>
          <p:nvSpPr>
            <p:cNvPr id="3" name="object 3"/>
            <p:cNvSpPr/>
            <p:nvPr/>
          </p:nvSpPr>
          <p:spPr>
            <a:xfrm>
              <a:off x="3313167" y="778744"/>
              <a:ext cx="5540519" cy="175187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04032" y="2496311"/>
              <a:ext cx="5574029" cy="17716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475101" y="910285"/>
            <a:ext cx="5193665" cy="30327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185420">
              <a:lnSpc>
                <a:spcPct val="102200"/>
              </a:lnSpc>
              <a:spcBef>
                <a:spcPts val="60"/>
              </a:spcBef>
            </a:pPr>
            <a:r>
              <a:rPr sz="1500" spc="-15" dirty="0">
                <a:latin typeface="Noto Sans"/>
                <a:cs typeface="Noto Sans"/>
              </a:rPr>
              <a:t>Кубики </a:t>
            </a:r>
            <a:r>
              <a:rPr sz="1500" spc="-20" dirty="0">
                <a:latin typeface="Noto Sans"/>
                <a:cs typeface="Noto Sans"/>
              </a:rPr>
              <a:t>LEGO, </a:t>
            </a:r>
            <a:r>
              <a:rPr sz="1500" spc="-15" dirty="0">
                <a:latin typeface="Noto Sans"/>
                <a:cs typeface="Noto Sans"/>
              </a:rPr>
              <a:t>робототехнічні платформи </a:t>
            </a:r>
            <a:r>
              <a:rPr sz="1500" spc="-10" dirty="0">
                <a:latin typeface="Noto Sans"/>
                <a:cs typeface="Noto Sans"/>
              </a:rPr>
              <a:t>і </a:t>
            </a:r>
            <a:r>
              <a:rPr sz="1500" spc="-15" dirty="0">
                <a:latin typeface="Noto Sans"/>
                <a:cs typeface="Noto Sans"/>
              </a:rPr>
              <a:t>методичні  матеріали дозволяють пробудити </a:t>
            </a:r>
            <a:r>
              <a:rPr sz="1500" spc="-10" dirty="0">
                <a:latin typeface="Noto Sans"/>
                <a:cs typeface="Noto Sans"/>
              </a:rPr>
              <a:t>природну </a:t>
            </a:r>
            <a:r>
              <a:rPr sz="1500" spc="-15" dirty="0">
                <a:latin typeface="Noto Sans"/>
                <a:cs typeface="Noto Sans"/>
              </a:rPr>
              <a:t>дитячу  </a:t>
            </a:r>
            <a:r>
              <a:rPr sz="1500" spc="-20" dirty="0">
                <a:latin typeface="Noto Sans"/>
                <a:cs typeface="Noto Sans"/>
              </a:rPr>
              <a:t>допитливість, </a:t>
            </a:r>
            <a:r>
              <a:rPr sz="1500" spc="-10" dirty="0">
                <a:latin typeface="Noto Sans"/>
                <a:cs typeface="Noto Sans"/>
              </a:rPr>
              <a:t>допомагаючи </a:t>
            </a:r>
            <a:r>
              <a:rPr sz="1500" spc="-15" dirty="0">
                <a:latin typeface="Noto Sans"/>
                <a:cs typeface="Noto Sans"/>
              </a:rPr>
              <a:t>розвивати найважливіші  навички комунікації, </a:t>
            </a:r>
            <a:r>
              <a:rPr sz="1500" spc="-10" dirty="0">
                <a:latin typeface="Noto Sans"/>
                <a:cs typeface="Noto Sans"/>
              </a:rPr>
              <a:t>творчого </a:t>
            </a:r>
            <a:r>
              <a:rPr sz="1500" spc="-15" dirty="0">
                <a:latin typeface="Noto Sans"/>
                <a:cs typeface="Noto Sans"/>
              </a:rPr>
              <a:t>мислення, </a:t>
            </a:r>
            <a:r>
              <a:rPr sz="1500" spc="-10" dirty="0">
                <a:latin typeface="Noto Sans"/>
                <a:cs typeface="Noto Sans"/>
              </a:rPr>
              <a:t>спільної  діяльності </a:t>
            </a:r>
            <a:r>
              <a:rPr sz="1500" spc="-15" dirty="0">
                <a:latin typeface="Noto Sans"/>
                <a:cs typeface="Noto Sans"/>
              </a:rPr>
              <a:t>та критичного мислення в </a:t>
            </a:r>
            <a:r>
              <a:rPr sz="1500" spc="-20" dirty="0">
                <a:latin typeface="Noto Sans"/>
                <a:cs typeface="Noto Sans"/>
              </a:rPr>
              <a:t>ході  </a:t>
            </a:r>
            <a:r>
              <a:rPr sz="1500" spc="-15" dirty="0">
                <a:latin typeface="Noto Sans"/>
                <a:cs typeface="Noto Sans"/>
              </a:rPr>
              <a:t>захоплюючих</a:t>
            </a:r>
            <a:r>
              <a:rPr sz="1500" spc="-10" dirty="0">
                <a:latin typeface="Noto Sans"/>
                <a:cs typeface="Noto Sans"/>
              </a:rPr>
              <a:t> </a:t>
            </a:r>
            <a:r>
              <a:rPr sz="1500" spc="-15" dirty="0">
                <a:latin typeface="Noto Sans"/>
                <a:cs typeface="Noto Sans"/>
              </a:rPr>
              <a:t>занять.</a:t>
            </a:r>
            <a:endParaRPr sz="1500">
              <a:latin typeface="Noto Sans"/>
              <a:cs typeface="Noto San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50">
              <a:latin typeface="Noto Sans"/>
              <a:cs typeface="Noto Sans"/>
            </a:endParaRPr>
          </a:p>
          <a:p>
            <a:pPr marL="12700" marR="5080">
              <a:lnSpc>
                <a:spcPct val="102000"/>
              </a:lnSpc>
              <a:spcBef>
                <a:spcPts val="5"/>
              </a:spcBef>
            </a:pPr>
            <a:r>
              <a:rPr sz="1500" spc="-10" dirty="0">
                <a:latin typeface="Noto Sans"/>
                <a:cs typeface="Noto Sans"/>
              </a:rPr>
              <a:t>Наші </a:t>
            </a:r>
            <a:r>
              <a:rPr sz="1500" spc="-15" dirty="0">
                <a:latin typeface="Noto Sans"/>
                <a:cs typeface="Noto Sans"/>
              </a:rPr>
              <a:t>практичні </a:t>
            </a:r>
            <a:r>
              <a:rPr sz="1500" spc="-10" dirty="0">
                <a:latin typeface="Noto Sans"/>
                <a:cs typeface="Noto Sans"/>
              </a:rPr>
              <a:t>освітні рішення </a:t>
            </a:r>
            <a:r>
              <a:rPr sz="1500" spc="-15" dirty="0">
                <a:latin typeface="Noto Sans"/>
                <a:cs typeface="Noto Sans"/>
              </a:rPr>
              <a:t>стають </a:t>
            </a:r>
            <a:r>
              <a:rPr sz="1500" spc="-10" dirty="0">
                <a:latin typeface="Noto Sans"/>
                <a:cs typeface="Noto Sans"/>
              </a:rPr>
              <a:t>все </a:t>
            </a:r>
            <a:r>
              <a:rPr sz="1500" spc="-15" dirty="0">
                <a:latin typeface="Noto Sans"/>
                <a:cs typeface="Noto Sans"/>
              </a:rPr>
              <a:t>складніше </a:t>
            </a:r>
            <a:r>
              <a:rPr sz="1500" spc="-10" dirty="0">
                <a:latin typeface="Noto Sans"/>
                <a:cs typeface="Noto Sans"/>
              </a:rPr>
              <a:t>в  </a:t>
            </a:r>
            <a:r>
              <a:rPr sz="1500" spc="-15" dirty="0">
                <a:latin typeface="Noto Sans"/>
                <a:cs typeface="Noto Sans"/>
              </a:rPr>
              <a:t>міру того, як діти </a:t>
            </a:r>
            <a:r>
              <a:rPr sz="1500" spc="-10" dirty="0">
                <a:latin typeface="Noto Sans"/>
                <a:cs typeface="Noto Sans"/>
              </a:rPr>
              <a:t>вчаться </a:t>
            </a:r>
            <a:r>
              <a:rPr sz="1500" spc="-15" dirty="0">
                <a:latin typeface="Noto Sans"/>
                <a:cs typeface="Noto Sans"/>
              </a:rPr>
              <a:t>вирішувати завдання </a:t>
            </a:r>
            <a:r>
              <a:rPr sz="1500" spc="-10" dirty="0">
                <a:latin typeface="Noto Sans"/>
                <a:cs typeface="Noto Sans"/>
              </a:rPr>
              <a:t>і  </a:t>
            </a:r>
            <a:r>
              <a:rPr sz="1500" spc="-15" dirty="0">
                <a:latin typeface="Noto Sans"/>
                <a:cs typeface="Noto Sans"/>
              </a:rPr>
              <a:t>дізнаються, </a:t>
            </a:r>
            <a:r>
              <a:rPr sz="1500" spc="-20" dirty="0">
                <a:latin typeface="Noto Sans"/>
                <a:cs typeface="Noto Sans"/>
              </a:rPr>
              <a:t>який </a:t>
            </a:r>
            <a:r>
              <a:rPr sz="1500" spc="-15" dirty="0">
                <a:latin typeface="Noto Sans"/>
                <a:cs typeface="Noto Sans"/>
              </a:rPr>
              <a:t>вплив </a:t>
            </a:r>
            <a:r>
              <a:rPr sz="1500" spc="-10" dirty="0">
                <a:latin typeface="Noto Sans"/>
                <a:cs typeface="Noto Sans"/>
              </a:rPr>
              <a:t>на їхнє повсякденне </a:t>
            </a:r>
            <a:r>
              <a:rPr sz="1500" spc="-20" dirty="0">
                <a:latin typeface="Noto Sans"/>
                <a:cs typeface="Noto Sans"/>
              </a:rPr>
              <a:t>життя  </a:t>
            </a:r>
            <a:r>
              <a:rPr sz="1500" spc="-10" dirty="0">
                <a:latin typeface="Noto Sans"/>
                <a:cs typeface="Noto Sans"/>
              </a:rPr>
              <a:t>надають природознавство, технології, </a:t>
            </a:r>
            <a:r>
              <a:rPr sz="1500" spc="-15" dirty="0">
                <a:latin typeface="Noto Sans"/>
                <a:cs typeface="Noto Sans"/>
              </a:rPr>
              <a:t>інженерія та  математика.</a:t>
            </a:r>
            <a:endParaRPr sz="1500"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718" y="833437"/>
            <a:ext cx="5016500" cy="4304665"/>
            <a:chOff x="35718" y="833437"/>
            <a:chExt cx="5016500" cy="4304665"/>
          </a:xfrm>
        </p:grpSpPr>
        <p:sp>
          <p:nvSpPr>
            <p:cNvPr id="3" name="object 3"/>
            <p:cNvSpPr/>
            <p:nvPr/>
          </p:nvSpPr>
          <p:spPr>
            <a:xfrm>
              <a:off x="1427988" y="1152144"/>
              <a:ext cx="3624072" cy="14386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75232" y="1147572"/>
              <a:ext cx="3526536" cy="14843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75232" y="1179576"/>
              <a:ext cx="3534155" cy="13487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75232" y="1179576"/>
              <a:ext cx="3534410" cy="1348740"/>
            </a:xfrm>
            <a:custGeom>
              <a:avLst/>
              <a:gdLst/>
              <a:ahLst/>
              <a:cxnLst/>
              <a:rect l="l" t="t" r="r" b="b"/>
              <a:pathLst>
                <a:path w="3534410" h="1348739">
                  <a:moveTo>
                    <a:pt x="0" y="1348740"/>
                  </a:moveTo>
                  <a:lnTo>
                    <a:pt x="3534155" y="1348740"/>
                  </a:lnTo>
                  <a:lnTo>
                    <a:pt x="3534155" y="0"/>
                  </a:lnTo>
                  <a:lnTo>
                    <a:pt x="0" y="0"/>
                  </a:lnTo>
                  <a:lnTo>
                    <a:pt x="0" y="1348740"/>
                  </a:lnTo>
                  <a:close/>
                </a:path>
              </a:pathLst>
            </a:custGeom>
            <a:ln w="9144">
              <a:solidFill>
                <a:srgbClr val="63A7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475232" y="1179575"/>
            <a:ext cx="3534410" cy="1348740"/>
          </a:xfrm>
          <a:prstGeom prst="rect">
            <a:avLst/>
          </a:prstGeom>
          <a:ln w="9144">
            <a:solidFill>
              <a:srgbClr val="63A73A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155575" marR="147955" indent="1270" algn="ctr">
              <a:lnSpc>
                <a:spcPct val="102200"/>
              </a:lnSpc>
              <a:spcBef>
                <a:spcPts val="409"/>
              </a:spcBef>
            </a:pPr>
            <a:r>
              <a:rPr sz="1300" spc="-15" dirty="0">
                <a:latin typeface="Noto Sans"/>
                <a:cs typeface="Noto Sans"/>
              </a:rPr>
              <a:t>Освітні рішення </a:t>
            </a:r>
            <a:r>
              <a:rPr sz="1300" spc="-10" dirty="0">
                <a:latin typeface="Noto Sans"/>
                <a:cs typeface="Noto Sans"/>
              </a:rPr>
              <a:t>LEGO є  </a:t>
            </a:r>
            <a:r>
              <a:rPr sz="1300" spc="-15" dirty="0">
                <a:latin typeface="Noto Sans"/>
                <a:cs typeface="Noto Sans"/>
              </a:rPr>
              <a:t>міждисциплінарні практико-орієнтовані  інструменти, які дозволяють розпалити  інтерес </a:t>
            </a:r>
            <a:r>
              <a:rPr sz="1300" spc="-10" dirty="0">
                <a:latin typeface="Noto Sans"/>
                <a:cs typeface="Noto Sans"/>
              </a:rPr>
              <a:t>до </a:t>
            </a:r>
            <a:r>
              <a:rPr sz="1300" spc="-15" dirty="0">
                <a:latin typeface="Noto Sans"/>
                <a:cs typeface="Noto Sans"/>
              </a:rPr>
              <a:t>навчання, відрізняються  гнучкістю </a:t>
            </a:r>
            <a:r>
              <a:rPr sz="1300" spc="-10" dirty="0">
                <a:latin typeface="Noto Sans"/>
                <a:cs typeface="Noto Sans"/>
              </a:rPr>
              <a:t>і </a:t>
            </a:r>
            <a:r>
              <a:rPr sz="1300" spc="-25" dirty="0">
                <a:latin typeface="Noto Sans"/>
                <a:cs typeface="Noto Sans"/>
              </a:rPr>
              <a:t>можуть </a:t>
            </a:r>
            <a:r>
              <a:rPr sz="1300" spc="-20" dirty="0">
                <a:latin typeface="Noto Sans"/>
                <a:cs typeface="Noto Sans"/>
              </a:rPr>
              <a:t>бути </a:t>
            </a:r>
            <a:r>
              <a:rPr sz="1300" spc="-15" dirty="0">
                <a:latin typeface="Noto Sans"/>
                <a:cs typeface="Noto Sans"/>
              </a:rPr>
              <a:t>легко  інтегровані в існуючі навчальні</a:t>
            </a:r>
            <a:r>
              <a:rPr sz="1300" spc="120" dirty="0">
                <a:latin typeface="Noto Sans"/>
                <a:cs typeface="Noto Sans"/>
              </a:rPr>
              <a:t> </a:t>
            </a:r>
            <a:r>
              <a:rPr sz="1300" spc="-15" dirty="0">
                <a:latin typeface="Noto Sans"/>
                <a:cs typeface="Noto Sans"/>
              </a:rPr>
              <a:t>плани.</a:t>
            </a:r>
            <a:endParaRPr sz="1300">
              <a:latin typeface="Noto Sans"/>
              <a:cs typeface="Noto San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470660" y="2523744"/>
            <a:ext cx="3543300" cy="581025"/>
            <a:chOff x="1470660" y="2523744"/>
            <a:chExt cx="3543300" cy="581025"/>
          </a:xfrm>
        </p:grpSpPr>
        <p:sp>
          <p:nvSpPr>
            <p:cNvPr id="9" name="object 9"/>
            <p:cNvSpPr/>
            <p:nvPr/>
          </p:nvSpPr>
          <p:spPr>
            <a:xfrm>
              <a:off x="1475232" y="2528316"/>
              <a:ext cx="3534410" cy="571500"/>
            </a:xfrm>
            <a:custGeom>
              <a:avLst/>
              <a:gdLst/>
              <a:ahLst/>
              <a:cxnLst/>
              <a:rect l="l" t="t" r="r" b="b"/>
              <a:pathLst>
                <a:path w="3534410" h="571500">
                  <a:moveTo>
                    <a:pt x="3534155" y="0"/>
                  </a:moveTo>
                  <a:lnTo>
                    <a:pt x="0" y="0"/>
                  </a:lnTo>
                  <a:lnTo>
                    <a:pt x="0" y="571500"/>
                  </a:lnTo>
                  <a:lnTo>
                    <a:pt x="3534155" y="571500"/>
                  </a:lnTo>
                  <a:lnTo>
                    <a:pt x="3534155" y="0"/>
                  </a:lnTo>
                  <a:close/>
                </a:path>
              </a:pathLst>
            </a:custGeom>
            <a:solidFill>
              <a:srgbClr val="D2E0CE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75232" y="2528316"/>
              <a:ext cx="3534410" cy="571500"/>
            </a:xfrm>
            <a:custGeom>
              <a:avLst/>
              <a:gdLst/>
              <a:ahLst/>
              <a:cxnLst/>
              <a:rect l="l" t="t" r="r" b="b"/>
              <a:pathLst>
                <a:path w="3534410" h="571500">
                  <a:moveTo>
                    <a:pt x="0" y="571500"/>
                  </a:moveTo>
                  <a:lnTo>
                    <a:pt x="3534155" y="571500"/>
                  </a:lnTo>
                  <a:lnTo>
                    <a:pt x="3534155" y="0"/>
                  </a:lnTo>
                  <a:lnTo>
                    <a:pt x="0" y="0"/>
                  </a:lnTo>
                  <a:lnTo>
                    <a:pt x="0" y="571500"/>
                  </a:lnTo>
                  <a:close/>
                </a:path>
              </a:pathLst>
            </a:custGeom>
            <a:ln w="9144">
              <a:solidFill>
                <a:srgbClr val="D2E0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5457444" y="1147572"/>
            <a:ext cx="3665220" cy="1484630"/>
            <a:chOff x="5457444" y="1147572"/>
            <a:chExt cx="3665220" cy="1484630"/>
          </a:xfrm>
        </p:grpSpPr>
        <p:sp>
          <p:nvSpPr>
            <p:cNvPr id="12" name="object 12"/>
            <p:cNvSpPr/>
            <p:nvPr/>
          </p:nvSpPr>
          <p:spPr>
            <a:xfrm>
              <a:off x="5465044" y="1161249"/>
              <a:ext cx="3604298" cy="14204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57444" y="1147572"/>
              <a:ext cx="3665220" cy="148437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503164" y="1179576"/>
              <a:ext cx="3532632" cy="134874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503164" y="1179576"/>
              <a:ext cx="3533140" cy="1348740"/>
            </a:xfrm>
            <a:custGeom>
              <a:avLst/>
              <a:gdLst/>
              <a:ahLst/>
              <a:cxnLst/>
              <a:rect l="l" t="t" r="r" b="b"/>
              <a:pathLst>
                <a:path w="3533140" h="1348739">
                  <a:moveTo>
                    <a:pt x="0" y="1348740"/>
                  </a:moveTo>
                  <a:lnTo>
                    <a:pt x="3532632" y="1348740"/>
                  </a:lnTo>
                  <a:lnTo>
                    <a:pt x="3532632" y="0"/>
                  </a:lnTo>
                  <a:lnTo>
                    <a:pt x="0" y="0"/>
                  </a:lnTo>
                  <a:lnTo>
                    <a:pt x="0" y="1348740"/>
                  </a:lnTo>
                  <a:close/>
                </a:path>
              </a:pathLst>
            </a:custGeom>
            <a:ln w="9144">
              <a:solidFill>
                <a:srgbClr val="EB55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503164" y="1179575"/>
            <a:ext cx="3533140" cy="1348740"/>
          </a:xfrm>
          <a:prstGeom prst="rect">
            <a:avLst/>
          </a:prstGeom>
          <a:ln w="9144">
            <a:solidFill>
              <a:srgbClr val="EB5504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109855" marR="100965" indent="635" algn="ctr">
              <a:lnSpc>
                <a:spcPct val="102200"/>
              </a:lnSpc>
              <a:spcBef>
                <a:spcPts val="409"/>
              </a:spcBef>
            </a:pPr>
            <a:r>
              <a:rPr sz="1300" spc="-15" dirty="0">
                <a:latin typeface="Noto Sans"/>
                <a:cs typeface="Noto Sans"/>
              </a:rPr>
              <a:t>Методичні </a:t>
            </a:r>
            <a:r>
              <a:rPr sz="1300" spc="-20" dirty="0">
                <a:latin typeface="Noto Sans"/>
                <a:cs typeface="Noto Sans"/>
              </a:rPr>
              <a:t>матеріали, </a:t>
            </a:r>
            <a:r>
              <a:rPr sz="1300" spc="-15" dirty="0">
                <a:latin typeface="Noto Sans"/>
                <a:cs typeface="Noto Sans"/>
              </a:rPr>
              <a:t>відповідні освітнім  </a:t>
            </a:r>
            <a:r>
              <a:rPr sz="1300" spc="-20" dirty="0">
                <a:latin typeface="Noto Sans"/>
                <a:cs typeface="Noto Sans"/>
              </a:rPr>
              <a:t>стандартам </a:t>
            </a:r>
            <a:r>
              <a:rPr sz="1300" spc="-15" dirty="0">
                <a:latin typeface="Noto Sans"/>
                <a:cs typeface="Noto Sans"/>
              </a:rPr>
              <a:t>пропонують різноманітні  навчальні сценарії, тісно </a:t>
            </a:r>
            <a:r>
              <a:rPr sz="1300" spc="-30" dirty="0">
                <a:latin typeface="Noto Sans"/>
                <a:cs typeface="Noto Sans"/>
              </a:rPr>
              <a:t>пов'язані </a:t>
            </a:r>
            <a:r>
              <a:rPr sz="1300" spc="-15" dirty="0">
                <a:latin typeface="Noto Sans"/>
                <a:cs typeface="Noto Sans"/>
              </a:rPr>
              <a:t>з  повсякденним </a:t>
            </a:r>
            <a:r>
              <a:rPr sz="1300" spc="-20" dirty="0">
                <a:latin typeface="Noto Sans"/>
                <a:cs typeface="Noto Sans"/>
              </a:rPr>
              <a:t>життям </a:t>
            </a:r>
            <a:r>
              <a:rPr sz="1300" spc="-15" dirty="0">
                <a:latin typeface="Noto Sans"/>
                <a:cs typeface="Noto Sans"/>
              </a:rPr>
              <a:t>учнів </a:t>
            </a:r>
            <a:r>
              <a:rPr sz="1300" spc="-10" dirty="0">
                <a:latin typeface="Noto Sans"/>
                <a:cs typeface="Noto Sans"/>
              </a:rPr>
              <a:t>і </a:t>
            </a:r>
            <a:r>
              <a:rPr sz="1300" spc="-20" dirty="0">
                <a:latin typeface="Noto Sans"/>
                <a:cs typeface="Noto Sans"/>
              </a:rPr>
              <a:t>включають  покрокові </a:t>
            </a:r>
            <a:r>
              <a:rPr sz="1300" spc="-15" dirty="0">
                <a:latin typeface="Noto Sans"/>
                <a:cs typeface="Noto Sans"/>
              </a:rPr>
              <a:t>завдання </a:t>
            </a:r>
            <a:r>
              <a:rPr sz="1300" spc="-10" dirty="0">
                <a:latin typeface="Noto Sans"/>
                <a:cs typeface="Noto Sans"/>
              </a:rPr>
              <a:t>і </a:t>
            </a:r>
            <a:r>
              <a:rPr sz="1300" spc="-15" dirty="0">
                <a:latin typeface="Noto Sans"/>
                <a:cs typeface="Noto Sans"/>
              </a:rPr>
              <a:t>рішення задач з  </a:t>
            </a:r>
            <a:r>
              <a:rPr sz="1300" spc="-20" dirty="0">
                <a:latin typeface="Noto Sans"/>
                <a:cs typeface="Noto Sans"/>
              </a:rPr>
              <a:t>відкритим</a:t>
            </a:r>
            <a:r>
              <a:rPr sz="1300" spc="30" dirty="0">
                <a:latin typeface="Noto Sans"/>
                <a:cs typeface="Noto Sans"/>
              </a:rPr>
              <a:t> </a:t>
            </a:r>
            <a:r>
              <a:rPr sz="1300" spc="-15" dirty="0">
                <a:latin typeface="Noto Sans"/>
                <a:cs typeface="Noto Sans"/>
              </a:rPr>
              <a:t>рішенням.</a:t>
            </a:r>
            <a:endParaRPr sz="1300">
              <a:latin typeface="Noto Sans"/>
              <a:cs typeface="Noto Sans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498591" y="2523744"/>
            <a:ext cx="3542029" cy="581025"/>
            <a:chOff x="5498591" y="2523744"/>
            <a:chExt cx="3542029" cy="581025"/>
          </a:xfrm>
        </p:grpSpPr>
        <p:sp>
          <p:nvSpPr>
            <p:cNvPr id="18" name="object 18"/>
            <p:cNvSpPr/>
            <p:nvPr/>
          </p:nvSpPr>
          <p:spPr>
            <a:xfrm>
              <a:off x="5503163" y="2528316"/>
              <a:ext cx="3533140" cy="571500"/>
            </a:xfrm>
            <a:custGeom>
              <a:avLst/>
              <a:gdLst/>
              <a:ahLst/>
              <a:cxnLst/>
              <a:rect l="l" t="t" r="r" b="b"/>
              <a:pathLst>
                <a:path w="3533140" h="571500">
                  <a:moveTo>
                    <a:pt x="3532632" y="0"/>
                  </a:moveTo>
                  <a:lnTo>
                    <a:pt x="0" y="0"/>
                  </a:lnTo>
                  <a:lnTo>
                    <a:pt x="0" y="571500"/>
                  </a:lnTo>
                  <a:lnTo>
                    <a:pt x="3532632" y="571500"/>
                  </a:lnTo>
                  <a:lnTo>
                    <a:pt x="3532632" y="0"/>
                  </a:lnTo>
                  <a:close/>
                </a:path>
              </a:pathLst>
            </a:custGeom>
            <a:solidFill>
              <a:srgbClr val="F7D1CC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503163" y="2528316"/>
              <a:ext cx="3533140" cy="571500"/>
            </a:xfrm>
            <a:custGeom>
              <a:avLst/>
              <a:gdLst/>
              <a:ahLst/>
              <a:cxnLst/>
              <a:rect l="l" t="t" r="r" b="b"/>
              <a:pathLst>
                <a:path w="3533140" h="571500">
                  <a:moveTo>
                    <a:pt x="0" y="571500"/>
                  </a:moveTo>
                  <a:lnTo>
                    <a:pt x="3532632" y="571500"/>
                  </a:lnTo>
                  <a:lnTo>
                    <a:pt x="3532632" y="0"/>
                  </a:lnTo>
                  <a:lnTo>
                    <a:pt x="0" y="0"/>
                  </a:lnTo>
                  <a:lnTo>
                    <a:pt x="0" y="571500"/>
                  </a:lnTo>
                  <a:close/>
                </a:path>
              </a:pathLst>
            </a:custGeom>
            <a:ln w="9144">
              <a:solidFill>
                <a:srgbClr val="F7D1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019169" y="3450463"/>
            <a:ext cx="49409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u="sng" spc="-20" dirty="0">
                <a:solidFill>
                  <a:srgbClr val="D73D2C"/>
                </a:solidFill>
                <a:uFill>
                  <a:solidFill>
                    <a:srgbClr val="D73D2C"/>
                  </a:solidFill>
                </a:uFill>
                <a:latin typeface="Noto Sans"/>
                <a:cs typeface="Noto Sans"/>
                <a:hlinkClick r:id="rId8"/>
              </a:rPr>
              <a:t>https://education.lego.com/ru-ru/product/wedo-2/software</a:t>
            </a:r>
            <a:endParaRPr sz="1400"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718" y="833437"/>
            <a:ext cx="8928735" cy="4304665"/>
            <a:chOff x="35718" y="833437"/>
            <a:chExt cx="8928735" cy="4304665"/>
          </a:xfrm>
        </p:grpSpPr>
        <p:sp>
          <p:nvSpPr>
            <p:cNvPr id="3" name="object 3"/>
            <p:cNvSpPr/>
            <p:nvPr/>
          </p:nvSpPr>
          <p:spPr>
            <a:xfrm>
              <a:off x="2843783" y="982980"/>
              <a:ext cx="6120765" cy="3825240"/>
            </a:xfrm>
            <a:custGeom>
              <a:avLst/>
              <a:gdLst/>
              <a:ahLst/>
              <a:cxnLst/>
              <a:rect l="l" t="t" r="r" b="b"/>
              <a:pathLst>
                <a:path w="6120765" h="3825240">
                  <a:moveTo>
                    <a:pt x="5110226" y="0"/>
                  </a:moveTo>
                  <a:lnTo>
                    <a:pt x="5164074" y="478155"/>
                  </a:lnTo>
                  <a:lnTo>
                    <a:pt x="5101466" y="490329"/>
                  </a:lnTo>
                  <a:lnTo>
                    <a:pt x="5039216" y="502704"/>
                  </a:lnTo>
                  <a:lnTo>
                    <a:pt x="4977326" y="515281"/>
                  </a:lnTo>
                  <a:lnTo>
                    <a:pt x="4915794" y="528059"/>
                  </a:lnTo>
                  <a:lnTo>
                    <a:pt x="4854620" y="541039"/>
                  </a:lnTo>
                  <a:lnTo>
                    <a:pt x="4793805" y="554219"/>
                  </a:lnTo>
                  <a:lnTo>
                    <a:pt x="4733349" y="567601"/>
                  </a:lnTo>
                  <a:lnTo>
                    <a:pt x="4673251" y="581184"/>
                  </a:lnTo>
                  <a:lnTo>
                    <a:pt x="4613512" y="594968"/>
                  </a:lnTo>
                  <a:lnTo>
                    <a:pt x="4554131" y="608954"/>
                  </a:lnTo>
                  <a:lnTo>
                    <a:pt x="4495109" y="623141"/>
                  </a:lnTo>
                  <a:lnTo>
                    <a:pt x="4436445" y="637529"/>
                  </a:lnTo>
                  <a:lnTo>
                    <a:pt x="4378140" y="652118"/>
                  </a:lnTo>
                  <a:lnTo>
                    <a:pt x="4320194" y="666909"/>
                  </a:lnTo>
                  <a:lnTo>
                    <a:pt x="4262606" y="681901"/>
                  </a:lnTo>
                  <a:lnTo>
                    <a:pt x="4205377" y="697094"/>
                  </a:lnTo>
                  <a:lnTo>
                    <a:pt x="4148506" y="712489"/>
                  </a:lnTo>
                  <a:lnTo>
                    <a:pt x="4091994" y="728084"/>
                  </a:lnTo>
                  <a:lnTo>
                    <a:pt x="4035840" y="743881"/>
                  </a:lnTo>
                  <a:lnTo>
                    <a:pt x="3980045" y="759879"/>
                  </a:lnTo>
                  <a:lnTo>
                    <a:pt x="3924609" y="776079"/>
                  </a:lnTo>
                  <a:lnTo>
                    <a:pt x="3869531" y="792480"/>
                  </a:lnTo>
                  <a:lnTo>
                    <a:pt x="3814811" y="809081"/>
                  </a:lnTo>
                  <a:lnTo>
                    <a:pt x="3760451" y="825885"/>
                  </a:lnTo>
                  <a:lnTo>
                    <a:pt x="3706448" y="842889"/>
                  </a:lnTo>
                  <a:lnTo>
                    <a:pt x="3652805" y="860095"/>
                  </a:lnTo>
                  <a:lnTo>
                    <a:pt x="3599520" y="877502"/>
                  </a:lnTo>
                  <a:lnTo>
                    <a:pt x="3546593" y="895110"/>
                  </a:lnTo>
                  <a:lnTo>
                    <a:pt x="3494025" y="912920"/>
                  </a:lnTo>
                  <a:lnTo>
                    <a:pt x="3441816" y="930930"/>
                  </a:lnTo>
                  <a:lnTo>
                    <a:pt x="3389965" y="949143"/>
                  </a:lnTo>
                  <a:lnTo>
                    <a:pt x="3338473" y="967556"/>
                  </a:lnTo>
                  <a:lnTo>
                    <a:pt x="3287339" y="986170"/>
                  </a:lnTo>
                  <a:lnTo>
                    <a:pt x="3236564" y="1004986"/>
                  </a:lnTo>
                  <a:lnTo>
                    <a:pt x="3186147" y="1024003"/>
                  </a:lnTo>
                  <a:lnTo>
                    <a:pt x="3136089" y="1043222"/>
                  </a:lnTo>
                  <a:lnTo>
                    <a:pt x="3086390" y="1062641"/>
                  </a:lnTo>
                  <a:lnTo>
                    <a:pt x="3037049" y="1082262"/>
                  </a:lnTo>
                  <a:lnTo>
                    <a:pt x="2988067" y="1102084"/>
                  </a:lnTo>
                  <a:lnTo>
                    <a:pt x="2939443" y="1122107"/>
                  </a:lnTo>
                  <a:lnTo>
                    <a:pt x="2891178" y="1142332"/>
                  </a:lnTo>
                  <a:lnTo>
                    <a:pt x="2843271" y="1162758"/>
                  </a:lnTo>
                  <a:lnTo>
                    <a:pt x="2795723" y="1183385"/>
                  </a:lnTo>
                  <a:lnTo>
                    <a:pt x="2748533" y="1204214"/>
                  </a:lnTo>
                  <a:lnTo>
                    <a:pt x="2701703" y="1225243"/>
                  </a:lnTo>
                  <a:lnTo>
                    <a:pt x="2655230" y="1246474"/>
                  </a:lnTo>
                  <a:lnTo>
                    <a:pt x="2609116" y="1267906"/>
                  </a:lnTo>
                  <a:lnTo>
                    <a:pt x="2563361" y="1289540"/>
                  </a:lnTo>
                  <a:lnTo>
                    <a:pt x="2517965" y="1311374"/>
                  </a:lnTo>
                  <a:lnTo>
                    <a:pt x="2472926" y="1333410"/>
                  </a:lnTo>
                  <a:lnTo>
                    <a:pt x="2428247" y="1355647"/>
                  </a:lnTo>
                  <a:lnTo>
                    <a:pt x="2383926" y="1378086"/>
                  </a:lnTo>
                  <a:lnTo>
                    <a:pt x="2339964" y="1400726"/>
                  </a:lnTo>
                  <a:lnTo>
                    <a:pt x="2296360" y="1423567"/>
                  </a:lnTo>
                  <a:lnTo>
                    <a:pt x="2253114" y="1446609"/>
                  </a:lnTo>
                  <a:lnTo>
                    <a:pt x="2210228" y="1469852"/>
                  </a:lnTo>
                  <a:lnTo>
                    <a:pt x="2167700" y="1493297"/>
                  </a:lnTo>
                  <a:lnTo>
                    <a:pt x="2125530" y="1516943"/>
                  </a:lnTo>
                  <a:lnTo>
                    <a:pt x="2083719" y="1540790"/>
                  </a:lnTo>
                  <a:lnTo>
                    <a:pt x="2042267" y="1564839"/>
                  </a:lnTo>
                  <a:lnTo>
                    <a:pt x="2001173" y="1589089"/>
                  </a:lnTo>
                  <a:lnTo>
                    <a:pt x="1960437" y="1613540"/>
                  </a:lnTo>
                  <a:lnTo>
                    <a:pt x="1920061" y="1638192"/>
                  </a:lnTo>
                  <a:lnTo>
                    <a:pt x="1880042" y="1663046"/>
                  </a:lnTo>
                  <a:lnTo>
                    <a:pt x="1840383" y="1688100"/>
                  </a:lnTo>
                  <a:lnTo>
                    <a:pt x="1801082" y="1713357"/>
                  </a:lnTo>
                  <a:lnTo>
                    <a:pt x="1762139" y="1738814"/>
                  </a:lnTo>
                  <a:lnTo>
                    <a:pt x="1723555" y="1764472"/>
                  </a:lnTo>
                  <a:lnTo>
                    <a:pt x="1685330" y="1790332"/>
                  </a:lnTo>
                  <a:lnTo>
                    <a:pt x="1647463" y="1816393"/>
                  </a:lnTo>
                  <a:lnTo>
                    <a:pt x="1609955" y="1842656"/>
                  </a:lnTo>
                  <a:lnTo>
                    <a:pt x="1572805" y="1869119"/>
                  </a:lnTo>
                  <a:lnTo>
                    <a:pt x="1536014" y="1895784"/>
                  </a:lnTo>
                  <a:lnTo>
                    <a:pt x="1499582" y="1922650"/>
                  </a:lnTo>
                  <a:lnTo>
                    <a:pt x="1463508" y="1949718"/>
                  </a:lnTo>
                  <a:lnTo>
                    <a:pt x="1427792" y="1976986"/>
                  </a:lnTo>
                  <a:lnTo>
                    <a:pt x="1392435" y="2004456"/>
                  </a:lnTo>
                  <a:lnTo>
                    <a:pt x="1357437" y="2032128"/>
                  </a:lnTo>
                  <a:lnTo>
                    <a:pt x="1322797" y="2060000"/>
                  </a:lnTo>
                  <a:lnTo>
                    <a:pt x="1288516" y="2088074"/>
                  </a:lnTo>
                  <a:lnTo>
                    <a:pt x="1254594" y="2116349"/>
                  </a:lnTo>
                  <a:lnTo>
                    <a:pt x="1221030" y="2144825"/>
                  </a:lnTo>
                  <a:lnTo>
                    <a:pt x="1187824" y="2173502"/>
                  </a:lnTo>
                  <a:lnTo>
                    <a:pt x="1154977" y="2202381"/>
                  </a:lnTo>
                  <a:lnTo>
                    <a:pt x="1122489" y="2231461"/>
                  </a:lnTo>
                  <a:lnTo>
                    <a:pt x="1090359" y="2260742"/>
                  </a:lnTo>
                  <a:lnTo>
                    <a:pt x="1058588" y="2290225"/>
                  </a:lnTo>
                  <a:lnTo>
                    <a:pt x="1027175" y="2319909"/>
                  </a:lnTo>
                  <a:lnTo>
                    <a:pt x="996121" y="2349794"/>
                  </a:lnTo>
                  <a:lnTo>
                    <a:pt x="965426" y="2379880"/>
                  </a:lnTo>
                  <a:lnTo>
                    <a:pt x="935089" y="2410167"/>
                  </a:lnTo>
                  <a:lnTo>
                    <a:pt x="905111" y="2440656"/>
                  </a:lnTo>
                  <a:lnTo>
                    <a:pt x="875491" y="2471346"/>
                  </a:lnTo>
                  <a:lnTo>
                    <a:pt x="846230" y="2502237"/>
                  </a:lnTo>
                  <a:lnTo>
                    <a:pt x="817327" y="2533330"/>
                  </a:lnTo>
                  <a:lnTo>
                    <a:pt x="788783" y="2564624"/>
                  </a:lnTo>
                  <a:lnTo>
                    <a:pt x="760597" y="2596119"/>
                  </a:lnTo>
                  <a:lnTo>
                    <a:pt x="732770" y="2627815"/>
                  </a:lnTo>
                  <a:lnTo>
                    <a:pt x="705302" y="2659713"/>
                  </a:lnTo>
                  <a:lnTo>
                    <a:pt x="678192" y="2691812"/>
                  </a:lnTo>
                  <a:lnTo>
                    <a:pt x="651441" y="2724112"/>
                  </a:lnTo>
                  <a:lnTo>
                    <a:pt x="625048" y="2756613"/>
                  </a:lnTo>
                  <a:lnTo>
                    <a:pt x="599014" y="2789316"/>
                  </a:lnTo>
                  <a:lnTo>
                    <a:pt x="573338" y="2822220"/>
                  </a:lnTo>
                  <a:lnTo>
                    <a:pt x="548021" y="2855325"/>
                  </a:lnTo>
                  <a:lnTo>
                    <a:pt x="523063" y="2888631"/>
                  </a:lnTo>
                  <a:lnTo>
                    <a:pt x="498463" y="2922139"/>
                  </a:lnTo>
                  <a:lnTo>
                    <a:pt x="474222" y="2955848"/>
                  </a:lnTo>
                  <a:lnTo>
                    <a:pt x="450339" y="2989758"/>
                  </a:lnTo>
                  <a:lnTo>
                    <a:pt x="426815" y="3023870"/>
                  </a:lnTo>
                  <a:lnTo>
                    <a:pt x="403649" y="3058182"/>
                  </a:lnTo>
                  <a:lnTo>
                    <a:pt x="380842" y="3092696"/>
                  </a:lnTo>
                  <a:lnTo>
                    <a:pt x="358394" y="3127411"/>
                  </a:lnTo>
                  <a:lnTo>
                    <a:pt x="336304" y="3162328"/>
                  </a:lnTo>
                  <a:lnTo>
                    <a:pt x="314572" y="3197446"/>
                  </a:lnTo>
                  <a:lnTo>
                    <a:pt x="293199" y="3232765"/>
                  </a:lnTo>
                  <a:lnTo>
                    <a:pt x="272185" y="3268285"/>
                  </a:lnTo>
                  <a:lnTo>
                    <a:pt x="251530" y="3304006"/>
                  </a:lnTo>
                  <a:lnTo>
                    <a:pt x="231232" y="3339929"/>
                  </a:lnTo>
                  <a:lnTo>
                    <a:pt x="211294" y="3376053"/>
                  </a:lnTo>
                  <a:lnTo>
                    <a:pt x="191714" y="3412378"/>
                  </a:lnTo>
                  <a:lnTo>
                    <a:pt x="172493" y="3448905"/>
                  </a:lnTo>
                  <a:lnTo>
                    <a:pt x="153630" y="3485633"/>
                  </a:lnTo>
                  <a:lnTo>
                    <a:pt x="135125" y="3522562"/>
                  </a:lnTo>
                  <a:lnTo>
                    <a:pt x="116980" y="3559692"/>
                  </a:lnTo>
                  <a:lnTo>
                    <a:pt x="99193" y="3597024"/>
                  </a:lnTo>
                  <a:lnTo>
                    <a:pt x="81764" y="3634556"/>
                  </a:lnTo>
                  <a:lnTo>
                    <a:pt x="64694" y="3672291"/>
                  </a:lnTo>
                  <a:lnTo>
                    <a:pt x="47982" y="3710226"/>
                  </a:lnTo>
                  <a:lnTo>
                    <a:pt x="31630" y="3748363"/>
                  </a:lnTo>
                  <a:lnTo>
                    <a:pt x="15635" y="3786700"/>
                  </a:lnTo>
                  <a:lnTo>
                    <a:pt x="0" y="3825240"/>
                  </a:lnTo>
                  <a:lnTo>
                    <a:pt x="25441" y="3791110"/>
                  </a:lnTo>
                  <a:lnTo>
                    <a:pt x="51185" y="3757220"/>
                  </a:lnTo>
                  <a:lnTo>
                    <a:pt x="77232" y="3723570"/>
                  </a:lnTo>
                  <a:lnTo>
                    <a:pt x="103580" y="3690159"/>
                  </a:lnTo>
                  <a:lnTo>
                    <a:pt x="130230" y="3656988"/>
                  </a:lnTo>
                  <a:lnTo>
                    <a:pt x="157183" y="3624056"/>
                  </a:lnTo>
                  <a:lnTo>
                    <a:pt x="184437" y="3591364"/>
                  </a:lnTo>
                  <a:lnTo>
                    <a:pt x="211994" y="3558911"/>
                  </a:lnTo>
                  <a:lnTo>
                    <a:pt x="239853" y="3526698"/>
                  </a:lnTo>
                  <a:lnTo>
                    <a:pt x="268014" y="3494725"/>
                  </a:lnTo>
                  <a:lnTo>
                    <a:pt x="296477" y="3462990"/>
                  </a:lnTo>
                  <a:lnTo>
                    <a:pt x="325242" y="3431496"/>
                  </a:lnTo>
                  <a:lnTo>
                    <a:pt x="354310" y="3400241"/>
                  </a:lnTo>
                  <a:lnTo>
                    <a:pt x="383679" y="3369225"/>
                  </a:lnTo>
                  <a:lnTo>
                    <a:pt x="413351" y="3338449"/>
                  </a:lnTo>
                  <a:lnTo>
                    <a:pt x="443325" y="3307912"/>
                  </a:lnTo>
                  <a:lnTo>
                    <a:pt x="473601" y="3277615"/>
                  </a:lnTo>
                  <a:lnTo>
                    <a:pt x="504178" y="3247558"/>
                  </a:lnTo>
                  <a:lnTo>
                    <a:pt x="535059" y="3217740"/>
                  </a:lnTo>
                  <a:lnTo>
                    <a:pt x="566241" y="3188161"/>
                  </a:lnTo>
                  <a:lnTo>
                    <a:pt x="597725" y="3158822"/>
                  </a:lnTo>
                  <a:lnTo>
                    <a:pt x="629511" y="3129722"/>
                  </a:lnTo>
                  <a:lnTo>
                    <a:pt x="661600" y="3100862"/>
                  </a:lnTo>
                  <a:lnTo>
                    <a:pt x="693991" y="3072242"/>
                  </a:lnTo>
                  <a:lnTo>
                    <a:pt x="726683" y="3043861"/>
                  </a:lnTo>
                  <a:lnTo>
                    <a:pt x="759678" y="3015720"/>
                  </a:lnTo>
                  <a:lnTo>
                    <a:pt x="792975" y="2987818"/>
                  </a:lnTo>
                  <a:lnTo>
                    <a:pt x="826574" y="2960155"/>
                  </a:lnTo>
                  <a:lnTo>
                    <a:pt x="860476" y="2932732"/>
                  </a:lnTo>
                  <a:lnTo>
                    <a:pt x="894679" y="2905549"/>
                  </a:lnTo>
                  <a:lnTo>
                    <a:pt x="929184" y="2878605"/>
                  </a:lnTo>
                  <a:lnTo>
                    <a:pt x="963992" y="2851901"/>
                  </a:lnTo>
                  <a:lnTo>
                    <a:pt x="999102" y="2825436"/>
                  </a:lnTo>
                  <a:lnTo>
                    <a:pt x="1034514" y="2799210"/>
                  </a:lnTo>
                  <a:lnTo>
                    <a:pt x="1070227" y="2773224"/>
                  </a:lnTo>
                  <a:lnTo>
                    <a:pt x="1106243" y="2747478"/>
                  </a:lnTo>
                  <a:lnTo>
                    <a:pt x="1142562" y="2721971"/>
                  </a:lnTo>
                  <a:lnTo>
                    <a:pt x="1179182" y="2696704"/>
                  </a:lnTo>
                  <a:lnTo>
                    <a:pt x="1216104" y="2671676"/>
                  </a:lnTo>
                  <a:lnTo>
                    <a:pt x="1253329" y="2646888"/>
                  </a:lnTo>
                  <a:lnTo>
                    <a:pt x="1290855" y="2622339"/>
                  </a:lnTo>
                  <a:lnTo>
                    <a:pt x="1328684" y="2598030"/>
                  </a:lnTo>
                  <a:lnTo>
                    <a:pt x="1366814" y="2573960"/>
                  </a:lnTo>
                  <a:lnTo>
                    <a:pt x="1405247" y="2550130"/>
                  </a:lnTo>
                  <a:lnTo>
                    <a:pt x="1443982" y="2526539"/>
                  </a:lnTo>
                  <a:lnTo>
                    <a:pt x="1483019" y="2503188"/>
                  </a:lnTo>
                  <a:lnTo>
                    <a:pt x="1522359" y="2480077"/>
                  </a:lnTo>
                  <a:lnTo>
                    <a:pt x="1562000" y="2457204"/>
                  </a:lnTo>
                  <a:lnTo>
                    <a:pt x="1601943" y="2434572"/>
                  </a:lnTo>
                  <a:lnTo>
                    <a:pt x="1642189" y="2412179"/>
                  </a:lnTo>
                  <a:lnTo>
                    <a:pt x="1682736" y="2390025"/>
                  </a:lnTo>
                  <a:lnTo>
                    <a:pt x="1723586" y="2368111"/>
                  </a:lnTo>
                  <a:lnTo>
                    <a:pt x="1764738" y="2346436"/>
                  </a:lnTo>
                  <a:lnTo>
                    <a:pt x="1806192" y="2325001"/>
                  </a:lnTo>
                  <a:lnTo>
                    <a:pt x="1847948" y="2303806"/>
                  </a:lnTo>
                  <a:lnTo>
                    <a:pt x="1890006" y="2282850"/>
                  </a:lnTo>
                  <a:lnTo>
                    <a:pt x="1932366" y="2262133"/>
                  </a:lnTo>
                  <a:lnTo>
                    <a:pt x="1975028" y="2241656"/>
                  </a:lnTo>
                  <a:lnTo>
                    <a:pt x="2017993" y="2221419"/>
                  </a:lnTo>
                  <a:lnTo>
                    <a:pt x="2061259" y="2201421"/>
                  </a:lnTo>
                  <a:lnTo>
                    <a:pt x="2104828" y="2181662"/>
                  </a:lnTo>
                  <a:lnTo>
                    <a:pt x="2148699" y="2162143"/>
                  </a:lnTo>
                  <a:lnTo>
                    <a:pt x="2192871" y="2142864"/>
                  </a:lnTo>
                  <a:lnTo>
                    <a:pt x="2237346" y="2123824"/>
                  </a:lnTo>
                  <a:lnTo>
                    <a:pt x="2282123" y="2105023"/>
                  </a:lnTo>
                  <a:lnTo>
                    <a:pt x="2327202" y="2086463"/>
                  </a:lnTo>
                  <a:lnTo>
                    <a:pt x="2372584" y="2068141"/>
                  </a:lnTo>
                  <a:lnTo>
                    <a:pt x="2418267" y="2050059"/>
                  </a:lnTo>
                  <a:lnTo>
                    <a:pt x="2464252" y="2032217"/>
                  </a:lnTo>
                  <a:lnTo>
                    <a:pt x="2510540" y="2014614"/>
                  </a:lnTo>
                  <a:lnTo>
                    <a:pt x="2557129" y="1997251"/>
                  </a:lnTo>
                  <a:lnTo>
                    <a:pt x="2604021" y="1980127"/>
                  </a:lnTo>
                  <a:lnTo>
                    <a:pt x="2651215" y="1963243"/>
                  </a:lnTo>
                  <a:lnTo>
                    <a:pt x="2698711" y="1946598"/>
                  </a:lnTo>
                  <a:lnTo>
                    <a:pt x="2746509" y="1930193"/>
                  </a:lnTo>
                  <a:lnTo>
                    <a:pt x="2794609" y="1914027"/>
                  </a:lnTo>
                  <a:lnTo>
                    <a:pt x="2843011" y="1898101"/>
                  </a:lnTo>
                  <a:lnTo>
                    <a:pt x="2891715" y="1882414"/>
                  </a:lnTo>
                  <a:lnTo>
                    <a:pt x="2940721" y="1866967"/>
                  </a:lnTo>
                  <a:lnTo>
                    <a:pt x="2990030" y="1851759"/>
                  </a:lnTo>
                  <a:lnTo>
                    <a:pt x="3039640" y="1836791"/>
                  </a:lnTo>
                  <a:lnTo>
                    <a:pt x="3089553" y="1822062"/>
                  </a:lnTo>
                  <a:lnTo>
                    <a:pt x="3139768" y="1807573"/>
                  </a:lnTo>
                  <a:lnTo>
                    <a:pt x="3190284" y="1793323"/>
                  </a:lnTo>
                  <a:lnTo>
                    <a:pt x="3241103" y="1779313"/>
                  </a:lnTo>
                  <a:lnTo>
                    <a:pt x="3292224" y="1765542"/>
                  </a:lnTo>
                  <a:lnTo>
                    <a:pt x="3343647" y="1752011"/>
                  </a:lnTo>
                  <a:lnTo>
                    <a:pt x="3395372" y="1738720"/>
                  </a:lnTo>
                  <a:lnTo>
                    <a:pt x="3447399" y="1725668"/>
                  </a:lnTo>
                  <a:lnTo>
                    <a:pt x="3499729" y="1712855"/>
                  </a:lnTo>
                  <a:lnTo>
                    <a:pt x="3552360" y="1700282"/>
                  </a:lnTo>
                  <a:lnTo>
                    <a:pt x="3605294" y="1687949"/>
                  </a:lnTo>
                  <a:lnTo>
                    <a:pt x="3658529" y="1675855"/>
                  </a:lnTo>
                  <a:lnTo>
                    <a:pt x="3712067" y="1664000"/>
                  </a:lnTo>
                  <a:lnTo>
                    <a:pt x="3765907" y="1652385"/>
                  </a:lnTo>
                  <a:lnTo>
                    <a:pt x="3820048" y="1641010"/>
                  </a:lnTo>
                  <a:lnTo>
                    <a:pt x="3874492" y="1629874"/>
                  </a:lnTo>
                  <a:lnTo>
                    <a:pt x="3929238" y="1618977"/>
                  </a:lnTo>
                  <a:lnTo>
                    <a:pt x="3984286" y="1608320"/>
                  </a:lnTo>
                  <a:lnTo>
                    <a:pt x="4039636" y="1597903"/>
                  </a:lnTo>
                  <a:lnTo>
                    <a:pt x="4095289" y="1587725"/>
                  </a:lnTo>
                  <a:lnTo>
                    <a:pt x="4151243" y="1577786"/>
                  </a:lnTo>
                  <a:lnTo>
                    <a:pt x="4207499" y="1568088"/>
                  </a:lnTo>
                  <a:lnTo>
                    <a:pt x="4264058" y="1558628"/>
                  </a:lnTo>
                  <a:lnTo>
                    <a:pt x="4320918" y="1549408"/>
                  </a:lnTo>
                  <a:lnTo>
                    <a:pt x="4378081" y="1540428"/>
                  </a:lnTo>
                  <a:lnTo>
                    <a:pt x="4435546" y="1531687"/>
                  </a:lnTo>
                  <a:lnTo>
                    <a:pt x="4493312" y="1523186"/>
                  </a:lnTo>
                  <a:lnTo>
                    <a:pt x="4551381" y="1514924"/>
                  </a:lnTo>
                  <a:lnTo>
                    <a:pt x="4609752" y="1506902"/>
                  </a:lnTo>
                  <a:lnTo>
                    <a:pt x="4668425" y="1499119"/>
                  </a:lnTo>
                  <a:lnTo>
                    <a:pt x="4727400" y="1491576"/>
                  </a:lnTo>
                  <a:lnTo>
                    <a:pt x="4786677" y="1484272"/>
                  </a:lnTo>
                  <a:lnTo>
                    <a:pt x="4846257" y="1477208"/>
                  </a:lnTo>
                  <a:lnTo>
                    <a:pt x="4906138" y="1470383"/>
                  </a:lnTo>
                  <a:lnTo>
                    <a:pt x="4966321" y="1463798"/>
                  </a:lnTo>
                  <a:lnTo>
                    <a:pt x="5026807" y="1457452"/>
                  </a:lnTo>
                  <a:lnTo>
                    <a:pt x="5087594" y="1451346"/>
                  </a:lnTo>
                  <a:lnTo>
                    <a:pt x="5148684" y="1445479"/>
                  </a:lnTo>
                  <a:lnTo>
                    <a:pt x="5210076" y="1439852"/>
                  </a:lnTo>
                  <a:lnTo>
                    <a:pt x="5271770" y="1434465"/>
                  </a:lnTo>
                  <a:lnTo>
                    <a:pt x="5325745" y="1912620"/>
                  </a:lnTo>
                  <a:lnTo>
                    <a:pt x="6120384" y="765048"/>
                  </a:lnTo>
                  <a:lnTo>
                    <a:pt x="5110226" y="0"/>
                  </a:lnTo>
                  <a:close/>
                </a:path>
              </a:pathLst>
            </a:custGeom>
            <a:solidFill>
              <a:srgbClr val="FDD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35096" y="3816096"/>
              <a:ext cx="166115" cy="1661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91641" y="322326"/>
            <a:ext cx="79940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 dirty="0">
                <a:solidFill>
                  <a:srgbClr val="252525"/>
                </a:solidFill>
              </a:rPr>
              <a:t>Використовуючи</a:t>
            </a:r>
            <a:r>
              <a:rPr spc="-55" dirty="0">
                <a:solidFill>
                  <a:srgbClr val="252525"/>
                </a:solidFill>
              </a:rPr>
              <a:t> </a:t>
            </a:r>
            <a:r>
              <a:rPr spc="85" dirty="0">
                <a:solidFill>
                  <a:srgbClr val="252525"/>
                </a:solidFill>
              </a:rPr>
              <a:t>рішення</a:t>
            </a:r>
            <a:r>
              <a:rPr spc="-45" dirty="0">
                <a:solidFill>
                  <a:srgbClr val="252525"/>
                </a:solidFill>
              </a:rPr>
              <a:t> </a:t>
            </a:r>
            <a:r>
              <a:rPr spc="-85" dirty="0">
                <a:solidFill>
                  <a:srgbClr val="252525"/>
                </a:solidFill>
              </a:rPr>
              <a:t>LEGO</a:t>
            </a:r>
            <a:r>
              <a:rPr spc="-25" dirty="0">
                <a:solidFill>
                  <a:srgbClr val="252525"/>
                </a:solidFill>
              </a:rPr>
              <a:t> </a:t>
            </a:r>
            <a:r>
              <a:rPr spc="25" dirty="0">
                <a:solidFill>
                  <a:srgbClr val="252525"/>
                </a:solidFill>
              </a:rPr>
              <a:t>Education,</a:t>
            </a:r>
            <a:r>
              <a:rPr spc="-30" dirty="0">
                <a:solidFill>
                  <a:srgbClr val="252525"/>
                </a:solidFill>
              </a:rPr>
              <a:t> </a:t>
            </a:r>
            <a:r>
              <a:rPr spc="70" dirty="0">
                <a:solidFill>
                  <a:srgbClr val="252525"/>
                </a:solidFill>
              </a:rPr>
              <a:t>учні</a:t>
            </a:r>
            <a:r>
              <a:rPr spc="-25" dirty="0">
                <a:solidFill>
                  <a:srgbClr val="252525"/>
                </a:solidFill>
              </a:rPr>
              <a:t> </a:t>
            </a:r>
            <a:r>
              <a:rPr spc="70" dirty="0">
                <a:solidFill>
                  <a:srgbClr val="252525"/>
                </a:solidFill>
              </a:rPr>
              <a:t>початкової</a:t>
            </a:r>
            <a:r>
              <a:rPr spc="-60" dirty="0">
                <a:solidFill>
                  <a:srgbClr val="252525"/>
                </a:solidFill>
              </a:rPr>
              <a:t> </a:t>
            </a:r>
            <a:r>
              <a:rPr spc="85" dirty="0">
                <a:solidFill>
                  <a:srgbClr val="252525"/>
                </a:solidFill>
              </a:rPr>
              <a:t>школи: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579621" y="3878681"/>
            <a:ext cx="688975" cy="8642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2299"/>
              </a:lnSpc>
              <a:spcBef>
                <a:spcPts val="75"/>
              </a:spcBef>
            </a:pPr>
            <a:r>
              <a:rPr sz="900" spc="-10" dirty="0">
                <a:latin typeface="Noto Sans"/>
                <a:cs typeface="Noto Sans"/>
              </a:rPr>
              <a:t>навчаться  а</a:t>
            </a:r>
            <a:r>
              <a:rPr sz="900" dirty="0">
                <a:latin typeface="Noto Sans"/>
                <a:cs typeface="Noto Sans"/>
              </a:rPr>
              <a:t>н</a:t>
            </a:r>
            <a:r>
              <a:rPr sz="900" spc="-10" dirty="0">
                <a:latin typeface="Noto Sans"/>
                <a:cs typeface="Noto Sans"/>
              </a:rPr>
              <a:t>а</a:t>
            </a:r>
            <a:r>
              <a:rPr sz="900" spc="-5" dirty="0">
                <a:latin typeface="Noto Sans"/>
                <a:cs typeface="Noto Sans"/>
              </a:rPr>
              <a:t>лі</a:t>
            </a:r>
            <a:r>
              <a:rPr sz="900" spc="-15" dirty="0">
                <a:latin typeface="Noto Sans"/>
                <a:cs typeface="Noto Sans"/>
              </a:rPr>
              <a:t>з</a:t>
            </a:r>
            <a:r>
              <a:rPr sz="900" spc="-5" dirty="0">
                <a:latin typeface="Noto Sans"/>
                <a:cs typeface="Noto Sans"/>
              </a:rPr>
              <a:t>ув</a:t>
            </a:r>
            <a:r>
              <a:rPr sz="900" spc="-10" dirty="0">
                <a:latin typeface="Noto Sans"/>
                <a:cs typeface="Noto Sans"/>
              </a:rPr>
              <a:t>ати  завдання </a:t>
            </a:r>
            <a:r>
              <a:rPr sz="900" spc="-5" dirty="0">
                <a:latin typeface="Noto Sans"/>
                <a:cs typeface="Noto Sans"/>
              </a:rPr>
              <a:t>і  </a:t>
            </a:r>
            <a:r>
              <a:rPr sz="900" spc="-10" dirty="0">
                <a:latin typeface="Noto Sans"/>
                <a:cs typeface="Noto Sans"/>
              </a:rPr>
              <a:t>знаходити  можливі  рішення;</a:t>
            </a:r>
            <a:endParaRPr sz="900">
              <a:latin typeface="Noto Sans"/>
              <a:cs typeface="Noto San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428680" y="2926016"/>
            <a:ext cx="271780" cy="269875"/>
            <a:chOff x="4428680" y="2926016"/>
            <a:chExt cx="271780" cy="269875"/>
          </a:xfrm>
        </p:grpSpPr>
        <p:sp>
          <p:nvSpPr>
            <p:cNvPr id="8" name="object 8"/>
            <p:cNvSpPr/>
            <p:nvPr/>
          </p:nvSpPr>
          <p:spPr>
            <a:xfrm>
              <a:off x="4441697" y="2939034"/>
              <a:ext cx="245363" cy="2438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41697" y="2939034"/>
              <a:ext cx="245745" cy="243840"/>
            </a:xfrm>
            <a:custGeom>
              <a:avLst/>
              <a:gdLst/>
              <a:ahLst/>
              <a:cxnLst/>
              <a:rect l="l" t="t" r="r" b="b"/>
              <a:pathLst>
                <a:path w="245745" h="243839">
                  <a:moveTo>
                    <a:pt x="0" y="121920"/>
                  </a:moveTo>
                  <a:lnTo>
                    <a:pt x="9632" y="74473"/>
                  </a:lnTo>
                  <a:lnTo>
                    <a:pt x="35909" y="35718"/>
                  </a:lnTo>
                  <a:lnTo>
                    <a:pt x="74902" y="9584"/>
                  </a:lnTo>
                  <a:lnTo>
                    <a:pt x="122681" y="0"/>
                  </a:lnTo>
                  <a:lnTo>
                    <a:pt x="170461" y="9584"/>
                  </a:lnTo>
                  <a:lnTo>
                    <a:pt x="209454" y="35718"/>
                  </a:lnTo>
                  <a:lnTo>
                    <a:pt x="235731" y="74473"/>
                  </a:lnTo>
                  <a:lnTo>
                    <a:pt x="245363" y="121920"/>
                  </a:lnTo>
                  <a:lnTo>
                    <a:pt x="235731" y="169366"/>
                  </a:lnTo>
                  <a:lnTo>
                    <a:pt x="209454" y="208121"/>
                  </a:lnTo>
                  <a:lnTo>
                    <a:pt x="170461" y="234255"/>
                  </a:lnTo>
                  <a:lnTo>
                    <a:pt x="122681" y="243840"/>
                  </a:lnTo>
                  <a:lnTo>
                    <a:pt x="74902" y="234255"/>
                  </a:lnTo>
                  <a:lnTo>
                    <a:pt x="35909" y="208121"/>
                  </a:lnTo>
                  <a:lnTo>
                    <a:pt x="9632" y="169366"/>
                  </a:lnTo>
                  <a:lnTo>
                    <a:pt x="0" y="12192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681473" y="3040760"/>
            <a:ext cx="1163320" cy="11430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75"/>
              </a:spcBef>
            </a:pPr>
            <a:r>
              <a:rPr sz="900" spc="-10" dirty="0">
                <a:latin typeface="Noto Sans"/>
                <a:cs typeface="Noto Sans"/>
              </a:rPr>
              <a:t>розвиватимуть  навички </a:t>
            </a:r>
            <a:r>
              <a:rPr sz="900" spc="-5" dirty="0">
                <a:latin typeface="Noto Sans"/>
                <a:cs typeface="Noto Sans"/>
              </a:rPr>
              <a:t>спільної  </a:t>
            </a:r>
            <a:r>
              <a:rPr sz="900" spc="-10" dirty="0">
                <a:latin typeface="Noto Sans"/>
                <a:cs typeface="Noto Sans"/>
              </a:rPr>
              <a:t>роботи </a:t>
            </a:r>
            <a:r>
              <a:rPr sz="900" spc="-5" dirty="0">
                <a:latin typeface="Noto Sans"/>
                <a:cs typeface="Noto Sans"/>
              </a:rPr>
              <a:t>і  спілкування,</a:t>
            </a:r>
            <a:r>
              <a:rPr sz="900" spc="-95" dirty="0">
                <a:latin typeface="Noto Sans"/>
                <a:cs typeface="Noto Sans"/>
              </a:rPr>
              <a:t> </a:t>
            </a:r>
            <a:r>
              <a:rPr sz="900" spc="-5" dirty="0">
                <a:latin typeface="Noto Sans"/>
                <a:cs typeface="Noto Sans"/>
              </a:rPr>
              <a:t>беручи  участь </a:t>
            </a:r>
            <a:r>
              <a:rPr sz="900" spc="-10" dirty="0">
                <a:latin typeface="Noto Sans"/>
                <a:cs typeface="Noto Sans"/>
              </a:rPr>
              <a:t>в  навчальному  </a:t>
            </a:r>
            <a:r>
              <a:rPr sz="900" spc="-5" dirty="0">
                <a:latin typeface="Noto Sans"/>
                <a:cs typeface="Noto Sans"/>
              </a:rPr>
              <a:t>процесі поряд </a:t>
            </a:r>
            <a:r>
              <a:rPr sz="900" spc="-10" dirty="0">
                <a:latin typeface="Noto Sans"/>
                <a:cs typeface="Noto Sans"/>
              </a:rPr>
              <a:t>зі  своїми</a:t>
            </a:r>
            <a:r>
              <a:rPr sz="900" spc="-55" dirty="0">
                <a:latin typeface="Noto Sans"/>
                <a:cs typeface="Noto Sans"/>
              </a:rPr>
              <a:t> </a:t>
            </a:r>
            <a:r>
              <a:rPr sz="900" spc="-10" dirty="0">
                <a:latin typeface="Noto Sans"/>
                <a:cs typeface="Noto Sans"/>
              </a:rPr>
              <a:t>однолітками;</a:t>
            </a:r>
            <a:endParaRPr sz="900">
              <a:latin typeface="Noto Sans"/>
              <a:cs typeface="Noto San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699696" y="2269172"/>
            <a:ext cx="349250" cy="351155"/>
            <a:chOff x="5699696" y="2269172"/>
            <a:chExt cx="349250" cy="351155"/>
          </a:xfrm>
        </p:grpSpPr>
        <p:sp>
          <p:nvSpPr>
            <p:cNvPr id="12" name="object 12"/>
            <p:cNvSpPr/>
            <p:nvPr/>
          </p:nvSpPr>
          <p:spPr>
            <a:xfrm>
              <a:off x="5712714" y="2282190"/>
              <a:ext cx="323215" cy="325120"/>
            </a:xfrm>
            <a:custGeom>
              <a:avLst/>
              <a:gdLst/>
              <a:ahLst/>
              <a:cxnLst/>
              <a:rect l="l" t="t" r="r" b="b"/>
              <a:pathLst>
                <a:path w="323214" h="325119">
                  <a:moveTo>
                    <a:pt x="161544" y="0"/>
                  </a:moveTo>
                  <a:lnTo>
                    <a:pt x="118577" y="5796"/>
                  </a:lnTo>
                  <a:lnTo>
                    <a:pt x="79981" y="22154"/>
                  </a:lnTo>
                  <a:lnTo>
                    <a:pt x="47291" y="47529"/>
                  </a:lnTo>
                  <a:lnTo>
                    <a:pt x="22041" y="80376"/>
                  </a:lnTo>
                  <a:lnTo>
                    <a:pt x="5766" y="119150"/>
                  </a:lnTo>
                  <a:lnTo>
                    <a:pt x="0" y="162306"/>
                  </a:lnTo>
                  <a:lnTo>
                    <a:pt x="5766" y="205461"/>
                  </a:lnTo>
                  <a:lnTo>
                    <a:pt x="22041" y="244235"/>
                  </a:lnTo>
                  <a:lnTo>
                    <a:pt x="47291" y="277082"/>
                  </a:lnTo>
                  <a:lnTo>
                    <a:pt x="79981" y="302457"/>
                  </a:lnTo>
                  <a:lnTo>
                    <a:pt x="118577" y="318815"/>
                  </a:lnTo>
                  <a:lnTo>
                    <a:pt x="161544" y="324612"/>
                  </a:lnTo>
                  <a:lnTo>
                    <a:pt x="204510" y="318815"/>
                  </a:lnTo>
                  <a:lnTo>
                    <a:pt x="243106" y="302457"/>
                  </a:lnTo>
                  <a:lnTo>
                    <a:pt x="275796" y="277082"/>
                  </a:lnTo>
                  <a:lnTo>
                    <a:pt x="301046" y="244235"/>
                  </a:lnTo>
                  <a:lnTo>
                    <a:pt x="317321" y="205461"/>
                  </a:lnTo>
                  <a:lnTo>
                    <a:pt x="323088" y="162306"/>
                  </a:lnTo>
                  <a:lnTo>
                    <a:pt x="317321" y="119150"/>
                  </a:lnTo>
                  <a:lnTo>
                    <a:pt x="301046" y="80376"/>
                  </a:lnTo>
                  <a:lnTo>
                    <a:pt x="275796" y="47529"/>
                  </a:lnTo>
                  <a:lnTo>
                    <a:pt x="243106" y="22154"/>
                  </a:lnTo>
                  <a:lnTo>
                    <a:pt x="204510" y="5796"/>
                  </a:lnTo>
                  <a:lnTo>
                    <a:pt x="161544" y="0"/>
                  </a:lnTo>
                  <a:close/>
                </a:path>
              </a:pathLst>
            </a:custGeom>
            <a:solidFill>
              <a:srgbClr val="FC9F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712714" y="2282190"/>
              <a:ext cx="323215" cy="325120"/>
            </a:xfrm>
            <a:custGeom>
              <a:avLst/>
              <a:gdLst/>
              <a:ahLst/>
              <a:cxnLst/>
              <a:rect l="l" t="t" r="r" b="b"/>
              <a:pathLst>
                <a:path w="323214" h="325119">
                  <a:moveTo>
                    <a:pt x="0" y="162306"/>
                  </a:moveTo>
                  <a:lnTo>
                    <a:pt x="5766" y="119150"/>
                  </a:lnTo>
                  <a:lnTo>
                    <a:pt x="22041" y="80376"/>
                  </a:lnTo>
                  <a:lnTo>
                    <a:pt x="47291" y="47529"/>
                  </a:lnTo>
                  <a:lnTo>
                    <a:pt x="79981" y="22154"/>
                  </a:lnTo>
                  <a:lnTo>
                    <a:pt x="118577" y="5796"/>
                  </a:lnTo>
                  <a:lnTo>
                    <a:pt x="161544" y="0"/>
                  </a:lnTo>
                  <a:lnTo>
                    <a:pt x="204510" y="5796"/>
                  </a:lnTo>
                  <a:lnTo>
                    <a:pt x="243106" y="22154"/>
                  </a:lnTo>
                  <a:lnTo>
                    <a:pt x="275796" y="47529"/>
                  </a:lnTo>
                  <a:lnTo>
                    <a:pt x="301046" y="80376"/>
                  </a:lnTo>
                  <a:lnTo>
                    <a:pt x="317321" y="119150"/>
                  </a:lnTo>
                  <a:lnTo>
                    <a:pt x="323088" y="162306"/>
                  </a:lnTo>
                  <a:lnTo>
                    <a:pt x="317321" y="205461"/>
                  </a:lnTo>
                  <a:lnTo>
                    <a:pt x="301046" y="244235"/>
                  </a:lnTo>
                  <a:lnTo>
                    <a:pt x="275796" y="277082"/>
                  </a:lnTo>
                  <a:lnTo>
                    <a:pt x="243106" y="302457"/>
                  </a:lnTo>
                  <a:lnTo>
                    <a:pt x="204510" y="318815"/>
                  </a:lnTo>
                  <a:lnTo>
                    <a:pt x="161544" y="324612"/>
                  </a:lnTo>
                  <a:lnTo>
                    <a:pt x="118577" y="318815"/>
                  </a:lnTo>
                  <a:lnTo>
                    <a:pt x="79981" y="302457"/>
                  </a:lnTo>
                  <a:lnTo>
                    <a:pt x="47291" y="277082"/>
                  </a:lnTo>
                  <a:lnTo>
                    <a:pt x="22041" y="244235"/>
                  </a:lnTo>
                  <a:lnTo>
                    <a:pt x="5766" y="205461"/>
                  </a:lnTo>
                  <a:lnTo>
                    <a:pt x="0" y="162306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033896" y="2424810"/>
            <a:ext cx="1120140" cy="58356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75"/>
              </a:spcBef>
            </a:pPr>
            <a:r>
              <a:rPr sz="900" spc="-10" dirty="0">
                <a:latin typeface="Noto Sans"/>
                <a:cs typeface="Noto Sans"/>
              </a:rPr>
              <a:t>навчаться  розглядати </a:t>
            </a:r>
            <a:r>
              <a:rPr sz="900" spc="-5" dirty="0">
                <a:latin typeface="Noto Sans"/>
                <a:cs typeface="Noto Sans"/>
              </a:rPr>
              <a:t>невдачі  </a:t>
            </a:r>
            <a:r>
              <a:rPr sz="900" spc="-10" dirty="0">
                <a:latin typeface="Noto Sans"/>
                <a:cs typeface="Noto Sans"/>
              </a:rPr>
              <a:t>як </a:t>
            </a:r>
            <a:r>
              <a:rPr sz="900" spc="-5" dirty="0">
                <a:latin typeface="Noto Sans"/>
                <a:cs typeface="Noto Sans"/>
              </a:rPr>
              <a:t>шлях</a:t>
            </a:r>
            <a:r>
              <a:rPr sz="900" spc="-95" dirty="0">
                <a:latin typeface="Noto Sans"/>
                <a:cs typeface="Noto Sans"/>
              </a:rPr>
              <a:t> </a:t>
            </a:r>
            <a:r>
              <a:rPr sz="900" spc="-5" dirty="0">
                <a:latin typeface="Noto Sans"/>
                <a:cs typeface="Noto Sans"/>
              </a:rPr>
              <a:t>отримання  </a:t>
            </a:r>
            <a:r>
              <a:rPr sz="900" spc="-10" dirty="0">
                <a:latin typeface="Noto Sans"/>
                <a:cs typeface="Noto Sans"/>
              </a:rPr>
              <a:t>нового</a:t>
            </a:r>
            <a:r>
              <a:rPr sz="900" spc="-5" dirty="0">
                <a:latin typeface="Noto Sans"/>
                <a:cs typeface="Noto Sans"/>
              </a:rPr>
              <a:t> </a:t>
            </a:r>
            <a:r>
              <a:rPr sz="900" spc="-10" dirty="0">
                <a:latin typeface="Noto Sans"/>
                <a:cs typeface="Noto Sans"/>
              </a:rPr>
              <a:t>досвіду</a:t>
            </a:r>
            <a:endParaRPr sz="900">
              <a:latin typeface="Noto Sans"/>
              <a:cs typeface="Noto San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081964" y="1836356"/>
            <a:ext cx="460375" cy="460375"/>
            <a:chOff x="7081964" y="1836356"/>
            <a:chExt cx="460375" cy="460375"/>
          </a:xfrm>
        </p:grpSpPr>
        <p:sp>
          <p:nvSpPr>
            <p:cNvPr id="16" name="object 16"/>
            <p:cNvSpPr/>
            <p:nvPr/>
          </p:nvSpPr>
          <p:spPr>
            <a:xfrm>
              <a:off x="7094982" y="1849374"/>
              <a:ext cx="434340" cy="434340"/>
            </a:xfrm>
            <a:custGeom>
              <a:avLst/>
              <a:gdLst/>
              <a:ahLst/>
              <a:cxnLst/>
              <a:rect l="l" t="t" r="r" b="b"/>
              <a:pathLst>
                <a:path w="434340" h="434339">
                  <a:moveTo>
                    <a:pt x="217170" y="0"/>
                  </a:moveTo>
                  <a:lnTo>
                    <a:pt x="167391" y="5738"/>
                  </a:lnTo>
                  <a:lnTo>
                    <a:pt x="121686" y="22082"/>
                  </a:lnTo>
                  <a:lnTo>
                    <a:pt x="81362" y="47726"/>
                  </a:lnTo>
                  <a:lnTo>
                    <a:pt x="47726" y="81362"/>
                  </a:lnTo>
                  <a:lnTo>
                    <a:pt x="22082" y="121686"/>
                  </a:lnTo>
                  <a:lnTo>
                    <a:pt x="5738" y="167391"/>
                  </a:lnTo>
                  <a:lnTo>
                    <a:pt x="0" y="217169"/>
                  </a:lnTo>
                  <a:lnTo>
                    <a:pt x="5738" y="266948"/>
                  </a:lnTo>
                  <a:lnTo>
                    <a:pt x="22082" y="312653"/>
                  </a:lnTo>
                  <a:lnTo>
                    <a:pt x="47726" y="352977"/>
                  </a:lnTo>
                  <a:lnTo>
                    <a:pt x="81362" y="386613"/>
                  </a:lnTo>
                  <a:lnTo>
                    <a:pt x="121686" y="412257"/>
                  </a:lnTo>
                  <a:lnTo>
                    <a:pt x="167391" y="428601"/>
                  </a:lnTo>
                  <a:lnTo>
                    <a:pt x="217170" y="434339"/>
                  </a:lnTo>
                  <a:lnTo>
                    <a:pt x="266948" y="428601"/>
                  </a:lnTo>
                  <a:lnTo>
                    <a:pt x="312653" y="412257"/>
                  </a:lnTo>
                  <a:lnTo>
                    <a:pt x="352977" y="386613"/>
                  </a:lnTo>
                  <a:lnTo>
                    <a:pt x="386613" y="352977"/>
                  </a:lnTo>
                  <a:lnTo>
                    <a:pt x="412257" y="312653"/>
                  </a:lnTo>
                  <a:lnTo>
                    <a:pt x="428601" y="266948"/>
                  </a:lnTo>
                  <a:lnTo>
                    <a:pt x="434340" y="217169"/>
                  </a:lnTo>
                  <a:lnTo>
                    <a:pt x="428601" y="167391"/>
                  </a:lnTo>
                  <a:lnTo>
                    <a:pt x="412257" y="121686"/>
                  </a:lnTo>
                  <a:lnTo>
                    <a:pt x="386613" y="81362"/>
                  </a:lnTo>
                  <a:lnTo>
                    <a:pt x="352977" y="47726"/>
                  </a:lnTo>
                  <a:lnTo>
                    <a:pt x="312653" y="22082"/>
                  </a:lnTo>
                  <a:lnTo>
                    <a:pt x="266948" y="5738"/>
                  </a:lnTo>
                  <a:lnTo>
                    <a:pt x="217170" y="0"/>
                  </a:lnTo>
                  <a:close/>
                </a:path>
              </a:pathLst>
            </a:custGeom>
            <a:solidFill>
              <a:srgbClr val="FC9F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094982" y="1849374"/>
              <a:ext cx="434340" cy="434340"/>
            </a:xfrm>
            <a:custGeom>
              <a:avLst/>
              <a:gdLst/>
              <a:ahLst/>
              <a:cxnLst/>
              <a:rect l="l" t="t" r="r" b="b"/>
              <a:pathLst>
                <a:path w="434340" h="434339">
                  <a:moveTo>
                    <a:pt x="0" y="217169"/>
                  </a:moveTo>
                  <a:lnTo>
                    <a:pt x="5738" y="167391"/>
                  </a:lnTo>
                  <a:lnTo>
                    <a:pt x="22082" y="121686"/>
                  </a:lnTo>
                  <a:lnTo>
                    <a:pt x="47726" y="81362"/>
                  </a:lnTo>
                  <a:lnTo>
                    <a:pt x="81362" y="47726"/>
                  </a:lnTo>
                  <a:lnTo>
                    <a:pt x="121686" y="22082"/>
                  </a:lnTo>
                  <a:lnTo>
                    <a:pt x="167391" y="5738"/>
                  </a:lnTo>
                  <a:lnTo>
                    <a:pt x="217170" y="0"/>
                  </a:lnTo>
                  <a:lnTo>
                    <a:pt x="266948" y="5738"/>
                  </a:lnTo>
                  <a:lnTo>
                    <a:pt x="312653" y="22082"/>
                  </a:lnTo>
                  <a:lnTo>
                    <a:pt x="352977" y="47726"/>
                  </a:lnTo>
                  <a:lnTo>
                    <a:pt x="386613" y="81362"/>
                  </a:lnTo>
                  <a:lnTo>
                    <a:pt x="412257" y="121686"/>
                  </a:lnTo>
                  <a:lnTo>
                    <a:pt x="428601" y="167391"/>
                  </a:lnTo>
                  <a:lnTo>
                    <a:pt x="434340" y="217169"/>
                  </a:lnTo>
                  <a:lnTo>
                    <a:pt x="428601" y="266948"/>
                  </a:lnTo>
                  <a:lnTo>
                    <a:pt x="412257" y="312653"/>
                  </a:lnTo>
                  <a:lnTo>
                    <a:pt x="386613" y="352977"/>
                  </a:lnTo>
                  <a:lnTo>
                    <a:pt x="352977" y="386613"/>
                  </a:lnTo>
                  <a:lnTo>
                    <a:pt x="312653" y="412257"/>
                  </a:lnTo>
                  <a:lnTo>
                    <a:pt x="266948" y="428601"/>
                  </a:lnTo>
                  <a:lnTo>
                    <a:pt x="217170" y="434339"/>
                  </a:lnTo>
                  <a:lnTo>
                    <a:pt x="167391" y="428601"/>
                  </a:lnTo>
                  <a:lnTo>
                    <a:pt x="121686" y="412257"/>
                  </a:lnTo>
                  <a:lnTo>
                    <a:pt x="81362" y="386613"/>
                  </a:lnTo>
                  <a:lnTo>
                    <a:pt x="47726" y="352977"/>
                  </a:lnTo>
                  <a:lnTo>
                    <a:pt x="22082" y="312653"/>
                  </a:lnTo>
                  <a:lnTo>
                    <a:pt x="5738" y="266948"/>
                  </a:lnTo>
                  <a:lnTo>
                    <a:pt x="0" y="217169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530845" y="2045970"/>
            <a:ext cx="1052830" cy="8642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2299"/>
              </a:lnSpc>
              <a:spcBef>
                <a:spcPts val="75"/>
              </a:spcBef>
            </a:pPr>
            <a:r>
              <a:rPr sz="900" spc="-10" dirty="0">
                <a:latin typeface="Noto Sans"/>
                <a:cs typeface="Noto Sans"/>
              </a:rPr>
              <a:t>навчаться  розуміти, як з  частин  складається</a:t>
            </a:r>
            <a:r>
              <a:rPr sz="900" spc="-50" dirty="0">
                <a:latin typeface="Noto Sans"/>
                <a:cs typeface="Noto Sans"/>
              </a:rPr>
              <a:t> </a:t>
            </a:r>
            <a:r>
              <a:rPr sz="900" spc="-10" dirty="0">
                <a:latin typeface="Noto Sans"/>
                <a:cs typeface="Noto Sans"/>
              </a:rPr>
              <a:t>єдина  </a:t>
            </a:r>
            <a:r>
              <a:rPr sz="900" spc="-5" dirty="0">
                <a:latin typeface="Noto Sans"/>
                <a:cs typeface="Noto Sans"/>
              </a:rPr>
              <a:t>функціонуюча  </a:t>
            </a:r>
            <a:r>
              <a:rPr sz="900" spc="-10" dirty="0">
                <a:latin typeface="Noto Sans"/>
                <a:cs typeface="Noto Sans"/>
              </a:rPr>
              <a:t>система.</a:t>
            </a:r>
            <a:endParaRPr sz="900">
              <a:latin typeface="Noto Sans"/>
              <a:cs typeface="Noto San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241804" y="819911"/>
            <a:ext cx="2623185" cy="2141220"/>
            <a:chOff x="2241804" y="819911"/>
            <a:chExt cx="2623185" cy="2141220"/>
          </a:xfrm>
        </p:grpSpPr>
        <p:sp>
          <p:nvSpPr>
            <p:cNvPr id="20" name="object 20"/>
            <p:cNvSpPr/>
            <p:nvPr/>
          </p:nvSpPr>
          <p:spPr>
            <a:xfrm>
              <a:off x="2241804" y="819911"/>
              <a:ext cx="2622804" cy="21412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267712" y="845819"/>
              <a:ext cx="2520695" cy="20391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625" y="0"/>
            <a:ext cx="9096375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07639" y="971550"/>
            <a:ext cx="3776345" cy="650178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 marR="5080" indent="9525">
              <a:lnSpc>
                <a:spcPct val="128000"/>
              </a:lnSpc>
              <a:spcBef>
                <a:spcPts val="655"/>
              </a:spcBef>
            </a:pPr>
            <a:r>
              <a:rPr sz="3200" spc="80" dirty="0">
                <a:solidFill>
                  <a:srgbClr val="FC9F22"/>
                </a:solidFill>
              </a:rPr>
              <a:t>ДЯКУЮ </a:t>
            </a:r>
            <a:r>
              <a:rPr sz="3200" spc="-15" dirty="0">
                <a:solidFill>
                  <a:srgbClr val="FC9F22"/>
                </a:solidFill>
              </a:rPr>
              <a:t>ЗА</a:t>
            </a:r>
            <a:r>
              <a:rPr sz="3200" spc="-285" dirty="0">
                <a:solidFill>
                  <a:srgbClr val="FC9F22"/>
                </a:solidFill>
              </a:rPr>
              <a:t> </a:t>
            </a:r>
            <a:r>
              <a:rPr sz="3200" spc="-40" dirty="0">
                <a:solidFill>
                  <a:srgbClr val="FC9F22"/>
                </a:solidFill>
              </a:rPr>
              <a:t>УВАГУ!  </a:t>
            </a:r>
            <a:endParaRPr sz="2700" dirty="0"/>
          </a:p>
        </p:txBody>
      </p:sp>
      <p:sp>
        <p:nvSpPr>
          <p:cNvPr id="4" name="object 4"/>
          <p:cNvSpPr/>
          <p:nvPr/>
        </p:nvSpPr>
        <p:spPr>
          <a:xfrm>
            <a:off x="611123" y="1420367"/>
            <a:ext cx="1296924" cy="1263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56198" y="1188707"/>
            <a:ext cx="5766066" cy="28811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69690" y="1422019"/>
            <a:ext cx="5322570" cy="2419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Noto Sans"/>
                <a:cs typeface="Noto Sans"/>
              </a:rPr>
              <a:t>Вивчення </a:t>
            </a:r>
            <a:r>
              <a:rPr sz="1400" spc="-10" dirty="0">
                <a:latin typeface="Noto Sans"/>
                <a:cs typeface="Noto Sans"/>
              </a:rPr>
              <a:t>учнями </a:t>
            </a:r>
            <a:r>
              <a:rPr sz="1400" spc="-5" dirty="0">
                <a:latin typeface="Noto Sans"/>
                <a:cs typeface="Noto Sans"/>
              </a:rPr>
              <a:t>основ </a:t>
            </a:r>
            <a:r>
              <a:rPr sz="1400" spc="-15" dirty="0">
                <a:latin typeface="Noto Sans"/>
                <a:cs typeface="Noto Sans"/>
              </a:rPr>
              <a:t>робототехніки </a:t>
            </a:r>
            <a:r>
              <a:rPr sz="1400" spc="-10" dirty="0">
                <a:latin typeface="Noto Sans"/>
                <a:cs typeface="Noto Sans"/>
              </a:rPr>
              <a:t>та</a:t>
            </a:r>
            <a:r>
              <a:rPr sz="1400" spc="-70" dirty="0">
                <a:latin typeface="Noto Sans"/>
                <a:cs typeface="Noto Sans"/>
              </a:rPr>
              <a:t> </a:t>
            </a:r>
            <a:r>
              <a:rPr sz="1400" spc="-10" dirty="0">
                <a:latin typeface="Noto Sans"/>
                <a:cs typeface="Noto Sans"/>
              </a:rPr>
              <a:t>технічного</a:t>
            </a:r>
            <a:endParaRPr sz="1400">
              <a:latin typeface="Noto Sans"/>
              <a:cs typeface="Noto Sans"/>
            </a:endParaRPr>
          </a:p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1400" spc="-10" dirty="0">
                <a:latin typeface="Noto Sans"/>
                <a:cs typeface="Noto Sans"/>
              </a:rPr>
              <a:t>конструювання сприяють </a:t>
            </a:r>
            <a:r>
              <a:rPr sz="1400" spc="-5" dirty="0">
                <a:latin typeface="Noto Sans"/>
                <a:cs typeface="Noto Sans"/>
              </a:rPr>
              <a:t>формуванню знань </a:t>
            </a:r>
            <a:r>
              <a:rPr sz="1400" spc="-10" dirty="0">
                <a:latin typeface="Noto Sans"/>
                <a:cs typeface="Noto Sans"/>
              </a:rPr>
              <a:t>з</a:t>
            </a:r>
            <a:r>
              <a:rPr sz="1400" spc="-125" dirty="0">
                <a:latin typeface="Noto Sans"/>
                <a:cs typeface="Noto Sans"/>
              </a:rPr>
              <a:t> </a:t>
            </a:r>
            <a:r>
              <a:rPr sz="1400" spc="-10" dirty="0">
                <a:latin typeface="Noto Sans"/>
                <a:cs typeface="Noto Sans"/>
              </a:rPr>
              <a:t>графічного</a:t>
            </a:r>
            <a:endParaRPr sz="1400">
              <a:latin typeface="Noto Sans"/>
              <a:cs typeface="Noto Sans"/>
            </a:endParaRPr>
          </a:p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1400" spc="-10" dirty="0">
                <a:latin typeface="Noto Sans"/>
                <a:cs typeface="Noto Sans"/>
              </a:rPr>
              <a:t>програмування, умінь проектування моделей </a:t>
            </a:r>
            <a:r>
              <a:rPr sz="1400" spc="-5" dirty="0">
                <a:latin typeface="Noto Sans"/>
                <a:cs typeface="Noto Sans"/>
              </a:rPr>
              <a:t>роботів </a:t>
            </a:r>
            <a:r>
              <a:rPr sz="1400" spc="-10" dirty="0">
                <a:latin typeface="Noto Sans"/>
                <a:cs typeface="Noto Sans"/>
              </a:rPr>
              <a:t>та</a:t>
            </a:r>
            <a:r>
              <a:rPr sz="1400" spc="-114" dirty="0">
                <a:latin typeface="Noto Sans"/>
                <a:cs typeface="Noto Sans"/>
              </a:rPr>
              <a:t> </a:t>
            </a:r>
            <a:r>
              <a:rPr sz="1400" spc="-10" dirty="0">
                <a:latin typeface="Noto Sans"/>
                <a:cs typeface="Noto Sans"/>
              </a:rPr>
              <a:t>їх</a:t>
            </a:r>
            <a:endParaRPr sz="1400">
              <a:latin typeface="Noto Sans"/>
              <a:cs typeface="Noto Sans"/>
            </a:endParaRPr>
          </a:p>
          <a:p>
            <a:pPr marL="12700" marR="5080">
              <a:lnSpc>
                <a:spcPct val="170300"/>
              </a:lnSpc>
              <a:spcBef>
                <a:spcPts val="10"/>
              </a:spcBef>
            </a:pPr>
            <a:r>
              <a:rPr sz="1400" spc="-10" dirty="0">
                <a:latin typeface="Noto Sans"/>
                <a:cs typeface="Noto Sans"/>
              </a:rPr>
              <a:t>використання, формуються уміння </a:t>
            </a:r>
            <a:r>
              <a:rPr sz="1400" spc="-15" dirty="0">
                <a:latin typeface="Noto Sans"/>
                <a:cs typeface="Noto Sans"/>
              </a:rPr>
              <a:t>використовувати  інформаційно-комунікаційні </a:t>
            </a:r>
            <a:r>
              <a:rPr sz="1400" spc="-10" dirty="0">
                <a:latin typeface="Noto Sans"/>
                <a:cs typeface="Noto Sans"/>
              </a:rPr>
              <a:t>технології з метою ефективного  </a:t>
            </a:r>
            <a:r>
              <a:rPr sz="1400" spc="-25" dirty="0">
                <a:latin typeface="Noto Sans"/>
                <a:cs typeface="Noto Sans"/>
              </a:rPr>
              <a:t>розв’язання </a:t>
            </a:r>
            <a:r>
              <a:rPr sz="1400" spc="-5" dirty="0">
                <a:latin typeface="Noto Sans"/>
                <a:cs typeface="Noto Sans"/>
              </a:rPr>
              <a:t>нетипових </a:t>
            </a:r>
            <a:r>
              <a:rPr sz="1400" spc="-10" dirty="0">
                <a:latin typeface="Noto Sans"/>
                <a:cs typeface="Noto Sans"/>
              </a:rPr>
              <a:t>завдань </a:t>
            </a:r>
            <a:r>
              <a:rPr sz="1400" spc="-5" dirty="0">
                <a:latin typeface="Noto Sans"/>
                <a:cs typeface="Noto Sans"/>
              </a:rPr>
              <a:t>щодо </a:t>
            </a:r>
            <a:r>
              <a:rPr sz="1400" spc="-10" dirty="0">
                <a:latin typeface="Noto Sans"/>
                <a:cs typeface="Noto Sans"/>
              </a:rPr>
              <a:t>отримання, </a:t>
            </a:r>
            <a:r>
              <a:rPr sz="1400" spc="-5" dirty="0">
                <a:latin typeface="Noto Sans"/>
                <a:cs typeface="Noto Sans"/>
              </a:rPr>
              <a:t>подання  </a:t>
            </a:r>
            <a:r>
              <a:rPr sz="1400" spc="-10" dirty="0">
                <a:latin typeface="Noto Sans"/>
                <a:cs typeface="Noto Sans"/>
              </a:rPr>
              <a:t>та </a:t>
            </a:r>
            <a:r>
              <a:rPr sz="1400" spc="-5" dirty="0">
                <a:latin typeface="Noto Sans"/>
                <a:cs typeface="Noto Sans"/>
              </a:rPr>
              <a:t>обробки </a:t>
            </a:r>
            <a:r>
              <a:rPr sz="1400" spc="-10" dirty="0">
                <a:latin typeface="Noto Sans"/>
                <a:cs typeface="Noto Sans"/>
              </a:rPr>
              <a:t>інформації через фізичні</a:t>
            </a:r>
            <a:r>
              <a:rPr sz="1400" spc="-55" dirty="0">
                <a:latin typeface="Noto Sans"/>
                <a:cs typeface="Noto Sans"/>
              </a:rPr>
              <a:t> </a:t>
            </a:r>
            <a:r>
              <a:rPr sz="1400" spc="-10" dirty="0">
                <a:latin typeface="Noto Sans"/>
                <a:cs typeface="Noto Sans"/>
              </a:rPr>
              <a:t>пристрої.</a:t>
            </a:r>
            <a:endParaRPr sz="1400">
              <a:latin typeface="Noto Sans"/>
              <a:cs typeface="Noto San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55595" y="323469"/>
            <a:ext cx="64795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pc="55" dirty="0">
                <a:solidFill>
                  <a:srgbClr val="252525"/>
                </a:solidFill>
              </a:rPr>
              <a:t>У</a:t>
            </a:r>
            <a:r>
              <a:rPr spc="-45" dirty="0">
                <a:solidFill>
                  <a:srgbClr val="252525"/>
                </a:solidFill>
              </a:rPr>
              <a:t> </a:t>
            </a:r>
            <a:r>
              <a:rPr spc="35" dirty="0">
                <a:solidFill>
                  <a:srgbClr val="252525"/>
                </a:solidFill>
              </a:rPr>
              <a:t>нас</a:t>
            </a:r>
            <a:r>
              <a:rPr spc="-35" dirty="0">
                <a:solidFill>
                  <a:srgbClr val="252525"/>
                </a:solidFill>
              </a:rPr>
              <a:t> </a:t>
            </a:r>
            <a:r>
              <a:rPr spc="-55" dirty="0">
                <a:solidFill>
                  <a:srgbClr val="252525"/>
                </a:solidFill>
              </a:rPr>
              <a:t>є</a:t>
            </a:r>
            <a:r>
              <a:rPr spc="-50" dirty="0">
                <a:solidFill>
                  <a:srgbClr val="252525"/>
                </a:solidFill>
              </a:rPr>
              <a:t> </a:t>
            </a:r>
            <a:r>
              <a:rPr spc="50" dirty="0">
                <a:solidFill>
                  <a:srgbClr val="252525"/>
                </a:solidFill>
              </a:rPr>
              <a:t>очі,</a:t>
            </a:r>
            <a:r>
              <a:rPr spc="-40" dirty="0">
                <a:solidFill>
                  <a:srgbClr val="252525"/>
                </a:solidFill>
              </a:rPr>
              <a:t> </a:t>
            </a:r>
            <a:r>
              <a:rPr spc="90" dirty="0">
                <a:solidFill>
                  <a:srgbClr val="252525"/>
                </a:solidFill>
              </a:rPr>
              <a:t>щоб</a:t>
            </a:r>
            <a:r>
              <a:rPr spc="-35" dirty="0">
                <a:solidFill>
                  <a:srgbClr val="252525"/>
                </a:solidFill>
              </a:rPr>
              <a:t> </a:t>
            </a:r>
            <a:r>
              <a:rPr spc="114" dirty="0">
                <a:solidFill>
                  <a:srgbClr val="252525"/>
                </a:solidFill>
              </a:rPr>
              <a:t>бачити</a:t>
            </a:r>
            <a:r>
              <a:rPr spc="-35" dirty="0">
                <a:solidFill>
                  <a:srgbClr val="252525"/>
                </a:solidFill>
              </a:rPr>
              <a:t> </a:t>
            </a:r>
            <a:r>
              <a:rPr spc="25" dirty="0">
                <a:solidFill>
                  <a:srgbClr val="252525"/>
                </a:solidFill>
              </a:rPr>
              <a:t>світ</a:t>
            </a:r>
            <a:r>
              <a:rPr spc="-30" dirty="0">
                <a:solidFill>
                  <a:srgbClr val="252525"/>
                </a:solidFill>
              </a:rPr>
              <a:t> </a:t>
            </a:r>
            <a:r>
              <a:rPr spc="55" dirty="0">
                <a:solidFill>
                  <a:srgbClr val="252525"/>
                </a:solidFill>
              </a:rPr>
              <a:t>навколо,</a:t>
            </a:r>
            <a:r>
              <a:rPr spc="-55" dirty="0">
                <a:solidFill>
                  <a:srgbClr val="252525"/>
                </a:solidFill>
              </a:rPr>
              <a:t> </a:t>
            </a:r>
            <a:r>
              <a:rPr spc="45" dirty="0">
                <a:solidFill>
                  <a:srgbClr val="252525"/>
                </a:solidFill>
              </a:rPr>
              <a:t>і</a:t>
            </a:r>
            <a:r>
              <a:rPr spc="-45" dirty="0">
                <a:solidFill>
                  <a:srgbClr val="252525"/>
                </a:solidFill>
              </a:rPr>
              <a:t> </a:t>
            </a:r>
            <a:r>
              <a:rPr spc="90" dirty="0">
                <a:solidFill>
                  <a:srgbClr val="252525"/>
                </a:solidFill>
              </a:rPr>
              <a:t>руки,</a:t>
            </a:r>
            <a:r>
              <a:rPr spc="-45" dirty="0">
                <a:solidFill>
                  <a:srgbClr val="252525"/>
                </a:solidFill>
              </a:rPr>
              <a:t> </a:t>
            </a:r>
            <a:r>
              <a:rPr spc="90" dirty="0">
                <a:solidFill>
                  <a:srgbClr val="252525"/>
                </a:solidFill>
              </a:rPr>
              <a:t>щоб</a:t>
            </a:r>
            <a:r>
              <a:rPr spc="-25" dirty="0">
                <a:solidFill>
                  <a:srgbClr val="252525"/>
                </a:solidFill>
              </a:rPr>
              <a:t> </a:t>
            </a:r>
            <a:r>
              <a:rPr spc="75" dirty="0">
                <a:solidFill>
                  <a:srgbClr val="252525"/>
                </a:solidFill>
              </a:rPr>
              <a:t>його</a:t>
            </a:r>
          </a:p>
          <a:p>
            <a:pPr marR="5080" algn="r">
              <a:lnSpc>
                <a:spcPct val="100000"/>
              </a:lnSpc>
            </a:pPr>
            <a:r>
              <a:rPr spc="95" dirty="0">
                <a:solidFill>
                  <a:srgbClr val="252525"/>
                </a:solidFill>
              </a:rPr>
              <a:t>змінювати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97964" y="446531"/>
            <a:ext cx="1377696" cy="1872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34965" y="336930"/>
            <a:ext cx="3321685" cy="4464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600" spc="-25" dirty="0">
                <a:latin typeface="Noto Sans"/>
                <a:cs typeface="Noto Sans"/>
              </a:rPr>
              <a:t>Історія</a:t>
            </a:r>
            <a:r>
              <a:rPr sz="1600" spc="-15" dirty="0">
                <a:latin typeface="Noto Sans"/>
                <a:cs typeface="Noto Sans"/>
              </a:rPr>
              <a:t> розвитку</a:t>
            </a:r>
            <a:endParaRPr sz="1600">
              <a:latin typeface="Noto Sans"/>
              <a:cs typeface="Noto Sans"/>
            </a:endParaRPr>
          </a:p>
          <a:p>
            <a:pPr marL="355600">
              <a:lnSpc>
                <a:spcPct val="100000"/>
              </a:lnSpc>
              <a:spcBef>
                <a:spcPts val="1345"/>
              </a:spcBef>
            </a:pPr>
            <a:r>
              <a:rPr sz="1600" spc="-20" dirty="0">
                <a:latin typeface="Noto Sans"/>
                <a:cs typeface="Noto Sans"/>
              </a:rPr>
              <a:t>робототехніки </a:t>
            </a:r>
            <a:r>
              <a:rPr sz="1600" spc="-15" dirty="0">
                <a:latin typeface="Noto Sans"/>
                <a:cs typeface="Noto Sans"/>
              </a:rPr>
              <a:t>сягає</a:t>
            </a:r>
            <a:r>
              <a:rPr sz="1600" spc="10" dirty="0">
                <a:latin typeface="Noto Sans"/>
                <a:cs typeface="Noto Sans"/>
              </a:rPr>
              <a:t> </a:t>
            </a:r>
            <a:r>
              <a:rPr sz="1600" spc="-20" dirty="0">
                <a:latin typeface="Noto Sans"/>
                <a:cs typeface="Noto Sans"/>
              </a:rPr>
              <a:t>своїм</a:t>
            </a:r>
            <a:endParaRPr sz="1600">
              <a:latin typeface="Noto Sans"/>
              <a:cs typeface="Noto Sans"/>
            </a:endParaRPr>
          </a:p>
          <a:p>
            <a:pPr marL="355600" marR="5080">
              <a:lnSpc>
                <a:spcPct val="170000"/>
              </a:lnSpc>
            </a:pPr>
            <a:r>
              <a:rPr sz="1600" spc="-20" dirty="0">
                <a:latin typeface="Noto Sans"/>
                <a:cs typeface="Noto Sans"/>
              </a:rPr>
              <a:t>корінням </a:t>
            </a:r>
            <a:r>
              <a:rPr sz="1600" spc="-15" dirty="0">
                <a:latin typeface="Noto Sans"/>
                <a:cs typeface="Noto Sans"/>
              </a:rPr>
              <a:t>в далеку давнину за  часів</a:t>
            </a:r>
            <a:r>
              <a:rPr sz="1600" spc="-10" dirty="0">
                <a:latin typeface="Noto Sans"/>
                <a:cs typeface="Noto Sans"/>
              </a:rPr>
              <a:t> </a:t>
            </a:r>
            <a:r>
              <a:rPr sz="1600" spc="-15" dirty="0">
                <a:latin typeface="Noto Sans"/>
                <a:cs typeface="Noto Sans"/>
              </a:rPr>
              <a:t>античності.</a:t>
            </a:r>
            <a:endParaRPr sz="1600">
              <a:latin typeface="Noto Sans"/>
              <a:cs typeface="Noto Sans"/>
            </a:endParaRPr>
          </a:p>
          <a:p>
            <a:pPr marL="355600" marR="31750" indent="-343535">
              <a:lnSpc>
                <a:spcPct val="170000"/>
              </a:lnSpc>
              <a:spcBef>
                <a:spcPts val="38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600" spc="-20" dirty="0">
                <a:latin typeface="Noto Sans"/>
                <a:cs typeface="Noto Sans"/>
              </a:rPr>
              <a:t>Бажаючи </a:t>
            </a:r>
            <a:r>
              <a:rPr sz="1600" spc="-15" dirty="0">
                <a:latin typeface="Noto Sans"/>
                <a:cs typeface="Noto Sans"/>
              </a:rPr>
              <a:t>полегшити </a:t>
            </a:r>
            <a:r>
              <a:rPr sz="1600" spc="-20" dirty="0">
                <a:latin typeface="Noto Sans"/>
                <a:cs typeface="Noto Sans"/>
              </a:rPr>
              <a:t>трудову  </a:t>
            </a:r>
            <a:r>
              <a:rPr sz="1600" spc="-15" dirty="0">
                <a:latin typeface="Noto Sans"/>
                <a:cs typeface="Noto Sans"/>
              </a:rPr>
              <a:t>діяльність </a:t>
            </a:r>
            <a:r>
              <a:rPr sz="1600" spc="-10" dirty="0">
                <a:latin typeface="Noto Sans"/>
                <a:cs typeface="Noto Sans"/>
              </a:rPr>
              <a:t>і </a:t>
            </a:r>
            <a:r>
              <a:rPr sz="1600" spc="-15" dirty="0">
                <a:latin typeface="Noto Sans"/>
                <a:cs typeface="Noto Sans"/>
              </a:rPr>
              <a:t>просто гнані  науковою </a:t>
            </a:r>
            <a:r>
              <a:rPr sz="1600" spc="-10" dirty="0">
                <a:latin typeface="Noto Sans"/>
                <a:cs typeface="Noto Sans"/>
              </a:rPr>
              <a:t>ідеєю,</a:t>
            </a:r>
            <a:r>
              <a:rPr sz="1600" spc="-80" dirty="0">
                <a:latin typeface="Noto Sans"/>
                <a:cs typeface="Noto Sans"/>
              </a:rPr>
              <a:t> </a:t>
            </a:r>
            <a:r>
              <a:rPr sz="1600" spc="-15" dirty="0">
                <a:latin typeface="Noto Sans"/>
                <a:cs typeface="Noto Sans"/>
              </a:rPr>
              <a:t>винахідники  давнини створювали  найпростіші механізми, </a:t>
            </a:r>
            <a:r>
              <a:rPr sz="1600" spc="-20" dirty="0">
                <a:latin typeface="Noto Sans"/>
                <a:cs typeface="Noto Sans"/>
              </a:rPr>
              <a:t>що  виконували </a:t>
            </a:r>
            <a:r>
              <a:rPr sz="1600" spc="-15" dirty="0">
                <a:latin typeface="Noto Sans"/>
                <a:cs typeface="Noto Sans"/>
              </a:rPr>
              <a:t>деякі </a:t>
            </a:r>
            <a:r>
              <a:rPr sz="1600" spc="-20" dirty="0">
                <a:latin typeface="Noto Sans"/>
                <a:cs typeface="Noto Sans"/>
              </a:rPr>
              <a:t>елементи  </a:t>
            </a:r>
            <a:r>
              <a:rPr sz="1600" spc="-25" dirty="0">
                <a:latin typeface="Noto Sans"/>
                <a:cs typeface="Noto Sans"/>
              </a:rPr>
              <a:t>руху.</a:t>
            </a:r>
            <a:endParaRPr sz="1600">
              <a:latin typeface="Noto Sans"/>
              <a:cs typeface="Noto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18915" y="446531"/>
            <a:ext cx="1728216" cy="17282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209035" y="2567431"/>
            <a:ext cx="216662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200" b="1" spc="5" dirty="0">
                <a:latin typeface="Arial"/>
                <a:cs typeface="Arial"/>
              </a:rPr>
              <a:t>Ро́бот </a:t>
            </a:r>
            <a:r>
              <a:rPr sz="1200" b="1" spc="30" dirty="0">
                <a:latin typeface="Arial"/>
                <a:cs typeface="Arial"/>
              </a:rPr>
              <a:t>Леона́рдо </a:t>
            </a:r>
            <a:r>
              <a:rPr sz="1200" dirty="0">
                <a:latin typeface="Noto Sans"/>
                <a:cs typeface="Noto Sans"/>
              </a:rPr>
              <a:t>—  </a:t>
            </a:r>
            <a:r>
              <a:rPr sz="1200" spc="-15" dirty="0">
                <a:latin typeface="Noto Sans"/>
                <a:cs typeface="Noto Sans"/>
              </a:rPr>
              <a:t>людиноподібний механізм,  </a:t>
            </a:r>
            <a:r>
              <a:rPr sz="1200" spc="-10" dirty="0">
                <a:latin typeface="Noto Sans"/>
                <a:cs typeface="Noto Sans"/>
              </a:rPr>
              <a:t>технологія </a:t>
            </a:r>
            <a:r>
              <a:rPr sz="1200" spc="-15" dirty="0">
                <a:latin typeface="Noto Sans"/>
                <a:cs typeface="Noto Sans"/>
              </a:rPr>
              <a:t>якого була  </a:t>
            </a:r>
            <a:r>
              <a:rPr sz="1200" spc="-10" dirty="0">
                <a:latin typeface="Noto Sans"/>
                <a:cs typeface="Noto Sans"/>
              </a:rPr>
              <a:t>розроблена Леонардо да  Вінчі приблизно в </a:t>
            </a:r>
            <a:r>
              <a:rPr sz="1200" spc="20" dirty="0">
                <a:latin typeface="Noto Sans"/>
                <a:cs typeface="Noto Sans"/>
              </a:rPr>
              <a:t>1495</a:t>
            </a:r>
            <a:r>
              <a:rPr sz="1200" dirty="0">
                <a:latin typeface="Noto Sans"/>
                <a:cs typeface="Noto Sans"/>
              </a:rPr>
              <a:t> </a:t>
            </a:r>
            <a:r>
              <a:rPr sz="1200" spc="-10" dirty="0">
                <a:latin typeface="Noto Sans"/>
                <a:cs typeface="Noto Sans"/>
              </a:rPr>
              <a:t>році.</a:t>
            </a:r>
            <a:endParaRPr sz="1200"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95520" y="467592"/>
            <a:ext cx="3998595" cy="33680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38100">
              <a:lnSpc>
                <a:spcPct val="150100"/>
              </a:lnSpc>
              <a:spcBef>
                <a:spcPts val="105"/>
              </a:spcBef>
            </a:pPr>
            <a:r>
              <a:rPr sz="1600" spc="-10" dirty="0">
                <a:latin typeface="Noto Sans"/>
                <a:cs typeface="Noto Sans"/>
              </a:rPr>
              <a:t>Пізніше </a:t>
            </a:r>
            <a:r>
              <a:rPr sz="1600" spc="-15" dirty="0">
                <a:latin typeface="Noto Sans"/>
                <a:cs typeface="Noto Sans"/>
              </a:rPr>
              <a:t>в </a:t>
            </a:r>
            <a:r>
              <a:rPr sz="1600" spc="25" dirty="0">
                <a:latin typeface="Noto Sans"/>
                <a:cs typeface="Noto Sans"/>
              </a:rPr>
              <a:t>1942 </a:t>
            </a:r>
            <a:r>
              <a:rPr sz="1600" spc="-10" dirty="0">
                <a:latin typeface="Noto Sans"/>
                <a:cs typeface="Noto Sans"/>
              </a:rPr>
              <a:t>році </a:t>
            </a:r>
            <a:r>
              <a:rPr sz="1600" spc="-20" dirty="0">
                <a:latin typeface="Noto Sans"/>
                <a:cs typeface="Noto Sans"/>
              </a:rPr>
              <a:t>Айзеком </a:t>
            </a:r>
            <a:r>
              <a:rPr sz="1600" spc="-15" dirty="0">
                <a:latin typeface="Noto Sans"/>
                <a:cs typeface="Noto Sans"/>
              </a:rPr>
              <a:t>Азімовим </a:t>
            </a:r>
            <a:r>
              <a:rPr sz="1600" spc="-30" dirty="0">
                <a:latin typeface="Noto Sans"/>
                <a:cs typeface="Noto Sans"/>
              </a:rPr>
              <a:t>-  </a:t>
            </a:r>
            <a:r>
              <a:rPr sz="1600" spc="-15" dirty="0">
                <a:latin typeface="Noto Sans"/>
                <a:cs typeface="Noto Sans"/>
              </a:rPr>
              <a:t>відомим </a:t>
            </a:r>
            <a:r>
              <a:rPr sz="1600" spc="-20" dirty="0">
                <a:latin typeface="Noto Sans"/>
                <a:cs typeface="Noto Sans"/>
              </a:rPr>
              <a:t>письменником </a:t>
            </a:r>
            <a:r>
              <a:rPr sz="1600" spc="-10" dirty="0">
                <a:latin typeface="Noto Sans"/>
                <a:cs typeface="Noto Sans"/>
              </a:rPr>
              <a:t>і  </a:t>
            </a:r>
            <a:r>
              <a:rPr sz="1600" spc="-15" dirty="0">
                <a:latin typeface="Noto Sans"/>
                <a:cs typeface="Noto Sans"/>
              </a:rPr>
              <a:t>популяризатором науки </a:t>
            </a:r>
            <a:r>
              <a:rPr sz="1600" spc="-35" dirty="0">
                <a:latin typeface="Noto Sans"/>
                <a:cs typeface="Noto Sans"/>
              </a:rPr>
              <a:t>- </a:t>
            </a:r>
            <a:r>
              <a:rPr sz="1600" spc="-15" dirty="0">
                <a:latin typeface="Noto Sans"/>
                <a:cs typeface="Noto Sans"/>
              </a:rPr>
              <a:t>в його </a:t>
            </a:r>
            <a:r>
              <a:rPr sz="1600" spc="-20" dirty="0">
                <a:latin typeface="Noto Sans"/>
                <a:cs typeface="Noto Sans"/>
              </a:rPr>
              <a:t>книзі  </a:t>
            </a:r>
            <a:r>
              <a:rPr sz="1600" spc="-25" dirty="0">
                <a:latin typeface="Noto Sans"/>
                <a:cs typeface="Noto Sans"/>
              </a:rPr>
              <a:t>були </a:t>
            </a:r>
            <a:r>
              <a:rPr sz="1600" spc="-15" dirty="0">
                <a:latin typeface="Noto Sans"/>
                <a:cs typeface="Noto Sans"/>
              </a:rPr>
              <a:t>сформульовані </a:t>
            </a:r>
            <a:r>
              <a:rPr sz="1600" spc="30" dirty="0">
                <a:latin typeface="Noto Sans"/>
                <a:cs typeface="Noto Sans"/>
              </a:rPr>
              <a:t>3 </a:t>
            </a:r>
            <a:r>
              <a:rPr sz="1600" spc="-20" dirty="0">
                <a:latin typeface="Noto Sans"/>
                <a:cs typeface="Noto Sans"/>
              </a:rPr>
              <a:t>закони  робототехніки, </a:t>
            </a:r>
            <a:r>
              <a:rPr sz="1600" spc="-15" dirty="0">
                <a:latin typeface="Noto Sans"/>
                <a:cs typeface="Noto Sans"/>
              </a:rPr>
              <a:t>які</a:t>
            </a:r>
            <a:r>
              <a:rPr sz="1600" spc="-5" dirty="0">
                <a:latin typeface="Noto Sans"/>
                <a:cs typeface="Noto Sans"/>
              </a:rPr>
              <a:t> </a:t>
            </a:r>
            <a:r>
              <a:rPr sz="1600" spc="-15" dirty="0">
                <a:latin typeface="Noto Sans"/>
                <a:cs typeface="Noto Sans"/>
              </a:rPr>
              <a:t>свідчать,</a:t>
            </a:r>
            <a:endParaRPr sz="1600">
              <a:latin typeface="Noto Sans"/>
              <a:cs typeface="Noto Sans"/>
            </a:endParaRPr>
          </a:p>
          <a:p>
            <a:pPr marL="12700" marR="5080">
              <a:lnSpc>
                <a:spcPct val="150000"/>
              </a:lnSpc>
              <a:spcBef>
                <a:spcPts val="380"/>
              </a:spcBef>
            </a:pPr>
            <a:r>
              <a:rPr sz="1600" spc="-15" dirty="0">
                <a:latin typeface="Noto Sans"/>
                <a:cs typeface="Noto Sans"/>
              </a:rPr>
              <a:t>що робот </a:t>
            </a:r>
            <a:r>
              <a:rPr sz="1600" spc="-10" dirty="0">
                <a:latin typeface="Noto Sans"/>
                <a:cs typeface="Noto Sans"/>
              </a:rPr>
              <a:t>не </a:t>
            </a:r>
            <a:r>
              <a:rPr sz="1600" spc="-15" dirty="0">
                <a:latin typeface="Noto Sans"/>
                <a:cs typeface="Noto Sans"/>
              </a:rPr>
              <a:t>повинен завдавати людині  </a:t>
            </a:r>
            <a:r>
              <a:rPr sz="1600" spc="-25" dirty="0">
                <a:latin typeface="Noto Sans"/>
                <a:cs typeface="Noto Sans"/>
              </a:rPr>
              <a:t>шкоди, </a:t>
            </a:r>
            <a:r>
              <a:rPr sz="1600" spc="-30" dirty="0">
                <a:latin typeface="Noto Sans"/>
                <a:cs typeface="Noto Sans"/>
              </a:rPr>
              <a:t>зобов'язаний </a:t>
            </a:r>
            <a:r>
              <a:rPr sz="1600" spc="-20" dirty="0">
                <a:latin typeface="Noto Sans"/>
                <a:cs typeface="Noto Sans"/>
              </a:rPr>
              <a:t>виконувати </a:t>
            </a:r>
            <a:r>
              <a:rPr sz="1600" spc="-15" dirty="0">
                <a:latin typeface="Noto Sans"/>
                <a:cs typeface="Noto Sans"/>
              </a:rPr>
              <a:t>його  </a:t>
            </a:r>
            <a:r>
              <a:rPr sz="1600" spc="-20" dirty="0">
                <a:latin typeface="Noto Sans"/>
                <a:cs typeface="Noto Sans"/>
              </a:rPr>
              <a:t>команди </a:t>
            </a:r>
            <a:r>
              <a:rPr sz="1600" spc="-15" dirty="0">
                <a:latin typeface="Noto Sans"/>
                <a:cs typeface="Noto Sans"/>
              </a:rPr>
              <a:t>та </a:t>
            </a:r>
            <a:r>
              <a:rPr sz="1600" spc="-10" dirty="0">
                <a:latin typeface="Noto Sans"/>
                <a:cs typeface="Noto Sans"/>
              </a:rPr>
              <a:t>при </a:t>
            </a:r>
            <a:r>
              <a:rPr sz="1600" spc="-15" dirty="0">
                <a:latin typeface="Noto Sans"/>
                <a:cs typeface="Noto Sans"/>
              </a:rPr>
              <a:t>цьому піклуватися </a:t>
            </a:r>
            <a:r>
              <a:rPr sz="1600" spc="-5" dirty="0">
                <a:latin typeface="Noto Sans"/>
                <a:cs typeface="Noto Sans"/>
              </a:rPr>
              <a:t>про  </a:t>
            </a:r>
            <a:r>
              <a:rPr sz="1600" spc="-15" dirty="0">
                <a:latin typeface="Noto Sans"/>
                <a:cs typeface="Noto Sans"/>
              </a:rPr>
              <a:t>власну</a:t>
            </a:r>
            <a:r>
              <a:rPr sz="1600" spc="15" dirty="0">
                <a:latin typeface="Noto Sans"/>
                <a:cs typeface="Noto Sans"/>
              </a:rPr>
              <a:t> </a:t>
            </a:r>
            <a:r>
              <a:rPr sz="1600" spc="-20" dirty="0">
                <a:latin typeface="Noto Sans"/>
                <a:cs typeface="Noto Sans"/>
              </a:rPr>
              <a:t>безпеку.</a:t>
            </a:r>
            <a:endParaRPr sz="1600">
              <a:latin typeface="Noto Sans"/>
              <a:cs typeface="Noto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88564" y="627887"/>
            <a:ext cx="1420367" cy="20177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55063" y="725423"/>
            <a:ext cx="3284982" cy="2527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00198" y="1090040"/>
            <a:ext cx="2395855" cy="12712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270" algn="ctr">
              <a:lnSpc>
                <a:spcPct val="113500"/>
              </a:lnSpc>
              <a:spcBef>
                <a:spcPts val="95"/>
              </a:spcBef>
            </a:pPr>
            <a:r>
              <a:rPr sz="1200" spc="-15" dirty="0">
                <a:latin typeface="Noto Sans"/>
                <a:cs typeface="Noto Sans"/>
              </a:rPr>
              <a:t>Робототехніка </a:t>
            </a:r>
            <a:r>
              <a:rPr sz="1200" dirty="0">
                <a:latin typeface="Noto Sans"/>
                <a:cs typeface="Noto Sans"/>
              </a:rPr>
              <a:t>– </a:t>
            </a:r>
            <a:r>
              <a:rPr sz="1200" spc="-10" dirty="0">
                <a:latin typeface="Noto Sans"/>
                <a:cs typeface="Noto Sans"/>
              </a:rPr>
              <a:t>це </a:t>
            </a:r>
            <a:r>
              <a:rPr sz="1200" spc="-15" dirty="0">
                <a:latin typeface="Noto Sans"/>
                <a:cs typeface="Noto Sans"/>
              </a:rPr>
              <a:t>прикладна  </a:t>
            </a:r>
            <a:r>
              <a:rPr sz="1200" spc="-10" dirty="0">
                <a:latin typeface="Noto Sans"/>
                <a:cs typeface="Noto Sans"/>
              </a:rPr>
              <a:t>наука, що </a:t>
            </a:r>
            <a:r>
              <a:rPr sz="1200" spc="-15" dirty="0">
                <a:latin typeface="Noto Sans"/>
                <a:cs typeface="Noto Sans"/>
              </a:rPr>
              <a:t>займається  </a:t>
            </a:r>
            <a:r>
              <a:rPr sz="1200" spc="-10" dirty="0">
                <a:latin typeface="Noto Sans"/>
                <a:cs typeface="Noto Sans"/>
              </a:rPr>
              <a:t>проектуванням, розробкою,  </a:t>
            </a:r>
            <a:r>
              <a:rPr sz="1200" spc="-15" dirty="0">
                <a:latin typeface="Noto Sans"/>
                <a:cs typeface="Noto Sans"/>
              </a:rPr>
              <a:t>будівництвом, експлуатацією </a:t>
            </a:r>
            <a:r>
              <a:rPr sz="1200" spc="-10" dirty="0">
                <a:latin typeface="Noto Sans"/>
                <a:cs typeface="Noto Sans"/>
              </a:rPr>
              <a:t>та  </a:t>
            </a:r>
            <a:r>
              <a:rPr sz="1200" spc="-15" dirty="0">
                <a:latin typeface="Noto Sans"/>
                <a:cs typeface="Noto Sans"/>
              </a:rPr>
              <a:t>використанням </a:t>
            </a:r>
            <a:r>
              <a:rPr sz="1200" spc="-10" dirty="0">
                <a:latin typeface="Noto Sans"/>
                <a:cs typeface="Noto Sans"/>
              </a:rPr>
              <a:t>роботів та  </a:t>
            </a:r>
            <a:r>
              <a:rPr sz="1200" spc="-15" dirty="0">
                <a:latin typeface="Noto Sans"/>
                <a:cs typeface="Noto Sans"/>
              </a:rPr>
              <a:t>робототехнічних</a:t>
            </a:r>
            <a:r>
              <a:rPr sz="1200" spc="25" dirty="0">
                <a:latin typeface="Noto Sans"/>
                <a:cs typeface="Noto Sans"/>
              </a:rPr>
              <a:t> </a:t>
            </a:r>
            <a:r>
              <a:rPr sz="1200" spc="-15" dirty="0">
                <a:latin typeface="Noto Sans"/>
                <a:cs typeface="Noto Sans"/>
              </a:rPr>
              <a:t>систем.</a:t>
            </a:r>
            <a:endParaRPr sz="1200">
              <a:latin typeface="Noto Sans"/>
              <a:cs typeface="Noto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12564" y="978408"/>
            <a:ext cx="1890522" cy="17792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097907" y="1812163"/>
            <a:ext cx="11226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Noto Sans"/>
                <a:cs typeface="Noto Sans"/>
              </a:rPr>
              <a:t>З </a:t>
            </a:r>
            <a:r>
              <a:rPr sz="1200" spc="-15" dirty="0">
                <a:latin typeface="Noto Sans"/>
                <a:cs typeface="Noto Sans"/>
              </a:rPr>
              <a:t>якою</a:t>
            </a:r>
            <a:r>
              <a:rPr sz="1200" spc="-70" dirty="0">
                <a:latin typeface="Noto Sans"/>
                <a:cs typeface="Noto Sans"/>
              </a:rPr>
              <a:t> </a:t>
            </a:r>
            <a:r>
              <a:rPr sz="1200" spc="-30" dirty="0">
                <a:latin typeface="Noto Sans"/>
                <a:cs typeface="Noto Sans"/>
              </a:rPr>
              <a:t>метою?</a:t>
            </a:r>
            <a:endParaRPr sz="1200">
              <a:latin typeface="Noto Sans"/>
              <a:cs typeface="Noto San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76415" y="931163"/>
            <a:ext cx="2765297" cy="20977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803897" y="1748154"/>
            <a:ext cx="1592580" cy="58166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50800" marR="5080" indent="-38100" algn="just">
              <a:lnSpc>
                <a:spcPct val="102099"/>
              </a:lnSpc>
              <a:spcBef>
                <a:spcPts val="70"/>
              </a:spcBef>
            </a:pPr>
            <a:r>
              <a:rPr sz="1200" spc="-10" dirty="0">
                <a:latin typeface="Noto Sans"/>
                <a:cs typeface="Noto Sans"/>
              </a:rPr>
              <a:t>Щоб </a:t>
            </a:r>
            <a:r>
              <a:rPr sz="1200" spc="-15" dirty="0">
                <a:latin typeface="Noto Sans"/>
                <a:cs typeface="Noto Sans"/>
              </a:rPr>
              <a:t>автоматизувати  складні технологічні  </a:t>
            </a:r>
            <a:r>
              <a:rPr sz="1200" spc="-10" dirty="0">
                <a:latin typeface="Noto Sans"/>
                <a:cs typeface="Noto Sans"/>
              </a:rPr>
              <a:t>процеси та</a:t>
            </a:r>
            <a:r>
              <a:rPr sz="1200" spc="-35" dirty="0">
                <a:latin typeface="Noto Sans"/>
                <a:cs typeface="Noto Sans"/>
              </a:rPr>
              <a:t> </a:t>
            </a:r>
            <a:r>
              <a:rPr sz="1200" spc="-10" dirty="0">
                <a:latin typeface="Noto Sans"/>
                <a:cs typeface="Noto Sans"/>
              </a:rPr>
              <a:t>операції.</a:t>
            </a:r>
            <a:endParaRPr sz="1200">
              <a:latin typeface="Noto Sans"/>
              <a:cs typeface="Noto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428744" y="3075430"/>
            <a:ext cx="2267711" cy="19629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17702" y="368704"/>
            <a:ext cx="5401875" cy="9946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34841" y="604520"/>
            <a:ext cx="4801235" cy="457834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65"/>
              </a:spcBef>
            </a:pPr>
            <a:r>
              <a:rPr sz="1400" b="0" spc="-10" dirty="0">
                <a:solidFill>
                  <a:srgbClr val="000000"/>
                </a:solidFill>
                <a:latin typeface="Noto Sans"/>
                <a:cs typeface="Noto Sans"/>
              </a:rPr>
              <a:t>Робототехніка </a:t>
            </a:r>
            <a:r>
              <a:rPr sz="1400" b="0" spc="-5" dirty="0">
                <a:solidFill>
                  <a:srgbClr val="000000"/>
                </a:solidFill>
                <a:latin typeface="Noto Sans"/>
                <a:cs typeface="Noto Sans"/>
              </a:rPr>
              <a:t>є серед </a:t>
            </a:r>
            <a:r>
              <a:rPr sz="1400" b="0" spc="-25" dirty="0">
                <a:solidFill>
                  <a:srgbClr val="000000"/>
                </a:solidFill>
                <a:latin typeface="Noto Sans"/>
                <a:cs typeface="Noto Sans"/>
              </a:rPr>
              <a:t>обов’язкових </a:t>
            </a:r>
            <a:r>
              <a:rPr sz="1400" b="0" spc="-10" dirty="0">
                <a:solidFill>
                  <a:srgbClr val="000000"/>
                </a:solidFill>
                <a:latin typeface="Noto Sans"/>
                <a:cs typeface="Noto Sans"/>
              </a:rPr>
              <a:t>предметів </a:t>
            </a:r>
            <a:r>
              <a:rPr sz="1400" b="0" spc="-20" dirty="0">
                <a:solidFill>
                  <a:srgbClr val="000000"/>
                </a:solidFill>
                <a:latin typeface="Noto Sans"/>
                <a:cs typeface="Noto Sans"/>
              </a:rPr>
              <a:t>майже </a:t>
            </a:r>
            <a:r>
              <a:rPr sz="1400" b="0" spc="-10" dirty="0">
                <a:solidFill>
                  <a:srgbClr val="000000"/>
                </a:solidFill>
                <a:latin typeface="Noto Sans"/>
                <a:cs typeface="Noto Sans"/>
              </a:rPr>
              <a:t>у  всіх європейських</a:t>
            </a:r>
            <a:r>
              <a:rPr sz="1400" b="0" spc="-50" dirty="0">
                <a:solidFill>
                  <a:srgbClr val="000000"/>
                </a:solidFill>
                <a:latin typeface="Noto Sans"/>
                <a:cs typeface="Noto Sans"/>
              </a:rPr>
              <a:t> </a:t>
            </a:r>
            <a:r>
              <a:rPr sz="1400" b="0" spc="-15" dirty="0">
                <a:solidFill>
                  <a:srgbClr val="000000"/>
                </a:solidFill>
                <a:latin typeface="Noto Sans"/>
                <a:cs typeface="Noto Sans"/>
              </a:rPr>
              <a:t>школах.</a:t>
            </a:r>
            <a:endParaRPr sz="1400">
              <a:latin typeface="Noto Sans"/>
              <a:cs typeface="Noto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17702" y="1447716"/>
            <a:ext cx="5401875" cy="9960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434841" y="1684782"/>
            <a:ext cx="4855845" cy="457834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65"/>
              </a:spcBef>
            </a:pPr>
            <a:r>
              <a:rPr sz="1400" spc="-20" dirty="0">
                <a:latin typeface="Noto Sans"/>
                <a:cs typeface="Noto Sans"/>
              </a:rPr>
              <a:t>Головна </a:t>
            </a:r>
            <a:r>
              <a:rPr sz="1400" spc="-10" dirty="0">
                <a:latin typeface="Noto Sans"/>
                <a:cs typeface="Noto Sans"/>
              </a:rPr>
              <a:t>фішка вивчення цього предмету </a:t>
            </a:r>
            <a:r>
              <a:rPr sz="1400" dirty="0">
                <a:latin typeface="Noto Sans"/>
                <a:cs typeface="Noto Sans"/>
              </a:rPr>
              <a:t>– </a:t>
            </a:r>
            <a:r>
              <a:rPr sz="1400" spc="-10" dirty="0">
                <a:latin typeface="Noto Sans"/>
                <a:cs typeface="Noto Sans"/>
              </a:rPr>
              <a:t>практичний  </a:t>
            </a:r>
            <a:r>
              <a:rPr sz="1400" spc="-15" dirty="0">
                <a:latin typeface="Noto Sans"/>
                <a:cs typeface="Noto Sans"/>
              </a:rPr>
              <a:t>формат.</a:t>
            </a:r>
            <a:endParaRPr sz="1400">
              <a:latin typeface="Noto Sans"/>
              <a:cs typeface="Noto San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317702" y="2528285"/>
            <a:ext cx="5401920" cy="9944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17702" y="3608740"/>
            <a:ext cx="5401875" cy="9946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434841" y="2656077"/>
            <a:ext cx="5140960" cy="175577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65"/>
              </a:spcBef>
            </a:pPr>
            <a:r>
              <a:rPr sz="1400" spc="-85" dirty="0">
                <a:latin typeface="Noto Sans"/>
                <a:cs typeface="Noto Sans"/>
              </a:rPr>
              <a:t>І </a:t>
            </a:r>
            <a:r>
              <a:rPr sz="1400" spc="-10" dirty="0">
                <a:latin typeface="Noto Sans"/>
                <a:cs typeface="Noto Sans"/>
              </a:rPr>
              <a:t>найважливіше </a:t>
            </a:r>
            <a:r>
              <a:rPr sz="1400" dirty="0">
                <a:latin typeface="Noto Sans"/>
                <a:cs typeface="Noto Sans"/>
              </a:rPr>
              <a:t>– </a:t>
            </a:r>
            <a:r>
              <a:rPr sz="1400" spc="-10" dirty="0">
                <a:latin typeface="Noto Sans"/>
                <a:cs typeface="Noto Sans"/>
              </a:rPr>
              <a:t>ця наука </a:t>
            </a:r>
            <a:r>
              <a:rPr sz="1400" spc="-40" dirty="0">
                <a:latin typeface="Noto Sans"/>
                <a:cs typeface="Noto Sans"/>
              </a:rPr>
              <a:t>об’єднує </a:t>
            </a:r>
            <a:r>
              <a:rPr sz="1400" spc="-10" dirty="0">
                <a:latin typeface="Noto Sans"/>
                <a:cs typeface="Noto Sans"/>
              </a:rPr>
              <a:t>програмування,  </a:t>
            </a:r>
            <a:r>
              <a:rPr sz="1400" spc="-15" dirty="0">
                <a:latin typeface="Noto Sans"/>
                <a:cs typeface="Noto Sans"/>
              </a:rPr>
              <a:t>алгоритміку, логіку, механіку, математику, </a:t>
            </a:r>
            <a:r>
              <a:rPr sz="1400" spc="-10" dirty="0">
                <a:latin typeface="Noto Sans"/>
                <a:cs typeface="Noto Sans"/>
              </a:rPr>
              <a:t>проектування та  </a:t>
            </a:r>
            <a:r>
              <a:rPr sz="1400" spc="-20" dirty="0">
                <a:latin typeface="Noto Sans"/>
                <a:cs typeface="Noto Sans"/>
              </a:rPr>
              <a:t>фізику.</a:t>
            </a:r>
            <a:endParaRPr sz="1400">
              <a:latin typeface="Noto Sans"/>
              <a:cs typeface="Noto San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50">
              <a:latin typeface="Noto Sans"/>
              <a:cs typeface="Noto Sans"/>
            </a:endParaRPr>
          </a:p>
          <a:p>
            <a:pPr marL="12700" marR="118110">
              <a:lnSpc>
                <a:spcPct val="102099"/>
              </a:lnSpc>
            </a:pPr>
            <a:r>
              <a:rPr sz="1400" spc="-10" dirty="0">
                <a:latin typeface="Noto Sans"/>
                <a:cs typeface="Noto Sans"/>
              </a:rPr>
              <a:t>Створюючи </a:t>
            </a:r>
            <a:r>
              <a:rPr sz="1400" spc="-5" dirty="0">
                <a:latin typeface="Noto Sans"/>
                <a:cs typeface="Noto Sans"/>
              </a:rPr>
              <a:t>щось </a:t>
            </a:r>
            <a:r>
              <a:rPr sz="1400" spc="-10" dirty="0">
                <a:latin typeface="Noto Sans"/>
                <a:cs typeface="Noto Sans"/>
              </a:rPr>
              <a:t>цікаве та незвичайне, дитина </a:t>
            </a:r>
            <a:r>
              <a:rPr sz="1400" spc="-5" dirty="0">
                <a:latin typeface="Noto Sans"/>
                <a:cs typeface="Noto Sans"/>
              </a:rPr>
              <a:t>не </a:t>
            </a:r>
            <a:r>
              <a:rPr sz="1400" spc="-10" dirty="0">
                <a:latin typeface="Noto Sans"/>
                <a:cs typeface="Noto Sans"/>
              </a:rPr>
              <a:t>тільки  </a:t>
            </a:r>
            <a:r>
              <a:rPr sz="1400" spc="-5" dirty="0">
                <a:latin typeface="Noto Sans"/>
                <a:cs typeface="Noto Sans"/>
              </a:rPr>
              <a:t>розвиває </a:t>
            </a:r>
            <a:r>
              <a:rPr sz="1400" spc="-10" dirty="0">
                <a:latin typeface="Noto Sans"/>
                <a:cs typeface="Noto Sans"/>
              </a:rPr>
              <a:t>творчі здібності, але </a:t>
            </a:r>
            <a:r>
              <a:rPr sz="1400" spc="-15" dirty="0">
                <a:latin typeface="Noto Sans"/>
                <a:cs typeface="Noto Sans"/>
              </a:rPr>
              <a:t>й </a:t>
            </a:r>
            <a:r>
              <a:rPr sz="1400" spc="-10" dirty="0">
                <a:latin typeface="Noto Sans"/>
                <a:cs typeface="Noto Sans"/>
              </a:rPr>
              <a:t>знайомиться з </a:t>
            </a:r>
            <a:r>
              <a:rPr sz="1400" spc="-15" dirty="0">
                <a:latin typeface="Noto Sans"/>
                <a:cs typeface="Noto Sans"/>
              </a:rPr>
              <a:t>точними  </a:t>
            </a:r>
            <a:r>
              <a:rPr sz="1400" spc="-10" dirty="0">
                <a:latin typeface="Noto Sans"/>
                <a:cs typeface="Noto Sans"/>
              </a:rPr>
              <a:t>науками.</a:t>
            </a:r>
            <a:endParaRPr sz="1400">
              <a:latin typeface="Noto Sans"/>
              <a:cs typeface="Noto San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979676" y="123444"/>
            <a:ext cx="1318260" cy="19354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59" y="1275588"/>
            <a:ext cx="1906524" cy="13990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72254" y="265303"/>
            <a:ext cx="49060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 dirty="0">
                <a:solidFill>
                  <a:srgbClr val="252525"/>
                </a:solidFill>
              </a:rPr>
              <a:t>Чому </a:t>
            </a:r>
            <a:r>
              <a:rPr spc="80" dirty="0">
                <a:solidFill>
                  <a:srgbClr val="252525"/>
                </a:solidFill>
              </a:rPr>
              <a:t>вивчення </a:t>
            </a:r>
            <a:r>
              <a:rPr spc="70" dirty="0">
                <a:solidFill>
                  <a:srgbClr val="252525"/>
                </a:solidFill>
              </a:rPr>
              <a:t>робототехніки</a:t>
            </a:r>
            <a:r>
              <a:rPr spc="-360" dirty="0">
                <a:solidFill>
                  <a:srgbClr val="252525"/>
                </a:solidFill>
              </a:rPr>
              <a:t> </a:t>
            </a:r>
            <a:r>
              <a:rPr spc="80" dirty="0">
                <a:solidFill>
                  <a:srgbClr val="252525"/>
                </a:solidFill>
              </a:rPr>
              <a:t>важливе: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831528" y="688784"/>
            <a:ext cx="494030" cy="695325"/>
            <a:chOff x="2831528" y="688784"/>
            <a:chExt cx="494030" cy="695325"/>
          </a:xfrm>
        </p:grpSpPr>
        <p:sp>
          <p:nvSpPr>
            <p:cNvPr id="5" name="object 5"/>
            <p:cNvSpPr/>
            <p:nvPr/>
          </p:nvSpPr>
          <p:spPr>
            <a:xfrm>
              <a:off x="2844546" y="701802"/>
              <a:ext cx="467995" cy="669290"/>
            </a:xfrm>
            <a:custGeom>
              <a:avLst/>
              <a:gdLst/>
              <a:ahLst/>
              <a:cxnLst/>
              <a:rect l="l" t="t" r="r" b="b"/>
              <a:pathLst>
                <a:path w="467995" h="669290">
                  <a:moveTo>
                    <a:pt x="467868" y="0"/>
                  </a:moveTo>
                  <a:lnTo>
                    <a:pt x="233934" y="233934"/>
                  </a:lnTo>
                  <a:lnTo>
                    <a:pt x="0" y="0"/>
                  </a:lnTo>
                  <a:lnTo>
                    <a:pt x="0" y="435101"/>
                  </a:lnTo>
                  <a:lnTo>
                    <a:pt x="233934" y="669036"/>
                  </a:lnTo>
                  <a:lnTo>
                    <a:pt x="467868" y="435101"/>
                  </a:lnTo>
                  <a:lnTo>
                    <a:pt x="467868" y="0"/>
                  </a:lnTo>
                  <a:close/>
                </a:path>
              </a:pathLst>
            </a:custGeom>
            <a:solidFill>
              <a:srgbClr val="FC9F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44546" y="701802"/>
              <a:ext cx="467995" cy="669290"/>
            </a:xfrm>
            <a:custGeom>
              <a:avLst/>
              <a:gdLst/>
              <a:ahLst/>
              <a:cxnLst/>
              <a:rect l="l" t="t" r="r" b="b"/>
              <a:pathLst>
                <a:path w="467995" h="669290">
                  <a:moveTo>
                    <a:pt x="467868" y="0"/>
                  </a:moveTo>
                  <a:lnTo>
                    <a:pt x="467868" y="435101"/>
                  </a:lnTo>
                  <a:lnTo>
                    <a:pt x="233934" y="669036"/>
                  </a:lnTo>
                  <a:lnTo>
                    <a:pt x="0" y="435101"/>
                  </a:lnTo>
                  <a:lnTo>
                    <a:pt x="0" y="0"/>
                  </a:lnTo>
                  <a:lnTo>
                    <a:pt x="233934" y="233934"/>
                  </a:lnTo>
                  <a:lnTo>
                    <a:pt x="467868" y="0"/>
                  </a:lnTo>
                  <a:close/>
                </a:path>
              </a:pathLst>
            </a:custGeom>
            <a:ln w="25908">
              <a:solidFill>
                <a:srgbClr val="FC9F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004820" y="926972"/>
            <a:ext cx="14605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10" dirty="0">
                <a:solidFill>
                  <a:srgbClr val="FFFFFF"/>
                </a:solidFill>
                <a:latin typeface="Arial"/>
                <a:cs typeface="Arial"/>
              </a:rPr>
              <a:t>1.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299396" y="688784"/>
            <a:ext cx="5678805" cy="460375"/>
            <a:chOff x="3299396" y="688784"/>
            <a:chExt cx="5678805" cy="460375"/>
          </a:xfrm>
        </p:grpSpPr>
        <p:sp>
          <p:nvSpPr>
            <p:cNvPr id="9" name="object 9"/>
            <p:cNvSpPr/>
            <p:nvPr/>
          </p:nvSpPr>
          <p:spPr>
            <a:xfrm>
              <a:off x="3312414" y="701802"/>
              <a:ext cx="5652770" cy="434340"/>
            </a:xfrm>
            <a:custGeom>
              <a:avLst/>
              <a:gdLst/>
              <a:ahLst/>
              <a:cxnLst/>
              <a:rect l="l" t="t" r="r" b="b"/>
              <a:pathLst>
                <a:path w="5652770" h="434340">
                  <a:moveTo>
                    <a:pt x="5580126" y="0"/>
                  </a:moveTo>
                  <a:lnTo>
                    <a:pt x="0" y="0"/>
                  </a:lnTo>
                  <a:lnTo>
                    <a:pt x="0" y="434339"/>
                  </a:lnTo>
                  <a:lnTo>
                    <a:pt x="5580126" y="434339"/>
                  </a:lnTo>
                  <a:lnTo>
                    <a:pt x="5608314" y="428654"/>
                  </a:lnTo>
                  <a:lnTo>
                    <a:pt x="5631322" y="413146"/>
                  </a:lnTo>
                  <a:lnTo>
                    <a:pt x="5646830" y="390138"/>
                  </a:lnTo>
                  <a:lnTo>
                    <a:pt x="5652516" y="361950"/>
                  </a:lnTo>
                  <a:lnTo>
                    <a:pt x="5652516" y="72389"/>
                  </a:lnTo>
                  <a:lnTo>
                    <a:pt x="5646830" y="44201"/>
                  </a:lnTo>
                  <a:lnTo>
                    <a:pt x="5631322" y="21193"/>
                  </a:lnTo>
                  <a:lnTo>
                    <a:pt x="5608314" y="5685"/>
                  </a:lnTo>
                  <a:lnTo>
                    <a:pt x="558012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12414" y="701802"/>
              <a:ext cx="5652770" cy="434340"/>
            </a:xfrm>
            <a:custGeom>
              <a:avLst/>
              <a:gdLst/>
              <a:ahLst/>
              <a:cxnLst/>
              <a:rect l="l" t="t" r="r" b="b"/>
              <a:pathLst>
                <a:path w="5652770" h="434340">
                  <a:moveTo>
                    <a:pt x="5652516" y="72389"/>
                  </a:moveTo>
                  <a:lnTo>
                    <a:pt x="5652516" y="361950"/>
                  </a:lnTo>
                  <a:lnTo>
                    <a:pt x="5646830" y="390138"/>
                  </a:lnTo>
                  <a:lnTo>
                    <a:pt x="5631322" y="413146"/>
                  </a:lnTo>
                  <a:lnTo>
                    <a:pt x="5608314" y="428654"/>
                  </a:lnTo>
                  <a:lnTo>
                    <a:pt x="5580126" y="434339"/>
                  </a:lnTo>
                  <a:lnTo>
                    <a:pt x="0" y="434339"/>
                  </a:lnTo>
                  <a:lnTo>
                    <a:pt x="0" y="0"/>
                  </a:lnTo>
                  <a:lnTo>
                    <a:pt x="5580126" y="0"/>
                  </a:lnTo>
                  <a:lnTo>
                    <a:pt x="5608314" y="5685"/>
                  </a:lnTo>
                  <a:lnTo>
                    <a:pt x="5631322" y="21193"/>
                  </a:lnTo>
                  <a:lnTo>
                    <a:pt x="5646830" y="44201"/>
                  </a:lnTo>
                  <a:lnTo>
                    <a:pt x="5652516" y="72389"/>
                  </a:lnTo>
                  <a:close/>
                </a:path>
              </a:pathLst>
            </a:custGeom>
            <a:ln w="25908">
              <a:solidFill>
                <a:srgbClr val="FC9F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355975" y="773938"/>
            <a:ext cx="5188585" cy="27368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70485" marR="5080" indent="-58419">
              <a:lnSpc>
                <a:spcPct val="102800"/>
              </a:lnSpc>
              <a:spcBef>
                <a:spcPts val="75"/>
              </a:spcBef>
              <a:buFont typeface="Noto Sans"/>
              <a:buChar char="•"/>
              <a:tabLst>
                <a:tab pos="71120" algn="l"/>
              </a:tabLst>
            </a:pPr>
            <a:r>
              <a:rPr sz="800" b="1" spc="55" dirty="0">
                <a:latin typeface="Arial"/>
                <a:cs typeface="Arial"/>
              </a:rPr>
              <a:t>Дитина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sz="800" b="1" spc="25" dirty="0">
                <a:latin typeface="Arial"/>
                <a:cs typeface="Arial"/>
              </a:rPr>
              <a:t>вчиться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spc="25" dirty="0">
                <a:latin typeface="Arial"/>
                <a:cs typeface="Arial"/>
              </a:rPr>
              <a:t>створювати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spc="15" dirty="0">
                <a:latin typeface="Arial"/>
                <a:cs typeface="Arial"/>
              </a:rPr>
              <a:t>робота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spc="45" dirty="0">
                <a:latin typeface="Arial"/>
                <a:cs typeface="Arial"/>
              </a:rPr>
              <a:t>з</a:t>
            </a:r>
            <a:r>
              <a:rPr sz="800" b="1" spc="-5" dirty="0">
                <a:latin typeface="Arial"/>
                <a:cs typeface="Arial"/>
              </a:rPr>
              <a:t> </a:t>
            </a:r>
            <a:r>
              <a:rPr sz="800" b="1" spc="25" dirty="0">
                <a:latin typeface="Arial"/>
                <a:cs typeface="Arial"/>
              </a:rPr>
              <a:t>дрібних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sz="800" b="1" spc="30" dirty="0">
                <a:latin typeface="Arial"/>
                <a:cs typeface="Arial"/>
              </a:rPr>
              <a:t>деталей,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spc="75" dirty="0">
                <a:latin typeface="Arial"/>
                <a:cs typeface="Arial"/>
              </a:rPr>
              <a:t>між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spc="70" dirty="0">
                <a:latin typeface="Arial"/>
                <a:cs typeface="Arial"/>
              </a:rPr>
              <a:t>якими</a:t>
            </a:r>
            <a:r>
              <a:rPr sz="800" b="1" spc="-3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існує</a:t>
            </a:r>
            <a:r>
              <a:rPr sz="800" b="1" spc="-5" dirty="0">
                <a:latin typeface="Arial"/>
                <a:cs typeface="Arial"/>
              </a:rPr>
              <a:t> </a:t>
            </a:r>
            <a:r>
              <a:rPr sz="800" b="1" spc="25" dirty="0">
                <a:latin typeface="Arial"/>
                <a:cs typeface="Arial"/>
              </a:rPr>
              <a:t>логіка.</a:t>
            </a:r>
            <a:r>
              <a:rPr sz="800" b="1" spc="5" dirty="0">
                <a:latin typeface="Arial"/>
                <a:cs typeface="Arial"/>
              </a:rPr>
              <a:t> </a:t>
            </a:r>
            <a:r>
              <a:rPr sz="800" b="1" spc="45" dirty="0">
                <a:latin typeface="Arial"/>
                <a:cs typeface="Arial"/>
              </a:rPr>
              <a:t>Також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sz="800" b="1" spc="15" dirty="0">
                <a:latin typeface="Arial"/>
                <a:cs typeface="Arial"/>
              </a:rPr>
              <a:t>аналізує  </a:t>
            </a:r>
            <a:r>
              <a:rPr sz="800" b="1" spc="30" dirty="0">
                <a:latin typeface="Arial"/>
                <a:cs typeface="Arial"/>
              </a:rPr>
              <a:t>важливість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spc="45" dirty="0">
                <a:latin typeface="Arial"/>
                <a:cs typeface="Arial"/>
              </a:rPr>
              <a:t>кожної</a:t>
            </a:r>
            <a:r>
              <a:rPr sz="800" b="1" spc="-5" dirty="0">
                <a:latin typeface="Arial"/>
                <a:cs typeface="Arial"/>
              </a:rPr>
              <a:t> </a:t>
            </a:r>
            <a:r>
              <a:rPr sz="800" b="1" spc="20" dirty="0">
                <a:latin typeface="Arial"/>
                <a:cs typeface="Arial"/>
              </a:rPr>
              <a:t>деталі,</a:t>
            </a:r>
            <a:r>
              <a:rPr sz="800" b="1" spc="-15" dirty="0">
                <a:latin typeface="Arial"/>
                <a:cs typeface="Arial"/>
              </a:rPr>
              <a:t> </a:t>
            </a:r>
            <a:r>
              <a:rPr sz="800" b="1" spc="15" dirty="0">
                <a:latin typeface="Arial"/>
                <a:cs typeface="Arial"/>
              </a:rPr>
              <a:t>оцінює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роль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sz="800" b="1" spc="10" dirty="0">
                <a:latin typeface="Arial"/>
                <a:cs typeface="Arial"/>
              </a:rPr>
              <a:t>у</a:t>
            </a:r>
            <a:r>
              <a:rPr sz="800" b="1" spc="-15" dirty="0">
                <a:latin typeface="Arial"/>
                <a:cs typeface="Arial"/>
              </a:rPr>
              <a:t> </a:t>
            </a:r>
            <a:r>
              <a:rPr sz="800" b="1" spc="30" dirty="0">
                <a:latin typeface="Arial"/>
                <a:cs typeface="Arial"/>
              </a:rPr>
              <a:t>будівництві,</a:t>
            </a:r>
            <a:r>
              <a:rPr sz="800" b="1" spc="-15" dirty="0">
                <a:latin typeface="Arial"/>
                <a:cs typeface="Arial"/>
              </a:rPr>
              <a:t> </a:t>
            </a:r>
            <a:r>
              <a:rPr sz="800" b="1" spc="25" dirty="0">
                <a:latin typeface="Arial"/>
                <a:cs typeface="Arial"/>
              </a:rPr>
              <a:t>вчиться</a:t>
            </a:r>
            <a:r>
              <a:rPr sz="800" b="1" spc="-30" dirty="0">
                <a:latin typeface="Arial"/>
                <a:cs typeface="Arial"/>
              </a:rPr>
              <a:t> </a:t>
            </a:r>
            <a:r>
              <a:rPr sz="800" b="1" spc="45" dirty="0">
                <a:latin typeface="Arial"/>
                <a:cs typeface="Arial"/>
              </a:rPr>
              <a:t>заміняти</a:t>
            </a:r>
            <a:r>
              <a:rPr sz="800" b="1" spc="-25" dirty="0">
                <a:latin typeface="Arial"/>
                <a:cs typeface="Arial"/>
              </a:rPr>
              <a:t> </a:t>
            </a:r>
            <a:r>
              <a:rPr sz="800" b="1" spc="15" dirty="0">
                <a:latin typeface="Arial"/>
                <a:cs typeface="Arial"/>
              </a:rPr>
              <a:t>її</a:t>
            </a:r>
            <a:r>
              <a:rPr sz="800" b="1" spc="-15" dirty="0">
                <a:latin typeface="Arial"/>
                <a:cs typeface="Arial"/>
              </a:rPr>
              <a:t> </a:t>
            </a:r>
            <a:r>
              <a:rPr sz="800" b="1" spc="15" dirty="0">
                <a:latin typeface="Arial"/>
                <a:cs typeface="Arial"/>
              </a:rPr>
              <a:t>або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spc="130" dirty="0">
                <a:latin typeface="Arial"/>
                <a:cs typeface="Arial"/>
              </a:rPr>
              <a:t>ж</a:t>
            </a:r>
            <a:r>
              <a:rPr sz="800" b="1" spc="-25" dirty="0">
                <a:latin typeface="Arial"/>
                <a:cs typeface="Arial"/>
              </a:rPr>
              <a:t> </a:t>
            </a:r>
            <a:r>
              <a:rPr sz="800" b="1" spc="25" dirty="0">
                <a:latin typeface="Arial"/>
                <a:cs typeface="Arial"/>
              </a:rPr>
              <a:t>доповнювати.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831528" y="1270952"/>
            <a:ext cx="494030" cy="694055"/>
            <a:chOff x="2831528" y="1270952"/>
            <a:chExt cx="494030" cy="694055"/>
          </a:xfrm>
        </p:grpSpPr>
        <p:sp>
          <p:nvSpPr>
            <p:cNvPr id="13" name="object 13"/>
            <p:cNvSpPr/>
            <p:nvPr/>
          </p:nvSpPr>
          <p:spPr>
            <a:xfrm>
              <a:off x="2844546" y="1283969"/>
              <a:ext cx="467995" cy="668020"/>
            </a:xfrm>
            <a:custGeom>
              <a:avLst/>
              <a:gdLst/>
              <a:ahLst/>
              <a:cxnLst/>
              <a:rect l="l" t="t" r="r" b="b"/>
              <a:pathLst>
                <a:path w="467995" h="668019">
                  <a:moveTo>
                    <a:pt x="467868" y="0"/>
                  </a:moveTo>
                  <a:lnTo>
                    <a:pt x="233934" y="233933"/>
                  </a:lnTo>
                  <a:lnTo>
                    <a:pt x="0" y="0"/>
                  </a:lnTo>
                  <a:lnTo>
                    <a:pt x="0" y="433577"/>
                  </a:lnTo>
                  <a:lnTo>
                    <a:pt x="233934" y="667511"/>
                  </a:lnTo>
                  <a:lnTo>
                    <a:pt x="467868" y="433577"/>
                  </a:lnTo>
                  <a:lnTo>
                    <a:pt x="467868" y="0"/>
                  </a:lnTo>
                  <a:close/>
                </a:path>
              </a:pathLst>
            </a:custGeom>
            <a:solidFill>
              <a:srgbClr val="FC9F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844546" y="1283969"/>
              <a:ext cx="467995" cy="668020"/>
            </a:xfrm>
            <a:custGeom>
              <a:avLst/>
              <a:gdLst/>
              <a:ahLst/>
              <a:cxnLst/>
              <a:rect l="l" t="t" r="r" b="b"/>
              <a:pathLst>
                <a:path w="467995" h="668019">
                  <a:moveTo>
                    <a:pt x="467868" y="0"/>
                  </a:moveTo>
                  <a:lnTo>
                    <a:pt x="467868" y="433577"/>
                  </a:lnTo>
                  <a:lnTo>
                    <a:pt x="233934" y="667511"/>
                  </a:lnTo>
                  <a:lnTo>
                    <a:pt x="0" y="433577"/>
                  </a:lnTo>
                  <a:lnTo>
                    <a:pt x="0" y="0"/>
                  </a:lnTo>
                  <a:lnTo>
                    <a:pt x="233934" y="233933"/>
                  </a:lnTo>
                  <a:lnTo>
                    <a:pt x="467868" y="0"/>
                  </a:lnTo>
                  <a:close/>
                </a:path>
              </a:pathLst>
            </a:custGeom>
            <a:ln w="25907">
              <a:solidFill>
                <a:srgbClr val="FC9F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004820" y="1508887"/>
            <a:ext cx="14732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15" dirty="0">
                <a:solidFill>
                  <a:srgbClr val="FFFFFF"/>
                </a:solidFill>
                <a:latin typeface="Arial"/>
                <a:cs typeface="Arial"/>
              </a:rPr>
              <a:t>2.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299396" y="1270952"/>
            <a:ext cx="5678805" cy="460375"/>
            <a:chOff x="3299396" y="1270952"/>
            <a:chExt cx="5678805" cy="460375"/>
          </a:xfrm>
        </p:grpSpPr>
        <p:sp>
          <p:nvSpPr>
            <p:cNvPr id="17" name="object 17"/>
            <p:cNvSpPr/>
            <p:nvPr/>
          </p:nvSpPr>
          <p:spPr>
            <a:xfrm>
              <a:off x="3312414" y="1283969"/>
              <a:ext cx="5652770" cy="434340"/>
            </a:xfrm>
            <a:custGeom>
              <a:avLst/>
              <a:gdLst/>
              <a:ahLst/>
              <a:cxnLst/>
              <a:rect l="l" t="t" r="r" b="b"/>
              <a:pathLst>
                <a:path w="5652770" h="434339">
                  <a:moveTo>
                    <a:pt x="5580126" y="0"/>
                  </a:moveTo>
                  <a:lnTo>
                    <a:pt x="0" y="0"/>
                  </a:lnTo>
                  <a:lnTo>
                    <a:pt x="0" y="434339"/>
                  </a:lnTo>
                  <a:lnTo>
                    <a:pt x="5580126" y="434339"/>
                  </a:lnTo>
                  <a:lnTo>
                    <a:pt x="5608314" y="428654"/>
                  </a:lnTo>
                  <a:lnTo>
                    <a:pt x="5631322" y="413146"/>
                  </a:lnTo>
                  <a:lnTo>
                    <a:pt x="5646830" y="390138"/>
                  </a:lnTo>
                  <a:lnTo>
                    <a:pt x="5652516" y="361950"/>
                  </a:lnTo>
                  <a:lnTo>
                    <a:pt x="5652516" y="72389"/>
                  </a:lnTo>
                  <a:lnTo>
                    <a:pt x="5646830" y="44201"/>
                  </a:lnTo>
                  <a:lnTo>
                    <a:pt x="5631322" y="21193"/>
                  </a:lnTo>
                  <a:lnTo>
                    <a:pt x="5608314" y="5685"/>
                  </a:lnTo>
                  <a:lnTo>
                    <a:pt x="558012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312414" y="1283969"/>
              <a:ext cx="5652770" cy="434340"/>
            </a:xfrm>
            <a:custGeom>
              <a:avLst/>
              <a:gdLst/>
              <a:ahLst/>
              <a:cxnLst/>
              <a:rect l="l" t="t" r="r" b="b"/>
              <a:pathLst>
                <a:path w="5652770" h="434339">
                  <a:moveTo>
                    <a:pt x="5652516" y="72389"/>
                  </a:moveTo>
                  <a:lnTo>
                    <a:pt x="5652516" y="361950"/>
                  </a:lnTo>
                  <a:lnTo>
                    <a:pt x="5646830" y="390138"/>
                  </a:lnTo>
                  <a:lnTo>
                    <a:pt x="5631322" y="413146"/>
                  </a:lnTo>
                  <a:lnTo>
                    <a:pt x="5608314" y="428654"/>
                  </a:lnTo>
                  <a:lnTo>
                    <a:pt x="5580126" y="434339"/>
                  </a:lnTo>
                  <a:lnTo>
                    <a:pt x="0" y="434339"/>
                  </a:lnTo>
                  <a:lnTo>
                    <a:pt x="0" y="0"/>
                  </a:lnTo>
                  <a:lnTo>
                    <a:pt x="5580126" y="0"/>
                  </a:lnTo>
                  <a:lnTo>
                    <a:pt x="5608314" y="5685"/>
                  </a:lnTo>
                  <a:lnTo>
                    <a:pt x="5631322" y="21193"/>
                  </a:lnTo>
                  <a:lnTo>
                    <a:pt x="5646830" y="44201"/>
                  </a:lnTo>
                  <a:lnTo>
                    <a:pt x="5652516" y="72389"/>
                  </a:lnTo>
                  <a:close/>
                </a:path>
              </a:pathLst>
            </a:custGeom>
            <a:ln w="25908">
              <a:solidFill>
                <a:srgbClr val="FC9F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355975" y="1356106"/>
            <a:ext cx="5446395" cy="27305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70485" marR="5080" indent="-58419">
              <a:lnSpc>
                <a:spcPct val="102499"/>
              </a:lnSpc>
              <a:spcBef>
                <a:spcPts val="80"/>
              </a:spcBef>
              <a:buFont typeface="Noto Sans"/>
              <a:buChar char="•"/>
              <a:tabLst>
                <a:tab pos="96520" algn="l"/>
              </a:tabLst>
            </a:pPr>
            <a:r>
              <a:rPr sz="800" b="1" spc="35" dirty="0">
                <a:latin typeface="Arial"/>
                <a:cs typeface="Arial"/>
              </a:rPr>
              <a:t>Коли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sz="800" b="1" spc="30" dirty="0">
                <a:latin typeface="Arial"/>
                <a:cs typeface="Arial"/>
              </a:rPr>
              <a:t>учень</a:t>
            </a:r>
            <a:r>
              <a:rPr sz="800" b="1" spc="-25" dirty="0">
                <a:latin typeface="Arial"/>
                <a:cs typeface="Arial"/>
              </a:rPr>
              <a:t> </a:t>
            </a:r>
            <a:r>
              <a:rPr sz="800" b="1" spc="20" dirty="0">
                <a:latin typeface="Arial"/>
                <a:cs typeface="Arial"/>
              </a:rPr>
              <a:t>працює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sz="800" b="1" spc="40" dirty="0">
                <a:latin typeface="Arial"/>
                <a:cs typeface="Arial"/>
              </a:rPr>
              <a:t>та</a:t>
            </a:r>
            <a:r>
              <a:rPr sz="800" b="1" spc="-15" dirty="0">
                <a:latin typeface="Arial"/>
                <a:cs typeface="Arial"/>
              </a:rPr>
              <a:t> </a:t>
            </a:r>
            <a:r>
              <a:rPr sz="800" b="1" spc="30" dirty="0">
                <a:latin typeface="Arial"/>
                <a:cs typeface="Arial"/>
              </a:rPr>
              <a:t>експериментує</a:t>
            </a:r>
            <a:r>
              <a:rPr sz="800" b="1" spc="-45" dirty="0">
                <a:latin typeface="Arial"/>
                <a:cs typeface="Arial"/>
              </a:rPr>
              <a:t> </a:t>
            </a:r>
            <a:r>
              <a:rPr sz="800" b="1" spc="45" dirty="0">
                <a:latin typeface="Arial"/>
                <a:cs typeface="Arial"/>
              </a:rPr>
              <a:t>з</a:t>
            </a:r>
            <a:r>
              <a:rPr sz="800" b="1" spc="-15" dirty="0">
                <a:latin typeface="Arial"/>
                <a:cs typeface="Arial"/>
              </a:rPr>
              <a:t> </a:t>
            </a:r>
            <a:r>
              <a:rPr sz="800" b="1" spc="30" dirty="0">
                <a:latin typeface="Arial"/>
                <a:cs typeface="Arial"/>
              </a:rPr>
              <a:t>технікою,</a:t>
            </a:r>
            <a:r>
              <a:rPr sz="800" b="1" spc="-15" dirty="0">
                <a:latin typeface="Arial"/>
                <a:cs typeface="Arial"/>
              </a:rPr>
              <a:t> </a:t>
            </a:r>
            <a:r>
              <a:rPr sz="800" b="1" spc="45" dirty="0">
                <a:latin typeface="Arial"/>
                <a:cs typeface="Arial"/>
              </a:rPr>
              <a:t>це</a:t>
            </a:r>
            <a:r>
              <a:rPr sz="800" b="1" spc="-5" dirty="0">
                <a:latin typeface="Arial"/>
                <a:cs typeface="Arial"/>
              </a:rPr>
              <a:t> </a:t>
            </a:r>
            <a:r>
              <a:rPr sz="800" b="1" spc="10" dirty="0">
                <a:latin typeface="Arial"/>
                <a:cs typeface="Arial"/>
              </a:rPr>
              <a:t>сприяє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sz="800" b="1" spc="35" dirty="0">
                <a:latin typeface="Arial"/>
                <a:cs typeface="Arial"/>
              </a:rPr>
              <a:t>розвитку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sz="800" b="1" spc="25" dirty="0">
                <a:latin typeface="Arial"/>
                <a:cs typeface="Arial"/>
              </a:rPr>
              <a:t>творчого</a:t>
            </a:r>
            <a:r>
              <a:rPr sz="800" b="1" spc="-5" dirty="0">
                <a:latin typeface="Arial"/>
                <a:cs typeface="Arial"/>
              </a:rPr>
              <a:t> </a:t>
            </a:r>
            <a:r>
              <a:rPr sz="800" b="1" spc="25" dirty="0">
                <a:latin typeface="Arial"/>
                <a:cs typeface="Arial"/>
              </a:rPr>
              <a:t>потенціалу,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spc="35" dirty="0">
                <a:latin typeface="Arial"/>
                <a:cs typeface="Arial"/>
              </a:rPr>
              <a:t>вмінню  </a:t>
            </a:r>
            <a:r>
              <a:rPr sz="800" b="1" spc="40" dirty="0">
                <a:latin typeface="Arial"/>
                <a:cs typeface="Arial"/>
              </a:rPr>
              <a:t>знаходити</a:t>
            </a:r>
            <a:r>
              <a:rPr sz="800" b="1" spc="-15" dirty="0">
                <a:latin typeface="Arial"/>
                <a:cs typeface="Arial"/>
              </a:rPr>
              <a:t> </a:t>
            </a:r>
            <a:r>
              <a:rPr sz="800" b="1" spc="25" dirty="0">
                <a:latin typeface="Arial"/>
                <a:cs typeface="Arial"/>
              </a:rPr>
              <a:t>правильні</a:t>
            </a:r>
            <a:r>
              <a:rPr sz="800" b="1" spc="-25" dirty="0">
                <a:latin typeface="Arial"/>
                <a:cs typeface="Arial"/>
              </a:rPr>
              <a:t> </a:t>
            </a:r>
            <a:r>
              <a:rPr sz="800" b="1" spc="35" dirty="0">
                <a:latin typeface="Arial"/>
                <a:cs typeface="Arial"/>
              </a:rPr>
              <a:t>рішення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spc="10" dirty="0">
                <a:latin typeface="Arial"/>
                <a:cs typeface="Arial"/>
              </a:rPr>
              <a:t>у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spc="30" dirty="0">
                <a:latin typeface="Arial"/>
                <a:cs typeface="Arial"/>
              </a:rPr>
              <a:t>непередбачених</a:t>
            </a:r>
            <a:r>
              <a:rPr sz="800" b="1" spc="-55" dirty="0">
                <a:latin typeface="Arial"/>
                <a:cs typeface="Arial"/>
              </a:rPr>
              <a:t> </a:t>
            </a:r>
            <a:r>
              <a:rPr sz="800" b="1" spc="20" dirty="0">
                <a:latin typeface="Arial"/>
                <a:cs typeface="Arial"/>
              </a:rPr>
              <a:t>ситуаціях.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831528" y="1853120"/>
            <a:ext cx="6146800" cy="694055"/>
            <a:chOff x="2831528" y="1853120"/>
            <a:chExt cx="6146800" cy="694055"/>
          </a:xfrm>
        </p:grpSpPr>
        <p:sp>
          <p:nvSpPr>
            <p:cNvPr id="21" name="object 21"/>
            <p:cNvSpPr/>
            <p:nvPr/>
          </p:nvSpPr>
          <p:spPr>
            <a:xfrm>
              <a:off x="2844546" y="1866137"/>
              <a:ext cx="467995" cy="668020"/>
            </a:xfrm>
            <a:custGeom>
              <a:avLst/>
              <a:gdLst/>
              <a:ahLst/>
              <a:cxnLst/>
              <a:rect l="l" t="t" r="r" b="b"/>
              <a:pathLst>
                <a:path w="467995" h="668019">
                  <a:moveTo>
                    <a:pt x="467868" y="0"/>
                  </a:moveTo>
                  <a:lnTo>
                    <a:pt x="233934" y="233934"/>
                  </a:lnTo>
                  <a:lnTo>
                    <a:pt x="0" y="0"/>
                  </a:lnTo>
                  <a:lnTo>
                    <a:pt x="0" y="433578"/>
                  </a:lnTo>
                  <a:lnTo>
                    <a:pt x="233934" y="667512"/>
                  </a:lnTo>
                  <a:lnTo>
                    <a:pt x="467868" y="433578"/>
                  </a:lnTo>
                  <a:lnTo>
                    <a:pt x="467868" y="0"/>
                  </a:lnTo>
                  <a:close/>
                </a:path>
              </a:pathLst>
            </a:custGeom>
            <a:solidFill>
              <a:srgbClr val="FC9F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844546" y="1866137"/>
              <a:ext cx="467995" cy="668020"/>
            </a:xfrm>
            <a:custGeom>
              <a:avLst/>
              <a:gdLst/>
              <a:ahLst/>
              <a:cxnLst/>
              <a:rect l="l" t="t" r="r" b="b"/>
              <a:pathLst>
                <a:path w="467995" h="668019">
                  <a:moveTo>
                    <a:pt x="467868" y="0"/>
                  </a:moveTo>
                  <a:lnTo>
                    <a:pt x="467868" y="433578"/>
                  </a:lnTo>
                  <a:lnTo>
                    <a:pt x="233934" y="667512"/>
                  </a:lnTo>
                  <a:lnTo>
                    <a:pt x="0" y="433578"/>
                  </a:lnTo>
                  <a:lnTo>
                    <a:pt x="0" y="0"/>
                  </a:lnTo>
                  <a:lnTo>
                    <a:pt x="233934" y="233934"/>
                  </a:lnTo>
                  <a:lnTo>
                    <a:pt x="467868" y="0"/>
                  </a:lnTo>
                  <a:close/>
                </a:path>
              </a:pathLst>
            </a:custGeom>
            <a:ln w="25908">
              <a:solidFill>
                <a:srgbClr val="FC9F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312414" y="1866137"/>
              <a:ext cx="5652770" cy="434340"/>
            </a:xfrm>
            <a:custGeom>
              <a:avLst/>
              <a:gdLst/>
              <a:ahLst/>
              <a:cxnLst/>
              <a:rect l="l" t="t" r="r" b="b"/>
              <a:pathLst>
                <a:path w="5652770" h="434339">
                  <a:moveTo>
                    <a:pt x="5580126" y="0"/>
                  </a:moveTo>
                  <a:lnTo>
                    <a:pt x="0" y="0"/>
                  </a:lnTo>
                  <a:lnTo>
                    <a:pt x="0" y="434339"/>
                  </a:lnTo>
                  <a:lnTo>
                    <a:pt x="5580126" y="434339"/>
                  </a:lnTo>
                  <a:lnTo>
                    <a:pt x="5608314" y="428654"/>
                  </a:lnTo>
                  <a:lnTo>
                    <a:pt x="5631322" y="413146"/>
                  </a:lnTo>
                  <a:lnTo>
                    <a:pt x="5646830" y="390138"/>
                  </a:lnTo>
                  <a:lnTo>
                    <a:pt x="5652516" y="361950"/>
                  </a:lnTo>
                  <a:lnTo>
                    <a:pt x="5652516" y="72389"/>
                  </a:lnTo>
                  <a:lnTo>
                    <a:pt x="5646830" y="44201"/>
                  </a:lnTo>
                  <a:lnTo>
                    <a:pt x="5631322" y="21193"/>
                  </a:lnTo>
                  <a:lnTo>
                    <a:pt x="5608314" y="5685"/>
                  </a:lnTo>
                  <a:lnTo>
                    <a:pt x="558012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312414" y="1866137"/>
              <a:ext cx="5652770" cy="434340"/>
            </a:xfrm>
            <a:custGeom>
              <a:avLst/>
              <a:gdLst/>
              <a:ahLst/>
              <a:cxnLst/>
              <a:rect l="l" t="t" r="r" b="b"/>
              <a:pathLst>
                <a:path w="5652770" h="434339">
                  <a:moveTo>
                    <a:pt x="5652516" y="72389"/>
                  </a:moveTo>
                  <a:lnTo>
                    <a:pt x="5652516" y="361950"/>
                  </a:lnTo>
                  <a:lnTo>
                    <a:pt x="5646830" y="390138"/>
                  </a:lnTo>
                  <a:lnTo>
                    <a:pt x="5631322" y="413146"/>
                  </a:lnTo>
                  <a:lnTo>
                    <a:pt x="5608314" y="428654"/>
                  </a:lnTo>
                  <a:lnTo>
                    <a:pt x="5580126" y="434339"/>
                  </a:lnTo>
                  <a:lnTo>
                    <a:pt x="0" y="434339"/>
                  </a:lnTo>
                  <a:lnTo>
                    <a:pt x="0" y="0"/>
                  </a:lnTo>
                  <a:lnTo>
                    <a:pt x="5580126" y="0"/>
                  </a:lnTo>
                  <a:lnTo>
                    <a:pt x="5608314" y="5685"/>
                  </a:lnTo>
                  <a:lnTo>
                    <a:pt x="5631322" y="21193"/>
                  </a:lnTo>
                  <a:lnTo>
                    <a:pt x="5646830" y="44201"/>
                  </a:lnTo>
                  <a:lnTo>
                    <a:pt x="5652516" y="72389"/>
                  </a:lnTo>
                  <a:close/>
                </a:path>
              </a:pathLst>
            </a:custGeom>
            <a:ln w="25908">
              <a:solidFill>
                <a:srgbClr val="FC9F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004820" y="2000250"/>
            <a:ext cx="481203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1640" indent="-58419">
              <a:lnSpc>
                <a:spcPts val="835"/>
              </a:lnSpc>
              <a:spcBef>
                <a:spcPts val="100"/>
              </a:spcBef>
              <a:buFont typeface="Noto Sans"/>
              <a:buChar char="•"/>
              <a:tabLst>
                <a:tab pos="422275" algn="l"/>
              </a:tabLst>
            </a:pPr>
            <a:r>
              <a:rPr sz="800" b="1" spc="25" dirty="0">
                <a:latin typeface="Arial"/>
                <a:cs typeface="Arial"/>
              </a:rPr>
              <a:t>Заняття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sz="800" b="1" spc="20" dirty="0">
                <a:latin typeface="Arial"/>
                <a:cs typeface="Arial"/>
              </a:rPr>
              <a:t>робототехнікою</a:t>
            </a:r>
            <a:r>
              <a:rPr sz="800" b="1" spc="-5" dirty="0">
                <a:latin typeface="Arial"/>
                <a:cs typeface="Arial"/>
              </a:rPr>
              <a:t> </a:t>
            </a:r>
            <a:r>
              <a:rPr sz="800" b="1" spc="20" dirty="0">
                <a:latin typeface="Arial"/>
                <a:cs typeface="Arial"/>
              </a:rPr>
              <a:t>сприяють</a:t>
            </a:r>
            <a:r>
              <a:rPr sz="800" b="1" spc="-25" dirty="0">
                <a:latin typeface="Arial"/>
                <a:cs typeface="Arial"/>
              </a:rPr>
              <a:t> </a:t>
            </a:r>
            <a:r>
              <a:rPr sz="800" b="1" spc="35" dirty="0">
                <a:latin typeface="Arial"/>
                <a:cs typeface="Arial"/>
              </a:rPr>
              <a:t>розвитку</a:t>
            </a:r>
            <a:r>
              <a:rPr sz="800" b="1" spc="-5" dirty="0">
                <a:latin typeface="Arial"/>
                <a:cs typeface="Arial"/>
              </a:rPr>
              <a:t> </a:t>
            </a:r>
            <a:r>
              <a:rPr sz="800" b="1" spc="30" dirty="0">
                <a:latin typeface="Arial"/>
                <a:cs typeface="Arial"/>
              </a:rPr>
              <a:t>інтелекту,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spc="20" dirty="0">
                <a:latin typeface="Arial"/>
                <a:cs typeface="Arial"/>
              </a:rPr>
              <a:t>пам’яті,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spc="40" dirty="0">
                <a:latin typeface="Arial"/>
                <a:cs typeface="Arial"/>
              </a:rPr>
              <a:t>уваги</a:t>
            </a:r>
            <a:r>
              <a:rPr sz="800" b="1" spc="-15" dirty="0">
                <a:latin typeface="Arial"/>
                <a:cs typeface="Arial"/>
              </a:rPr>
              <a:t> </a:t>
            </a:r>
            <a:r>
              <a:rPr sz="800" b="1" spc="40" dirty="0">
                <a:latin typeface="Arial"/>
                <a:cs typeface="Arial"/>
              </a:rPr>
              <a:t>та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sz="800" b="1" spc="20" dirty="0">
                <a:latin typeface="Arial"/>
                <a:cs typeface="Arial"/>
              </a:rPr>
              <a:t>фантазії.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1195"/>
              </a:lnSpc>
            </a:pPr>
            <a:r>
              <a:rPr sz="1100" b="1" spc="10" dirty="0">
                <a:solidFill>
                  <a:srgbClr val="FFFFFF"/>
                </a:solidFill>
                <a:latin typeface="Arial"/>
                <a:cs typeface="Arial"/>
              </a:rPr>
              <a:t>3.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831528" y="2435288"/>
            <a:ext cx="6146800" cy="694055"/>
            <a:chOff x="2831528" y="2435288"/>
            <a:chExt cx="6146800" cy="694055"/>
          </a:xfrm>
        </p:grpSpPr>
        <p:sp>
          <p:nvSpPr>
            <p:cNvPr id="27" name="object 27"/>
            <p:cNvSpPr/>
            <p:nvPr/>
          </p:nvSpPr>
          <p:spPr>
            <a:xfrm>
              <a:off x="2844546" y="2448306"/>
              <a:ext cx="467995" cy="668020"/>
            </a:xfrm>
            <a:custGeom>
              <a:avLst/>
              <a:gdLst/>
              <a:ahLst/>
              <a:cxnLst/>
              <a:rect l="l" t="t" r="r" b="b"/>
              <a:pathLst>
                <a:path w="467995" h="668019">
                  <a:moveTo>
                    <a:pt x="467868" y="0"/>
                  </a:moveTo>
                  <a:lnTo>
                    <a:pt x="233934" y="233933"/>
                  </a:lnTo>
                  <a:lnTo>
                    <a:pt x="0" y="0"/>
                  </a:lnTo>
                  <a:lnTo>
                    <a:pt x="0" y="433577"/>
                  </a:lnTo>
                  <a:lnTo>
                    <a:pt x="233934" y="667512"/>
                  </a:lnTo>
                  <a:lnTo>
                    <a:pt x="467868" y="433577"/>
                  </a:lnTo>
                  <a:lnTo>
                    <a:pt x="467868" y="0"/>
                  </a:lnTo>
                  <a:close/>
                </a:path>
              </a:pathLst>
            </a:custGeom>
            <a:solidFill>
              <a:srgbClr val="FC9F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844546" y="2448306"/>
              <a:ext cx="467995" cy="668020"/>
            </a:xfrm>
            <a:custGeom>
              <a:avLst/>
              <a:gdLst/>
              <a:ahLst/>
              <a:cxnLst/>
              <a:rect l="l" t="t" r="r" b="b"/>
              <a:pathLst>
                <a:path w="467995" h="668019">
                  <a:moveTo>
                    <a:pt x="467868" y="0"/>
                  </a:moveTo>
                  <a:lnTo>
                    <a:pt x="467868" y="433577"/>
                  </a:lnTo>
                  <a:lnTo>
                    <a:pt x="233934" y="667512"/>
                  </a:lnTo>
                  <a:lnTo>
                    <a:pt x="0" y="433577"/>
                  </a:lnTo>
                  <a:lnTo>
                    <a:pt x="0" y="0"/>
                  </a:lnTo>
                  <a:lnTo>
                    <a:pt x="233934" y="233933"/>
                  </a:lnTo>
                  <a:lnTo>
                    <a:pt x="467868" y="0"/>
                  </a:lnTo>
                  <a:close/>
                </a:path>
              </a:pathLst>
            </a:custGeom>
            <a:ln w="25908">
              <a:solidFill>
                <a:srgbClr val="FC9F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312414" y="2448306"/>
              <a:ext cx="5652770" cy="433070"/>
            </a:xfrm>
            <a:custGeom>
              <a:avLst/>
              <a:gdLst/>
              <a:ahLst/>
              <a:cxnLst/>
              <a:rect l="l" t="t" r="r" b="b"/>
              <a:pathLst>
                <a:path w="5652770" h="433069">
                  <a:moveTo>
                    <a:pt x="5580380" y="0"/>
                  </a:moveTo>
                  <a:lnTo>
                    <a:pt x="0" y="0"/>
                  </a:lnTo>
                  <a:lnTo>
                    <a:pt x="0" y="432816"/>
                  </a:lnTo>
                  <a:lnTo>
                    <a:pt x="5580380" y="432816"/>
                  </a:lnTo>
                  <a:lnTo>
                    <a:pt x="5608474" y="427152"/>
                  </a:lnTo>
                  <a:lnTo>
                    <a:pt x="5631402" y="411702"/>
                  </a:lnTo>
                  <a:lnTo>
                    <a:pt x="5646852" y="388774"/>
                  </a:lnTo>
                  <a:lnTo>
                    <a:pt x="5652516" y="360680"/>
                  </a:lnTo>
                  <a:lnTo>
                    <a:pt x="5652516" y="72136"/>
                  </a:lnTo>
                  <a:lnTo>
                    <a:pt x="5646852" y="44041"/>
                  </a:lnTo>
                  <a:lnTo>
                    <a:pt x="5631402" y="21113"/>
                  </a:lnTo>
                  <a:lnTo>
                    <a:pt x="5608474" y="5663"/>
                  </a:lnTo>
                  <a:lnTo>
                    <a:pt x="558038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312414" y="2448306"/>
              <a:ext cx="5652770" cy="433070"/>
            </a:xfrm>
            <a:custGeom>
              <a:avLst/>
              <a:gdLst/>
              <a:ahLst/>
              <a:cxnLst/>
              <a:rect l="l" t="t" r="r" b="b"/>
              <a:pathLst>
                <a:path w="5652770" h="433069">
                  <a:moveTo>
                    <a:pt x="5652516" y="72136"/>
                  </a:moveTo>
                  <a:lnTo>
                    <a:pt x="5652516" y="360680"/>
                  </a:lnTo>
                  <a:lnTo>
                    <a:pt x="5646852" y="388774"/>
                  </a:lnTo>
                  <a:lnTo>
                    <a:pt x="5631402" y="411702"/>
                  </a:lnTo>
                  <a:lnTo>
                    <a:pt x="5608474" y="427152"/>
                  </a:lnTo>
                  <a:lnTo>
                    <a:pt x="5580380" y="432816"/>
                  </a:lnTo>
                  <a:lnTo>
                    <a:pt x="0" y="432816"/>
                  </a:lnTo>
                  <a:lnTo>
                    <a:pt x="0" y="0"/>
                  </a:lnTo>
                  <a:lnTo>
                    <a:pt x="5580380" y="0"/>
                  </a:lnTo>
                  <a:lnTo>
                    <a:pt x="5608474" y="5663"/>
                  </a:lnTo>
                  <a:lnTo>
                    <a:pt x="5631402" y="21113"/>
                  </a:lnTo>
                  <a:lnTo>
                    <a:pt x="5646852" y="44041"/>
                  </a:lnTo>
                  <a:lnTo>
                    <a:pt x="5652516" y="72136"/>
                  </a:lnTo>
                  <a:close/>
                </a:path>
              </a:pathLst>
            </a:custGeom>
            <a:ln w="25908">
              <a:solidFill>
                <a:srgbClr val="FC9F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3004820" y="2581732"/>
            <a:ext cx="513588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21640" indent="-58419">
              <a:lnSpc>
                <a:spcPts val="835"/>
              </a:lnSpc>
              <a:spcBef>
                <a:spcPts val="105"/>
              </a:spcBef>
              <a:buFont typeface="Noto Sans"/>
              <a:buChar char="•"/>
              <a:tabLst>
                <a:tab pos="422275" algn="l"/>
              </a:tabLst>
            </a:pPr>
            <a:r>
              <a:rPr sz="800" b="1" spc="35" dirty="0">
                <a:latin typeface="Arial"/>
                <a:cs typeface="Arial"/>
              </a:rPr>
              <a:t>Проектуючи</a:t>
            </a:r>
            <a:r>
              <a:rPr sz="800" b="1" spc="-30" dirty="0">
                <a:latin typeface="Arial"/>
                <a:cs typeface="Arial"/>
              </a:rPr>
              <a:t> </a:t>
            </a:r>
            <a:r>
              <a:rPr sz="800" b="1" spc="10" dirty="0">
                <a:latin typeface="Arial"/>
                <a:cs typeface="Arial"/>
              </a:rPr>
              <a:t>об’єкт,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spc="50" dirty="0">
                <a:latin typeface="Arial"/>
                <a:cs typeface="Arial"/>
              </a:rPr>
              <a:t>дитина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sz="800" b="1" spc="20" dirty="0">
                <a:latin typeface="Arial"/>
                <a:cs typeface="Arial"/>
              </a:rPr>
              <a:t>розвиває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spc="50" dirty="0">
                <a:latin typeface="Arial"/>
                <a:cs typeface="Arial"/>
              </a:rPr>
              <a:t>критичне,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spc="30" dirty="0">
                <a:latin typeface="Arial"/>
                <a:cs typeface="Arial"/>
              </a:rPr>
              <a:t>точне,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sz="800" b="1" spc="30" dirty="0">
                <a:latin typeface="Arial"/>
                <a:cs typeface="Arial"/>
              </a:rPr>
              <a:t>логічне</a:t>
            </a:r>
            <a:r>
              <a:rPr sz="800" b="1" spc="-15" dirty="0">
                <a:latin typeface="Arial"/>
                <a:cs typeface="Arial"/>
              </a:rPr>
              <a:t> </a:t>
            </a:r>
            <a:r>
              <a:rPr sz="800" b="1" spc="45" dirty="0">
                <a:latin typeface="Arial"/>
                <a:cs typeface="Arial"/>
              </a:rPr>
              <a:t>та</a:t>
            </a:r>
            <a:r>
              <a:rPr sz="800" b="1" spc="-25" dirty="0">
                <a:latin typeface="Arial"/>
                <a:cs typeface="Arial"/>
              </a:rPr>
              <a:t> </a:t>
            </a:r>
            <a:r>
              <a:rPr sz="800" b="1" spc="40" dirty="0">
                <a:latin typeface="Arial"/>
                <a:cs typeface="Arial"/>
              </a:rPr>
              <a:t>інженерне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sz="800" b="1" spc="30" dirty="0">
                <a:latin typeface="Arial"/>
                <a:cs typeface="Arial"/>
              </a:rPr>
              <a:t>мислення.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1195"/>
              </a:lnSpc>
            </a:pPr>
            <a:r>
              <a:rPr sz="1100" b="1" spc="15" dirty="0">
                <a:solidFill>
                  <a:srgbClr val="FFFFFF"/>
                </a:solidFill>
                <a:latin typeface="Arial"/>
                <a:cs typeface="Arial"/>
              </a:rPr>
              <a:t>4.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2831528" y="3015932"/>
            <a:ext cx="494030" cy="695325"/>
            <a:chOff x="2831528" y="3015932"/>
            <a:chExt cx="494030" cy="695325"/>
          </a:xfrm>
        </p:grpSpPr>
        <p:sp>
          <p:nvSpPr>
            <p:cNvPr id="33" name="object 33"/>
            <p:cNvSpPr/>
            <p:nvPr/>
          </p:nvSpPr>
          <p:spPr>
            <a:xfrm>
              <a:off x="2844546" y="3028950"/>
              <a:ext cx="467995" cy="669290"/>
            </a:xfrm>
            <a:custGeom>
              <a:avLst/>
              <a:gdLst/>
              <a:ahLst/>
              <a:cxnLst/>
              <a:rect l="l" t="t" r="r" b="b"/>
              <a:pathLst>
                <a:path w="467995" h="669289">
                  <a:moveTo>
                    <a:pt x="467868" y="0"/>
                  </a:moveTo>
                  <a:lnTo>
                    <a:pt x="233934" y="233933"/>
                  </a:lnTo>
                  <a:lnTo>
                    <a:pt x="0" y="0"/>
                  </a:lnTo>
                  <a:lnTo>
                    <a:pt x="0" y="435101"/>
                  </a:lnTo>
                  <a:lnTo>
                    <a:pt x="233934" y="669036"/>
                  </a:lnTo>
                  <a:lnTo>
                    <a:pt x="467868" y="435101"/>
                  </a:lnTo>
                  <a:lnTo>
                    <a:pt x="467868" y="0"/>
                  </a:lnTo>
                  <a:close/>
                </a:path>
              </a:pathLst>
            </a:custGeom>
            <a:solidFill>
              <a:srgbClr val="FC9F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844546" y="3028950"/>
              <a:ext cx="467995" cy="669290"/>
            </a:xfrm>
            <a:custGeom>
              <a:avLst/>
              <a:gdLst/>
              <a:ahLst/>
              <a:cxnLst/>
              <a:rect l="l" t="t" r="r" b="b"/>
              <a:pathLst>
                <a:path w="467995" h="669289">
                  <a:moveTo>
                    <a:pt x="467868" y="0"/>
                  </a:moveTo>
                  <a:lnTo>
                    <a:pt x="467868" y="435101"/>
                  </a:lnTo>
                  <a:lnTo>
                    <a:pt x="233934" y="669036"/>
                  </a:lnTo>
                  <a:lnTo>
                    <a:pt x="0" y="435101"/>
                  </a:lnTo>
                  <a:lnTo>
                    <a:pt x="0" y="0"/>
                  </a:lnTo>
                  <a:lnTo>
                    <a:pt x="233934" y="233933"/>
                  </a:lnTo>
                  <a:lnTo>
                    <a:pt x="467868" y="0"/>
                  </a:lnTo>
                  <a:close/>
                </a:path>
              </a:pathLst>
            </a:custGeom>
            <a:ln w="25908">
              <a:solidFill>
                <a:srgbClr val="FC9F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3004820" y="3254755"/>
            <a:ext cx="1473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15" dirty="0">
                <a:solidFill>
                  <a:srgbClr val="FFFFFF"/>
                </a:solidFill>
                <a:latin typeface="Arial"/>
                <a:cs typeface="Arial"/>
              </a:rPr>
              <a:t>5.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3299396" y="3015932"/>
            <a:ext cx="5678805" cy="460375"/>
            <a:chOff x="3299396" y="3015932"/>
            <a:chExt cx="5678805" cy="460375"/>
          </a:xfrm>
        </p:grpSpPr>
        <p:sp>
          <p:nvSpPr>
            <p:cNvPr id="37" name="object 37"/>
            <p:cNvSpPr/>
            <p:nvPr/>
          </p:nvSpPr>
          <p:spPr>
            <a:xfrm>
              <a:off x="3312414" y="3028950"/>
              <a:ext cx="5652770" cy="434340"/>
            </a:xfrm>
            <a:custGeom>
              <a:avLst/>
              <a:gdLst/>
              <a:ahLst/>
              <a:cxnLst/>
              <a:rect l="l" t="t" r="r" b="b"/>
              <a:pathLst>
                <a:path w="5652770" h="434339">
                  <a:moveTo>
                    <a:pt x="5580126" y="0"/>
                  </a:moveTo>
                  <a:lnTo>
                    <a:pt x="0" y="0"/>
                  </a:lnTo>
                  <a:lnTo>
                    <a:pt x="0" y="434339"/>
                  </a:lnTo>
                  <a:lnTo>
                    <a:pt x="5580126" y="434339"/>
                  </a:lnTo>
                  <a:lnTo>
                    <a:pt x="5608314" y="428654"/>
                  </a:lnTo>
                  <a:lnTo>
                    <a:pt x="5631322" y="413146"/>
                  </a:lnTo>
                  <a:lnTo>
                    <a:pt x="5646830" y="390138"/>
                  </a:lnTo>
                  <a:lnTo>
                    <a:pt x="5652516" y="361950"/>
                  </a:lnTo>
                  <a:lnTo>
                    <a:pt x="5652516" y="72389"/>
                  </a:lnTo>
                  <a:lnTo>
                    <a:pt x="5646830" y="44201"/>
                  </a:lnTo>
                  <a:lnTo>
                    <a:pt x="5631322" y="21193"/>
                  </a:lnTo>
                  <a:lnTo>
                    <a:pt x="5608314" y="5685"/>
                  </a:lnTo>
                  <a:lnTo>
                    <a:pt x="558012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312414" y="3028950"/>
              <a:ext cx="5652770" cy="434340"/>
            </a:xfrm>
            <a:custGeom>
              <a:avLst/>
              <a:gdLst/>
              <a:ahLst/>
              <a:cxnLst/>
              <a:rect l="l" t="t" r="r" b="b"/>
              <a:pathLst>
                <a:path w="5652770" h="434339">
                  <a:moveTo>
                    <a:pt x="5652516" y="72389"/>
                  </a:moveTo>
                  <a:lnTo>
                    <a:pt x="5652516" y="361950"/>
                  </a:lnTo>
                  <a:lnTo>
                    <a:pt x="5646830" y="390138"/>
                  </a:lnTo>
                  <a:lnTo>
                    <a:pt x="5631322" y="413146"/>
                  </a:lnTo>
                  <a:lnTo>
                    <a:pt x="5608314" y="428654"/>
                  </a:lnTo>
                  <a:lnTo>
                    <a:pt x="5580126" y="434339"/>
                  </a:lnTo>
                  <a:lnTo>
                    <a:pt x="0" y="434339"/>
                  </a:lnTo>
                  <a:lnTo>
                    <a:pt x="0" y="0"/>
                  </a:lnTo>
                  <a:lnTo>
                    <a:pt x="5580126" y="0"/>
                  </a:lnTo>
                  <a:lnTo>
                    <a:pt x="5608314" y="5685"/>
                  </a:lnTo>
                  <a:lnTo>
                    <a:pt x="5631322" y="21193"/>
                  </a:lnTo>
                  <a:lnTo>
                    <a:pt x="5646830" y="44201"/>
                  </a:lnTo>
                  <a:lnTo>
                    <a:pt x="5652516" y="72389"/>
                  </a:lnTo>
                  <a:close/>
                </a:path>
              </a:pathLst>
            </a:custGeom>
            <a:ln w="25908">
              <a:solidFill>
                <a:srgbClr val="FC9F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3355975" y="3101721"/>
            <a:ext cx="5555615" cy="27368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70485" marR="5080" indent="-58419">
              <a:lnSpc>
                <a:spcPct val="102800"/>
              </a:lnSpc>
              <a:spcBef>
                <a:spcPts val="75"/>
              </a:spcBef>
              <a:buFont typeface="Noto Sans"/>
              <a:buChar char="•"/>
              <a:tabLst>
                <a:tab pos="96520" algn="l"/>
              </a:tabLst>
            </a:pPr>
            <a:r>
              <a:rPr sz="800" b="1" spc="20" dirty="0">
                <a:latin typeface="Arial"/>
                <a:cs typeface="Arial"/>
              </a:rPr>
              <a:t>Під</a:t>
            </a:r>
            <a:r>
              <a:rPr sz="800" b="1" spc="-15" dirty="0">
                <a:latin typeface="Arial"/>
                <a:cs typeface="Arial"/>
              </a:rPr>
              <a:t> </a:t>
            </a:r>
            <a:r>
              <a:rPr sz="800" b="1" spc="20" dirty="0">
                <a:latin typeface="Arial"/>
                <a:cs typeface="Arial"/>
              </a:rPr>
              <a:t>час</a:t>
            </a:r>
            <a:r>
              <a:rPr sz="800" b="1" spc="-15" dirty="0">
                <a:latin typeface="Arial"/>
                <a:cs typeface="Arial"/>
              </a:rPr>
              <a:t> </a:t>
            </a:r>
            <a:r>
              <a:rPr sz="800" b="1" spc="30" dirty="0">
                <a:latin typeface="Arial"/>
                <a:cs typeface="Arial"/>
              </a:rPr>
              <a:t>робототехніки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spc="35" dirty="0">
                <a:latin typeface="Arial"/>
                <a:cs typeface="Arial"/>
              </a:rPr>
              <a:t>учні</a:t>
            </a:r>
            <a:r>
              <a:rPr sz="800" b="1" spc="-25" dirty="0">
                <a:latin typeface="Arial"/>
                <a:cs typeface="Arial"/>
              </a:rPr>
              <a:t> </a:t>
            </a:r>
            <a:r>
              <a:rPr sz="800" b="1" spc="15" dirty="0">
                <a:latin typeface="Arial"/>
                <a:cs typeface="Arial"/>
              </a:rPr>
              <a:t>ПРАКТИЧНО</a:t>
            </a:r>
            <a:r>
              <a:rPr sz="800" b="1" spc="-35" dirty="0">
                <a:latin typeface="Arial"/>
                <a:cs typeface="Arial"/>
              </a:rPr>
              <a:t> </a:t>
            </a:r>
            <a:r>
              <a:rPr sz="800" b="1" spc="10" dirty="0">
                <a:latin typeface="Arial"/>
                <a:cs typeface="Arial"/>
              </a:rPr>
              <a:t>застосовують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spc="35" dirty="0">
                <a:latin typeface="Arial"/>
                <a:cs typeface="Arial"/>
              </a:rPr>
              <a:t>знання</a:t>
            </a:r>
            <a:r>
              <a:rPr sz="800" b="1" dirty="0">
                <a:latin typeface="Arial"/>
                <a:cs typeface="Arial"/>
              </a:rPr>
              <a:t> </a:t>
            </a:r>
            <a:r>
              <a:rPr sz="800" b="1" spc="40" dirty="0">
                <a:latin typeface="Arial"/>
                <a:cs typeface="Arial"/>
              </a:rPr>
              <a:t>точних</a:t>
            </a:r>
            <a:r>
              <a:rPr sz="800" b="1" spc="-15" dirty="0">
                <a:latin typeface="Arial"/>
                <a:cs typeface="Arial"/>
              </a:rPr>
              <a:t> </a:t>
            </a:r>
            <a:r>
              <a:rPr sz="800" b="1" spc="35" dirty="0">
                <a:latin typeface="Arial"/>
                <a:cs typeface="Arial"/>
              </a:rPr>
              <a:t>наук.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sz="800" b="1" spc="35" dirty="0">
                <a:latin typeface="Arial"/>
                <a:cs typeface="Arial"/>
              </a:rPr>
              <a:t>Наприклад,</a:t>
            </a:r>
            <a:r>
              <a:rPr sz="800" b="1" spc="-15" dirty="0">
                <a:latin typeface="Arial"/>
                <a:cs typeface="Arial"/>
              </a:rPr>
              <a:t> </a:t>
            </a:r>
            <a:r>
              <a:rPr sz="800" b="1" spc="15" dirty="0">
                <a:latin typeface="Arial"/>
                <a:cs typeface="Arial"/>
              </a:rPr>
              <a:t>розраховують  </a:t>
            </a:r>
            <a:r>
              <a:rPr sz="800" b="1" spc="10" dirty="0">
                <a:latin typeface="Arial"/>
                <a:cs typeface="Arial"/>
              </a:rPr>
              <a:t>радіус</a:t>
            </a:r>
            <a:r>
              <a:rPr sz="800" b="1" spc="-5" dirty="0">
                <a:latin typeface="Arial"/>
                <a:cs typeface="Arial"/>
              </a:rPr>
              <a:t> </a:t>
            </a:r>
            <a:r>
              <a:rPr sz="800" b="1" spc="15" dirty="0">
                <a:latin typeface="Arial"/>
                <a:cs typeface="Arial"/>
              </a:rPr>
              <a:t>повороту</a:t>
            </a:r>
            <a:r>
              <a:rPr sz="800" b="1" spc="-25" dirty="0">
                <a:latin typeface="Arial"/>
                <a:cs typeface="Arial"/>
              </a:rPr>
              <a:t> </a:t>
            </a:r>
            <a:r>
              <a:rPr sz="800" b="1" spc="15" dirty="0">
                <a:latin typeface="Arial"/>
                <a:cs typeface="Arial"/>
              </a:rPr>
              <a:t>робота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sz="800" b="1" spc="75" dirty="0">
                <a:latin typeface="Arial"/>
                <a:cs typeface="Arial"/>
              </a:rPr>
              <a:t>чи</a:t>
            </a:r>
            <a:r>
              <a:rPr sz="800" b="1" spc="-25" dirty="0">
                <a:latin typeface="Arial"/>
                <a:cs typeface="Arial"/>
              </a:rPr>
              <a:t> </a:t>
            </a:r>
            <a:r>
              <a:rPr sz="800" b="1" spc="25" dirty="0">
                <a:latin typeface="Arial"/>
                <a:cs typeface="Arial"/>
              </a:rPr>
              <a:t>проектують</a:t>
            </a:r>
            <a:r>
              <a:rPr sz="800" b="1" spc="-25" dirty="0">
                <a:latin typeface="Arial"/>
                <a:cs typeface="Arial"/>
              </a:rPr>
              <a:t> </a:t>
            </a:r>
            <a:r>
              <a:rPr sz="800" b="1" spc="30" dirty="0">
                <a:latin typeface="Arial"/>
                <a:cs typeface="Arial"/>
              </a:rPr>
              <a:t>архітектурні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spc="15" dirty="0">
                <a:latin typeface="Arial"/>
                <a:cs typeface="Arial"/>
              </a:rPr>
              <a:t>споруди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sz="800" b="1" spc="20" dirty="0">
                <a:latin typeface="Arial"/>
                <a:cs typeface="Arial"/>
              </a:rPr>
              <a:t>в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spc="25" dirty="0">
                <a:latin typeface="Arial"/>
                <a:cs typeface="Arial"/>
              </a:rPr>
              <a:t>мініатюрі.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2831528" y="3598100"/>
            <a:ext cx="494030" cy="694055"/>
            <a:chOff x="2831528" y="3598100"/>
            <a:chExt cx="494030" cy="694055"/>
          </a:xfrm>
        </p:grpSpPr>
        <p:sp>
          <p:nvSpPr>
            <p:cNvPr id="41" name="object 41"/>
            <p:cNvSpPr/>
            <p:nvPr/>
          </p:nvSpPr>
          <p:spPr>
            <a:xfrm>
              <a:off x="2844546" y="3611118"/>
              <a:ext cx="467995" cy="668020"/>
            </a:xfrm>
            <a:custGeom>
              <a:avLst/>
              <a:gdLst/>
              <a:ahLst/>
              <a:cxnLst/>
              <a:rect l="l" t="t" r="r" b="b"/>
              <a:pathLst>
                <a:path w="467995" h="668020">
                  <a:moveTo>
                    <a:pt x="467868" y="0"/>
                  </a:moveTo>
                  <a:lnTo>
                    <a:pt x="233934" y="233933"/>
                  </a:lnTo>
                  <a:lnTo>
                    <a:pt x="0" y="0"/>
                  </a:lnTo>
                  <a:lnTo>
                    <a:pt x="0" y="433577"/>
                  </a:lnTo>
                  <a:lnTo>
                    <a:pt x="233934" y="667511"/>
                  </a:lnTo>
                  <a:lnTo>
                    <a:pt x="467868" y="433577"/>
                  </a:lnTo>
                  <a:lnTo>
                    <a:pt x="467868" y="0"/>
                  </a:lnTo>
                  <a:close/>
                </a:path>
              </a:pathLst>
            </a:custGeom>
            <a:solidFill>
              <a:srgbClr val="FC9F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844546" y="3611118"/>
              <a:ext cx="467995" cy="668020"/>
            </a:xfrm>
            <a:custGeom>
              <a:avLst/>
              <a:gdLst/>
              <a:ahLst/>
              <a:cxnLst/>
              <a:rect l="l" t="t" r="r" b="b"/>
              <a:pathLst>
                <a:path w="467995" h="668020">
                  <a:moveTo>
                    <a:pt x="467868" y="0"/>
                  </a:moveTo>
                  <a:lnTo>
                    <a:pt x="467868" y="433577"/>
                  </a:lnTo>
                  <a:lnTo>
                    <a:pt x="233934" y="667511"/>
                  </a:lnTo>
                  <a:lnTo>
                    <a:pt x="0" y="433577"/>
                  </a:lnTo>
                  <a:lnTo>
                    <a:pt x="0" y="0"/>
                  </a:lnTo>
                  <a:lnTo>
                    <a:pt x="233934" y="233933"/>
                  </a:lnTo>
                  <a:lnTo>
                    <a:pt x="467868" y="0"/>
                  </a:lnTo>
                  <a:close/>
                </a:path>
              </a:pathLst>
            </a:custGeom>
            <a:ln w="25908">
              <a:solidFill>
                <a:srgbClr val="FC9F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3004820" y="3836619"/>
            <a:ext cx="14605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10" dirty="0">
                <a:solidFill>
                  <a:srgbClr val="FFFFFF"/>
                </a:solidFill>
                <a:latin typeface="Arial"/>
                <a:cs typeface="Arial"/>
              </a:rPr>
              <a:t>6.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3299396" y="3598100"/>
            <a:ext cx="5678805" cy="460375"/>
            <a:chOff x="3299396" y="3598100"/>
            <a:chExt cx="5678805" cy="460375"/>
          </a:xfrm>
        </p:grpSpPr>
        <p:sp>
          <p:nvSpPr>
            <p:cNvPr id="45" name="object 45"/>
            <p:cNvSpPr/>
            <p:nvPr/>
          </p:nvSpPr>
          <p:spPr>
            <a:xfrm>
              <a:off x="3312414" y="3611118"/>
              <a:ext cx="5652770" cy="434340"/>
            </a:xfrm>
            <a:custGeom>
              <a:avLst/>
              <a:gdLst/>
              <a:ahLst/>
              <a:cxnLst/>
              <a:rect l="l" t="t" r="r" b="b"/>
              <a:pathLst>
                <a:path w="5652770" h="434339">
                  <a:moveTo>
                    <a:pt x="5580126" y="0"/>
                  </a:moveTo>
                  <a:lnTo>
                    <a:pt x="0" y="0"/>
                  </a:lnTo>
                  <a:lnTo>
                    <a:pt x="0" y="434339"/>
                  </a:lnTo>
                  <a:lnTo>
                    <a:pt x="5580126" y="434339"/>
                  </a:lnTo>
                  <a:lnTo>
                    <a:pt x="5608314" y="428651"/>
                  </a:lnTo>
                  <a:lnTo>
                    <a:pt x="5631322" y="413137"/>
                  </a:lnTo>
                  <a:lnTo>
                    <a:pt x="5646830" y="390127"/>
                  </a:lnTo>
                  <a:lnTo>
                    <a:pt x="5652516" y="361949"/>
                  </a:lnTo>
                  <a:lnTo>
                    <a:pt x="5652516" y="72389"/>
                  </a:lnTo>
                  <a:lnTo>
                    <a:pt x="5646830" y="44201"/>
                  </a:lnTo>
                  <a:lnTo>
                    <a:pt x="5631322" y="21193"/>
                  </a:lnTo>
                  <a:lnTo>
                    <a:pt x="5608314" y="5685"/>
                  </a:lnTo>
                  <a:lnTo>
                    <a:pt x="558012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312414" y="3611118"/>
              <a:ext cx="5652770" cy="434340"/>
            </a:xfrm>
            <a:custGeom>
              <a:avLst/>
              <a:gdLst/>
              <a:ahLst/>
              <a:cxnLst/>
              <a:rect l="l" t="t" r="r" b="b"/>
              <a:pathLst>
                <a:path w="5652770" h="434339">
                  <a:moveTo>
                    <a:pt x="5652516" y="72389"/>
                  </a:moveTo>
                  <a:lnTo>
                    <a:pt x="5652516" y="361949"/>
                  </a:lnTo>
                  <a:lnTo>
                    <a:pt x="5646830" y="390127"/>
                  </a:lnTo>
                  <a:lnTo>
                    <a:pt x="5631322" y="413137"/>
                  </a:lnTo>
                  <a:lnTo>
                    <a:pt x="5608314" y="428651"/>
                  </a:lnTo>
                  <a:lnTo>
                    <a:pt x="5580126" y="434339"/>
                  </a:lnTo>
                  <a:lnTo>
                    <a:pt x="0" y="434339"/>
                  </a:lnTo>
                  <a:lnTo>
                    <a:pt x="0" y="0"/>
                  </a:lnTo>
                  <a:lnTo>
                    <a:pt x="5580126" y="0"/>
                  </a:lnTo>
                  <a:lnTo>
                    <a:pt x="5608314" y="5685"/>
                  </a:lnTo>
                  <a:lnTo>
                    <a:pt x="5631322" y="21193"/>
                  </a:lnTo>
                  <a:lnTo>
                    <a:pt x="5646830" y="44201"/>
                  </a:lnTo>
                  <a:lnTo>
                    <a:pt x="5652516" y="72389"/>
                  </a:lnTo>
                  <a:close/>
                </a:path>
              </a:pathLst>
            </a:custGeom>
            <a:ln w="25908">
              <a:solidFill>
                <a:srgbClr val="FC9F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3355975" y="3683889"/>
            <a:ext cx="5436870" cy="27305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70485" marR="5080" indent="-58419">
              <a:lnSpc>
                <a:spcPct val="102499"/>
              </a:lnSpc>
              <a:spcBef>
                <a:spcPts val="80"/>
              </a:spcBef>
              <a:buFont typeface="Noto Sans"/>
              <a:buChar char="•"/>
              <a:tabLst>
                <a:tab pos="71120" algn="l"/>
              </a:tabLst>
            </a:pPr>
            <a:r>
              <a:rPr sz="800" b="1" spc="55" dirty="0">
                <a:latin typeface="Arial"/>
                <a:cs typeface="Arial"/>
              </a:rPr>
              <a:t>Залишити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spc="35" dirty="0">
                <a:latin typeface="Arial"/>
                <a:cs typeface="Arial"/>
              </a:rPr>
              <a:t>проект</a:t>
            </a:r>
            <a:r>
              <a:rPr sz="800" b="1" spc="-15" dirty="0">
                <a:latin typeface="Arial"/>
                <a:cs typeface="Arial"/>
              </a:rPr>
              <a:t> </a:t>
            </a:r>
            <a:r>
              <a:rPr sz="800" b="1" spc="40" dirty="0">
                <a:latin typeface="Arial"/>
                <a:cs typeface="Arial"/>
              </a:rPr>
              <a:t>на</a:t>
            </a:r>
            <a:r>
              <a:rPr sz="800" b="1" dirty="0">
                <a:latin typeface="Arial"/>
                <a:cs typeface="Arial"/>
              </a:rPr>
              <a:t> </a:t>
            </a:r>
            <a:r>
              <a:rPr sz="800" b="1" spc="15" dirty="0">
                <a:latin typeface="Arial"/>
                <a:cs typeface="Arial"/>
              </a:rPr>
              <a:t>стадії</a:t>
            </a:r>
            <a:r>
              <a:rPr sz="800" b="1" spc="10" dirty="0">
                <a:latin typeface="Arial"/>
                <a:cs typeface="Arial"/>
              </a:rPr>
              <a:t> </a:t>
            </a:r>
            <a:r>
              <a:rPr sz="800" b="1" spc="35" dirty="0">
                <a:latin typeface="Arial"/>
                <a:cs typeface="Arial"/>
              </a:rPr>
              <a:t>розвитку</a:t>
            </a:r>
            <a:r>
              <a:rPr sz="800" b="1" spc="-15" dirty="0">
                <a:latin typeface="Arial"/>
                <a:cs typeface="Arial"/>
              </a:rPr>
              <a:t> </a:t>
            </a:r>
            <a:r>
              <a:rPr sz="800" b="1" spc="-45" dirty="0">
                <a:latin typeface="Arial"/>
                <a:cs typeface="Arial"/>
              </a:rPr>
              <a:t>–</a:t>
            </a:r>
            <a:r>
              <a:rPr sz="800" b="1" spc="-5" dirty="0">
                <a:latin typeface="Arial"/>
                <a:cs typeface="Arial"/>
              </a:rPr>
              <a:t> </a:t>
            </a:r>
            <a:r>
              <a:rPr sz="800" b="1" spc="40" dirty="0">
                <a:latin typeface="Arial"/>
                <a:cs typeface="Arial"/>
              </a:rPr>
              <a:t>це</a:t>
            </a:r>
            <a:r>
              <a:rPr sz="800" b="1" spc="-25" dirty="0">
                <a:latin typeface="Arial"/>
                <a:cs typeface="Arial"/>
              </a:rPr>
              <a:t> </a:t>
            </a:r>
            <a:r>
              <a:rPr sz="800" b="1" spc="35" dirty="0">
                <a:latin typeface="Arial"/>
                <a:cs typeface="Arial"/>
              </a:rPr>
              <a:t>не</a:t>
            </a:r>
            <a:r>
              <a:rPr sz="800" b="1" spc="-5" dirty="0">
                <a:latin typeface="Arial"/>
                <a:cs typeface="Arial"/>
              </a:rPr>
              <a:t> </a:t>
            </a:r>
            <a:r>
              <a:rPr sz="800" b="1" spc="20" dirty="0">
                <a:latin typeface="Arial"/>
                <a:cs typeface="Arial"/>
              </a:rPr>
              <a:t>про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spc="30" dirty="0">
                <a:latin typeface="Arial"/>
                <a:cs typeface="Arial"/>
              </a:rPr>
              <a:t>заняття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sz="800" b="1" spc="20" dirty="0">
                <a:latin typeface="Arial"/>
                <a:cs typeface="Arial"/>
              </a:rPr>
              <a:t>робототехнікою.</a:t>
            </a:r>
            <a:r>
              <a:rPr sz="800" b="1" spc="-15" dirty="0">
                <a:latin typeface="Arial"/>
                <a:cs typeface="Arial"/>
              </a:rPr>
              <a:t> </a:t>
            </a:r>
            <a:r>
              <a:rPr sz="800" b="1" spc="45" dirty="0">
                <a:latin typeface="Arial"/>
                <a:cs typeface="Arial"/>
              </a:rPr>
              <a:t>Діти</a:t>
            </a:r>
            <a:r>
              <a:rPr sz="800" b="1" spc="-15" dirty="0">
                <a:latin typeface="Arial"/>
                <a:cs typeface="Arial"/>
              </a:rPr>
              <a:t> </a:t>
            </a:r>
            <a:r>
              <a:rPr sz="800" b="1" spc="25" dirty="0">
                <a:latin typeface="Arial"/>
                <a:cs typeface="Arial"/>
              </a:rPr>
              <a:t>розвивають</a:t>
            </a:r>
            <a:r>
              <a:rPr sz="800" b="1" spc="-15" dirty="0">
                <a:latin typeface="Arial"/>
                <a:cs typeface="Arial"/>
              </a:rPr>
              <a:t> </a:t>
            </a:r>
            <a:r>
              <a:rPr sz="800" b="1" spc="70" dirty="0">
                <a:latin typeface="Arial"/>
                <a:cs typeface="Arial"/>
              </a:rPr>
              <a:t>ще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spc="15" dirty="0">
                <a:latin typeface="Arial"/>
                <a:cs typeface="Arial"/>
              </a:rPr>
              <a:t>одну  </a:t>
            </a:r>
            <a:r>
              <a:rPr sz="800" b="1" spc="40" dirty="0">
                <a:latin typeface="Arial"/>
                <a:cs typeface="Arial"/>
              </a:rPr>
              <a:t>важливу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spc="45" dirty="0">
                <a:latin typeface="Arial"/>
                <a:cs typeface="Arial"/>
              </a:rPr>
              <a:t>навичку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spc="-45" dirty="0">
                <a:latin typeface="Arial"/>
                <a:cs typeface="Arial"/>
              </a:rPr>
              <a:t>–</a:t>
            </a:r>
            <a:r>
              <a:rPr sz="800" b="1" spc="-15" dirty="0">
                <a:latin typeface="Arial"/>
                <a:cs typeface="Arial"/>
              </a:rPr>
              <a:t> </a:t>
            </a:r>
            <a:r>
              <a:rPr sz="800" b="1" spc="50" dirty="0">
                <a:latin typeface="Arial"/>
                <a:cs typeface="Arial"/>
              </a:rPr>
              <a:t>завжди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sz="800" b="1" spc="30" dirty="0">
                <a:latin typeface="Arial"/>
                <a:cs typeface="Arial"/>
              </a:rPr>
              <a:t>доводити</a:t>
            </a:r>
            <a:r>
              <a:rPr sz="800" b="1" spc="-15" dirty="0">
                <a:latin typeface="Arial"/>
                <a:cs typeface="Arial"/>
              </a:rPr>
              <a:t> </a:t>
            </a:r>
            <a:r>
              <a:rPr sz="800" b="1" spc="10" dirty="0">
                <a:latin typeface="Arial"/>
                <a:cs typeface="Arial"/>
              </a:rPr>
              <a:t>справу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spc="10" dirty="0">
                <a:latin typeface="Arial"/>
                <a:cs typeface="Arial"/>
              </a:rPr>
              <a:t>до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sz="800" b="1" spc="35" dirty="0">
                <a:latin typeface="Arial"/>
                <a:cs typeface="Arial"/>
              </a:rPr>
              <a:t>кінця.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2831528" y="4180268"/>
            <a:ext cx="494030" cy="694055"/>
            <a:chOff x="2831528" y="4180268"/>
            <a:chExt cx="494030" cy="694055"/>
          </a:xfrm>
        </p:grpSpPr>
        <p:sp>
          <p:nvSpPr>
            <p:cNvPr id="49" name="object 49"/>
            <p:cNvSpPr/>
            <p:nvPr/>
          </p:nvSpPr>
          <p:spPr>
            <a:xfrm>
              <a:off x="2844546" y="4193285"/>
              <a:ext cx="467995" cy="668020"/>
            </a:xfrm>
            <a:custGeom>
              <a:avLst/>
              <a:gdLst/>
              <a:ahLst/>
              <a:cxnLst/>
              <a:rect l="l" t="t" r="r" b="b"/>
              <a:pathLst>
                <a:path w="467995" h="668020">
                  <a:moveTo>
                    <a:pt x="467868" y="0"/>
                  </a:moveTo>
                  <a:lnTo>
                    <a:pt x="233934" y="233933"/>
                  </a:lnTo>
                  <a:lnTo>
                    <a:pt x="0" y="0"/>
                  </a:lnTo>
                  <a:lnTo>
                    <a:pt x="0" y="433577"/>
                  </a:lnTo>
                  <a:lnTo>
                    <a:pt x="233934" y="667511"/>
                  </a:lnTo>
                  <a:lnTo>
                    <a:pt x="467868" y="433577"/>
                  </a:lnTo>
                  <a:lnTo>
                    <a:pt x="467868" y="0"/>
                  </a:lnTo>
                  <a:close/>
                </a:path>
              </a:pathLst>
            </a:custGeom>
            <a:solidFill>
              <a:srgbClr val="FC9F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844546" y="4193285"/>
              <a:ext cx="467995" cy="668020"/>
            </a:xfrm>
            <a:custGeom>
              <a:avLst/>
              <a:gdLst/>
              <a:ahLst/>
              <a:cxnLst/>
              <a:rect l="l" t="t" r="r" b="b"/>
              <a:pathLst>
                <a:path w="467995" h="668020">
                  <a:moveTo>
                    <a:pt x="467868" y="0"/>
                  </a:moveTo>
                  <a:lnTo>
                    <a:pt x="467868" y="433577"/>
                  </a:lnTo>
                  <a:lnTo>
                    <a:pt x="233934" y="667511"/>
                  </a:lnTo>
                  <a:lnTo>
                    <a:pt x="0" y="433577"/>
                  </a:lnTo>
                  <a:lnTo>
                    <a:pt x="0" y="0"/>
                  </a:lnTo>
                  <a:lnTo>
                    <a:pt x="233934" y="233933"/>
                  </a:lnTo>
                  <a:lnTo>
                    <a:pt x="467868" y="0"/>
                  </a:lnTo>
                  <a:close/>
                </a:path>
              </a:pathLst>
            </a:custGeom>
            <a:ln w="25908">
              <a:solidFill>
                <a:srgbClr val="FC9F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3004820" y="4418482"/>
            <a:ext cx="14605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10" dirty="0">
                <a:solidFill>
                  <a:srgbClr val="FFFFFF"/>
                </a:solidFill>
                <a:latin typeface="Arial"/>
                <a:cs typeface="Arial"/>
              </a:rPr>
              <a:t>7.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3299459" y="4180332"/>
            <a:ext cx="5678805" cy="460375"/>
            <a:chOff x="3299459" y="4180332"/>
            <a:chExt cx="5678805" cy="460375"/>
          </a:xfrm>
        </p:grpSpPr>
        <p:sp>
          <p:nvSpPr>
            <p:cNvPr id="53" name="object 53"/>
            <p:cNvSpPr/>
            <p:nvPr/>
          </p:nvSpPr>
          <p:spPr>
            <a:xfrm>
              <a:off x="3312413" y="4193286"/>
              <a:ext cx="5652770" cy="434340"/>
            </a:xfrm>
            <a:custGeom>
              <a:avLst/>
              <a:gdLst/>
              <a:ahLst/>
              <a:cxnLst/>
              <a:rect l="l" t="t" r="r" b="b"/>
              <a:pathLst>
                <a:path w="5652770" h="434339">
                  <a:moveTo>
                    <a:pt x="5580126" y="0"/>
                  </a:moveTo>
                  <a:lnTo>
                    <a:pt x="0" y="0"/>
                  </a:lnTo>
                  <a:lnTo>
                    <a:pt x="0" y="434339"/>
                  </a:lnTo>
                  <a:lnTo>
                    <a:pt x="5580126" y="434339"/>
                  </a:lnTo>
                  <a:lnTo>
                    <a:pt x="5608314" y="428651"/>
                  </a:lnTo>
                  <a:lnTo>
                    <a:pt x="5631322" y="413137"/>
                  </a:lnTo>
                  <a:lnTo>
                    <a:pt x="5646830" y="390127"/>
                  </a:lnTo>
                  <a:lnTo>
                    <a:pt x="5652516" y="361949"/>
                  </a:lnTo>
                  <a:lnTo>
                    <a:pt x="5652516" y="72389"/>
                  </a:lnTo>
                  <a:lnTo>
                    <a:pt x="5646830" y="44212"/>
                  </a:lnTo>
                  <a:lnTo>
                    <a:pt x="5631322" y="21202"/>
                  </a:lnTo>
                  <a:lnTo>
                    <a:pt x="5608314" y="5688"/>
                  </a:lnTo>
                  <a:lnTo>
                    <a:pt x="558012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312413" y="4193286"/>
              <a:ext cx="5652770" cy="434340"/>
            </a:xfrm>
            <a:custGeom>
              <a:avLst/>
              <a:gdLst/>
              <a:ahLst/>
              <a:cxnLst/>
              <a:rect l="l" t="t" r="r" b="b"/>
              <a:pathLst>
                <a:path w="5652770" h="434339">
                  <a:moveTo>
                    <a:pt x="5652516" y="72389"/>
                  </a:moveTo>
                  <a:lnTo>
                    <a:pt x="5652516" y="361949"/>
                  </a:lnTo>
                  <a:lnTo>
                    <a:pt x="5646830" y="390127"/>
                  </a:lnTo>
                  <a:lnTo>
                    <a:pt x="5631322" y="413137"/>
                  </a:lnTo>
                  <a:lnTo>
                    <a:pt x="5608314" y="428651"/>
                  </a:lnTo>
                  <a:lnTo>
                    <a:pt x="5580126" y="434339"/>
                  </a:lnTo>
                  <a:lnTo>
                    <a:pt x="0" y="434339"/>
                  </a:lnTo>
                  <a:lnTo>
                    <a:pt x="0" y="0"/>
                  </a:lnTo>
                  <a:lnTo>
                    <a:pt x="5580126" y="0"/>
                  </a:lnTo>
                  <a:lnTo>
                    <a:pt x="5608314" y="5688"/>
                  </a:lnTo>
                  <a:lnTo>
                    <a:pt x="5631322" y="21202"/>
                  </a:lnTo>
                  <a:lnTo>
                    <a:pt x="5646830" y="44212"/>
                  </a:lnTo>
                  <a:lnTo>
                    <a:pt x="5652516" y="72389"/>
                  </a:lnTo>
                  <a:close/>
                </a:path>
              </a:pathLst>
            </a:custGeom>
            <a:ln w="25908">
              <a:solidFill>
                <a:srgbClr val="FC9F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3355975" y="4265777"/>
            <a:ext cx="5521325" cy="27305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70485" marR="5080" indent="-58419">
              <a:lnSpc>
                <a:spcPct val="102499"/>
              </a:lnSpc>
              <a:spcBef>
                <a:spcPts val="80"/>
              </a:spcBef>
              <a:buFont typeface="Noto Sans"/>
              <a:buChar char="•"/>
              <a:tabLst>
                <a:tab pos="71120" algn="l"/>
              </a:tabLst>
            </a:pPr>
            <a:r>
              <a:rPr sz="800" b="1" spc="55" dirty="0">
                <a:latin typeface="Arial"/>
                <a:cs typeface="Arial"/>
              </a:rPr>
              <a:t>Дитина</a:t>
            </a:r>
            <a:r>
              <a:rPr sz="800" b="1" spc="-15" dirty="0">
                <a:latin typeface="Arial"/>
                <a:cs typeface="Arial"/>
              </a:rPr>
              <a:t> </a:t>
            </a:r>
            <a:r>
              <a:rPr sz="800" b="1" spc="70" dirty="0">
                <a:latin typeface="Arial"/>
                <a:cs typeface="Arial"/>
              </a:rPr>
              <a:t>ще</a:t>
            </a:r>
            <a:r>
              <a:rPr sz="800" b="1" spc="-30" dirty="0">
                <a:latin typeface="Arial"/>
                <a:cs typeface="Arial"/>
              </a:rPr>
              <a:t> </a:t>
            </a:r>
            <a:r>
              <a:rPr sz="800" b="1" spc="20" dirty="0">
                <a:latin typeface="Arial"/>
                <a:cs typeface="Arial"/>
              </a:rPr>
              <a:t>в</a:t>
            </a:r>
            <a:r>
              <a:rPr sz="800" b="1" spc="-15" dirty="0">
                <a:latin typeface="Arial"/>
                <a:cs typeface="Arial"/>
              </a:rPr>
              <a:t> </a:t>
            </a:r>
            <a:r>
              <a:rPr sz="800" b="1" spc="45" dirty="0">
                <a:latin typeface="Arial"/>
                <a:cs typeface="Arial"/>
              </a:rPr>
              <a:t>школі</a:t>
            </a:r>
            <a:r>
              <a:rPr sz="800" b="1" spc="-15" dirty="0">
                <a:latin typeface="Arial"/>
                <a:cs typeface="Arial"/>
              </a:rPr>
              <a:t> </a:t>
            </a:r>
            <a:r>
              <a:rPr sz="800" b="1" spc="60" dirty="0">
                <a:latin typeface="Arial"/>
                <a:cs typeface="Arial"/>
              </a:rPr>
              <a:t>може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spc="25" dirty="0">
                <a:latin typeface="Arial"/>
                <a:cs typeface="Arial"/>
              </a:rPr>
              <a:t>розвиватись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sz="800" b="1" spc="10" dirty="0">
                <a:latin typeface="Arial"/>
                <a:cs typeface="Arial"/>
              </a:rPr>
              <a:t>у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професії,</a:t>
            </a:r>
            <a:r>
              <a:rPr sz="800" b="1" spc="-25" dirty="0">
                <a:latin typeface="Arial"/>
                <a:cs typeface="Arial"/>
              </a:rPr>
              <a:t> </a:t>
            </a:r>
            <a:r>
              <a:rPr sz="800" b="1" spc="45" dirty="0">
                <a:latin typeface="Arial"/>
                <a:cs typeface="Arial"/>
              </a:rPr>
              <a:t>яка</a:t>
            </a:r>
            <a:r>
              <a:rPr sz="800" b="1" spc="-15" dirty="0">
                <a:latin typeface="Arial"/>
                <a:cs typeface="Arial"/>
              </a:rPr>
              <a:t> </a:t>
            </a:r>
            <a:r>
              <a:rPr sz="800" b="1" spc="35" dirty="0">
                <a:latin typeface="Arial"/>
                <a:cs typeface="Arial"/>
              </a:rPr>
              <a:t>не</a:t>
            </a:r>
            <a:r>
              <a:rPr sz="800" b="1" spc="-25" dirty="0">
                <a:latin typeface="Arial"/>
                <a:cs typeface="Arial"/>
              </a:rPr>
              <a:t> </a:t>
            </a:r>
            <a:r>
              <a:rPr sz="800" b="1" spc="40" dirty="0">
                <a:latin typeface="Arial"/>
                <a:cs typeface="Arial"/>
              </a:rPr>
              <a:t>тільки</a:t>
            </a:r>
            <a:r>
              <a:rPr sz="800" b="1" spc="-5" dirty="0">
                <a:latin typeface="Arial"/>
                <a:cs typeface="Arial"/>
              </a:rPr>
              <a:t> </a:t>
            </a:r>
            <a:r>
              <a:rPr sz="800" b="1" spc="40" dirty="0">
                <a:latin typeface="Arial"/>
                <a:cs typeface="Arial"/>
              </a:rPr>
              <a:t>престижна</a:t>
            </a:r>
            <a:r>
              <a:rPr sz="800" b="1" spc="-25" dirty="0">
                <a:latin typeface="Arial"/>
                <a:cs typeface="Arial"/>
              </a:rPr>
              <a:t> </a:t>
            </a:r>
            <a:r>
              <a:rPr sz="800" b="1" spc="10" dirty="0">
                <a:latin typeface="Arial"/>
                <a:cs typeface="Arial"/>
              </a:rPr>
              <a:t>у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spc="10" dirty="0">
                <a:latin typeface="Arial"/>
                <a:cs typeface="Arial"/>
              </a:rPr>
              <a:t>світі,</a:t>
            </a:r>
            <a:r>
              <a:rPr sz="800" b="1" dirty="0">
                <a:latin typeface="Arial"/>
                <a:cs typeface="Arial"/>
              </a:rPr>
              <a:t> </a:t>
            </a:r>
            <a:r>
              <a:rPr sz="800" b="1" spc="20" dirty="0">
                <a:latin typeface="Arial"/>
                <a:cs typeface="Arial"/>
              </a:rPr>
              <a:t>але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sz="800" b="1" spc="45" dirty="0">
                <a:latin typeface="Arial"/>
                <a:cs typeface="Arial"/>
              </a:rPr>
              <a:t>дуже</a:t>
            </a:r>
            <a:r>
              <a:rPr sz="800" b="1" spc="-15" dirty="0">
                <a:latin typeface="Arial"/>
                <a:cs typeface="Arial"/>
              </a:rPr>
              <a:t> </a:t>
            </a:r>
            <a:r>
              <a:rPr sz="800" b="1" spc="40" dirty="0">
                <a:latin typeface="Arial"/>
                <a:cs typeface="Arial"/>
              </a:rPr>
              <a:t>цікава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sz="800" b="1" spc="40" dirty="0">
                <a:latin typeface="Arial"/>
                <a:cs typeface="Arial"/>
              </a:rPr>
              <a:t>та  </a:t>
            </a:r>
            <a:r>
              <a:rPr sz="800" b="1" spc="60" dirty="0">
                <a:latin typeface="Arial"/>
                <a:cs typeface="Arial"/>
              </a:rPr>
              <a:t>може</a:t>
            </a:r>
            <a:r>
              <a:rPr sz="800" b="1" spc="-25" dirty="0">
                <a:latin typeface="Arial"/>
                <a:cs typeface="Arial"/>
              </a:rPr>
              <a:t> </a:t>
            </a:r>
            <a:r>
              <a:rPr sz="800" b="1" spc="30" dirty="0">
                <a:latin typeface="Arial"/>
                <a:cs typeface="Arial"/>
              </a:rPr>
              <a:t>сприяти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spc="40" dirty="0">
                <a:latin typeface="Arial"/>
                <a:cs typeface="Arial"/>
              </a:rPr>
              <a:t>вирішенню</a:t>
            </a:r>
            <a:r>
              <a:rPr sz="800" b="1" spc="-30" dirty="0">
                <a:latin typeface="Arial"/>
                <a:cs typeface="Arial"/>
              </a:rPr>
              <a:t> </a:t>
            </a:r>
            <a:r>
              <a:rPr sz="800" b="1" spc="45" dirty="0">
                <a:latin typeface="Arial"/>
                <a:cs typeface="Arial"/>
              </a:rPr>
              <a:t>важливих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spc="25" dirty="0">
                <a:latin typeface="Arial"/>
                <a:cs typeface="Arial"/>
              </a:rPr>
              <a:t>проблем</a:t>
            </a:r>
            <a:r>
              <a:rPr sz="800" b="1" spc="-35" dirty="0">
                <a:latin typeface="Arial"/>
                <a:cs typeface="Arial"/>
              </a:rPr>
              <a:t> </a:t>
            </a:r>
            <a:r>
              <a:rPr sz="800" b="1" spc="10" dirty="0">
                <a:latin typeface="Arial"/>
                <a:cs typeface="Arial"/>
              </a:rPr>
              <a:t>людства.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5904" y="1420368"/>
            <a:ext cx="1368552" cy="13670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79623" y="541020"/>
            <a:ext cx="6142990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50200"/>
              </a:lnSpc>
              <a:spcBef>
                <a:spcPts val="100"/>
              </a:spcBef>
            </a:pPr>
            <a:r>
              <a:rPr sz="1500" spc="-5" dirty="0">
                <a:solidFill>
                  <a:srgbClr val="252525"/>
                </a:solidFill>
                <a:latin typeface="Noto Sans"/>
                <a:cs typeface="Noto Sans"/>
              </a:rPr>
              <a:t>В </a:t>
            </a:r>
            <a:r>
              <a:rPr sz="1500" spc="-10" dirty="0">
                <a:solidFill>
                  <a:srgbClr val="252525"/>
                </a:solidFill>
                <a:latin typeface="Noto Sans"/>
                <a:cs typeface="Noto Sans"/>
              </a:rPr>
              <a:t>основу </a:t>
            </a:r>
            <a:r>
              <a:rPr sz="1500" spc="-15" dirty="0">
                <a:solidFill>
                  <a:srgbClr val="252525"/>
                </a:solidFill>
                <a:latin typeface="Noto Sans"/>
                <a:cs typeface="Noto Sans"/>
              </a:rPr>
              <a:t>змісту </a:t>
            </a:r>
            <a:r>
              <a:rPr sz="1500" spc="-10" dirty="0">
                <a:solidFill>
                  <a:srgbClr val="252525"/>
                </a:solidFill>
                <a:latin typeface="Noto Sans"/>
                <a:cs typeface="Noto Sans"/>
              </a:rPr>
              <a:t>програми </a:t>
            </a:r>
            <a:r>
              <a:rPr sz="1500" spc="-15" dirty="0">
                <a:solidFill>
                  <a:srgbClr val="252525"/>
                </a:solidFill>
                <a:latin typeface="Noto Sans"/>
                <a:cs typeface="Noto Sans"/>
              </a:rPr>
              <a:t>з технічного конструювання покладено  концепцію</a:t>
            </a:r>
            <a:endParaRPr sz="1500">
              <a:latin typeface="Noto Sans"/>
              <a:cs typeface="Noto Sans"/>
            </a:endParaRPr>
          </a:p>
          <a:p>
            <a:pPr marL="3175" algn="ctr">
              <a:lnSpc>
                <a:spcPct val="100000"/>
              </a:lnSpc>
              <a:spcBef>
                <a:spcPts val="1260"/>
              </a:spcBef>
            </a:pPr>
            <a:r>
              <a:rPr sz="1500" b="1" spc="65" dirty="0">
                <a:solidFill>
                  <a:srgbClr val="252525"/>
                </a:solidFill>
                <a:latin typeface="Arial"/>
                <a:cs typeface="Arial"/>
              </a:rPr>
              <a:t>«Навчання через</a:t>
            </a:r>
            <a:r>
              <a:rPr sz="1500" b="1" spc="-15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00" b="1" spc="40" dirty="0">
                <a:solidFill>
                  <a:srgbClr val="252525"/>
                </a:solidFill>
                <a:latin typeface="Arial"/>
                <a:cs typeface="Arial"/>
              </a:rPr>
              <a:t>дію»,</a:t>
            </a:r>
            <a:endParaRPr sz="150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  <a:spcBef>
                <a:spcPts val="1260"/>
              </a:spcBef>
            </a:pPr>
            <a:r>
              <a:rPr sz="1500" spc="-10" dirty="0">
                <a:solidFill>
                  <a:srgbClr val="252525"/>
                </a:solidFill>
                <a:latin typeface="Noto Sans"/>
                <a:cs typeface="Noto Sans"/>
              </a:rPr>
              <a:t>розроблену </a:t>
            </a:r>
            <a:r>
              <a:rPr sz="1500" spc="-15" dirty="0">
                <a:solidFill>
                  <a:srgbClr val="252525"/>
                </a:solidFill>
                <a:latin typeface="Noto Sans"/>
                <a:cs typeface="Noto Sans"/>
              </a:rPr>
              <a:t>інститутом </a:t>
            </a:r>
            <a:r>
              <a:rPr sz="1500" b="1" spc="-75" dirty="0">
                <a:solidFill>
                  <a:srgbClr val="252525"/>
                </a:solidFill>
                <a:latin typeface="Arial"/>
                <a:cs typeface="Arial"/>
              </a:rPr>
              <a:t>LEGO </a:t>
            </a:r>
            <a:r>
              <a:rPr sz="1500" spc="-5" dirty="0">
                <a:solidFill>
                  <a:srgbClr val="252525"/>
                </a:solidFill>
                <a:latin typeface="Noto Sans"/>
                <a:cs typeface="Noto Sans"/>
              </a:rPr>
              <a:t>Education </a:t>
            </a:r>
            <a:r>
              <a:rPr sz="1500" spc="-20" dirty="0">
                <a:solidFill>
                  <a:srgbClr val="252525"/>
                </a:solidFill>
                <a:latin typeface="Noto Sans"/>
                <a:cs typeface="Noto Sans"/>
              </a:rPr>
              <a:t>(Біллунд,</a:t>
            </a:r>
            <a:r>
              <a:rPr sz="1500" spc="-15" dirty="0">
                <a:solidFill>
                  <a:srgbClr val="252525"/>
                </a:solidFill>
                <a:latin typeface="Noto Sans"/>
                <a:cs typeface="Noto Sans"/>
              </a:rPr>
              <a:t> </a:t>
            </a:r>
            <a:r>
              <a:rPr sz="1500" spc="-20" dirty="0">
                <a:solidFill>
                  <a:srgbClr val="252525"/>
                </a:solidFill>
                <a:latin typeface="Noto Sans"/>
                <a:cs typeface="Noto Sans"/>
              </a:rPr>
              <a:t>Данія).</a:t>
            </a:r>
            <a:endParaRPr sz="1500">
              <a:latin typeface="Noto Sans"/>
              <a:cs typeface="Noto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13620" y="2522798"/>
            <a:ext cx="5017882" cy="1996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73D2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795</Words>
  <Application>Microsoft Office PowerPoint</Application>
  <PresentationFormat>Экран (16:9)</PresentationFormat>
  <Paragraphs>92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Office Theme</vt:lpstr>
      <vt:lpstr>Робототехніка</vt:lpstr>
      <vt:lpstr>Презентация PowerPoint</vt:lpstr>
      <vt:lpstr>У нас є очі, щоб бачити світ навколо, і руки, щоб його змінювати</vt:lpstr>
      <vt:lpstr>Презентация PowerPoint</vt:lpstr>
      <vt:lpstr>Презентация PowerPoint</vt:lpstr>
      <vt:lpstr>Презентация PowerPoint</vt:lpstr>
      <vt:lpstr>Робототехніка є серед обов’язкових предметів майже у  всіх європейських школах.</vt:lpstr>
      <vt:lpstr>Чому вивчення робототехніки важливе:</vt:lpstr>
      <vt:lpstr>Презентация PowerPoint</vt:lpstr>
      <vt:lpstr>Презентация PowerPoint</vt:lpstr>
      <vt:lpstr>Презентация PowerPoint</vt:lpstr>
      <vt:lpstr>Електронні компоненти набору та їх функції</vt:lpstr>
      <vt:lpstr>Важливі типи деталей набору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Робота з камерою</vt:lpstr>
      <vt:lpstr>Презентация PowerPoint</vt:lpstr>
      <vt:lpstr>Презентация PowerPoint</vt:lpstr>
      <vt:lpstr>Презентация PowerPoint</vt:lpstr>
      <vt:lpstr>Презентация PowerPoint</vt:lpstr>
      <vt:lpstr>Використовуючи рішення LEGO Education, учні початкової школи:</vt:lpstr>
      <vt:lpstr>ДЯКУЮ ЗА УВАГУ!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196</dc:creator>
  <cp:lastModifiedBy>User</cp:lastModifiedBy>
  <cp:revision>1</cp:revision>
  <dcterms:created xsi:type="dcterms:W3CDTF">2019-12-08T14:36:46Z</dcterms:created>
  <dcterms:modified xsi:type="dcterms:W3CDTF">2019-12-08T14:40:02Z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2019-12-05T00:00:00Z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2019-12-08T00:00:00Z</vt:filetime>
  </property>
</Properties>
</file>