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6" r:id="rId2"/>
    <p:sldId id="258" r:id="rId3"/>
    <p:sldId id="257" r:id="rId4"/>
    <p:sldId id="259" r:id="rId5"/>
    <p:sldId id="266" r:id="rId6"/>
    <p:sldId id="263" r:id="rId7"/>
    <p:sldId id="264" r:id="rId8"/>
    <p:sldId id="261" r:id="rId9"/>
  </p:sldIdLst>
  <p:sldSz cx="6858000" cy="9906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F9999"/>
    <a:srgbClr val="CC66FF"/>
    <a:srgbClr val="CC99FF"/>
    <a:srgbClr val="CCFF99"/>
    <a:srgbClr val="FF66CC"/>
    <a:srgbClr val="800000"/>
    <a:srgbClr val="FF9966"/>
    <a:srgbClr val="FFCC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0"/>
  </p:normalViewPr>
  <p:slideViewPr>
    <p:cSldViewPr snapToGrid="0">
      <p:cViewPr varScale="1">
        <p:scale>
          <a:sx n="52" d="100"/>
          <a:sy n="52" d="100"/>
        </p:scale>
        <p:origin x="23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33700E-AA2F-4101-AF4E-87B0AD869622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EB22CD-0927-4841-BF25-84BCC74EE1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390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360613" y="1143000"/>
            <a:ext cx="2136775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CAF09-EF0D-4A33-9454-076D1F1C9DD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315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CE88C-FEDD-4829-8599-79953AC721FA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7EF7A-AC88-4C3D-9DA8-D8B3678379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488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CE88C-FEDD-4829-8599-79953AC721FA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7EF7A-AC88-4C3D-9DA8-D8B3678379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9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CE88C-FEDD-4829-8599-79953AC721FA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7EF7A-AC88-4C3D-9DA8-D8B3678379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057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CE88C-FEDD-4829-8599-79953AC721FA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7EF7A-AC88-4C3D-9DA8-D8B3678379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700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CE88C-FEDD-4829-8599-79953AC721FA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7EF7A-AC88-4C3D-9DA8-D8B3678379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311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CE88C-FEDD-4829-8599-79953AC721FA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7EF7A-AC88-4C3D-9DA8-D8B3678379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124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CE88C-FEDD-4829-8599-79953AC721FA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7EF7A-AC88-4C3D-9DA8-D8B3678379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090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CE88C-FEDD-4829-8599-79953AC721FA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7EF7A-AC88-4C3D-9DA8-D8B3678379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603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CE88C-FEDD-4829-8599-79953AC721FA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7EF7A-AC88-4C3D-9DA8-D8B3678379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1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CE88C-FEDD-4829-8599-79953AC721FA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7EF7A-AC88-4C3D-9DA8-D8B3678379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652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CE88C-FEDD-4829-8599-79953AC721FA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7EF7A-AC88-4C3D-9DA8-D8B3678379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385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CE88C-FEDD-4829-8599-79953AC721FA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7EF7A-AC88-4C3D-9DA8-D8B3678379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433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1.jpg"/><Relationship Id="rId7" Type="http://schemas.openxmlformats.org/officeDocument/2006/relationships/image" Target="../media/image9.jpe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microsoft.com/office/2007/relationships/hdphoto" Target="../media/hdphoto1.wdp"/><Relationship Id="rId4" Type="http://schemas.openxmlformats.org/officeDocument/2006/relationships/image" Target="../media/image6.jpeg"/><Relationship Id="rId9" Type="http://schemas.openxmlformats.org/officeDocument/2006/relationships/image" Target="../media/image11.jp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18" Type="http://schemas.openxmlformats.org/officeDocument/2006/relationships/image" Target="../media/image48.png"/><Relationship Id="rId3" Type="http://schemas.openxmlformats.org/officeDocument/2006/relationships/hyperlink" Target="http://www.alhimik.ru/Dom/ecol0.html" TargetMode="External"/><Relationship Id="rId21" Type="http://schemas.openxmlformats.org/officeDocument/2006/relationships/image" Target="../media/image51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" Type="http://schemas.openxmlformats.org/officeDocument/2006/relationships/image" Target="../media/image1.jpg"/><Relationship Id="rId16" Type="http://schemas.openxmlformats.org/officeDocument/2006/relationships/image" Target="../media/image46.png"/><Relationship Id="rId20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24" Type="http://schemas.openxmlformats.org/officeDocument/2006/relationships/image" Target="../media/image54.jpe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23" Type="http://schemas.openxmlformats.org/officeDocument/2006/relationships/image" Target="../media/image53.png"/><Relationship Id="rId10" Type="http://schemas.openxmlformats.org/officeDocument/2006/relationships/image" Target="../media/image40.png"/><Relationship Id="rId19" Type="http://schemas.openxmlformats.org/officeDocument/2006/relationships/image" Target="../media/image49.png"/><Relationship Id="rId4" Type="http://schemas.openxmlformats.org/officeDocument/2006/relationships/hyperlink" Target="http://www.tsvetnik.info/index.asp" TargetMode="External"/><Relationship Id="rId9" Type="http://schemas.openxmlformats.org/officeDocument/2006/relationships/image" Target="../media/image39.png"/><Relationship Id="rId14" Type="http://schemas.openxmlformats.org/officeDocument/2006/relationships/image" Target="../media/image44.png"/><Relationship Id="rId22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-43104"/>
            <a:ext cx="6858000" cy="9906000"/>
            <a:chOff x="0" y="0"/>
            <a:chExt cx="6858000" cy="9906000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614072"/>
              <a:ext cx="2330847" cy="2714008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0847" y="4614072"/>
              <a:ext cx="2330847" cy="2714008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7153" y="4614072"/>
              <a:ext cx="2330847" cy="2714008"/>
            </a:xfrm>
            <a:prstGeom prst="rect">
              <a:avLst/>
            </a:prstGeom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307036"/>
              <a:ext cx="2330847" cy="2714008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0847" y="2307036"/>
              <a:ext cx="2330847" cy="2714008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7153" y="2307036"/>
              <a:ext cx="2330847" cy="2714008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330847" cy="2714008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0847" y="0"/>
              <a:ext cx="2330847" cy="2714008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7153" y="0"/>
              <a:ext cx="2330847" cy="2714008"/>
            </a:xfrm>
            <a:prstGeom prst="rect">
              <a:avLst/>
            </a:prstGeom>
          </p:spPr>
        </p:pic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191992"/>
              <a:ext cx="2330847" cy="2714008"/>
            </a:xfrm>
            <a:prstGeom prst="rect">
              <a:avLst/>
            </a:prstGeom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0847" y="7191992"/>
              <a:ext cx="2330847" cy="2714008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7153" y="7191992"/>
              <a:ext cx="2330847" cy="2714008"/>
            </a:xfrm>
            <a:prstGeom prst="rect">
              <a:avLst/>
            </a:prstGeom>
          </p:spPr>
        </p:pic>
      </p:grpSp>
      <p:sp>
        <p:nvSpPr>
          <p:cNvPr id="31" name="Прямоугольник 30"/>
          <p:cNvSpPr/>
          <p:nvPr/>
        </p:nvSpPr>
        <p:spPr>
          <a:xfrm>
            <a:off x="0" y="0"/>
            <a:ext cx="6858000" cy="54117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82204" y="872850"/>
            <a:ext cx="6493592" cy="77607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Комнатные растения придают любому скупому помещению красоту, свежесть и уют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44" name="Picture 20" descr="http://www.itewiki.fi/images/icons/help_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2" y="5312985"/>
            <a:ext cx="1227294" cy="122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Картинки по запросу ухоженные домашние цвет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441" y="2239429"/>
            <a:ext cx="3247053" cy="2435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Похожее изображени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45" y="2499370"/>
            <a:ext cx="2604955" cy="1915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6" name="Picture 18" descr="Картинки по запросу домашние цветы цветущие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2" y="2274639"/>
            <a:ext cx="1781934" cy="191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Прямоугольник 39"/>
          <p:cNvSpPr/>
          <p:nvPr/>
        </p:nvSpPr>
        <p:spPr>
          <a:xfrm>
            <a:off x="1451767" y="5361673"/>
            <a:ext cx="5226747" cy="10838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чем необходимо следить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чтобы ваши любимые растения радовали вас и были здоровыми?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ятиугольник 3"/>
          <p:cNvSpPr/>
          <p:nvPr/>
        </p:nvSpPr>
        <p:spPr>
          <a:xfrm>
            <a:off x="425018" y="6875324"/>
            <a:ext cx="2892490" cy="590051"/>
          </a:xfrm>
          <a:prstGeom prst="homePlate">
            <a:avLst>
              <a:gd name="adj" fmla="val 0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Освещённость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ятиугольник 40"/>
          <p:cNvSpPr/>
          <p:nvPr/>
        </p:nvSpPr>
        <p:spPr>
          <a:xfrm>
            <a:off x="411196" y="7804508"/>
            <a:ext cx="2892490" cy="590051"/>
          </a:xfrm>
          <a:prstGeom prst="homePlate">
            <a:avLst>
              <a:gd name="adj" fmla="val 0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Аэрация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Пятиугольник 41"/>
          <p:cNvSpPr/>
          <p:nvPr/>
        </p:nvSpPr>
        <p:spPr>
          <a:xfrm>
            <a:off x="3579507" y="6875324"/>
            <a:ext cx="2892490" cy="590051"/>
          </a:xfrm>
          <a:prstGeom prst="homePlate">
            <a:avLst>
              <a:gd name="adj" fmla="val 0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полив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ятиугольник 42"/>
          <p:cNvSpPr/>
          <p:nvPr/>
        </p:nvSpPr>
        <p:spPr>
          <a:xfrm>
            <a:off x="3595390" y="7807335"/>
            <a:ext cx="2892490" cy="590051"/>
          </a:xfrm>
          <a:prstGeom prst="homePlate">
            <a:avLst>
              <a:gd name="adj" fmla="val 0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Пересадка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Пятиугольник 43"/>
          <p:cNvSpPr/>
          <p:nvPr/>
        </p:nvSpPr>
        <p:spPr>
          <a:xfrm>
            <a:off x="411196" y="8793398"/>
            <a:ext cx="6076684" cy="842925"/>
          </a:xfrm>
          <a:prstGeom prst="homePlate">
            <a:avLst>
              <a:gd name="adj" fmla="val 0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КИСЛОТНОСТЬ ПОЧВ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83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>
            <a:off x="0" y="-37322"/>
            <a:ext cx="6858000" cy="9906000"/>
            <a:chOff x="0" y="0"/>
            <a:chExt cx="6858000" cy="9906000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614072"/>
              <a:ext cx="2330847" cy="2714008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0847" y="4614072"/>
              <a:ext cx="2330847" cy="2714008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7153" y="4614072"/>
              <a:ext cx="2330847" cy="2714008"/>
            </a:xfrm>
            <a:prstGeom prst="rect">
              <a:avLst/>
            </a:prstGeom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307036"/>
              <a:ext cx="2330847" cy="2714008"/>
            </a:xfrm>
            <a:prstGeom prst="rect">
              <a:avLst/>
            </a:prstGeom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0847" y="2307036"/>
              <a:ext cx="2330847" cy="2714008"/>
            </a:xfrm>
            <a:prstGeom prst="rect">
              <a:avLst/>
            </a:prstGeom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7153" y="2307036"/>
              <a:ext cx="2330847" cy="2714008"/>
            </a:xfrm>
            <a:prstGeom prst="rect">
              <a:avLst/>
            </a:prstGeom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330847" cy="2714008"/>
            </a:xfrm>
            <a:prstGeom prst="rect">
              <a:avLst/>
            </a:prstGeom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0847" y="0"/>
              <a:ext cx="2330847" cy="2714008"/>
            </a:xfrm>
            <a:prstGeom prst="rect">
              <a:avLst/>
            </a:prstGeom>
          </p:spPr>
        </p:pic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7153" y="0"/>
              <a:ext cx="2330847" cy="2714008"/>
            </a:xfrm>
            <a:prstGeom prst="rect">
              <a:avLst/>
            </a:prstGeom>
          </p:spPr>
        </p:pic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191992"/>
              <a:ext cx="2330847" cy="2714008"/>
            </a:xfrm>
            <a:prstGeom prst="rect">
              <a:avLst/>
            </a:prstGeom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0847" y="7191992"/>
              <a:ext cx="2330847" cy="2714008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7153" y="7191992"/>
              <a:ext cx="2330847" cy="2714008"/>
            </a:xfrm>
            <a:prstGeom prst="rect">
              <a:avLst/>
            </a:prstGeom>
          </p:spPr>
        </p:pic>
      </p:grpSp>
      <p:sp>
        <p:nvSpPr>
          <p:cNvPr id="29" name="Выноска со стрелкой вниз 28"/>
          <p:cNvSpPr/>
          <p:nvPr/>
        </p:nvSpPr>
        <p:spPr>
          <a:xfrm>
            <a:off x="2054551" y="272794"/>
            <a:ext cx="2883438" cy="630879"/>
          </a:xfrm>
          <a:prstGeom prst="down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Выноска со стрелкой вниз 30"/>
          <p:cNvSpPr/>
          <p:nvPr/>
        </p:nvSpPr>
        <p:spPr>
          <a:xfrm>
            <a:off x="2054551" y="2453518"/>
            <a:ext cx="2883438" cy="661265"/>
          </a:xfrm>
          <a:prstGeom prst="downArrow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15899" y="1069813"/>
            <a:ext cx="6427497" cy="71436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оздать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индикатор из природного материала для определения кислотности почв</a:t>
            </a:r>
            <a:endPara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15251" y="3310451"/>
            <a:ext cx="6427498" cy="7172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Проанализировать литературные источники по данной теме</a:t>
            </a:r>
            <a:endPara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15251" y="4317294"/>
            <a:ext cx="6427498" cy="117062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самодельные индикаторы для определения кислотности почв в домашних условиях.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215251" y="5797128"/>
            <a:ext cx="6427498" cy="140278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анализ почвенных вытяжек комнатных растений на кислотность с помощью самодельных растительных индикаторов</a:t>
            </a:r>
            <a:r>
              <a:rPr lang="ru-RU" sz="2400" dirty="0"/>
              <a:t>.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215251" y="7456909"/>
            <a:ext cx="6427498" cy="117022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Сравнить полученные данные со свойствами показателей кислотно-щелочной среды универсального химического индикатора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215251" y="8894446"/>
            <a:ext cx="6427498" cy="7172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оптимальный способ регулирования кислотности почв.</a:t>
            </a:r>
          </a:p>
        </p:txBody>
      </p:sp>
    </p:spTree>
    <p:extLst>
      <p:ext uri="{BB962C8B-B14F-4D97-AF65-F5344CB8AC3E}">
        <p14:creationId xmlns:p14="http://schemas.microsoft.com/office/powerpoint/2010/main" val="196724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/>
          <p:cNvGrpSpPr/>
          <p:nvPr/>
        </p:nvGrpSpPr>
        <p:grpSpPr>
          <a:xfrm>
            <a:off x="0" y="0"/>
            <a:ext cx="6858000" cy="9906000"/>
            <a:chOff x="0" y="0"/>
            <a:chExt cx="6858000" cy="9906000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614072"/>
              <a:ext cx="2330847" cy="2714008"/>
            </a:xfrm>
            <a:prstGeom prst="rect">
              <a:avLst/>
            </a:prstGeom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0847" y="4614072"/>
              <a:ext cx="2330847" cy="2714008"/>
            </a:xfrm>
            <a:prstGeom prst="rect">
              <a:avLst/>
            </a:prstGeom>
          </p:spPr>
        </p:pic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7153" y="4614072"/>
              <a:ext cx="2330847" cy="2714008"/>
            </a:xfrm>
            <a:prstGeom prst="rect">
              <a:avLst/>
            </a:prstGeom>
          </p:spPr>
        </p:pic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307036"/>
              <a:ext cx="2330847" cy="2714008"/>
            </a:xfrm>
            <a:prstGeom prst="rect">
              <a:avLst/>
            </a:prstGeom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0847" y="2307036"/>
              <a:ext cx="2330847" cy="2714008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7153" y="2307036"/>
              <a:ext cx="2330847" cy="2714008"/>
            </a:xfrm>
            <a:prstGeom prst="rect">
              <a:avLst/>
            </a:prstGeom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330847" cy="2714008"/>
            </a:xfrm>
            <a:prstGeom prst="rect">
              <a:avLst/>
            </a:prstGeom>
          </p:spPr>
        </p:pic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0847" y="0"/>
              <a:ext cx="2330847" cy="2714008"/>
            </a:xfrm>
            <a:prstGeom prst="rect">
              <a:avLst/>
            </a:prstGeom>
          </p:spPr>
        </p:pic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7153" y="0"/>
              <a:ext cx="2330847" cy="2714008"/>
            </a:xfrm>
            <a:prstGeom prst="rect">
              <a:avLst/>
            </a:prstGeom>
          </p:spPr>
        </p:pic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191992"/>
              <a:ext cx="2330847" cy="2714008"/>
            </a:xfrm>
            <a:prstGeom prst="rect">
              <a:avLst/>
            </a:prstGeom>
          </p:spPr>
        </p:pic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0847" y="7191992"/>
              <a:ext cx="2330847" cy="2714008"/>
            </a:xfrm>
            <a:prstGeom prst="rect">
              <a:avLst/>
            </a:prstGeom>
          </p:spPr>
        </p:pic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7153" y="7191992"/>
              <a:ext cx="2330847" cy="2714008"/>
            </a:xfrm>
            <a:prstGeom prst="rect">
              <a:avLst/>
            </a:prstGeom>
          </p:spPr>
        </p:pic>
      </p:grpSp>
      <p:sp>
        <p:nvSpPr>
          <p:cNvPr id="47" name="Прямоугольник 46"/>
          <p:cNvSpPr/>
          <p:nvPr/>
        </p:nvSpPr>
        <p:spPr>
          <a:xfrm>
            <a:off x="0" y="0"/>
            <a:ext cx="6858000" cy="54117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623581"/>
            <a:ext cx="6858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домашних условиях можно самостоятельно приготовить растворы растительных индикаторов, способных определять кислотность среды с точностью универсального химического индикатора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0" y="2655086"/>
            <a:ext cx="6858000" cy="54117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ИССЛЕДОВАНИЯ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86758" y="3251368"/>
            <a:ext cx="27619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Отвары плодов и ягод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506837" y="7702280"/>
            <a:ext cx="43581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Образцы почв комнатных растений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114" y="8225078"/>
            <a:ext cx="1993913" cy="13768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98" y="8225078"/>
            <a:ext cx="1939026" cy="13768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475" y="8206417"/>
            <a:ext cx="2065260" cy="13768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19" y="6438854"/>
            <a:ext cx="1772285" cy="1181523"/>
          </a:xfrm>
          <a:prstGeom prst="rect">
            <a:avLst/>
          </a:prstGeom>
        </p:spPr>
      </p:pic>
      <p:pic>
        <p:nvPicPr>
          <p:cNvPr id="50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183" y="6438854"/>
            <a:ext cx="1771415" cy="1181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550" y="6442972"/>
            <a:ext cx="1786912" cy="1191275"/>
          </a:xfrm>
          <a:prstGeom prst="rect">
            <a:avLst/>
          </a:prstGeom>
        </p:spPr>
      </p:pic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01" y="3930657"/>
            <a:ext cx="1268575" cy="821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Похожее изображение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679" y="3992997"/>
            <a:ext cx="1222068" cy="91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Похожее изображение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092" y="3574760"/>
            <a:ext cx="1877264" cy="130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Похожее изображение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632" y="3751156"/>
            <a:ext cx="1710002" cy="1162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Похожее изображение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435" y="5113472"/>
            <a:ext cx="1449291" cy="104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Похожее изображение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347" y="5286051"/>
            <a:ext cx="1240668" cy="764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Картинки по запросу апельсин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867" y="5069764"/>
            <a:ext cx="950086" cy="95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Картинки по запросу клюква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597" y="5154863"/>
            <a:ext cx="1329510" cy="904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Похожее изображение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5090" b="100000" l="0" r="943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53" y="5191960"/>
            <a:ext cx="1067082" cy="91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816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/>
          <p:cNvGrpSpPr/>
          <p:nvPr/>
        </p:nvGrpSpPr>
        <p:grpSpPr>
          <a:xfrm>
            <a:off x="0" y="0"/>
            <a:ext cx="6858000" cy="9906000"/>
            <a:chOff x="0" y="0"/>
            <a:chExt cx="6858000" cy="9906000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614072"/>
              <a:ext cx="2330847" cy="2714008"/>
            </a:xfrm>
            <a:prstGeom prst="rect">
              <a:avLst/>
            </a:prstGeom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0847" y="4614072"/>
              <a:ext cx="2330847" cy="2714008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7153" y="4614072"/>
              <a:ext cx="2330847" cy="2714008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307036"/>
              <a:ext cx="2330847" cy="2714008"/>
            </a:xfrm>
            <a:prstGeom prst="rect">
              <a:avLst/>
            </a:prstGeom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0847" y="2307036"/>
              <a:ext cx="2330847" cy="2714008"/>
            </a:xfrm>
            <a:prstGeom prst="rect">
              <a:avLst/>
            </a:prstGeom>
          </p:spPr>
        </p:pic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7153" y="2307036"/>
              <a:ext cx="2330847" cy="2714008"/>
            </a:xfrm>
            <a:prstGeom prst="rect">
              <a:avLst/>
            </a:prstGeom>
          </p:spPr>
        </p:pic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330847" cy="2714008"/>
            </a:xfrm>
            <a:prstGeom prst="rect">
              <a:avLst/>
            </a:prstGeom>
          </p:spPr>
        </p:pic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0847" y="0"/>
              <a:ext cx="2330847" cy="2714008"/>
            </a:xfrm>
            <a:prstGeom prst="rect">
              <a:avLst/>
            </a:prstGeom>
          </p:spPr>
        </p:pic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7153" y="0"/>
              <a:ext cx="2330847" cy="2714008"/>
            </a:xfrm>
            <a:prstGeom prst="rect">
              <a:avLst/>
            </a:prstGeom>
          </p:spPr>
        </p:pic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191992"/>
              <a:ext cx="2330847" cy="2714008"/>
            </a:xfrm>
            <a:prstGeom prst="rect">
              <a:avLst/>
            </a:prstGeom>
          </p:spPr>
        </p:pic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0847" y="7191992"/>
              <a:ext cx="2330847" cy="2714008"/>
            </a:xfrm>
            <a:prstGeom prst="rect">
              <a:avLst/>
            </a:prstGeom>
          </p:spPr>
        </p:pic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7153" y="7191992"/>
              <a:ext cx="2330847" cy="2714008"/>
            </a:xfrm>
            <a:prstGeom prst="rect">
              <a:avLst/>
            </a:prstGeom>
          </p:spPr>
        </p:pic>
      </p:grpSp>
      <p:sp>
        <p:nvSpPr>
          <p:cNvPr id="49" name="Прямоугольник 48"/>
          <p:cNvSpPr/>
          <p:nvPr/>
        </p:nvSpPr>
        <p:spPr>
          <a:xfrm>
            <a:off x="0" y="0"/>
            <a:ext cx="6858000" cy="54117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ПРИРОДНЫХ ИНДИКАТОРОВ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6675" y="316027"/>
            <a:ext cx="672465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b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Сырьё: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красная свекла, чешуя красного лука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морковь, апельсин, ягоды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черники, черноплодной рябины, красной рябины, вишни, облепихи, клюквы, винограда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Приготовление </a:t>
            </a:r>
            <a:r>
              <a:rPr lang="ru-RU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отвара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фарфоровую чашку помещаем ягоды, растираем до получения однородной массы.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полученной массе добавляем 50 г  воды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кипятим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1, 2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минуты.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Отвар из овощей кипятим 10 – 25 минут на водяной бане.  Полученный отвар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 отфильтровать.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30416" y="5011714"/>
            <a:ext cx="61155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Приготовление </a:t>
            </a:r>
            <a:r>
              <a:rPr lang="ru-RU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спиртовой </a:t>
            </a:r>
            <a:r>
              <a:rPr lang="ru-RU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настойки индикатора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52" y="3659864"/>
            <a:ext cx="1551645" cy="110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704" y="3670976"/>
            <a:ext cx="1508074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199" y="3670976"/>
            <a:ext cx="158925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209" y="3658711"/>
            <a:ext cx="1567346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306484" y="5477583"/>
            <a:ext cx="4503632" cy="430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стакан черноплодной рябины, 50 листьев вишни + 500 см</a:t>
            </a:r>
            <a:r>
              <a:rPr lang="ru-RU" altLang="ru-RU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воды. Кипятим 15 минут на огне. Затем раствор необходимо остудить, отжать и отфильтровать. После этого добавляем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r>
              <a:rPr lang="ru-RU" altLang="ru-RU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70%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этилового спирта. Полученный раствор наливаем в герметично закрытую стеклянную посуду, чтобы не улетучивался спирт и не разлагались действующие вещества, и даём настояться 7-10 дней. В итоге получаем индикатор насыщенного бордового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цвета, который может хранится долгое время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10"/>
          <a:stretch>
            <a:fillRect/>
          </a:stretch>
        </p:blipFill>
        <p:spPr bwMode="auto">
          <a:xfrm>
            <a:off x="5246072" y="7944746"/>
            <a:ext cx="1175972" cy="173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Рисунок 31" descr="C:\Users\Светлана\Pictures\фото\фото нир 2014\SAM_5455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5" t="38622" r="16935" b="-1"/>
          <a:stretch/>
        </p:blipFill>
        <p:spPr bwMode="auto">
          <a:xfrm>
            <a:off x="5045832" y="6762300"/>
            <a:ext cx="1576454" cy="104360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Рисунок 32" descr="C:\Users\Светлана\Pictures\фото\фото нир 2014\SAM_5448.JP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4" t="10575" r="6054" b="8966"/>
          <a:stretch/>
        </p:blipFill>
        <p:spPr bwMode="auto">
          <a:xfrm>
            <a:off x="5045832" y="5533566"/>
            <a:ext cx="1576453" cy="10417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33717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/>
          <p:cNvGrpSpPr/>
          <p:nvPr/>
        </p:nvGrpSpPr>
        <p:grpSpPr>
          <a:xfrm>
            <a:off x="0" y="0"/>
            <a:ext cx="6858000" cy="9906000"/>
            <a:chOff x="0" y="0"/>
            <a:chExt cx="6858000" cy="9906000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614072"/>
              <a:ext cx="2330847" cy="2714008"/>
            </a:xfrm>
            <a:prstGeom prst="rect">
              <a:avLst/>
            </a:prstGeom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0847" y="4614072"/>
              <a:ext cx="2330847" cy="2714008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7153" y="4614072"/>
              <a:ext cx="2330847" cy="2714008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307036"/>
              <a:ext cx="2330847" cy="2714008"/>
            </a:xfrm>
            <a:prstGeom prst="rect">
              <a:avLst/>
            </a:prstGeom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0847" y="2307036"/>
              <a:ext cx="2330847" cy="2714008"/>
            </a:xfrm>
            <a:prstGeom prst="rect">
              <a:avLst/>
            </a:prstGeom>
          </p:spPr>
        </p:pic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7153" y="2307036"/>
              <a:ext cx="2330847" cy="2714008"/>
            </a:xfrm>
            <a:prstGeom prst="rect">
              <a:avLst/>
            </a:prstGeom>
          </p:spPr>
        </p:pic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330847" cy="2714008"/>
            </a:xfrm>
            <a:prstGeom prst="rect">
              <a:avLst/>
            </a:prstGeom>
          </p:spPr>
        </p:pic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0847" y="0"/>
              <a:ext cx="2330847" cy="2714008"/>
            </a:xfrm>
            <a:prstGeom prst="rect">
              <a:avLst/>
            </a:prstGeom>
          </p:spPr>
        </p:pic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7153" y="0"/>
              <a:ext cx="2330847" cy="2714008"/>
            </a:xfrm>
            <a:prstGeom prst="rect">
              <a:avLst/>
            </a:prstGeom>
          </p:spPr>
        </p:pic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191992"/>
              <a:ext cx="2330847" cy="2714008"/>
            </a:xfrm>
            <a:prstGeom prst="rect">
              <a:avLst/>
            </a:prstGeom>
          </p:spPr>
        </p:pic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0847" y="7191992"/>
              <a:ext cx="2330847" cy="2714008"/>
            </a:xfrm>
            <a:prstGeom prst="rect">
              <a:avLst/>
            </a:prstGeom>
          </p:spPr>
        </p:pic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7153" y="7191992"/>
              <a:ext cx="2330847" cy="2714008"/>
            </a:xfrm>
            <a:prstGeom prst="rect">
              <a:avLst/>
            </a:prstGeom>
          </p:spPr>
        </p:pic>
      </p:grpSp>
      <p:sp>
        <p:nvSpPr>
          <p:cNvPr id="49" name="Прямоугольник 48"/>
          <p:cNvSpPr/>
          <p:nvPr/>
        </p:nvSpPr>
        <p:spPr>
          <a:xfrm>
            <a:off x="0" y="0"/>
            <a:ext cx="6858000" cy="765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КИСЛОТНО-ОСНОВНЫХ СВОЙСТВ ИНДИКАТОРОВ</a:t>
            </a:r>
            <a:endParaRPr lang="ru-RU" sz="2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5714876"/>
              </p:ext>
            </p:extLst>
          </p:nvPr>
        </p:nvGraphicFramePr>
        <p:xfrm>
          <a:off x="186610" y="914400"/>
          <a:ext cx="6494108" cy="70866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63692"/>
                <a:gridCol w="1138335"/>
                <a:gridCol w="1082351"/>
                <a:gridCol w="1007706"/>
                <a:gridCol w="1045028"/>
                <a:gridCol w="1156996"/>
              </a:tblGrid>
              <a:tr h="8001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Индикатор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02" marR="665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Натуральная окраска индикатора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02" marR="665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Соляная кислота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НС</a:t>
                      </a: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02" marR="665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Уксусная кислота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</a:t>
                      </a:r>
                      <a:r>
                        <a:rPr lang="en-US" sz="1400" b="1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COOH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02" marR="665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Гидроксид натрия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NaOH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02" marR="665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Раствор соды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NaHCO</a:t>
                      </a:r>
                      <a:r>
                        <a:rPr lang="en-US" sz="1400" b="1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02" marR="66502" marT="0" marB="0"/>
                </a:tc>
              </a:tr>
              <a:tr h="5207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Лакмус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02" marR="665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Фиолетовый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02" marR="66502" marT="0" marB="0"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Красный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02" marR="66502" marT="0" marB="0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Розовый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02" marR="66502" marT="0" marB="0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Синий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02" marR="66502" marT="0" marB="0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Светло-синий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02" marR="66502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Красная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свёкла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02" marR="665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Красный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02" marR="66502" marT="0" marB="0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Розовый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02" marR="66502" marT="0" marB="0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Малино-вый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02" marR="66502" marT="0" marB="0"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Жёлтый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02" marR="66502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Жёлтый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02" marR="66502" marT="0" marB="0">
                    <a:solidFill>
                      <a:srgbClr val="FFFF00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Красный </a:t>
                      </a:r>
                      <a:endParaRPr lang="ru-RU" sz="14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лук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02" marR="665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Бледно-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оранж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02" marR="66502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Красный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02" marR="66502" marT="0" marB="0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Красный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02" marR="66502" marT="0" marB="0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Насыщ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зелёный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02" marR="66502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Светло- зелёный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02" marR="66502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Ягоды облепихи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02" marR="665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Жёлтый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02" marR="66502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 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02" marR="66502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02" marR="66502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02" marR="66502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 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02" marR="66502" marT="0" marB="0">
                    <a:solidFill>
                      <a:srgbClr val="FFFF00"/>
                    </a:solidFill>
                  </a:tcPr>
                </a:tc>
              </a:tr>
              <a:tr h="6707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Ягоды </a:t>
                      </a:r>
                      <a:endParaRPr lang="ru-RU" sz="14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красной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рябины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02" marR="665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Розовый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02" marR="66502" marT="0" marB="0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Красный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02" marR="66502" marT="0" marB="0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Светло-красный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02" marR="66502" marT="0" marB="0"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Жёлто-зелёный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02" marR="66502" marT="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Светло -зелёный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02" marR="66502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797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Ягоды </a:t>
                      </a:r>
                      <a:r>
                        <a:rPr lang="ru-RU" sz="14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чернопл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рябины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02" marR="665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Насыщ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бордовый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02" marR="66502" marT="0" marB="0"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Светло-красный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02" marR="66502" marT="0" marB="0"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Красный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02" marR="66502" marT="0" marB="0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Зелёный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02" marR="66502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Светло –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синий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02" marR="66502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799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Ягоды </a:t>
                      </a:r>
                      <a:endParaRPr lang="ru-RU" sz="14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клюквы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02" marR="665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Насыщ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розовый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02" marR="66502" marT="0" marB="0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Красный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02" marR="66502" marT="0" marB="0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Светло-красный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02" marR="66502" marT="0" marB="0"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Синий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02" marR="66502" marT="0" marB="0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Фиолетовый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02" marR="66502" marT="0" marB="0">
                    <a:solidFill>
                      <a:srgbClr val="CC66FF"/>
                    </a:solid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Ягоды </a:t>
                      </a:r>
                      <a:endParaRPr lang="ru-RU" sz="14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черники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02" marR="665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Фиолетовый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02" marR="66502" marT="0" marB="0"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Светло-красный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02" marR="66502" marT="0" marB="0"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Красный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02" marR="66502" marT="0" marB="0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Зелёный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02" marR="66502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Светло –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фиолетовый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02" marR="66502" marT="0" marB="0">
                    <a:solidFill>
                      <a:srgbClr val="CC99FF"/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Ягоды </a:t>
                      </a:r>
                      <a:endParaRPr lang="ru-RU" sz="14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вишни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02" marR="665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Красный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02" marR="66502" marT="0" marB="0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Красный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02" marR="66502" marT="0" marB="0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Красный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02" marR="66502" marT="0" marB="0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Синий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02" marR="66502" marT="0" marB="0"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Синий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02" marR="66502" marT="0" marB="0">
                    <a:solidFill>
                      <a:srgbClr val="6699FF"/>
                    </a:solidFill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Кожура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апельсина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02" marR="665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Оранжевый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02" marR="66502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 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02" marR="66502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02" marR="66502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02" marR="66502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 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02" marR="66502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Ягоды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винограда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02" marR="665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Насыщ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бордовый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02" marR="66502" marT="0" marB="0"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Насыщ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красный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02" marR="66502" marT="0" marB="0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Красный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02" marR="66502" marT="0" marB="0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Светло-зелёный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02" marR="66502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Зелёный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502" marR="66502" marT="0" marB="0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19" name="TextBox 12"/>
          <p:cNvSpPr txBox="1">
            <a:spLocks noChangeArrowheads="1"/>
          </p:cNvSpPr>
          <p:nvPr/>
        </p:nvSpPr>
        <p:spPr bwMode="auto">
          <a:xfrm>
            <a:off x="541312" y="8142262"/>
            <a:ext cx="60563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Окраска 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спиртового индикатора из черноплодной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ябины в 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различных средах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714875" y="9023029"/>
            <a:ext cx="1882775" cy="58261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Щелочная среда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60350" y="9010329"/>
            <a:ext cx="1905000" cy="641350"/>
          </a:xfrm>
          <a:prstGeom prst="roundRect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Кислая среда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513013" y="9023029"/>
            <a:ext cx="1924050" cy="615950"/>
          </a:xfrm>
          <a:prstGeom prst="roundRect">
            <a:avLst/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Нейтральная среда</a:t>
            </a:r>
          </a:p>
        </p:txBody>
      </p:sp>
    </p:spTree>
    <p:extLst>
      <p:ext uri="{BB962C8B-B14F-4D97-AF65-F5344CB8AC3E}">
        <p14:creationId xmlns:p14="http://schemas.microsoft.com/office/powerpoint/2010/main" val="275539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6858000" cy="9906000"/>
            <a:chOff x="0" y="0"/>
            <a:chExt cx="6858000" cy="9906000"/>
          </a:xfrm>
        </p:grpSpPr>
        <p:grpSp>
          <p:nvGrpSpPr>
            <p:cNvPr id="22" name="Группа 21"/>
            <p:cNvGrpSpPr/>
            <p:nvPr/>
          </p:nvGrpSpPr>
          <p:grpSpPr>
            <a:xfrm>
              <a:off x="0" y="0"/>
              <a:ext cx="6858000" cy="9906000"/>
              <a:chOff x="0" y="0"/>
              <a:chExt cx="6858000" cy="9906000"/>
            </a:xfrm>
          </p:grpSpPr>
          <p:pic>
            <p:nvPicPr>
              <p:cNvPr id="23" name="Рисунок 2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4614072"/>
                <a:ext cx="2330847" cy="2714008"/>
              </a:xfrm>
              <a:prstGeom prst="rect">
                <a:avLst/>
              </a:prstGeom>
            </p:spPr>
          </p:pic>
          <p:pic>
            <p:nvPicPr>
              <p:cNvPr id="24" name="Рисунок 2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30847" y="4614072"/>
                <a:ext cx="2330847" cy="2714008"/>
              </a:xfrm>
              <a:prstGeom prst="rect">
                <a:avLst/>
              </a:prstGeom>
            </p:spPr>
          </p:pic>
          <p:pic>
            <p:nvPicPr>
              <p:cNvPr id="25" name="Рисунок 2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27153" y="4614072"/>
                <a:ext cx="2330847" cy="2714008"/>
              </a:xfrm>
              <a:prstGeom prst="rect">
                <a:avLst/>
              </a:prstGeom>
            </p:spPr>
          </p:pic>
          <p:pic>
            <p:nvPicPr>
              <p:cNvPr id="26" name="Рисунок 2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2307036"/>
                <a:ext cx="2330847" cy="2714008"/>
              </a:xfrm>
              <a:prstGeom prst="rect">
                <a:avLst/>
              </a:prstGeom>
            </p:spPr>
          </p:pic>
          <p:pic>
            <p:nvPicPr>
              <p:cNvPr id="27" name="Рисунок 2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30847" y="2307036"/>
                <a:ext cx="2330847" cy="2714008"/>
              </a:xfrm>
              <a:prstGeom prst="rect">
                <a:avLst/>
              </a:prstGeom>
            </p:spPr>
          </p:pic>
          <p:pic>
            <p:nvPicPr>
              <p:cNvPr id="29" name="Рисунок 2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27153" y="2307036"/>
                <a:ext cx="2330847" cy="2714008"/>
              </a:xfrm>
              <a:prstGeom prst="rect">
                <a:avLst/>
              </a:prstGeom>
            </p:spPr>
          </p:pic>
          <p:pic>
            <p:nvPicPr>
              <p:cNvPr id="30" name="Рисунок 29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330847" cy="2714008"/>
              </a:xfrm>
              <a:prstGeom prst="rect">
                <a:avLst/>
              </a:prstGeom>
            </p:spPr>
          </p:pic>
          <p:pic>
            <p:nvPicPr>
              <p:cNvPr id="31" name="Рисунок 30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30847" y="0"/>
                <a:ext cx="2330847" cy="2714008"/>
              </a:xfrm>
              <a:prstGeom prst="rect">
                <a:avLst/>
              </a:prstGeom>
            </p:spPr>
          </p:pic>
          <p:pic>
            <p:nvPicPr>
              <p:cNvPr id="32" name="Рисунок 3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27153" y="0"/>
                <a:ext cx="2330847" cy="2714008"/>
              </a:xfrm>
              <a:prstGeom prst="rect">
                <a:avLst/>
              </a:prstGeom>
            </p:spPr>
          </p:pic>
          <p:pic>
            <p:nvPicPr>
              <p:cNvPr id="33" name="Рисунок 3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7191992"/>
                <a:ext cx="2330847" cy="2714008"/>
              </a:xfrm>
              <a:prstGeom prst="rect">
                <a:avLst/>
              </a:prstGeom>
            </p:spPr>
          </p:pic>
          <p:pic>
            <p:nvPicPr>
              <p:cNvPr id="34" name="Рисунок 3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30847" y="7191992"/>
                <a:ext cx="2330847" cy="2714008"/>
              </a:xfrm>
              <a:prstGeom prst="rect">
                <a:avLst/>
              </a:prstGeom>
            </p:spPr>
          </p:pic>
          <p:pic>
            <p:nvPicPr>
              <p:cNvPr id="35" name="Рисунок 3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27153" y="7191992"/>
                <a:ext cx="2330847" cy="2714008"/>
              </a:xfrm>
              <a:prstGeom prst="rect">
                <a:avLst/>
              </a:prstGeom>
            </p:spPr>
          </p:pic>
        </p:grpSp>
        <p:sp>
          <p:nvSpPr>
            <p:cNvPr id="36" name="Прямоугольник 35"/>
            <p:cNvSpPr/>
            <p:nvPr/>
          </p:nvSpPr>
          <p:spPr>
            <a:xfrm>
              <a:off x="0" y="0"/>
              <a:ext cx="6858000" cy="54117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3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ИССЛЕДОВАНИЕ КИСЛОТНОСТИ ПОЧВ</a:t>
              </a:r>
              <a:endParaRPr lang="ru-RU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Прямоугольник 4"/>
          <p:cNvSpPr>
            <a:spLocks noChangeArrowheads="1"/>
          </p:cNvSpPr>
          <p:nvPr/>
        </p:nvSpPr>
        <p:spPr bwMode="auto">
          <a:xfrm>
            <a:off x="0" y="549275"/>
            <a:ext cx="6857999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Приготовление </a:t>
            </a:r>
            <a:r>
              <a:rPr lang="ru-RU" altLang="ru-RU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водной вытяжки.</a:t>
            </a:r>
            <a:endParaRPr lang="ru-RU" alt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Пробу почвы тщательно растёрли в фарфоровой ступке. Взяли 25 г почвы, поместите в колбу ёмкостью 200 мл и прилили 50 мл дистиллированной воды. Содержимое колбы взболтали и дали отстояться в течение 5-10 мин., а затем отфильтровали в колбу ёмкостью 100 мл.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14" y="2551113"/>
            <a:ext cx="1936855" cy="13310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683" y="2560452"/>
            <a:ext cx="1982581" cy="1321721"/>
          </a:xfrm>
          <a:prstGeom prst="rect">
            <a:avLst/>
          </a:prstGeom>
        </p:spPr>
      </p:pic>
      <p:pic>
        <p:nvPicPr>
          <p:cNvPr id="28" name="Рисунок 27" descr="C:\Users\Светлана\Pictures\фото\фото нир 2014\SAM_565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525" y="2556203"/>
            <a:ext cx="1937714" cy="132597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4239889"/>
              </p:ext>
            </p:extLst>
          </p:nvPr>
        </p:nvGraphicFramePr>
        <p:xfrm>
          <a:off x="130909" y="4096740"/>
          <a:ext cx="6624454" cy="56844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97891"/>
                <a:gridCol w="1324947"/>
                <a:gridCol w="1194318"/>
                <a:gridCol w="1045029"/>
                <a:gridCol w="1362269"/>
              </a:tblGrid>
              <a:tr h="32597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Комнатное 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растение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(почвенная вытяжка)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123" marR="26123" marT="13186" marB="13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Цвет и кислотность почв (рН)</a:t>
                      </a:r>
                      <a:endParaRPr lang="ru-RU" sz="16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/>
                </a:tc>
              </a:tr>
              <a:tr h="4460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Предпочитаемая</a:t>
                      </a:r>
                      <a:r>
                        <a:rPr lang="ru-RU" sz="16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среда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Лакмус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123" marR="26123" marT="13186" marB="13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Отвар лука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123" marR="26123" marT="13186" marB="13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Отвар черноплодной рябины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14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Бегония 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Сл.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кисл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сл. кислая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123" marR="26123" marT="13186" marB="13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кислая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123" marR="26123" marT="13186" marB="13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сл. кислая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FF"/>
                    </a:solidFill>
                  </a:tcPr>
                </a:tc>
              </a:tr>
              <a:tr h="3453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Герань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Нейтр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щелочная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123" marR="26123" marT="13186" marB="13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щелочн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123" marR="26123" marT="13186" marB="13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щелочная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66FF"/>
                    </a:solidFill>
                  </a:tcPr>
                </a:tc>
              </a:tr>
              <a:tr h="3114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Диффенбахия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123" marR="26123" marT="13186" marB="13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Сл. кисл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сл. кислая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123" marR="26123" marT="13186" marB="13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кислая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123" marR="26123" marT="13186" marB="13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сл. кислая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FF"/>
                    </a:solidFill>
                  </a:tcPr>
                </a:tc>
              </a:tr>
              <a:tr h="3330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Драцена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123" marR="26123" marT="13186" marB="13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Сл. кисл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щелочная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123" marR="26123" marT="13186" marB="13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щелочн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123" marR="26123" marT="13186" marB="13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щелочная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66FF"/>
                    </a:solidFill>
                  </a:tcPr>
                </a:tc>
              </a:tr>
              <a:tr h="3545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Кактус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123" marR="26123" marT="13186" marB="13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Кислая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щелочная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123" marR="26123" marT="13186" marB="13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щелочная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123" marR="26123" marT="13186" marB="13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щелочная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66FF"/>
                    </a:solidFill>
                  </a:tcPr>
                </a:tc>
              </a:tr>
              <a:tr h="3114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Каланхоэ 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123" marR="26123" marT="13186" marB="13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Кислая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кисл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123" marR="26123" marT="13186" marB="13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кислая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123" marR="26123" marT="13186" marB="13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сл. кислая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FF"/>
                    </a:solidFill>
                  </a:tcPr>
                </a:tc>
              </a:tr>
              <a:tr h="3742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Лимон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123" marR="26123" marT="13186" marB="13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Нейтр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щелочная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123" marR="26123" marT="13186" marB="13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щелочная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123" marR="26123" marT="13186" marB="13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щелочная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66FF"/>
                    </a:solidFill>
                  </a:tcPr>
                </a:tc>
              </a:tr>
              <a:tr h="3348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Молочай Милля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123" marR="26123" marT="13186" marB="13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Нейтр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щелочная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123" marR="26123" marT="13186" marB="13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щелочная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123" marR="26123" marT="13186" marB="13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щелочная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66FF"/>
                    </a:solidFill>
                  </a:tcPr>
                </a:tc>
              </a:tr>
              <a:tr h="3428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Нефролепис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123" marR="26123" marT="13186" marB="13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Сл. кисл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кислая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123" marR="26123" marT="13186" marB="13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кислая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123" marR="26123" marT="13186" marB="13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сл. кислая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FF"/>
                    </a:solidFill>
                  </a:tcPr>
                </a:tc>
              </a:tr>
              <a:tr h="3290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Роза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123" marR="26123" marT="13186" marB="13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Нейтр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щелочная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123" marR="26123" marT="13186" marB="13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щелочная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123" marR="26123" marT="13186" marB="13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щелочная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66FF"/>
                    </a:solidFill>
                  </a:tcPr>
                </a:tc>
              </a:tr>
              <a:tr h="2867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Фикус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123" marR="26123" marT="13186" marB="13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Сл. кисл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6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сл. кислая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123" marR="26123" marT="13186" marB="13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кислая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123" marR="26123" marT="13186" marB="13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6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сл. кислая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FF"/>
                    </a:solidFill>
                  </a:tcPr>
                </a:tc>
              </a:tr>
              <a:tr h="3114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Финик.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пальма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123" marR="26123" marT="13186" marB="13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кисл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сл. кислая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123" marR="26123" marT="13186" marB="13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кислая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123" marR="26123" marT="13186" marB="13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сл. кислая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FF"/>
                    </a:solidFill>
                  </a:tcPr>
                </a:tc>
              </a:tr>
              <a:tr h="3443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Хлорофитум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123" marR="26123" marT="13186" marB="13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Нейтр.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щелочная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123" marR="26123" marT="13186" marB="13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щелочная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123" marR="26123" marT="13186" marB="13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щелочная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66FF"/>
                    </a:solidFill>
                  </a:tcPr>
                </a:tc>
              </a:tr>
              <a:tr h="3359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Юкка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123" marR="26123" marT="13186" marB="13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кисл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щелочная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123" marR="26123" marT="13186" marB="13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щелочная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123" marR="26123" marT="13186" marB="1318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щелочная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66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928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0" y="0"/>
            <a:ext cx="6858000" cy="9906000"/>
            <a:chOff x="0" y="0"/>
            <a:chExt cx="6858000" cy="9906000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614072"/>
              <a:ext cx="2330847" cy="2714008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0847" y="4614072"/>
              <a:ext cx="2330847" cy="2714008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7153" y="4614072"/>
              <a:ext cx="2330847" cy="2714008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307036"/>
              <a:ext cx="2330847" cy="2714008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0847" y="2307036"/>
              <a:ext cx="2330847" cy="2714008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7153" y="2307036"/>
              <a:ext cx="2330847" cy="2714008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330847" cy="2714008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0847" y="0"/>
              <a:ext cx="2330847" cy="2714008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7153" y="0"/>
              <a:ext cx="2330847" cy="2714008"/>
            </a:xfrm>
            <a:prstGeom prst="rect">
              <a:avLst/>
            </a:prstGeom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191992"/>
              <a:ext cx="2330847" cy="2714008"/>
            </a:xfrm>
            <a:prstGeom prst="rect">
              <a:avLst/>
            </a:prstGeom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0847" y="7191992"/>
              <a:ext cx="2330847" cy="2714008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7153" y="7191992"/>
              <a:ext cx="2330847" cy="2714008"/>
            </a:xfrm>
            <a:prstGeom prst="rect">
              <a:avLst/>
            </a:prstGeom>
          </p:spPr>
        </p:pic>
      </p:grpSp>
      <p:sp>
        <p:nvSpPr>
          <p:cNvPr id="26" name="Прямоугольник 25"/>
          <p:cNvSpPr/>
          <p:nvPr/>
        </p:nvSpPr>
        <p:spPr>
          <a:xfrm>
            <a:off x="0" y="0"/>
            <a:ext cx="6858000" cy="54117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РЕГУЛИРОВАНИЕ КИСЛОТНОСТИ ПОЧВ</a:t>
            </a:r>
            <a:endParaRPr lang="ru-RU" sz="2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21" t="21135" r="6134" b="15404"/>
          <a:stretch>
            <a:fillRect/>
          </a:stretch>
        </p:blipFill>
        <p:spPr bwMode="auto">
          <a:xfrm>
            <a:off x="962189" y="1061889"/>
            <a:ext cx="5068162" cy="3404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44625" y="4464791"/>
            <a:ext cx="6568750" cy="2307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66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1. Нам потребуется пластиковая бутылка ёмкостью 0,25 или 0,5 л с крышкой и шило. В крышке прокалываем 2-4 отверстия и закручиваем на бутылку. 2. Отрезаем нижнюю часть бутылки на расстоянии 2-3 см. Бутылка превращается в воронку, куда легко заливается раствор. 3. Закапываем бутылку на треть или половину возле растения. Бутылку помещаем в почву крышкой вниз. 4. Наполняем бутылку нужным раствором и закрываем крышкой.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165423" y="596306"/>
            <a:ext cx="4384610" cy="466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Система капельного полива 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913532" y="7602156"/>
            <a:ext cx="3165475" cy="48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Раскисление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почв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746553" y="6691328"/>
            <a:ext cx="3332454" cy="768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Подкисление почв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395708" y="7935504"/>
            <a:ext cx="5317666" cy="165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66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Настой яичной скорлупы. Измельченную скорлупу от 3-5 яиц необходимо уложить в стеклянную ёмкость 1 литр, налить воды, закрыть крышкой и поставить в тёмное место на 7-10 дней.  Раствор помутнеет. Перед использованием его разбавляют водой в соотношении 1:2.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128" name="Picture 8" descr="Картинки по запросу лимонная кислот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94" y="6853014"/>
            <a:ext cx="599366" cy="79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851229" y="7012233"/>
            <a:ext cx="5865385" cy="603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66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Раствор для щелочных почв: 1г лимонной кислоты на 1 литр воды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99" y="8106165"/>
            <a:ext cx="1023518" cy="68234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89" y="9009350"/>
            <a:ext cx="1036730" cy="69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204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Группа 22"/>
          <p:cNvGrpSpPr/>
          <p:nvPr/>
        </p:nvGrpSpPr>
        <p:grpSpPr>
          <a:xfrm>
            <a:off x="0" y="-10660"/>
            <a:ext cx="6858000" cy="9906000"/>
            <a:chOff x="0" y="0"/>
            <a:chExt cx="6858000" cy="9906000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614072"/>
              <a:ext cx="2330847" cy="2714008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0847" y="4614072"/>
              <a:ext cx="2330847" cy="2714008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7153" y="4614072"/>
              <a:ext cx="2330847" cy="2714008"/>
            </a:xfrm>
            <a:prstGeom prst="rect">
              <a:avLst/>
            </a:prstGeom>
          </p:spPr>
        </p:pic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307036"/>
              <a:ext cx="2330847" cy="2714008"/>
            </a:xfrm>
            <a:prstGeom prst="rect">
              <a:avLst/>
            </a:prstGeom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0847" y="2307036"/>
              <a:ext cx="2330847" cy="2714008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7153" y="2307036"/>
              <a:ext cx="2330847" cy="2714008"/>
            </a:xfrm>
            <a:prstGeom prst="rect">
              <a:avLst/>
            </a:prstGeom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330847" cy="2714008"/>
            </a:xfrm>
            <a:prstGeom prst="rect">
              <a:avLst/>
            </a:prstGeom>
          </p:spPr>
        </p:pic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0847" y="0"/>
              <a:ext cx="2330847" cy="2714008"/>
            </a:xfrm>
            <a:prstGeom prst="rect">
              <a:avLst/>
            </a:prstGeom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7153" y="0"/>
              <a:ext cx="2330847" cy="2714008"/>
            </a:xfrm>
            <a:prstGeom prst="rect">
              <a:avLst/>
            </a:prstGeom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191992"/>
              <a:ext cx="2330847" cy="2714008"/>
            </a:xfrm>
            <a:prstGeom prst="rect">
              <a:avLst/>
            </a:prstGeom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0847" y="7191992"/>
              <a:ext cx="2330847" cy="2714008"/>
            </a:xfrm>
            <a:prstGeom prst="rect">
              <a:avLst/>
            </a:prstGeom>
          </p:spPr>
        </p:pic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7153" y="7191992"/>
              <a:ext cx="2330847" cy="2714008"/>
            </a:xfrm>
            <a:prstGeom prst="rect">
              <a:avLst/>
            </a:prstGeom>
          </p:spPr>
        </p:pic>
      </p:grpSp>
      <p:sp>
        <p:nvSpPr>
          <p:cNvPr id="36" name="Прямоугольник 35"/>
          <p:cNvSpPr/>
          <p:nvPr/>
        </p:nvSpPr>
        <p:spPr>
          <a:xfrm>
            <a:off x="0" y="7031726"/>
            <a:ext cx="6858000" cy="3944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источники информации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5725" y="7389218"/>
            <a:ext cx="668655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81000" algn="just">
              <a:spcAft>
                <a:spcPts val="0"/>
              </a:spcAft>
              <a:tabLst>
                <a:tab pos="2971800" algn="l"/>
              </a:tabLs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Кузьминок, Н. М.  Экология на уроках химии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81000" algn="just">
              <a:tabLst>
                <a:tab pos="2971800" algn="l"/>
              </a:tabLst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Прожорина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 И.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Химический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почв 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81000" algn="just">
              <a:spcAft>
                <a:spcPts val="0"/>
              </a:spcAft>
              <a:tabLst>
                <a:tab pos="2971800" algn="l"/>
              </a:tabLst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Гелашвили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Д. Б. Экологическая школьная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лаборатория</a:t>
            </a:r>
          </a:p>
          <a:p>
            <a:pPr indent="381000" algn="just">
              <a:spcAft>
                <a:spcPts val="0"/>
              </a:spcAft>
              <a:tabLst>
                <a:tab pos="2971800" algn="l"/>
              </a:tabLs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Интернет – ресурсы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>
              <a:spcAft>
                <a:spcPts val="0"/>
              </a:spcAft>
              <a:buFontTx/>
              <a:buChar char="-"/>
              <a:tabLst>
                <a:tab pos="2971800" algn="l"/>
              </a:tabLst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Экология дома -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http://www.alhimik.ru/Dom/ecol0.html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Агротехника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цветочных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 -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://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www.tsvetnik.info/index.asp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214" name="Picture 70"/>
          <p:cNvPicPr>
            <a:picLocks noChangeAspect="1" noChangeArrowheads="1"/>
          </p:cNvPicPr>
          <p:nvPr/>
        </p:nvPicPr>
        <p:blipFill>
          <a:blip r:embed="rId5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78" y="887641"/>
            <a:ext cx="1436688" cy="101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6215" name="Picture 71"/>
          <p:cNvPicPr>
            <a:picLocks noChangeAspect="1" noChangeArrowheads="1"/>
          </p:cNvPicPr>
          <p:nvPr/>
        </p:nvPicPr>
        <p:blipFill>
          <a:blip r:embed="rId6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178" y="879703"/>
            <a:ext cx="1443038" cy="101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6216" name="Picture 72"/>
          <p:cNvPicPr>
            <a:picLocks noChangeAspect="1" noChangeArrowheads="1"/>
          </p:cNvPicPr>
          <p:nvPr/>
        </p:nvPicPr>
        <p:blipFill>
          <a:blip r:embed="rId7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66" y="2135384"/>
            <a:ext cx="1404937" cy="99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6217" name="Picture 73"/>
          <p:cNvPicPr>
            <a:picLocks noChangeAspect="1" noChangeArrowheads="1"/>
          </p:cNvPicPr>
          <p:nvPr/>
        </p:nvPicPr>
        <p:blipFill>
          <a:blip r:embed="rId8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178" y="2135384"/>
            <a:ext cx="1417638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6218" name="Picture 74"/>
          <p:cNvPicPr>
            <a:picLocks noChangeAspect="1" noChangeArrowheads="1"/>
          </p:cNvPicPr>
          <p:nvPr/>
        </p:nvPicPr>
        <p:blipFill>
          <a:blip r:embed="rId9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53" y="3333947"/>
            <a:ext cx="1401763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6219" name="Picture 75"/>
          <p:cNvPicPr>
            <a:picLocks noChangeAspect="1" noChangeArrowheads="1"/>
          </p:cNvPicPr>
          <p:nvPr/>
        </p:nvPicPr>
        <p:blipFill>
          <a:blip r:embed="rId10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091" y="3335534"/>
            <a:ext cx="1355725" cy="973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6220" name="Picture 76"/>
          <p:cNvPicPr>
            <a:picLocks noChangeAspect="1" noChangeArrowheads="1"/>
          </p:cNvPicPr>
          <p:nvPr/>
        </p:nvPicPr>
        <p:blipFill>
          <a:blip r:embed="rId11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28" y="4572975"/>
            <a:ext cx="1376363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6221" name="Picture 77"/>
          <p:cNvPicPr>
            <a:picLocks noChangeAspect="1" noChangeArrowheads="1"/>
          </p:cNvPicPr>
          <p:nvPr/>
        </p:nvPicPr>
        <p:blipFill>
          <a:blip r:embed="rId12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691" y="4576150"/>
            <a:ext cx="1374775" cy="96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6222" name="Picture 78"/>
          <p:cNvPicPr>
            <a:picLocks noChangeAspect="1" noChangeArrowheads="1"/>
          </p:cNvPicPr>
          <p:nvPr/>
        </p:nvPicPr>
        <p:blipFill>
          <a:blip r:embed="rId13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91" y="5815598"/>
            <a:ext cx="1379537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6223" name="Picture 79"/>
          <p:cNvPicPr>
            <a:picLocks noChangeAspect="1" noChangeArrowheads="1"/>
          </p:cNvPicPr>
          <p:nvPr/>
        </p:nvPicPr>
        <p:blipFill>
          <a:blip r:embed="rId14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003" y="5826711"/>
            <a:ext cx="1357313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6224" name="Picture 80"/>
          <p:cNvPicPr>
            <a:picLocks noChangeAspect="1" noChangeArrowheads="1"/>
          </p:cNvPicPr>
          <p:nvPr/>
        </p:nvPicPr>
        <p:blipFill>
          <a:blip r:embed="rId15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803" y="910255"/>
            <a:ext cx="1439863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6225" name="Picture 81"/>
          <p:cNvPicPr>
            <a:picLocks noChangeAspect="1" noChangeArrowheads="1"/>
          </p:cNvPicPr>
          <p:nvPr/>
        </p:nvPicPr>
        <p:blipFill>
          <a:blip r:embed="rId16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891" y="910255"/>
            <a:ext cx="1436687" cy="97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6226" name="Picture 82"/>
          <p:cNvPicPr>
            <a:picLocks noChangeAspect="1" noChangeArrowheads="1"/>
          </p:cNvPicPr>
          <p:nvPr/>
        </p:nvPicPr>
        <p:blipFill>
          <a:blip r:embed="rId17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028" y="2122684"/>
            <a:ext cx="1420813" cy="100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6227" name="Picture 83"/>
          <p:cNvPicPr>
            <a:picLocks noChangeAspect="1" noChangeArrowheads="1"/>
          </p:cNvPicPr>
          <p:nvPr/>
        </p:nvPicPr>
        <p:blipFill>
          <a:blip r:embed="rId18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303" y="2102047"/>
            <a:ext cx="1443038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6228" name="Picture 8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00" b="22900"/>
          <a:stretch>
            <a:fillRect/>
          </a:stretch>
        </p:blipFill>
        <p:spPr bwMode="auto">
          <a:xfrm>
            <a:off x="3589728" y="3356172"/>
            <a:ext cx="1395413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6229" name="Picture 85"/>
          <p:cNvPicPr>
            <a:picLocks noChangeAspect="1" noChangeArrowheads="1"/>
          </p:cNvPicPr>
          <p:nvPr/>
        </p:nvPicPr>
        <p:blipFill>
          <a:blip r:embed="rId20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666" y="3356172"/>
            <a:ext cx="1458912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6230" name="Picture 86"/>
          <p:cNvPicPr>
            <a:picLocks noChangeAspect="1" noChangeArrowheads="1"/>
          </p:cNvPicPr>
          <p:nvPr/>
        </p:nvPicPr>
        <p:blipFill>
          <a:blip r:embed="rId21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553" y="4572975"/>
            <a:ext cx="1411288" cy="96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6231" name="Picture 87"/>
          <p:cNvPicPr>
            <a:picLocks noChangeAspect="1" noChangeArrowheads="1"/>
          </p:cNvPicPr>
          <p:nvPr/>
        </p:nvPicPr>
        <p:blipFill>
          <a:blip r:embed="rId22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666" y="4568212"/>
            <a:ext cx="1423987" cy="96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6232" name="Picture 88"/>
          <p:cNvPicPr>
            <a:picLocks noChangeAspect="1" noChangeArrowheads="1"/>
          </p:cNvPicPr>
          <p:nvPr/>
        </p:nvPicPr>
        <p:blipFill>
          <a:blip r:embed="rId2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603" y="5801311"/>
            <a:ext cx="1417638" cy="995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54" name="Text Box 90"/>
          <p:cNvSpPr txBox="1">
            <a:spLocks noChangeArrowheads="1"/>
          </p:cNvSpPr>
          <p:nvPr/>
        </p:nvSpPr>
        <p:spPr bwMode="auto">
          <a:xfrm>
            <a:off x="257566" y="1908372"/>
            <a:ext cx="2752725" cy="22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    Рододендрон                 Магнолия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" name="Text Box 91"/>
          <p:cNvSpPr txBox="1">
            <a:spLocks noChangeArrowheads="1"/>
          </p:cNvSpPr>
          <p:nvPr/>
        </p:nvSpPr>
        <p:spPr bwMode="auto">
          <a:xfrm>
            <a:off x="232166" y="3124397"/>
            <a:ext cx="2906712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           Вереск                       Папоротник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Text Box 92"/>
          <p:cNvSpPr txBox="1">
            <a:spLocks noChangeArrowheads="1"/>
          </p:cNvSpPr>
          <p:nvPr/>
        </p:nvSpPr>
        <p:spPr bwMode="auto">
          <a:xfrm>
            <a:off x="249628" y="4307084"/>
            <a:ext cx="2760663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          Эрика                             Азалия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7" name="Text Box 93"/>
          <p:cNvSpPr txBox="1">
            <a:spLocks noChangeArrowheads="1"/>
          </p:cNvSpPr>
          <p:nvPr/>
        </p:nvSpPr>
        <p:spPr bwMode="auto">
          <a:xfrm>
            <a:off x="292491" y="5573909"/>
            <a:ext cx="28463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     Андромеда                       Любка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8" name="Text Box 94"/>
          <p:cNvSpPr txBox="1">
            <a:spLocks noChangeArrowheads="1"/>
          </p:cNvSpPr>
          <p:nvPr/>
        </p:nvSpPr>
        <p:spPr bwMode="auto">
          <a:xfrm>
            <a:off x="232166" y="6772861"/>
            <a:ext cx="2846387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       Толокнянка                    Черника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9" name="Text Box 95"/>
          <p:cNvSpPr txBox="1">
            <a:spLocks noChangeArrowheads="1"/>
          </p:cNvSpPr>
          <p:nvPr/>
        </p:nvSpPr>
        <p:spPr bwMode="auto">
          <a:xfrm>
            <a:off x="3592903" y="1879797"/>
            <a:ext cx="29495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       Тюльпан                         Колокольчик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0" name="Text Box 96"/>
          <p:cNvSpPr txBox="1">
            <a:spLocks noChangeArrowheads="1"/>
          </p:cNvSpPr>
          <p:nvPr/>
        </p:nvSpPr>
        <p:spPr bwMode="auto">
          <a:xfrm>
            <a:off x="3678628" y="3157734"/>
            <a:ext cx="2976563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    Жимолость                          Лаванда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" name="Text Box 97"/>
          <p:cNvSpPr txBox="1">
            <a:spLocks noChangeArrowheads="1"/>
          </p:cNvSpPr>
          <p:nvPr/>
        </p:nvSpPr>
        <p:spPr bwMode="auto">
          <a:xfrm>
            <a:off x="3643703" y="4328500"/>
            <a:ext cx="3011488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     Шток-роза                                Пион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" name="Text Box 98"/>
          <p:cNvSpPr txBox="1">
            <a:spLocks noChangeArrowheads="1"/>
          </p:cNvSpPr>
          <p:nvPr/>
        </p:nvSpPr>
        <p:spPr bwMode="auto">
          <a:xfrm>
            <a:off x="3713553" y="5563575"/>
            <a:ext cx="2828925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      Сирень                     Тысячелистник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3" name="Text Box 99"/>
          <p:cNvSpPr txBox="1">
            <a:spLocks noChangeArrowheads="1"/>
          </p:cNvSpPr>
          <p:nvPr/>
        </p:nvSpPr>
        <p:spPr bwMode="auto">
          <a:xfrm>
            <a:off x="3592514" y="6797031"/>
            <a:ext cx="3054350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Форзиция</a:t>
            </a:r>
            <a:r>
              <a:rPr kumimoji="0" lang="ru-RU" altLang="ru-RU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золотистая                Калина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244" name="Picture 100" descr="Rasteniya-dlya-zhivoy-izgorodi-forzitsiya"/>
          <p:cNvPicPr>
            <a:picLocks noChangeAspect="1" noChangeArrowheads="1"/>
          </p:cNvPicPr>
          <p:nvPr/>
        </p:nvPicPr>
        <p:blipFill>
          <a:blip r:embed="rId24" cstate="print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903" y="5791786"/>
            <a:ext cx="1428750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26" name="Text Box 89"/>
          <p:cNvSpPr txBox="1">
            <a:spLocks noChangeArrowheads="1"/>
          </p:cNvSpPr>
          <p:nvPr/>
        </p:nvSpPr>
        <p:spPr bwMode="auto">
          <a:xfrm>
            <a:off x="716850" y="482492"/>
            <a:ext cx="1953719" cy="402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Кислые почвы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7" name="Text Box 89"/>
          <p:cNvSpPr txBox="1">
            <a:spLocks noChangeArrowheads="1"/>
          </p:cNvSpPr>
          <p:nvPr/>
        </p:nvSpPr>
        <p:spPr bwMode="auto">
          <a:xfrm>
            <a:off x="3701790" y="496480"/>
            <a:ext cx="2926413" cy="374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Слабощелочные почвы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0" y="-10660"/>
            <a:ext cx="6858000" cy="50163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Буклет. Подборка растений по кислотности почв</a:t>
            </a:r>
            <a:endParaRPr lang="ru-RU" altLang="ru-RU" sz="22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93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697</TotalTime>
  <Words>804</Words>
  <Application>Microsoft Office PowerPoint</Application>
  <PresentationFormat>Лист A4 (210x297 мм)</PresentationFormat>
  <Paragraphs>230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Windows User</cp:lastModifiedBy>
  <cp:revision>99</cp:revision>
  <dcterms:created xsi:type="dcterms:W3CDTF">2015-05-18T19:26:14Z</dcterms:created>
  <dcterms:modified xsi:type="dcterms:W3CDTF">2017-02-21T22:24:44Z</dcterms:modified>
</cp:coreProperties>
</file>