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2" r:id="rId4"/>
    <p:sldId id="257" r:id="rId5"/>
    <p:sldId id="263" r:id="rId6"/>
    <p:sldId id="261" r:id="rId7"/>
    <p:sldId id="260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82"/>
    <p:restoredTop sz="95890"/>
  </p:normalViewPr>
  <p:slideViewPr>
    <p:cSldViewPr snapToGrid="0" snapToObjects="1">
      <p:cViewPr varScale="1">
        <p:scale>
          <a:sx n="104" d="100"/>
          <a:sy n="104" d="100"/>
        </p:scale>
        <p:origin x="22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66678596993558"/>
          <c:y val="7.3264788906016731E-2"/>
          <c:w val="0.5393938797423049"/>
          <c:h val="0.915167086529875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F3-894C-A06E-C2D5524FD8AD}"/>
              </c:ext>
            </c:extLst>
          </c:dPt>
          <c:dPt>
            <c:idx val="1"/>
            <c:bubble3D val="0"/>
            <c:spPr>
              <a:solidFill>
                <a:srgbClr val="FFFFFF">
                  <a:alpha val="7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7F3-894C-A06E-C2D5524FD8AD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0.32</c:v>
                </c:pt>
                <c:pt idx="1">
                  <c:v>0.67999999999999994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3-894C-A06E-C2D5524FD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147E0-E4F4-D04A-83C2-DB0BDE7C963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E4BEF5F-1C81-6A4F-A14A-AE873B3465B3}">
      <dgm:prSet/>
      <dgm:spPr>
        <a:solidFill>
          <a:srgbClr val="FFFFFF">
            <a:alpha val="78824"/>
          </a:srgbClr>
        </a:solidFill>
      </dgm:spPr>
      <dgm:t>
        <a:bodyPr/>
        <a:lstStyle/>
        <a:p>
          <a:r>
            <a:rPr lang="en-US"/>
            <a:t>Planning</a:t>
          </a:r>
        </a:p>
      </dgm:t>
    </dgm:pt>
    <dgm:pt modelId="{7EA3C80E-C02A-DE45-A52E-960ABA9F4A6B}" type="parTrans" cxnId="{175B5A7C-729C-924E-B480-A4E21CAC1791}">
      <dgm:prSet/>
      <dgm:spPr/>
      <dgm:t>
        <a:bodyPr/>
        <a:lstStyle/>
        <a:p>
          <a:endParaRPr lang="en-US"/>
        </a:p>
      </dgm:t>
    </dgm:pt>
    <dgm:pt modelId="{DBCED256-6B7B-0A4F-A1CA-FC235E81592A}" type="sibTrans" cxnId="{175B5A7C-729C-924E-B480-A4E21CAC1791}">
      <dgm:prSet/>
      <dgm:spPr/>
      <dgm:t>
        <a:bodyPr/>
        <a:lstStyle/>
        <a:p>
          <a:endParaRPr lang="en-US"/>
        </a:p>
      </dgm:t>
    </dgm:pt>
    <dgm:pt modelId="{41B8D01A-D3B6-5F4A-A06F-C434B60F6D55}">
      <dgm:prSet/>
      <dgm:spPr>
        <a:solidFill>
          <a:srgbClr val="FFFFFF">
            <a:alpha val="78824"/>
          </a:srgbClr>
        </a:solidFill>
      </dgm:spPr>
      <dgm:t>
        <a:bodyPr/>
        <a:lstStyle/>
        <a:p>
          <a:r>
            <a:rPr lang="en-US"/>
            <a:t>Strategy development</a:t>
          </a:r>
        </a:p>
      </dgm:t>
    </dgm:pt>
    <dgm:pt modelId="{ABC30B86-F622-BC42-B36F-FFC90B5843BA}" type="parTrans" cxnId="{025D565F-61B2-7341-96F5-57F7760819C2}">
      <dgm:prSet/>
      <dgm:spPr/>
      <dgm:t>
        <a:bodyPr/>
        <a:lstStyle/>
        <a:p>
          <a:endParaRPr lang="en-US"/>
        </a:p>
      </dgm:t>
    </dgm:pt>
    <dgm:pt modelId="{80D0B452-A4D9-934A-8AB1-5C123C4B806C}" type="sibTrans" cxnId="{025D565F-61B2-7341-96F5-57F7760819C2}">
      <dgm:prSet/>
      <dgm:spPr/>
      <dgm:t>
        <a:bodyPr/>
        <a:lstStyle/>
        <a:p>
          <a:endParaRPr lang="en-US"/>
        </a:p>
      </dgm:t>
    </dgm:pt>
    <dgm:pt modelId="{D6466978-ABFE-A047-89ED-096FB3D89E71}">
      <dgm:prSet/>
      <dgm:spPr>
        <a:solidFill>
          <a:srgbClr val="FFFFFF">
            <a:alpha val="78824"/>
          </a:srgbClr>
        </a:solidFill>
      </dgm:spPr>
      <dgm:t>
        <a:bodyPr/>
        <a:lstStyle/>
        <a:p>
          <a:r>
            <a:rPr lang="en-US"/>
            <a:t>Searching</a:t>
          </a:r>
        </a:p>
      </dgm:t>
    </dgm:pt>
    <dgm:pt modelId="{D50AE37D-15BE-4D47-98FB-C8C8E2CCCB71}" type="parTrans" cxnId="{6363CD3D-F951-E543-8BA6-61753E69CAA3}">
      <dgm:prSet/>
      <dgm:spPr/>
      <dgm:t>
        <a:bodyPr/>
        <a:lstStyle/>
        <a:p>
          <a:endParaRPr lang="en-US"/>
        </a:p>
      </dgm:t>
    </dgm:pt>
    <dgm:pt modelId="{A34C7882-E3DE-444D-9F48-751FA68B0D20}" type="sibTrans" cxnId="{6363CD3D-F951-E543-8BA6-61753E69CAA3}">
      <dgm:prSet/>
      <dgm:spPr/>
      <dgm:t>
        <a:bodyPr/>
        <a:lstStyle/>
        <a:p>
          <a:endParaRPr lang="en-US"/>
        </a:p>
      </dgm:t>
    </dgm:pt>
    <dgm:pt modelId="{F8722DA6-4B4E-324E-9F25-5347094344B0}">
      <dgm:prSet/>
      <dgm:spPr>
        <a:solidFill>
          <a:srgbClr val="FFFFFF">
            <a:alpha val="78824"/>
          </a:srgbClr>
        </a:solidFill>
      </dgm:spPr>
      <dgm:t>
        <a:bodyPr/>
        <a:lstStyle/>
        <a:p>
          <a:r>
            <a:rPr lang="en-US" dirty="0"/>
            <a:t>Screening</a:t>
          </a:r>
        </a:p>
      </dgm:t>
    </dgm:pt>
    <dgm:pt modelId="{9BE61FC8-3D1B-AB48-90B5-65B1D3ACCD79}" type="parTrans" cxnId="{F1944586-F3E9-C642-B6D7-AE135F9306C9}">
      <dgm:prSet/>
      <dgm:spPr/>
      <dgm:t>
        <a:bodyPr/>
        <a:lstStyle/>
        <a:p>
          <a:endParaRPr lang="en-US"/>
        </a:p>
      </dgm:t>
    </dgm:pt>
    <dgm:pt modelId="{DD5A63B2-157D-A146-8052-06C9F705AB99}" type="sibTrans" cxnId="{F1944586-F3E9-C642-B6D7-AE135F9306C9}">
      <dgm:prSet/>
      <dgm:spPr/>
      <dgm:t>
        <a:bodyPr/>
        <a:lstStyle/>
        <a:p>
          <a:endParaRPr lang="en-US"/>
        </a:p>
      </dgm:t>
    </dgm:pt>
    <dgm:pt modelId="{E78CB8B7-6BB1-B14C-970A-4CC03CB1450D}">
      <dgm:prSet/>
      <dgm:spPr>
        <a:solidFill>
          <a:srgbClr val="FFFFFF">
            <a:alpha val="78824"/>
          </a:srgbClr>
        </a:solidFill>
      </dgm:spPr>
      <dgm:t>
        <a:bodyPr/>
        <a:lstStyle/>
        <a:p>
          <a:r>
            <a:rPr lang="en-US"/>
            <a:t>Evaluation</a:t>
          </a:r>
        </a:p>
      </dgm:t>
    </dgm:pt>
    <dgm:pt modelId="{2884758D-A758-C045-AEDE-36CCDE67E07C}" type="parTrans" cxnId="{E64B3FBA-3A2B-FB4E-8046-33432F66C19F}">
      <dgm:prSet/>
      <dgm:spPr/>
      <dgm:t>
        <a:bodyPr/>
        <a:lstStyle/>
        <a:p>
          <a:endParaRPr lang="en-US"/>
        </a:p>
      </dgm:t>
    </dgm:pt>
    <dgm:pt modelId="{FC387B0B-D4AF-0F4A-8D86-45CA759115DB}" type="sibTrans" cxnId="{E64B3FBA-3A2B-FB4E-8046-33432F66C19F}">
      <dgm:prSet/>
      <dgm:spPr/>
      <dgm:t>
        <a:bodyPr/>
        <a:lstStyle/>
        <a:p>
          <a:endParaRPr lang="en-US"/>
        </a:p>
      </dgm:t>
    </dgm:pt>
    <dgm:pt modelId="{1944A230-314A-1648-8E20-157F82C736F1}" type="pres">
      <dgm:prSet presAssocID="{28D147E0-E4F4-D04A-83C2-DB0BDE7C963C}" presName="Name0" presStyleCnt="0">
        <dgm:presLayoutVars>
          <dgm:chMax val="7"/>
          <dgm:dir/>
          <dgm:animOne val="branch"/>
        </dgm:presLayoutVars>
      </dgm:prSet>
      <dgm:spPr/>
    </dgm:pt>
    <dgm:pt modelId="{4E59DB19-B492-2243-AF51-B9C2636B907A}" type="pres">
      <dgm:prSet presAssocID="{AE4BEF5F-1C81-6A4F-A14A-AE873B3465B3}" presName="parTx1" presStyleLbl="node1" presStyleIdx="0" presStyleCnt="5"/>
      <dgm:spPr/>
    </dgm:pt>
    <dgm:pt modelId="{68303EA8-8980-034D-AC13-E0ED0575F31D}" type="pres">
      <dgm:prSet presAssocID="{41B8D01A-D3B6-5F4A-A06F-C434B60F6D55}" presName="parTx2" presStyleLbl="node1" presStyleIdx="1" presStyleCnt="5"/>
      <dgm:spPr/>
    </dgm:pt>
    <dgm:pt modelId="{DC7E0D65-BB6C-994D-A9FE-EFCF42864B2F}" type="pres">
      <dgm:prSet presAssocID="{D6466978-ABFE-A047-89ED-096FB3D89E71}" presName="parTx3" presStyleLbl="node1" presStyleIdx="2" presStyleCnt="5"/>
      <dgm:spPr/>
    </dgm:pt>
    <dgm:pt modelId="{2373D8D1-54D8-8C47-9CA9-52517FF069A6}" type="pres">
      <dgm:prSet presAssocID="{F8722DA6-4B4E-324E-9F25-5347094344B0}" presName="parTx4" presStyleLbl="node1" presStyleIdx="3" presStyleCnt="5"/>
      <dgm:spPr/>
    </dgm:pt>
    <dgm:pt modelId="{D0205B05-7EFE-8946-A1F9-794BB269A9AE}" type="pres">
      <dgm:prSet presAssocID="{E78CB8B7-6BB1-B14C-970A-4CC03CB1450D}" presName="parTx5" presStyleLbl="node1" presStyleIdx="4" presStyleCnt="5"/>
      <dgm:spPr/>
    </dgm:pt>
  </dgm:ptLst>
  <dgm:cxnLst>
    <dgm:cxn modelId="{5C8D3E2F-F917-3F45-AF92-E9604FAE7525}" type="presOf" srcId="{F8722DA6-4B4E-324E-9F25-5347094344B0}" destId="{2373D8D1-54D8-8C47-9CA9-52517FF069A6}" srcOrd="0" destOrd="0" presId="urn:microsoft.com/office/officeart/2009/3/layout/SubStepProcess"/>
    <dgm:cxn modelId="{6363CD3D-F951-E543-8BA6-61753E69CAA3}" srcId="{28D147E0-E4F4-D04A-83C2-DB0BDE7C963C}" destId="{D6466978-ABFE-A047-89ED-096FB3D89E71}" srcOrd="2" destOrd="0" parTransId="{D50AE37D-15BE-4D47-98FB-C8C8E2CCCB71}" sibTransId="{A34C7882-E3DE-444D-9F48-751FA68B0D20}"/>
    <dgm:cxn modelId="{7F2B7B55-FDB8-D54F-9E74-95BB9BA6984D}" type="presOf" srcId="{E78CB8B7-6BB1-B14C-970A-4CC03CB1450D}" destId="{D0205B05-7EFE-8946-A1F9-794BB269A9AE}" srcOrd="0" destOrd="0" presId="urn:microsoft.com/office/officeart/2009/3/layout/SubStepProcess"/>
    <dgm:cxn modelId="{025D565F-61B2-7341-96F5-57F7760819C2}" srcId="{28D147E0-E4F4-D04A-83C2-DB0BDE7C963C}" destId="{41B8D01A-D3B6-5F4A-A06F-C434B60F6D55}" srcOrd="1" destOrd="0" parTransId="{ABC30B86-F622-BC42-B36F-FFC90B5843BA}" sibTransId="{80D0B452-A4D9-934A-8AB1-5C123C4B806C}"/>
    <dgm:cxn modelId="{175B5A7C-729C-924E-B480-A4E21CAC1791}" srcId="{28D147E0-E4F4-D04A-83C2-DB0BDE7C963C}" destId="{AE4BEF5F-1C81-6A4F-A14A-AE873B3465B3}" srcOrd="0" destOrd="0" parTransId="{7EA3C80E-C02A-DE45-A52E-960ABA9F4A6B}" sibTransId="{DBCED256-6B7B-0A4F-A1CA-FC235E81592A}"/>
    <dgm:cxn modelId="{F1944586-F3E9-C642-B6D7-AE135F9306C9}" srcId="{28D147E0-E4F4-D04A-83C2-DB0BDE7C963C}" destId="{F8722DA6-4B4E-324E-9F25-5347094344B0}" srcOrd="3" destOrd="0" parTransId="{9BE61FC8-3D1B-AB48-90B5-65B1D3ACCD79}" sibTransId="{DD5A63B2-157D-A146-8052-06C9F705AB99}"/>
    <dgm:cxn modelId="{0B98409E-6CE1-8F4F-A06A-5476956E2975}" type="presOf" srcId="{D6466978-ABFE-A047-89ED-096FB3D89E71}" destId="{DC7E0D65-BB6C-994D-A9FE-EFCF42864B2F}" srcOrd="0" destOrd="0" presId="urn:microsoft.com/office/officeart/2009/3/layout/SubStepProcess"/>
    <dgm:cxn modelId="{5A4FDCA4-5FB4-B448-88BF-909492650C8D}" type="presOf" srcId="{28D147E0-E4F4-D04A-83C2-DB0BDE7C963C}" destId="{1944A230-314A-1648-8E20-157F82C736F1}" srcOrd="0" destOrd="0" presId="urn:microsoft.com/office/officeart/2009/3/layout/SubStepProcess"/>
    <dgm:cxn modelId="{2D5425B1-BEBC-6A47-8F3F-B54EBAF48625}" type="presOf" srcId="{41B8D01A-D3B6-5F4A-A06F-C434B60F6D55}" destId="{68303EA8-8980-034D-AC13-E0ED0575F31D}" srcOrd="0" destOrd="0" presId="urn:microsoft.com/office/officeart/2009/3/layout/SubStepProcess"/>
    <dgm:cxn modelId="{E64B3FBA-3A2B-FB4E-8046-33432F66C19F}" srcId="{28D147E0-E4F4-D04A-83C2-DB0BDE7C963C}" destId="{E78CB8B7-6BB1-B14C-970A-4CC03CB1450D}" srcOrd="4" destOrd="0" parTransId="{2884758D-A758-C045-AEDE-36CCDE67E07C}" sibTransId="{FC387B0B-D4AF-0F4A-8D86-45CA759115DB}"/>
    <dgm:cxn modelId="{191EAFEF-32BB-CB45-B09B-ED68177D2F26}" type="presOf" srcId="{AE4BEF5F-1C81-6A4F-A14A-AE873B3465B3}" destId="{4E59DB19-B492-2243-AF51-B9C2636B907A}" srcOrd="0" destOrd="0" presId="urn:microsoft.com/office/officeart/2009/3/layout/SubStepProcess"/>
    <dgm:cxn modelId="{96D01C5F-7A71-A34B-A09B-018956DF26DE}" type="presParOf" srcId="{1944A230-314A-1648-8E20-157F82C736F1}" destId="{4E59DB19-B492-2243-AF51-B9C2636B907A}" srcOrd="0" destOrd="0" presId="urn:microsoft.com/office/officeart/2009/3/layout/SubStepProcess"/>
    <dgm:cxn modelId="{F720E75D-CF66-E646-9845-CBB320653A48}" type="presParOf" srcId="{1944A230-314A-1648-8E20-157F82C736F1}" destId="{68303EA8-8980-034D-AC13-E0ED0575F31D}" srcOrd="1" destOrd="0" presId="urn:microsoft.com/office/officeart/2009/3/layout/SubStepProcess"/>
    <dgm:cxn modelId="{8E56BDF1-E063-2543-82DD-D10829744C60}" type="presParOf" srcId="{1944A230-314A-1648-8E20-157F82C736F1}" destId="{DC7E0D65-BB6C-994D-A9FE-EFCF42864B2F}" srcOrd="2" destOrd="0" presId="urn:microsoft.com/office/officeart/2009/3/layout/SubStepProcess"/>
    <dgm:cxn modelId="{5514130D-8313-5E47-BA60-E663805CE445}" type="presParOf" srcId="{1944A230-314A-1648-8E20-157F82C736F1}" destId="{2373D8D1-54D8-8C47-9CA9-52517FF069A6}" srcOrd="3" destOrd="0" presId="urn:microsoft.com/office/officeart/2009/3/layout/SubStepProcess"/>
    <dgm:cxn modelId="{026CE96C-FDA3-C345-90B1-BC0537822F7C}" type="presParOf" srcId="{1944A230-314A-1648-8E20-157F82C736F1}" destId="{D0205B05-7EFE-8946-A1F9-794BB269A9AE}" srcOrd="4" destOrd="0" presId="urn:microsoft.com/office/officeart/2009/3/layout/SubSte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1CC9B-5F3A-D244-BBF1-DB0E20A25AF1}" type="doc">
      <dgm:prSet loTypeId="urn:microsoft.com/office/officeart/2008/layout/VerticalCurvedList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6A54F6B-3BC8-044D-9392-05432886EFC2}">
      <dgm:prSet phldrT="[Text]"/>
      <dgm:spPr>
        <a:solidFill>
          <a:srgbClr val="FFFFFF">
            <a:alpha val="74902"/>
          </a:srgbClr>
        </a:solidFill>
      </dgm:spPr>
      <dgm:t>
        <a:bodyPr/>
        <a:lstStyle/>
        <a:p>
          <a:r>
            <a:rPr lang="en-US" dirty="0"/>
            <a:t>           Helps write job descriptions making them less biased and less cliched</a:t>
          </a:r>
        </a:p>
      </dgm:t>
    </dgm:pt>
    <dgm:pt modelId="{88495A52-F43B-4744-9C2B-CA3E59694CBD}" type="sibTrans" cxnId="{9BFC3A88-8B54-8644-BCB1-3CA7280BF951}">
      <dgm:prSet/>
      <dgm:spPr/>
      <dgm:t>
        <a:bodyPr/>
        <a:lstStyle/>
        <a:p>
          <a:endParaRPr lang="en-US"/>
        </a:p>
      </dgm:t>
    </dgm:pt>
    <dgm:pt modelId="{3650CE6B-74DE-6646-9F50-BCC779DCBF98}" type="parTrans" cxnId="{9BFC3A88-8B54-8644-BCB1-3CA7280BF951}">
      <dgm:prSet/>
      <dgm:spPr/>
      <dgm:t>
        <a:bodyPr/>
        <a:lstStyle/>
        <a:p>
          <a:endParaRPr lang="en-US"/>
        </a:p>
      </dgm:t>
    </dgm:pt>
    <dgm:pt modelId="{95C74232-A14F-D44F-8128-EFAC60ADD0B8}">
      <dgm:prSet phldrT="[Text]"/>
      <dgm:spPr>
        <a:solidFill>
          <a:srgbClr val="FFFFFF">
            <a:alpha val="74902"/>
          </a:srgbClr>
        </a:solidFill>
      </dgm:spPr>
      <dgm:t>
        <a:bodyPr/>
        <a:lstStyle/>
        <a:p>
          <a:r>
            <a:rPr lang="en-US" dirty="0"/>
            <a:t>        Designed for mid market companies; screens and schedules candidates </a:t>
          </a:r>
        </a:p>
      </dgm:t>
    </dgm:pt>
    <dgm:pt modelId="{485FAB5C-DB37-7E46-BAB9-EEE909E4C0C5}" type="sibTrans" cxnId="{92CC44FE-31E7-8740-A457-0BCB6407E99D}">
      <dgm:prSet/>
      <dgm:spPr/>
      <dgm:t>
        <a:bodyPr/>
        <a:lstStyle/>
        <a:p>
          <a:endParaRPr lang="en-US"/>
        </a:p>
      </dgm:t>
    </dgm:pt>
    <dgm:pt modelId="{344FF1B2-798F-824C-9BB9-47513CFCCBD1}" type="parTrans" cxnId="{92CC44FE-31E7-8740-A457-0BCB6407E99D}">
      <dgm:prSet/>
      <dgm:spPr/>
      <dgm:t>
        <a:bodyPr/>
        <a:lstStyle/>
        <a:p>
          <a:endParaRPr lang="en-US"/>
        </a:p>
      </dgm:t>
    </dgm:pt>
    <dgm:pt modelId="{81366FF3-8913-B942-A14C-ABD305B43335}">
      <dgm:prSet phldrT="[Text]"/>
      <dgm:spPr>
        <a:solidFill>
          <a:srgbClr val="FFFFFF">
            <a:alpha val="74902"/>
          </a:srgbClr>
        </a:solidFill>
      </dgm:spPr>
      <dgm:t>
        <a:bodyPr/>
        <a:lstStyle/>
        <a:p>
          <a:r>
            <a:rPr lang="en-US" dirty="0"/>
            <a:t>          Screens candidates, schedules interviews, answers questions electronically</a:t>
          </a:r>
        </a:p>
      </dgm:t>
    </dgm:pt>
    <dgm:pt modelId="{290F23B5-56C3-2549-BEA5-28688337A855}" type="sibTrans" cxnId="{C9F577AE-A826-474F-8AE2-BE51DCC886D0}">
      <dgm:prSet/>
      <dgm:spPr/>
      <dgm:t>
        <a:bodyPr/>
        <a:lstStyle/>
        <a:p>
          <a:endParaRPr lang="en-US"/>
        </a:p>
      </dgm:t>
    </dgm:pt>
    <dgm:pt modelId="{F667D62B-89FF-1043-AF82-1408615B3572}" type="parTrans" cxnId="{C9F577AE-A826-474F-8AE2-BE51DCC886D0}">
      <dgm:prSet/>
      <dgm:spPr/>
      <dgm:t>
        <a:bodyPr/>
        <a:lstStyle/>
        <a:p>
          <a:endParaRPr lang="en-US"/>
        </a:p>
      </dgm:t>
    </dgm:pt>
    <dgm:pt modelId="{E495C3F3-3BCF-5543-8EB1-E101840D1874}">
      <dgm:prSet/>
      <dgm:spPr>
        <a:solidFill>
          <a:srgbClr val="FFFFFF">
            <a:alpha val="74902"/>
          </a:srgbClr>
        </a:solidFill>
      </dgm:spPr>
      <dgm:t>
        <a:bodyPr/>
        <a:lstStyle/>
        <a:p>
          <a:r>
            <a:rPr lang="en-US" dirty="0"/>
            <a:t>        Creates custom short lists of candidates based on a job description</a:t>
          </a:r>
        </a:p>
      </dgm:t>
    </dgm:pt>
    <dgm:pt modelId="{47748322-97B7-DA47-8D19-A982D88747D8}" type="parTrans" cxnId="{602448D2-8800-7C49-9F52-80DB7B5BE261}">
      <dgm:prSet/>
      <dgm:spPr/>
      <dgm:t>
        <a:bodyPr/>
        <a:lstStyle/>
        <a:p>
          <a:endParaRPr lang="en-US"/>
        </a:p>
      </dgm:t>
    </dgm:pt>
    <dgm:pt modelId="{6FBCEA5E-B3EF-4244-BA5D-6BB1F1A386C4}" type="sibTrans" cxnId="{602448D2-8800-7C49-9F52-80DB7B5BE261}">
      <dgm:prSet/>
      <dgm:spPr/>
      <dgm:t>
        <a:bodyPr/>
        <a:lstStyle/>
        <a:p>
          <a:endParaRPr lang="en-US"/>
        </a:p>
      </dgm:t>
    </dgm:pt>
    <dgm:pt modelId="{BB9CF49E-B145-D74A-9C74-65B043D782B9}" type="pres">
      <dgm:prSet presAssocID="{16E1CC9B-5F3A-D244-BBF1-DB0E20A25AF1}" presName="Name0" presStyleCnt="0">
        <dgm:presLayoutVars>
          <dgm:chMax val="7"/>
          <dgm:chPref val="7"/>
          <dgm:dir/>
        </dgm:presLayoutVars>
      </dgm:prSet>
      <dgm:spPr/>
    </dgm:pt>
    <dgm:pt modelId="{05899E7F-8547-6543-8B10-3445E5786FF5}" type="pres">
      <dgm:prSet presAssocID="{16E1CC9B-5F3A-D244-BBF1-DB0E20A25AF1}" presName="Name1" presStyleCnt="0"/>
      <dgm:spPr/>
    </dgm:pt>
    <dgm:pt modelId="{8493D4EF-64DF-0742-90B7-40DA033F66A7}" type="pres">
      <dgm:prSet presAssocID="{16E1CC9B-5F3A-D244-BBF1-DB0E20A25AF1}" presName="cycle" presStyleCnt="0"/>
      <dgm:spPr/>
    </dgm:pt>
    <dgm:pt modelId="{A79A5FB3-6FF8-694B-9BF0-5A391DA800AB}" type="pres">
      <dgm:prSet presAssocID="{16E1CC9B-5F3A-D244-BBF1-DB0E20A25AF1}" presName="srcNode" presStyleLbl="node1" presStyleIdx="0" presStyleCnt="4"/>
      <dgm:spPr/>
    </dgm:pt>
    <dgm:pt modelId="{D4F6C8EE-F9BF-7F45-ADC8-3CA9A4CC13F7}" type="pres">
      <dgm:prSet presAssocID="{16E1CC9B-5F3A-D244-BBF1-DB0E20A25AF1}" presName="conn" presStyleLbl="parChTrans1D2" presStyleIdx="0" presStyleCnt="1"/>
      <dgm:spPr/>
    </dgm:pt>
    <dgm:pt modelId="{687C0B4A-5E0D-6646-9D69-2C1486D8CDE8}" type="pres">
      <dgm:prSet presAssocID="{16E1CC9B-5F3A-D244-BBF1-DB0E20A25AF1}" presName="extraNode" presStyleLbl="node1" presStyleIdx="0" presStyleCnt="4"/>
      <dgm:spPr/>
    </dgm:pt>
    <dgm:pt modelId="{88414B0B-A629-1E48-86C2-7DCEE7DCED66}" type="pres">
      <dgm:prSet presAssocID="{16E1CC9B-5F3A-D244-BBF1-DB0E20A25AF1}" presName="dstNode" presStyleLbl="node1" presStyleIdx="0" presStyleCnt="4"/>
      <dgm:spPr/>
    </dgm:pt>
    <dgm:pt modelId="{A3BE8691-1538-7643-9E31-ACF24FE22488}" type="pres">
      <dgm:prSet presAssocID="{81366FF3-8913-B942-A14C-ABD305B43335}" presName="text_1" presStyleLbl="node1" presStyleIdx="0" presStyleCnt="4">
        <dgm:presLayoutVars>
          <dgm:bulletEnabled val="1"/>
        </dgm:presLayoutVars>
      </dgm:prSet>
      <dgm:spPr/>
    </dgm:pt>
    <dgm:pt modelId="{2B4C7D5B-F939-364B-92FB-88CADB6E77F1}" type="pres">
      <dgm:prSet presAssocID="{81366FF3-8913-B942-A14C-ABD305B43335}" presName="accent_1" presStyleCnt="0"/>
      <dgm:spPr/>
    </dgm:pt>
    <dgm:pt modelId="{47093FDB-8998-9040-8A52-510285BC8BF3}" type="pres">
      <dgm:prSet presAssocID="{81366FF3-8913-B942-A14C-ABD305B43335}" presName="accentRepeatNode" presStyleLbl="solidFgAcc1" presStyleIdx="0" presStyleCnt="4" custScaleX="247191" custScaleY="119425" custLinFactNeighborX="-50288" custLinFactNeighborY="-2657"/>
      <dgm:spPr>
        <a:solidFill>
          <a:srgbClr val="FFFFFF"/>
        </a:solidFill>
      </dgm:spPr>
    </dgm:pt>
    <dgm:pt modelId="{289E69EF-52F7-6041-B96C-D4B12161EC4E}" type="pres">
      <dgm:prSet presAssocID="{E495C3F3-3BCF-5543-8EB1-E101840D1874}" presName="text_2" presStyleLbl="node1" presStyleIdx="1" presStyleCnt="4">
        <dgm:presLayoutVars>
          <dgm:bulletEnabled val="1"/>
        </dgm:presLayoutVars>
      </dgm:prSet>
      <dgm:spPr/>
    </dgm:pt>
    <dgm:pt modelId="{C929D883-A7EC-BB42-8670-716AA6554413}" type="pres">
      <dgm:prSet presAssocID="{E495C3F3-3BCF-5543-8EB1-E101840D1874}" presName="accent_2" presStyleCnt="0"/>
      <dgm:spPr/>
    </dgm:pt>
    <dgm:pt modelId="{B7F0EE19-C178-134C-8CE5-FB9EB5FE22FE}" type="pres">
      <dgm:prSet presAssocID="{E495C3F3-3BCF-5543-8EB1-E101840D1874}" presName="accentRepeatNode" presStyleLbl="solidFgAcc1" presStyleIdx="1" presStyleCnt="4" custScaleX="247806" custScaleY="125621" custLinFactNeighborX="-56830" custLinFactNeighborY="0"/>
      <dgm:spPr>
        <a:solidFill>
          <a:srgbClr val="FFFFFF"/>
        </a:solidFill>
      </dgm:spPr>
    </dgm:pt>
    <dgm:pt modelId="{30EFBB15-1D24-2A47-A31A-2D095E78BE63}" type="pres">
      <dgm:prSet presAssocID="{95C74232-A14F-D44F-8128-EFAC60ADD0B8}" presName="text_3" presStyleLbl="node1" presStyleIdx="2" presStyleCnt="4">
        <dgm:presLayoutVars>
          <dgm:bulletEnabled val="1"/>
        </dgm:presLayoutVars>
      </dgm:prSet>
      <dgm:spPr/>
    </dgm:pt>
    <dgm:pt modelId="{8C7D7B65-0383-4443-A60C-5EBEA2873972}" type="pres">
      <dgm:prSet presAssocID="{95C74232-A14F-D44F-8128-EFAC60ADD0B8}" presName="accent_3" presStyleCnt="0"/>
      <dgm:spPr/>
    </dgm:pt>
    <dgm:pt modelId="{BC8297CE-D70D-1F40-ADAF-11F87CA629E7}" type="pres">
      <dgm:prSet presAssocID="{95C74232-A14F-D44F-8128-EFAC60ADD0B8}" presName="accentRepeatNode" presStyleLbl="solidFgAcc1" presStyleIdx="2" presStyleCnt="4" custScaleX="245327" custScaleY="121927" custLinFactNeighborX="-34203" custLinFactNeighborY="5630"/>
      <dgm:spPr>
        <a:solidFill>
          <a:srgbClr val="FFFFFF"/>
        </a:solidFill>
      </dgm:spPr>
    </dgm:pt>
    <dgm:pt modelId="{A9F1797E-9A46-B546-9234-560892E02908}" type="pres">
      <dgm:prSet presAssocID="{66A54F6B-3BC8-044D-9392-05432886EFC2}" presName="text_4" presStyleLbl="node1" presStyleIdx="3" presStyleCnt="4">
        <dgm:presLayoutVars>
          <dgm:bulletEnabled val="1"/>
        </dgm:presLayoutVars>
      </dgm:prSet>
      <dgm:spPr/>
    </dgm:pt>
    <dgm:pt modelId="{E6D360E4-C58F-3841-B761-69803E5F883B}" type="pres">
      <dgm:prSet presAssocID="{66A54F6B-3BC8-044D-9392-05432886EFC2}" presName="accent_4" presStyleCnt="0"/>
      <dgm:spPr/>
    </dgm:pt>
    <dgm:pt modelId="{AF550D14-A4E2-1E4A-9E6D-B38B52628978}" type="pres">
      <dgm:prSet presAssocID="{66A54F6B-3BC8-044D-9392-05432886EFC2}" presName="accentRepeatNode" presStyleLbl="solidFgAcc1" presStyleIdx="3" presStyleCnt="4" custScaleX="253456" custScaleY="117954" custLinFactNeighborX="-5107" custLinFactNeighborY="11678"/>
      <dgm:spPr>
        <a:solidFill>
          <a:srgbClr val="FFFFFF"/>
        </a:solidFill>
      </dgm:spPr>
    </dgm:pt>
  </dgm:ptLst>
  <dgm:cxnLst>
    <dgm:cxn modelId="{9BFC3A88-8B54-8644-BCB1-3CA7280BF951}" srcId="{16E1CC9B-5F3A-D244-BBF1-DB0E20A25AF1}" destId="{66A54F6B-3BC8-044D-9392-05432886EFC2}" srcOrd="3" destOrd="0" parTransId="{3650CE6B-74DE-6646-9F50-BCC779DCBF98}" sibTransId="{88495A52-F43B-4744-9C2B-CA3E59694CBD}"/>
    <dgm:cxn modelId="{491CD68F-BC57-DA42-8CC6-CEB2AC5AEA27}" type="presOf" srcId="{66A54F6B-3BC8-044D-9392-05432886EFC2}" destId="{A9F1797E-9A46-B546-9234-560892E02908}" srcOrd="0" destOrd="0" presId="urn:microsoft.com/office/officeart/2008/layout/VerticalCurvedList"/>
    <dgm:cxn modelId="{60D90790-C101-AA48-A495-3C789D2C0E00}" type="presOf" srcId="{81366FF3-8913-B942-A14C-ABD305B43335}" destId="{A3BE8691-1538-7643-9E31-ACF24FE22488}" srcOrd="0" destOrd="0" presId="urn:microsoft.com/office/officeart/2008/layout/VerticalCurvedList"/>
    <dgm:cxn modelId="{D3293895-FAF2-814A-B067-E4F3531AAB4E}" type="presOf" srcId="{290F23B5-56C3-2549-BEA5-28688337A855}" destId="{D4F6C8EE-F9BF-7F45-ADC8-3CA9A4CC13F7}" srcOrd="0" destOrd="0" presId="urn:microsoft.com/office/officeart/2008/layout/VerticalCurvedList"/>
    <dgm:cxn modelId="{0C42C69E-670E-8649-BB5B-46C0D3CB9187}" type="presOf" srcId="{E495C3F3-3BCF-5543-8EB1-E101840D1874}" destId="{289E69EF-52F7-6041-B96C-D4B12161EC4E}" srcOrd="0" destOrd="0" presId="urn:microsoft.com/office/officeart/2008/layout/VerticalCurvedList"/>
    <dgm:cxn modelId="{F3A0D4AD-15B4-A24A-8D32-8C5FC59EB71D}" type="presOf" srcId="{95C74232-A14F-D44F-8128-EFAC60ADD0B8}" destId="{30EFBB15-1D24-2A47-A31A-2D095E78BE63}" srcOrd="0" destOrd="0" presId="urn:microsoft.com/office/officeart/2008/layout/VerticalCurvedList"/>
    <dgm:cxn modelId="{C9F577AE-A826-474F-8AE2-BE51DCC886D0}" srcId="{16E1CC9B-5F3A-D244-BBF1-DB0E20A25AF1}" destId="{81366FF3-8913-B942-A14C-ABD305B43335}" srcOrd="0" destOrd="0" parTransId="{F667D62B-89FF-1043-AF82-1408615B3572}" sibTransId="{290F23B5-56C3-2549-BEA5-28688337A855}"/>
    <dgm:cxn modelId="{602448D2-8800-7C49-9F52-80DB7B5BE261}" srcId="{16E1CC9B-5F3A-D244-BBF1-DB0E20A25AF1}" destId="{E495C3F3-3BCF-5543-8EB1-E101840D1874}" srcOrd="1" destOrd="0" parTransId="{47748322-97B7-DA47-8D19-A982D88747D8}" sibTransId="{6FBCEA5E-B3EF-4244-BA5D-6BB1F1A386C4}"/>
    <dgm:cxn modelId="{AE57A3D7-A5AB-2A4D-8708-40AF7556BFC6}" type="presOf" srcId="{16E1CC9B-5F3A-D244-BBF1-DB0E20A25AF1}" destId="{BB9CF49E-B145-D74A-9C74-65B043D782B9}" srcOrd="0" destOrd="0" presId="urn:microsoft.com/office/officeart/2008/layout/VerticalCurvedList"/>
    <dgm:cxn modelId="{92CC44FE-31E7-8740-A457-0BCB6407E99D}" srcId="{16E1CC9B-5F3A-D244-BBF1-DB0E20A25AF1}" destId="{95C74232-A14F-D44F-8128-EFAC60ADD0B8}" srcOrd="2" destOrd="0" parTransId="{344FF1B2-798F-824C-9BB9-47513CFCCBD1}" sibTransId="{485FAB5C-DB37-7E46-BAB9-EEE909E4C0C5}"/>
    <dgm:cxn modelId="{CD4787A7-2937-9042-863E-8D96E9FBDF54}" type="presParOf" srcId="{BB9CF49E-B145-D74A-9C74-65B043D782B9}" destId="{05899E7F-8547-6543-8B10-3445E5786FF5}" srcOrd="0" destOrd="0" presId="urn:microsoft.com/office/officeart/2008/layout/VerticalCurvedList"/>
    <dgm:cxn modelId="{AFE9BED2-0C78-4E4C-B3FE-B243552DB547}" type="presParOf" srcId="{05899E7F-8547-6543-8B10-3445E5786FF5}" destId="{8493D4EF-64DF-0742-90B7-40DA033F66A7}" srcOrd="0" destOrd="0" presId="urn:microsoft.com/office/officeart/2008/layout/VerticalCurvedList"/>
    <dgm:cxn modelId="{75A9AD04-14C6-E54B-B2F0-C4CC51E594E9}" type="presParOf" srcId="{8493D4EF-64DF-0742-90B7-40DA033F66A7}" destId="{A79A5FB3-6FF8-694B-9BF0-5A391DA800AB}" srcOrd="0" destOrd="0" presId="urn:microsoft.com/office/officeart/2008/layout/VerticalCurvedList"/>
    <dgm:cxn modelId="{7C86C6F8-400F-A143-B0A2-37018A1F43F1}" type="presParOf" srcId="{8493D4EF-64DF-0742-90B7-40DA033F66A7}" destId="{D4F6C8EE-F9BF-7F45-ADC8-3CA9A4CC13F7}" srcOrd="1" destOrd="0" presId="urn:microsoft.com/office/officeart/2008/layout/VerticalCurvedList"/>
    <dgm:cxn modelId="{2197BCF1-604B-E843-997E-6ABFADDE72EB}" type="presParOf" srcId="{8493D4EF-64DF-0742-90B7-40DA033F66A7}" destId="{687C0B4A-5E0D-6646-9D69-2C1486D8CDE8}" srcOrd="2" destOrd="0" presId="urn:microsoft.com/office/officeart/2008/layout/VerticalCurvedList"/>
    <dgm:cxn modelId="{C2377664-5917-D04E-A5DC-B67D6CAB7DE0}" type="presParOf" srcId="{8493D4EF-64DF-0742-90B7-40DA033F66A7}" destId="{88414B0B-A629-1E48-86C2-7DCEE7DCED66}" srcOrd="3" destOrd="0" presId="urn:microsoft.com/office/officeart/2008/layout/VerticalCurvedList"/>
    <dgm:cxn modelId="{D0E805B8-FDA7-B84A-A798-98F7D0C0AE49}" type="presParOf" srcId="{05899E7F-8547-6543-8B10-3445E5786FF5}" destId="{A3BE8691-1538-7643-9E31-ACF24FE22488}" srcOrd="1" destOrd="0" presId="urn:microsoft.com/office/officeart/2008/layout/VerticalCurvedList"/>
    <dgm:cxn modelId="{4D54CE52-4252-9746-B84E-70B8934B4FDA}" type="presParOf" srcId="{05899E7F-8547-6543-8B10-3445E5786FF5}" destId="{2B4C7D5B-F939-364B-92FB-88CADB6E77F1}" srcOrd="2" destOrd="0" presId="urn:microsoft.com/office/officeart/2008/layout/VerticalCurvedList"/>
    <dgm:cxn modelId="{DDC2E162-20BA-914D-95D5-0DE15B527A89}" type="presParOf" srcId="{2B4C7D5B-F939-364B-92FB-88CADB6E77F1}" destId="{47093FDB-8998-9040-8A52-510285BC8BF3}" srcOrd="0" destOrd="0" presId="urn:microsoft.com/office/officeart/2008/layout/VerticalCurvedList"/>
    <dgm:cxn modelId="{E9AF4A4B-7FCE-834F-8E37-1834DBBBD7FF}" type="presParOf" srcId="{05899E7F-8547-6543-8B10-3445E5786FF5}" destId="{289E69EF-52F7-6041-B96C-D4B12161EC4E}" srcOrd="3" destOrd="0" presId="urn:microsoft.com/office/officeart/2008/layout/VerticalCurvedList"/>
    <dgm:cxn modelId="{F56E83D1-52BE-1642-AAB1-572090217788}" type="presParOf" srcId="{05899E7F-8547-6543-8B10-3445E5786FF5}" destId="{C929D883-A7EC-BB42-8670-716AA6554413}" srcOrd="4" destOrd="0" presId="urn:microsoft.com/office/officeart/2008/layout/VerticalCurvedList"/>
    <dgm:cxn modelId="{66F85670-E764-A342-823A-44AE3C4E9049}" type="presParOf" srcId="{C929D883-A7EC-BB42-8670-716AA6554413}" destId="{B7F0EE19-C178-134C-8CE5-FB9EB5FE22FE}" srcOrd="0" destOrd="0" presId="urn:microsoft.com/office/officeart/2008/layout/VerticalCurvedList"/>
    <dgm:cxn modelId="{D4561271-0842-7943-9B1D-D1D5A4F2B822}" type="presParOf" srcId="{05899E7F-8547-6543-8B10-3445E5786FF5}" destId="{30EFBB15-1D24-2A47-A31A-2D095E78BE63}" srcOrd="5" destOrd="0" presId="urn:microsoft.com/office/officeart/2008/layout/VerticalCurvedList"/>
    <dgm:cxn modelId="{0FDDF70C-F958-7E45-B2AD-98FF2E374A4D}" type="presParOf" srcId="{05899E7F-8547-6543-8B10-3445E5786FF5}" destId="{8C7D7B65-0383-4443-A60C-5EBEA2873972}" srcOrd="6" destOrd="0" presId="urn:microsoft.com/office/officeart/2008/layout/VerticalCurvedList"/>
    <dgm:cxn modelId="{2CF10A38-6C57-2E42-B310-1DD35DFF60A1}" type="presParOf" srcId="{8C7D7B65-0383-4443-A60C-5EBEA2873972}" destId="{BC8297CE-D70D-1F40-ADAF-11F87CA629E7}" srcOrd="0" destOrd="0" presId="urn:microsoft.com/office/officeart/2008/layout/VerticalCurvedList"/>
    <dgm:cxn modelId="{E30CEE20-D365-754A-8B1D-281F6670CAA5}" type="presParOf" srcId="{05899E7F-8547-6543-8B10-3445E5786FF5}" destId="{A9F1797E-9A46-B546-9234-560892E02908}" srcOrd="7" destOrd="0" presId="urn:microsoft.com/office/officeart/2008/layout/VerticalCurvedList"/>
    <dgm:cxn modelId="{904503C1-FE00-3D44-8283-3122A92D5CF0}" type="presParOf" srcId="{05899E7F-8547-6543-8B10-3445E5786FF5}" destId="{E6D360E4-C58F-3841-B761-69803E5F883B}" srcOrd="8" destOrd="0" presId="urn:microsoft.com/office/officeart/2008/layout/VerticalCurvedList"/>
    <dgm:cxn modelId="{A7406840-C7FC-0B41-8B8F-0AA0AFB29025}" type="presParOf" srcId="{E6D360E4-C58F-3841-B761-69803E5F883B}" destId="{AF550D14-A4E2-1E4A-9E6D-B38B526289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9DB19-B492-2243-AF51-B9C2636B907A}">
      <dsp:nvSpPr>
        <dsp:cNvPr id="0" name=""/>
        <dsp:cNvSpPr/>
      </dsp:nvSpPr>
      <dsp:spPr>
        <a:xfrm>
          <a:off x="1295" y="763787"/>
          <a:ext cx="2121558" cy="2121558"/>
        </a:xfrm>
        <a:prstGeom prst="ellipse">
          <a:avLst/>
        </a:prstGeom>
        <a:solidFill>
          <a:srgbClr val="FFFFFF">
            <a:alpha val="78824"/>
          </a:srgb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Planning</a:t>
          </a:r>
        </a:p>
      </dsp:txBody>
      <dsp:txXfrm>
        <a:off x="311990" y="1074482"/>
        <a:ext cx="1500168" cy="1500168"/>
      </dsp:txXfrm>
    </dsp:sp>
    <dsp:sp modelId="{68303EA8-8980-034D-AC13-E0ED0575F31D}">
      <dsp:nvSpPr>
        <dsp:cNvPr id="0" name=""/>
        <dsp:cNvSpPr/>
      </dsp:nvSpPr>
      <dsp:spPr>
        <a:xfrm>
          <a:off x="2122853" y="763787"/>
          <a:ext cx="2121558" cy="2121558"/>
        </a:xfrm>
        <a:prstGeom prst="ellipse">
          <a:avLst/>
        </a:prstGeom>
        <a:solidFill>
          <a:srgbClr val="FFFFFF">
            <a:alpha val="78824"/>
          </a:srgb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Strategy development</a:t>
          </a:r>
        </a:p>
      </dsp:txBody>
      <dsp:txXfrm>
        <a:off x="2433548" y="1074482"/>
        <a:ext cx="1500168" cy="1500168"/>
      </dsp:txXfrm>
    </dsp:sp>
    <dsp:sp modelId="{DC7E0D65-BB6C-994D-A9FE-EFCF42864B2F}">
      <dsp:nvSpPr>
        <dsp:cNvPr id="0" name=""/>
        <dsp:cNvSpPr/>
      </dsp:nvSpPr>
      <dsp:spPr>
        <a:xfrm>
          <a:off x="4244412" y="763787"/>
          <a:ext cx="2121558" cy="2121558"/>
        </a:xfrm>
        <a:prstGeom prst="ellipse">
          <a:avLst/>
        </a:prstGeom>
        <a:solidFill>
          <a:srgbClr val="FFFFFF">
            <a:alpha val="78824"/>
          </a:srgb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Searching</a:t>
          </a:r>
        </a:p>
      </dsp:txBody>
      <dsp:txXfrm>
        <a:off x="4555107" y="1074482"/>
        <a:ext cx="1500168" cy="1500168"/>
      </dsp:txXfrm>
    </dsp:sp>
    <dsp:sp modelId="{2373D8D1-54D8-8C47-9CA9-52517FF069A6}">
      <dsp:nvSpPr>
        <dsp:cNvPr id="0" name=""/>
        <dsp:cNvSpPr/>
      </dsp:nvSpPr>
      <dsp:spPr>
        <a:xfrm>
          <a:off x="6365971" y="763787"/>
          <a:ext cx="2121558" cy="2121558"/>
        </a:xfrm>
        <a:prstGeom prst="ellipse">
          <a:avLst/>
        </a:prstGeom>
        <a:solidFill>
          <a:srgbClr val="FFFFFF">
            <a:alpha val="78824"/>
          </a:srgb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Screening</a:t>
          </a:r>
        </a:p>
      </dsp:txBody>
      <dsp:txXfrm>
        <a:off x="6676666" y="1074482"/>
        <a:ext cx="1500168" cy="1500168"/>
      </dsp:txXfrm>
    </dsp:sp>
    <dsp:sp modelId="{D0205B05-7EFE-8946-A1F9-794BB269A9AE}">
      <dsp:nvSpPr>
        <dsp:cNvPr id="0" name=""/>
        <dsp:cNvSpPr/>
      </dsp:nvSpPr>
      <dsp:spPr>
        <a:xfrm>
          <a:off x="8487530" y="763787"/>
          <a:ext cx="2121558" cy="2121558"/>
        </a:xfrm>
        <a:prstGeom prst="ellipse">
          <a:avLst/>
        </a:prstGeom>
        <a:solidFill>
          <a:srgbClr val="FFFFFF">
            <a:alpha val="78824"/>
          </a:srgb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Evaluation</a:t>
          </a:r>
        </a:p>
      </dsp:txBody>
      <dsp:txXfrm>
        <a:off x="8798225" y="1074482"/>
        <a:ext cx="1500168" cy="1500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6C8EE-F9BF-7F45-ADC8-3CA9A4CC13F7}">
      <dsp:nvSpPr>
        <dsp:cNvPr id="0" name=""/>
        <dsp:cNvSpPr/>
      </dsp:nvSpPr>
      <dsp:spPr>
        <a:xfrm>
          <a:off x="-4562999" y="-746936"/>
          <a:ext cx="5805132" cy="5805132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E8691-1538-7643-9E31-ACF24FE22488}">
      <dsp:nvSpPr>
        <dsp:cNvPr id="0" name=""/>
        <dsp:cNvSpPr/>
      </dsp:nvSpPr>
      <dsp:spPr>
        <a:xfrm>
          <a:off x="798656" y="331449"/>
          <a:ext cx="9956566" cy="663244"/>
        </a:xfrm>
        <a:prstGeom prst="rect">
          <a:avLst/>
        </a:prstGeom>
        <a:solidFill>
          <a:srgbClr val="FFFFFF">
            <a:alpha val="74902"/>
          </a:srgb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45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  Screens candidates, schedules interviews, answers questions electronically</a:t>
          </a:r>
        </a:p>
      </dsp:txBody>
      <dsp:txXfrm>
        <a:off x="798656" y="331449"/>
        <a:ext cx="9956566" cy="663244"/>
      </dsp:txXfrm>
    </dsp:sp>
    <dsp:sp modelId="{47093FDB-8998-9040-8A52-510285BC8BF3}">
      <dsp:nvSpPr>
        <dsp:cNvPr id="0" name=""/>
        <dsp:cNvSpPr/>
      </dsp:nvSpPr>
      <dsp:spPr>
        <a:xfrm>
          <a:off x="-226018" y="145994"/>
          <a:ext cx="2049349" cy="990099"/>
        </a:xfrm>
        <a:prstGeom prst="ellipse">
          <a:avLst/>
        </a:prstGeom>
        <a:solidFill>
          <a:srgbClr val="FFFFFF"/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E69EF-52F7-6041-B96C-D4B12161EC4E}">
      <dsp:nvSpPr>
        <dsp:cNvPr id="0" name=""/>
        <dsp:cNvSpPr/>
      </dsp:nvSpPr>
      <dsp:spPr>
        <a:xfrm>
          <a:off x="1178909" y="1326488"/>
          <a:ext cx="9576313" cy="663244"/>
        </a:xfrm>
        <a:prstGeom prst="rect">
          <a:avLst/>
        </a:prstGeom>
        <a:solidFill>
          <a:srgbClr val="FFFFFF">
            <a:alpha val="74902"/>
          </a:srgb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45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Creates custom short lists of candidates based on a job description</a:t>
          </a:r>
        </a:p>
      </dsp:txBody>
      <dsp:txXfrm>
        <a:off x="1178909" y="1326488"/>
        <a:ext cx="9576313" cy="663244"/>
      </dsp:txXfrm>
    </dsp:sp>
    <dsp:sp modelId="{B7F0EE19-C178-134C-8CE5-FB9EB5FE22FE}">
      <dsp:nvSpPr>
        <dsp:cNvPr id="0" name=""/>
        <dsp:cNvSpPr/>
      </dsp:nvSpPr>
      <dsp:spPr>
        <a:xfrm>
          <a:off x="0" y="1137376"/>
          <a:ext cx="2054448" cy="1041467"/>
        </a:xfrm>
        <a:prstGeom prst="ellipse">
          <a:avLst/>
        </a:prstGeom>
        <a:solidFill>
          <a:srgbClr val="FFFFFF"/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FBB15-1D24-2A47-A31A-2D095E78BE63}">
      <dsp:nvSpPr>
        <dsp:cNvPr id="0" name=""/>
        <dsp:cNvSpPr/>
      </dsp:nvSpPr>
      <dsp:spPr>
        <a:xfrm>
          <a:off x="1178909" y="2321526"/>
          <a:ext cx="9576313" cy="663244"/>
        </a:xfrm>
        <a:prstGeom prst="rect">
          <a:avLst/>
        </a:prstGeom>
        <a:solidFill>
          <a:srgbClr val="FFFFFF">
            <a:alpha val="74902"/>
          </a:srgb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45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Designed for mid market companies; screens and schedules candidates </a:t>
          </a:r>
        </a:p>
      </dsp:txBody>
      <dsp:txXfrm>
        <a:off x="1178909" y="2321526"/>
        <a:ext cx="9576313" cy="663244"/>
      </dsp:txXfrm>
    </dsp:sp>
    <dsp:sp modelId="{BC8297CE-D70D-1F40-ADAF-11F87CA629E7}">
      <dsp:nvSpPr>
        <dsp:cNvPr id="0" name=""/>
        <dsp:cNvSpPr/>
      </dsp:nvSpPr>
      <dsp:spPr>
        <a:xfrm>
          <a:off x="0" y="2194403"/>
          <a:ext cx="2033896" cy="1010842"/>
        </a:xfrm>
        <a:prstGeom prst="ellipse">
          <a:avLst/>
        </a:prstGeom>
        <a:solidFill>
          <a:srgbClr val="FFFFFF"/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1797E-9A46-B546-9234-560892E02908}">
      <dsp:nvSpPr>
        <dsp:cNvPr id="0" name=""/>
        <dsp:cNvSpPr/>
      </dsp:nvSpPr>
      <dsp:spPr>
        <a:xfrm>
          <a:off x="798656" y="3316565"/>
          <a:ext cx="9956566" cy="663244"/>
        </a:xfrm>
        <a:prstGeom prst="rect">
          <a:avLst/>
        </a:prstGeom>
        <a:solidFill>
          <a:srgbClr val="FFFFFF">
            <a:alpha val="74902"/>
          </a:srgb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45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   Helps write job descriptions making them less biased and less cliched</a:t>
          </a:r>
        </a:p>
      </dsp:txBody>
      <dsp:txXfrm>
        <a:off x="798656" y="3316565"/>
        <a:ext cx="9956566" cy="663244"/>
      </dsp:txXfrm>
    </dsp:sp>
    <dsp:sp modelId="{AF550D14-A4E2-1E4A-9E6D-B38B52628978}">
      <dsp:nvSpPr>
        <dsp:cNvPr id="0" name=""/>
        <dsp:cNvSpPr/>
      </dsp:nvSpPr>
      <dsp:spPr>
        <a:xfrm>
          <a:off x="-251988" y="3256052"/>
          <a:ext cx="2101289" cy="977903"/>
        </a:xfrm>
        <a:prstGeom prst="ellipse">
          <a:avLst/>
        </a:prstGeom>
        <a:solidFill>
          <a:srgbClr val="FFFFFF"/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8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tif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forbescoachescouncil/2019/08/14/10-downsides-of-using-artificial-intelligence-in-the-hiring-process/?sh=3f61c85c685e" TargetMode="External"/><Relationship Id="rId2" Type="http://schemas.openxmlformats.org/officeDocument/2006/relationships/hyperlink" Target="https://www.selectsoftwarereviews.com/buyer-guide/ai-recrui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bes.com/sites/forbescoachescouncil/2018/08/10/10-ways-artificial-intelligence-will-change-recruitment-practices/?sh=3f8bb8c13a2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FC13-0A77-7645-9618-B4615677F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is AI changing Job Recruitment?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58A81-7C69-FD44-A354-2BA8A70162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Eleanor </a:t>
            </a:r>
            <a:r>
              <a:rPr lang="en-US" dirty="0" err="1"/>
              <a:t>felton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6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0252-AB85-1843-999B-3715593D6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63" y="3591927"/>
            <a:ext cx="9811084" cy="3649133"/>
          </a:xfrm>
        </p:spPr>
        <p:txBody>
          <a:bodyPr>
            <a:normAutofit/>
          </a:bodyPr>
          <a:lstStyle/>
          <a:p>
            <a:r>
              <a:rPr lang="en-US" sz="2800" dirty="0"/>
              <a:t>AI is being used in all areas of recruitment but most effectively in the screening process</a:t>
            </a:r>
          </a:p>
          <a:p>
            <a:r>
              <a:rPr lang="en-US" sz="2800" dirty="0"/>
              <a:t>As these systems develop AI will be used more in the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D62-9F49-094F-80C6-4DCAB324B1D8}"/>
              </a:ext>
            </a:extLst>
          </p:cNvPr>
          <p:cNvSpPr txBox="1"/>
          <p:nvPr/>
        </p:nvSpPr>
        <p:spPr>
          <a:xfrm>
            <a:off x="4637608" y="2987003"/>
            <a:ext cx="59709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16%</a:t>
            </a:r>
            <a:r>
              <a:rPr lang="en-US" sz="3600" b="1" dirty="0"/>
              <a:t> </a:t>
            </a:r>
            <a:r>
              <a:rPr lang="en-US" sz="2800" dirty="0"/>
              <a:t>of  jobs are expected to be replaced by AI within the next 10 years.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899226C-2B3E-3B46-A409-4DA2BF710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19845"/>
              </p:ext>
            </p:extLst>
          </p:nvPr>
        </p:nvGraphicFramePr>
        <p:xfrm>
          <a:off x="57536" y="818157"/>
          <a:ext cx="5588000" cy="329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30BF6F8-ACA1-3F4F-BB66-AC967993F5C7}"/>
              </a:ext>
            </a:extLst>
          </p:cNvPr>
          <p:cNvSpPr/>
          <p:nvPr/>
        </p:nvSpPr>
        <p:spPr>
          <a:xfrm>
            <a:off x="4637608" y="967452"/>
            <a:ext cx="6900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32% </a:t>
            </a:r>
            <a:r>
              <a:rPr lang="en-US" sz="2800" dirty="0"/>
              <a:t>of employers have deployed mobile-friendly applications and screening processes to make it easier for candidates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F7352-C2E9-0F43-900B-BC9638B75A90}"/>
              </a:ext>
            </a:extLst>
          </p:cNvPr>
          <p:cNvSpPr/>
          <p:nvPr/>
        </p:nvSpPr>
        <p:spPr>
          <a:xfrm>
            <a:off x="638202" y="-343269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HR</a:t>
            </a:r>
          </a:p>
        </p:txBody>
      </p:sp>
    </p:spTree>
    <p:extLst>
      <p:ext uri="{BB962C8B-B14F-4D97-AF65-F5344CB8AC3E}">
        <p14:creationId xmlns:p14="http://schemas.microsoft.com/office/powerpoint/2010/main" val="332585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2355-998A-4748-A9AA-58BA04C7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2F526-D739-8346-B5F1-CC5548134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815" y="4448257"/>
            <a:ext cx="4709054" cy="576262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F08C-1BBA-8B42-811E-CC01A117E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815" y="5058955"/>
            <a:ext cx="4996923" cy="814309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Better, cheaper, faster</a:t>
            </a:r>
          </a:p>
          <a:p>
            <a:r>
              <a:rPr lang="en-US" sz="1600" dirty="0"/>
              <a:t>Frees up recruiter’s time for more people-to-people interaction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1A5E77-D303-244B-A22D-B1B01731B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5427" y="4448257"/>
            <a:ext cx="4722813" cy="576262"/>
          </a:xfrm>
        </p:spPr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44CA0F-A5AA-5341-933A-ABE0FAC42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32906" y="5058955"/>
            <a:ext cx="4995334" cy="8143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AI is still relatively new and needs people behind it to check for errors and biases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B3A29-55F7-D840-9B43-6502D32EF1B0}"/>
              </a:ext>
            </a:extLst>
          </p:cNvPr>
          <p:cNvSpPr txBox="1"/>
          <p:nvPr/>
        </p:nvSpPr>
        <p:spPr>
          <a:xfrm>
            <a:off x="685801" y="2020592"/>
            <a:ext cx="10755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Artificial intelligence (AI) </a:t>
            </a:r>
            <a:r>
              <a:rPr lang="en-US" sz="2000" dirty="0"/>
              <a:t>– computer systems that aggregate and interpret data allowing them to ”learn” and mimic human cognitive functions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Recruiters use ATS (applicant tracking system) software to handle recruitment and hiring data and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 recruiting software integrates with  ATS systems causing the following benefits and drawbacks </a:t>
            </a:r>
          </a:p>
        </p:txBody>
      </p:sp>
    </p:spTree>
    <p:extLst>
      <p:ext uri="{BB962C8B-B14F-4D97-AF65-F5344CB8AC3E}">
        <p14:creationId xmlns:p14="http://schemas.microsoft.com/office/powerpoint/2010/main" val="296232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0936-8D60-494C-AB44-CEC86B52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stages of recruitment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57B91E-98CD-BE41-8ABC-90EFAA04C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934320"/>
              </p:ext>
            </p:extLst>
          </p:nvPr>
        </p:nvGraphicFramePr>
        <p:xfrm>
          <a:off x="845155" y="1495300"/>
          <a:ext cx="10610384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E2BD62-DA2C-834A-B191-8E966FA86A78}"/>
              </a:ext>
            </a:extLst>
          </p:cNvPr>
          <p:cNvSpPr txBox="1"/>
          <p:nvPr/>
        </p:nvSpPr>
        <p:spPr>
          <a:xfrm>
            <a:off x="1402536" y="4959767"/>
            <a:ext cx="951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purpose of recruitment is to provide the company with a pool of qualified applicants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large and small companies are successfully using AI for candidate screening</a:t>
            </a:r>
          </a:p>
        </p:txBody>
      </p:sp>
    </p:spTree>
    <p:extLst>
      <p:ext uri="{BB962C8B-B14F-4D97-AF65-F5344CB8AC3E}">
        <p14:creationId xmlns:p14="http://schemas.microsoft.com/office/powerpoint/2010/main" val="204397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E1EA-8A27-F04F-95C0-8DCE8EDB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155" y="817054"/>
            <a:ext cx="6394082" cy="1456267"/>
          </a:xfrm>
        </p:spPr>
        <p:txBody>
          <a:bodyPr/>
          <a:lstStyle/>
          <a:p>
            <a:r>
              <a:rPr lang="en-US" dirty="0"/>
              <a:t>Screening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610C1-B627-3440-AEE3-CBDE55D5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986" y="2391813"/>
            <a:ext cx="6394082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Recruiters usually screen candidates through: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Video</a:t>
            </a:r>
          </a:p>
          <a:p>
            <a:r>
              <a:rPr lang="en-US" sz="2400" dirty="0"/>
              <a:t>Chat Bot Questioning</a:t>
            </a:r>
          </a:p>
          <a:p>
            <a:r>
              <a:rPr lang="en-US" sz="2400" dirty="0"/>
              <a:t>Text Messaging</a:t>
            </a:r>
          </a:p>
          <a:p>
            <a:r>
              <a:rPr lang="en-US" sz="2400" dirty="0"/>
              <a:t>WhatsApp</a:t>
            </a:r>
          </a:p>
          <a:p>
            <a:r>
              <a:rPr lang="en-US" sz="2400" dirty="0"/>
              <a:t>Other conversational user interface platforms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7E3BA-069D-674F-8B7D-354DAF5C3489}"/>
              </a:ext>
            </a:extLst>
          </p:cNvPr>
          <p:cNvSpPr txBox="1"/>
          <p:nvPr/>
        </p:nvSpPr>
        <p:spPr>
          <a:xfrm>
            <a:off x="1574623" y="5640836"/>
            <a:ext cx="2766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Candidate Follow-ups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57BECF-2786-8242-AE63-1483D18C24A3}"/>
              </a:ext>
            </a:extLst>
          </p:cNvPr>
          <p:cNvGrpSpPr/>
          <p:nvPr/>
        </p:nvGrpSpPr>
        <p:grpSpPr>
          <a:xfrm>
            <a:off x="805219" y="548585"/>
            <a:ext cx="3070324" cy="2957710"/>
            <a:chOff x="6365971" y="763787"/>
            <a:chExt cx="2121558" cy="21215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EDDD3B4-12C5-6A4B-A667-236C485DFF06}"/>
                </a:ext>
              </a:extLst>
            </p:cNvPr>
            <p:cNvSpPr/>
            <p:nvPr/>
          </p:nvSpPr>
          <p:spPr>
            <a:xfrm>
              <a:off x="6365971" y="763787"/>
              <a:ext cx="2121558" cy="2121558"/>
            </a:xfrm>
            <a:prstGeom prst="ellipse">
              <a:avLst/>
            </a:prstGeom>
            <a:solidFill>
              <a:srgbClr val="FFFFFF">
                <a:alpha val="78824"/>
              </a:srgb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F3F41007-69CC-7440-B322-BC84BD3E221E}"/>
                </a:ext>
              </a:extLst>
            </p:cNvPr>
            <p:cNvSpPr txBox="1"/>
            <p:nvPr/>
          </p:nvSpPr>
          <p:spPr>
            <a:xfrm>
              <a:off x="6676666" y="1074482"/>
              <a:ext cx="1500168" cy="1500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/>
                <a:t>Screening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98B2B7-AA10-214C-BF0D-F5143540E596}"/>
              </a:ext>
            </a:extLst>
          </p:cNvPr>
          <p:cNvSpPr txBox="1"/>
          <p:nvPr/>
        </p:nvSpPr>
        <p:spPr>
          <a:xfrm>
            <a:off x="1574623" y="4805092"/>
            <a:ext cx="2766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Scheduling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767E20-5A1E-5440-92EF-1893913D1992}"/>
              </a:ext>
            </a:extLst>
          </p:cNvPr>
          <p:cNvSpPr txBox="1"/>
          <p:nvPr/>
        </p:nvSpPr>
        <p:spPr>
          <a:xfrm>
            <a:off x="1108897" y="3867799"/>
            <a:ext cx="276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 can assist with: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7A40E0-970F-204E-864D-521B77BEBB14}"/>
              </a:ext>
            </a:extLst>
          </p:cNvPr>
          <p:cNvSpPr/>
          <p:nvPr/>
        </p:nvSpPr>
        <p:spPr>
          <a:xfrm>
            <a:off x="558558" y="4568372"/>
            <a:ext cx="896367" cy="817663"/>
          </a:xfrm>
          <a:prstGeom prst="ellipse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6A364F-F408-E04D-99B6-7CE88C632651}"/>
              </a:ext>
            </a:extLst>
          </p:cNvPr>
          <p:cNvSpPr/>
          <p:nvPr/>
        </p:nvSpPr>
        <p:spPr>
          <a:xfrm>
            <a:off x="533158" y="5487051"/>
            <a:ext cx="896367" cy="817663"/>
          </a:xfrm>
          <a:prstGeom prst="ellipse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Graphic 14" descr="Daily calendar">
            <a:extLst>
              <a:ext uri="{FF2B5EF4-FFF2-40B4-BE49-F238E27FC236}">
                <a16:creationId xmlns:a16="http://schemas.microsoft.com/office/drawing/2014/main" id="{BCD8FB70-C37E-D547-BD0F-D6765ACEF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655" y="4653949"/>
            <a:ext cx="616567" cy="616567"/>
          </a:xfrm>
          <a:prstGeom prst="rect">
            <a:avLst/>
          </a:prstGeom>
        </p:spPr>
      </p:pic>
      <p:pic>
        <p:nvPicPr>
          <p:cNvPr id="17" name="Graphic 16" descr="Address Book">
            <a:extLst>
              <a:ext uri="{FF2B5EF4-FFF2-40B4-BE49-F238E27FC236}">
                <a16:creationId xmlns:a16="http://schemas.microsoft.com/office/drawing/2014/main" id="{5A3519D3-DD84-4B4E-BC4C-C682573B3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42" y="5619064"/>
            <a:ext cx="582254" cy="5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99B7B4-77DD-D34B-937A-1C227874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19" y="545237"/>
            <a:ext cx="6746671" cy="1456267"/>
          </a:xfrm>
        </p:spPr>
        <p:txBody>
          <a:bodyPr/>
          <a:lstStyle/>
          <a:p>
            <a:r>
              <a:rPr lang="en-US" dirty="0"/>
              <a:t>Popular Ai screening tools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9E29B00-4BF6-B543-B92E-E56B55584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589083"/>
              </p:ext>
            </p:extLst>
          </p:nvPr>
        </p:nvGraphicFramePr>
        <p:xfrm>
          <a:off x="848672" y="1844341"/>
          <a:ext cx="10503234" cy="431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5A8E652-16B1-5E47-9611-ACFB69443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077" y="3253079"/>
            <a:ext cx="1873250" cy="470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0C7BF-D404-9146-9B91-08F96273FA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68" y="4168866"/>
            <a:ext cx="1873250" cy="682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FAC6B3-023F-1047-9B64-B5C210837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345" y="5162035"/>
            <a:ext cx="2084254" cy="763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F45386-158F-694D-AD7E-E21FEF356F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382" y="2128110"/>
            <a:ext cx="1639887" cy="7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Young couple buying a car in a car showroom Free Photo">
            <a:extLst>
              <a:ext uri="{FF2B5EF4-FFF2-40B4-BE49-F238E27FC236}">
                <a16:creationId xmlns:a16="http://schemas.microsoft.com/office/drawing/2014/main" id="{54DC2EFA-1CFF-E34F-8E60-F1369C0C9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C4072-B212-FF41-BDB1-B7C0E7A9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6680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/>
              <a:t>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AFD6E-3DD3-7E42-BE2A-95697C5E8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dirty="0"/>
              <a:t>Can be off-putting for candidates</a:t>
            </a:r>
          </a:p>
          <a:p>
            <a:r>
              <a:rPr lang="en-US" sz="2400" dirty="0"/>
              <a:t>Learns human biases</a:t>
            </a:r>
          </a:p>
          <a:p>
            <a:r>
              <a:rPr lang="en-US" sz="2400" dirty="0"/>
              <a:t>Doesn’t assess tone, personality, or soft skills</a:t>
            </a:r>
          </a:p>
          <a:p>
            <a:r>
              <a:rPr lang="en-US" sz="2400" dirty="0"/>
              <a:t>Can’t predict cultural fit</a:t>
            </a:r>
          </a:p>
          <a:p>
            <a:r>
              <a:rPr lang="en-US" sz="2400" dirty="0"/>
              <a:t>Can’t think outside of the box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758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075E-24D8-6445-8B41-F8D32FC3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858255"/>
            <a:ext cx="10131425" cy="1456267"/>
          </a:xfrm>
        </p:spPr>
        <p:txBody>
          <a:bodyPr/>
          <a:lstStyle/>
          <a:p>
            <a:r>
              <a:rPr lang="en-US" dirty="0"/>
              <a:t>What this means for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62DBD-AB63-7440-B601-035865EEF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03013"/>
            <a:ext cx="10131425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Job seekers will need to develop skills to interact with intelligent recruitment platforms effectively</a:t>
            </a:r>
          </a:p>
          <a:p>
            <a:pPr lvl="1"/>
            <a:r>
              <a:rPr lang="en-US" sz="2400" dirty="0"/>
              <a:t>Voice, energy, and pace of speech are important</a:t>
            </a:r>
          </a:p>
          <a:p>
            <a:pPr lvl="1"/>
            <a:r>
              <a:rPr lang="en-US" sz="2400" dirty="0"/>
              <a:t>Use of fillers, facial micro-expressions and body language can be read by AI</a:t>
            </a:r>
          </a:p>
          <a:p>
            <a:r>
              <a:rPr lang="en-US" sz="2800" dirty="0"/>
              <a:t>Resume formatting is important to ensure that your application is considered</a:t>
            </a:r>
          </a:p>
          <a:p>
            <a:pPr lvl="1"/>
            <a:r>
              <a:rPr lang="en-US" sz="2400" dirty="0"/>
              <a:t>Utilize keywords associated with the position and data points to set yourself apart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655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ED67-FE46-3A4A-A36E-8CF0F0DB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61007"/>
            <a:ext cx="10131425" cy="1456267"/>
          </a:xfrm>
        </p:spPr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D3DD-DB9D-9B4F-8110-DFE086D79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89141"/>
            <a:ext cx="10131425" cy="364913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https://www.selectsoftwarereviews.com/buyer-guide/ai-recruiting</a:t>
            </a:r>
            <a:endParaRPr lang="en-US" dirty="0"/>
          </a:p>
          <a:p>
            <a:r>
              <a:rPr lang="en-US" dirty="0">
                <a:hlinkClick r:id="rId3"/>
              </a:rPr>
              <a:t>https://www.forbes.com/sites/forbescoachescouncil/2019/08/14/10-downsides-of-using-artificial-intelligence-in-the-hiring-process/?sh=3f61c85c685e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https://www.forbes.com/sites/forbescoachescouncil/2018/08/10/10-ways-artificial-intelligence-will-change-recruitment-practices/?sh=3f8bb8c13a2c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77821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416</Words>
  <Application>Microsoft Macintosh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How is AI changing Job Recruitment? </vt:lpstr>
      <vt:lpstr>PowerPoint Presentation</vt:lpstr>
      <vt:lpstr>Overview</vt:lpstr>
      <vt:lpstr>The stages of recruitment</vt:lpstr>
      <vt:lpstr>Screening strategies</vt:lpstr>
      <vt:lpstr>Popular Ai screening tools</vt:lpstr>
      <vt:lpstr>drawbacks</vt:lpstr>
      <vt:lpstr>What this means for applicants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AI changing Job Recruitment? </dc:title>
  <dc:creator>Eleanor Felton</dc:creator>
  <cp:lastModifiedBy>Eleanor Felton</cp:lastModifiedBy>
  <cp:revision>7</cp:revision>
  <dcterms:created xsi:type="dcterms:W3CDTF">2020-11-03T16:56:57Z</dcterms:created>
  <dcterms:modified xsi:type="dcterms:W3CDTF">2020-11-18T13:16:59Z</dcterms:modified>
</cp:coreProperties>
</file>