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4" r:id="rId5"/>
    <p:sldId id="274" r:id="rId6"/>
    <p:sldId id="263" r:id="rId7"/>
    <p:sldId id="266" r:id="rId8"/>
    <p:sldId id="267" r:id="rId9"/>
    <p:sldId id="270" r:id="rId10"/>
    <p:sldId id="272" r:id="rId11"/>
    <p:sldId id="271" r:id="rId12"/>
    <p:sldId id="273" r:id="rId13"/>
    <p:sldId id="262" r:id="rId14"/>
    <p:sldId id="269" r:id="rId15"/>
    <p:sldId id="275" r:id="rId16"/>
    <p:sldId id="261" r:id="rId17"/>
    <p:sldId id="276" r:id="rId18"/>
    <p:sldId id="260" r:id="rId19"/>
    <p:sldId id="259" r:id="rId20"/>
    <p:sldId id="268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60"/>
  </p:normalViewPr>
  <p:slideViewPr>
    <p:cSldViewPr>
      <p:cViewPr>
        <p:scale>
          <a:sx n="71" d="100"/>
          <a:sy n="71" d="100"/>
        </p:scale>
        <p:origin x="-600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94A32C-86CA-4658-A6B5-C8FEB2C2B693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950344-3482-4FB8-A222-539D772D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4A32C-86CA-4658-A6B5-C8FEB2C2B693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50344-3482-4FB8-A222-539D772D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4A32C-86CA-4658-A6B5-C8FEB2C2B693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50344-3482-4FB8-A222-539D772D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4A32C-86CA-4658-A6B5-C8FEB2C2B693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50344-3482-4FB8-A222-539D772D84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4A32C-86CA-4658-A6B5-C8FEB2C2B693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50344-3482-4FB8-A222-539D772D84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4A32C-86CA-4658-A6B5-C8FEB2C2B693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50344-3482-4FB8-A222-539D772D84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4A32C-86CA-4658-A6B5-C8FEB2C2B693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50344-3482-4FB8-A222-539D772D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4A32C-86CA-4658-A6B5-C8FEB2C2B693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50344-3482-4FB8-A222-539D772D84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4A32C-86CA-4658-A6B5-C8FEB2C2B693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50344-3482-4FB8-A222-539D772D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994A32C-86CA-4658-A6B5-C8FEB2C2B693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50344-3482-4FB8-A222-539D772D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94A32C-86CA-4658-A6B5-C8FEB2C2B693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950344-3482-4FB8-A222-539D772D84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994A32C-86CA-4658-A6B5-C8FEB2C2B693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E950344-3482-4FB8-A222-539D772D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214686"/>
            <a:ext cx="7772400" cy="1829761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600" dirty="0" smtClean="0"/>
              <a:t>Техническое обслуживание и ремонт устройств релейной защиты и автоматики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 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                                                                                              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         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РАБОТА 2\ФОТО СПЕЦ\IMG_0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684" y="214290"/>
            <a:ext cx="7809761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66"/>
            <a:ext cx="766700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86050" y="5357826"/>
            <a:ext cx="4927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Устройство реле времени 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 2\ФОТО СПЕЦ\IMG_0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10" y="357166"/>
            <a:ext cx="7524037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1.3. Устройство МТЗ                                                                               </a:t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1357298"/>
            <a:ext cx="88582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Максимальная токовая защита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проста по устройству, на­дежна и широко применяется для защиты электрических сетей и раз­личного силового электрооборудования (генераторов, транс­форматоров, электродвигателей и др.).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Основ­ными параметрами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максимальной токовой защиты являются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 срабатывания и выдержка времени.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Максимальная токовая защита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состоит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из двух органов: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пyскового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органа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который выявляет момент возникновения короткого замыкания или другого нарушения нормального режима и производит пуск защиты, 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замедляющего органа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вы­держки времени), который замедляет действие защиты для обеспечения селективности. В качестве пусковых органов максимальной токовой защиты используются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максимальные токовые реле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в качестве замед­ляющего органа —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реле времени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1571604" y="571480"/>
            <a:ext cx="6715172" cy="5572164"/>
            <a:chOff x="2452" y="4118"/>
            <a:chExt cx="4899" cy="4695"/>
          </a:xfrm>
        </p:grpSpPr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</a:blip>
            <a:srcRect/>
            <a:stretch>
              <a:fillRect/>
            </a:stretch>
          </p:blipFill>
          <p:spPr bwMode="auto">
            <a:xfrm>
              <a:off x="2477" y="4118"/>
              <a:ext cx="4874" cy="3658"/>
            </a:xfrm>
            <a:prstGeom prst="rect">
              <a:avLst/>
            </a:prstGeom>
            <a:noFill/>
          </p:spPr>
        </p:pic>
        <p:sp>
          <p:nvSpPr>
            <p:cNvPr id="26628" name="Text Box 4"/>
            <p:cNvSpPr txBox="1">
              <a:spLocks noChangeArrowheads="1"/>
            </p:cNvSpPr>
            <p:nvPr/>
          </p:nvSpPr>
          <p:spPr bwMode="auto">
            <a:xfrm>
              <a:off x="2452" y="7826"/>
              <a:ext cx="4816" cy="98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cs typeface="Arial" pitchFamily="34" charset="0"/>
                </a:rPr>
                <a:t>Схема максимальной токовой защиты с двумя реле</a:t>
              </a:r>
            </a:p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cs typeface="Arial" pitchFamily="34" charset="0"/>
                </a:rPr>
                <a:t>РТВ:</a:t>
              </a:r>
            </a:p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ТЗР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cs typeface="Arial" pitchFamily="34" charset="0"/>
                </a:rPr>
                <a:t>— трансформатор земляной разъемный, </a:t>
              </a:r>
              <a:r>
                <a:rPr kumimoji="0" lang="ru-RU" sz="16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Р</a:t>
              </a:r>
              <a:r>
                <a:rPr kumimoji="0" lang="ru-RU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 </a:t>
              </a:r>
              <a:r>
                <a:rPr lang="ru-RU" sz="1600" i="1" dirty="0" smtClean="0">
                  <a:latin typeface="Georgia" pitchFamily="18" charset="0"/>
                  <a:cs typeface="Arial" pitchFamily="34" charset="0"/>
                </a:rPr>
                <a:t>-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cs typeface="Arial" pitchFamily="34" charset="0"/>
                </a:rPr>
                <a:t>разъединитель,. </a:t>
              </a:r>
              <a:r>
                <a:rPr kumimoji="0" lang="ru-RU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ТТ —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cs typeface="Arial" pitchFamily="34" charset="0"/>
                </a:rPr>
                <a:t>трансформатор тока, </a:t>
              </a:r>
              <a:r>
                <a:rPr kumimoji="0" lang="ru-RU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В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cs typeface="Arial" pitchFamily="34" charset="0"/>
                </a:rPr>
                <a:t>— выключатель, </a:t>
              </a: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cs typeface="Arial" pitchFamily="34" charset="0"/>
                </a:rPr>
                <a:t>РТВ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cs typeface="Arial" pitchFamily="34" charset="0"/>
                </a:rPr>
                <a:t>— реле  токовое с выдержкой времени, </a:t>
              </a: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cs typeface="Arial" pitchFamily="34" charset="0"/>
                </a:rPr>
                <a:t>А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cs typeface="Arial" pitchFamily="34" charset="0"/>
                </a:rPr>
                <a:t>— амперметр. У — указательное (.сигнальное) реле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РАБОТА 2\ФОТО СПЕЦ\P108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7810554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1.4. Ремонт и обслуживание механической и электрической части устройств РЗ и А</a:t>
            </a:r>
            <a:endParaRPr lang="ru-RU" sz="28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457749"/>
            <a:ext cx="892971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механической части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аппаратов РЗА относятся корпуса и несущие конструкции (цоколи, панели, шасси, кожухи и др.), электромеханические механизмы, детали внешнего оформления и крепежные элементы. При ремонте наиболее часто при­ходится иметь дело с опорами поворачивающихся частей механизмов, противодействующими пружинами, а из деталей внешнего оформления - со шкалами. Отдельные детали и механизмы исправляют, заменяют запасными, а некоторые из­готовляют на месте.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электрической части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аппаратов РЗА относятся намоточ­ные изделия (обмотки и катушки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магнитопроводы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них), электрические контакты (различные контактные соединения и разрывные контакты), а также резисторы, конденсаторы, выключатели, полупроводниковые приборы (диоды, транзи­сторы, тиристоры). При их ремонте в основном приходится выполнять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намоточные работы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также выправлять и регу­лировать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контакты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Неисправные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электрорадиокомпоненты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как правило, ремонту не подлежат и заменяются новыми.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РАБОТА 2\ФОТО СПЕЦ\P108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95618" y="833443"/>
            <a:ext cx="6667542" cy="5000657"/>
          </a:xfrm>
          <a:prstGeom prst="rect">
            <a:avLst/>
          </a:prstGeom>
          <a:noFill/>
        </p:spPr>
      </p:pic>
      <p:pic>
        <p:nvPicPr>
          <p:cNvPr id="30723" name="Picture 3" descr="D:\РАБОТА 2\ФОТО СПЕЦ\IMG_0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143248"/>
            <a:ext cx="3523916" cy="2643206"/>
          </a:xfrm>
          <a:prstGeom prst="rect">
            <a:avLst/>
          </a:prstGeom>
          <a:noFill/>
        </p:spPr>
      </p:pic>
      <p:pic>
        <p:nvPicPr>
          <p:cNvPr id="30724" name="Picture 4" descr="D:\РАБОТА 2\ФОТО СПЕЦ\IMG_03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0"/>
            <a:ext cx="352391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2.Охрана </a:t>
            </a:r>
            <a:br>
              <a:rPr lang="ru-RU" sz="6600" dirty="0" smtClean="0"/>
            </a:br>
            <a:r>
              <a:rPr lang="ru-RU" sz="6600" dirty="0" smtClean="0"/>
              <a:t>труда                                                                                                                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357430"/>
            <a:ext cx="4665070" cy="403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2.1. </a:t>
            </a:r>
            <a:r>
              <a:rPr lang="ru-RU" sz="4000" dirty="0" smtClean="0"/>
              <a:t>Охрана труда</a:t>
            </a:r>
            <a:r>
              <a:rPr lang="ru-RU" sz="4000" dirty="0" smtClean="0"/>
              <a:t> </a:t>
            </a:r>
            <a:r>
              <a:rPr lang="ru-RU" sz="4000" dirty="0" smtClean="0"/>
              <a:t>при обслуживании устройств </a:t>
            </a:r>
            <a:br>
              <a:rPr lang="ru-RU" sz="4000" dirty="0" smtClean="0"/>
            </a:br>
            <a:r>
              <a:rPr lang="ru-RU" sz="4000" dirty="0" smtClean="0"/>
              <a:t>РЗ и А</a:t>
            </a: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856375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обеспечения безопасности работ, проводимых в цепях измерительных приборов  и  устройств  релейной  защиты,  все  вторичные  об­мотки измерительных трансформаторов тока и напряжения должны иметь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постоянное заземление. В сложных схемах релейной защиты для группы электрически соединенных вторичных обмоток трансформаторов тока независимо от их числа допускается осуществление заземления только в одной точке.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необходимости разрыва токовой цепи измерительных приборов и реле цепь вторичной обмотки трансформатора тока должна быть предварительно закорочена на специально предназначенных для этого зажимах.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Запрещается производить в цепях между трансформатором тока и зажимами, где установлена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закоротка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работы, которые могут привести к размыканию цепи.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3300" dirty="0" smtClean="0"/>
              <a:t> </a:t>
            </a:r>
          </a:p>
          <a:p>
            <a:pPr>
              <a:buNone/>
            </a:pPr>
            <a:r>
              <a:rPr lang="ru-RU" sz="3300" dirty="0" smtClean="0"/>
              <a:t> </a:t>
            </a:r>
            <a:r>
              <a:rPr lang="ru-RU" sz="5000" dirty="0" smtClean="0"/>
              <a:t>Введение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5000" dirty="0" smtClean="0"/>
              <a:t>1. Техническое обслуживание и ремонт устройств релейной </a:t>
            </a:r>
          </a:p>
          <a:p>
            <a:pPr>
              <a:buNone/>
            </a:pPr>
            <a:r>
              <a:rPr lang="ru-RU" sz="5000" dirty="0" smtClean="0"/>
              <a:t>защиты и автоматики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5000" dirty="0" smtClean="0"/>
              <a:t>1.1. Назначение и требования к релейной защите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5000" dirty="0" smtClean="0"/>
              <a:t>1.2. Устройство и принцип действия реле                                            </a:t>
            </a:r>
          </a:p>
          <a:p>
            <a:pPr>
              <a:buNone/>
            </a:pPr>
            <a:r>
              <a:rPr lang="ru-RU" sz="5000" dirty="0" smtClean="0"/>
              <a:t>1.3. Устройство МТЗ                                                                               </a:t>
            </a:r>
          </a:p>
          <a:p>
            <a:pPr>
              <a:buNone/>
            </a:pPr>
            <a:r>
              <a:rPr lang="ru-RU" sz="5000" dirty="0" smtClean="0"/>
              <a:t>1.4. Ремонт и обслуживание механической и электрической            </a:t>
            </a:r>
          </a:p>
          <a:p>
            <a:pPr>
              <a:buNone/>
            </a:pPr>
            <a:r>
              <a:rPr lang="ru-RU" sz="5000" dirty="0" smtClean="0"/>
              <a:t>       части устройств РЗ и А                                                                    </a:t>
            </a:r>
          </a:p>
          <a:p>
            <a:pPr>
              <a:buNone/>
            </a:pPr>
            <a:r>
              <a:rPr lang="ru-RU" sz="5000" dirty="0" smtClean="0"/>
              <a:t>2.Охрана труда                                                                                                              </a:t>
            </a:r>
            <a:endParaRPr lang="ru-RU" sz="5000" dirty="0" smtClean="0"/>
          </a:p>
          <a:p>
            <a:pPr>
              <a:buNone/>
            </a:pPr>
            <a:r>
              <a:rPr lang="ru-RU" sz="5000" dirty="0" smtClean="0"/>
              <a:t>2.1. </a:t>
            </a:r>
            <a:r>
              <a:rPr lang="ru-RU" sz="5000" dirty="0">
                <a:solidFill>
                  <a:prstClr val="black"/>
                </a:solidFill>
              </a:rPr>
              <a:t>2.Охрана труда </a:t>
            </a:r>
            <a:r>
              <a:rPr lang="ru-RU" sz="5000" dirty="0" smtClean="0"/>
              <a:t>при </a:t>
            </a:r>
            <a:r>
              <a:rPr lang="ru-RU" sz="5000" dirty="0" smtClean="0"/>
              <a:t>обслуживании устройств </a:t>
            </a:r>
          </a:p>
          <a:p>
            <a:pPr>
              <a:buNone/>
            </a:pPr>
            <a:r>
              <a:rPr lang="ru-RU" sz="5000" dirty="0" smtClean="0"/>
              <a:t>РЗ и А                                                      </a:t>
            </a:r>
          </a:p>
          <a:p>
            <a:pPr>
              <a:buNone/>
            </a:pPr>
            <a:r>
              <a:rPr lang="ru-RU" sz="5000" dirty="0" smtClean="0"/>
              <a:t> </a:t>
            </a:r>
            <a:r>
              <a:rPr lang="ru-RU" sz="5000" dirty="0" smtClean="0"/>
              <a:t>Список использованных источников                                                                                                </a:t>
            </a:r>
            <a:endParaRPr lang="ru-RU" sz="5000" dirty="0" smtClean="0"/>
          </a:p>
          <a:p>
            <a:pPr>
              <a:buNone/>
            </a:pPr>
            <a:r>
              <a:rPr lang="uk-UA" sz="5000" dirty="0" smtClean="0"/>
              <a:t> </a:t>
            </a:r>
            <a:endParaRPr lang="ru-RU" sz="50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Содержание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в цепях устройств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РЗАиТ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должна производиться по исполнительным схемам; работа без схем, по памяти, запрещается.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работах в устройствах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РЗАиТ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необходимо пользоваться специальным электротехническим инструментом с изолированными ручками: металлический стержень отверток должен быть изолирован от ручки до жала отвертки.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необходимости производства каких-либо работ в цепях или на аппаратуре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РЗАиТ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включенном основном оборудовании должны быть приняты дополнительные меры против его случайного отключения.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Запрещается на панелях или вблизи места размещения релей­ной аппаратуры производить работы, вызывающие сильное сотрясение релейной аппаратуры, грозящие ложным действием реле.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624078" indent="-514350">
              <a:buNone/>
            </a:pPr>
            <a:r>
              <a:rPr lang="ru-RU" sz="3400" dirty="0" smtClean="0"/>
              <a:t> 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sz="3800" dirty="0" err="1" smtClean="0"/>
              <a:t>Басс</a:t>
            </a:r>
            <a:r>
              <a:rPr lang="ru-RU" sz="3800" dirty="0" smtClean="0"/>
              <a:t> Э.И. Электромонтер по эксплуатации релейной защиты и автоматики. – Москва: Высшая школа, 1967. – 303 с.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sz="3800" dirty="0" err="1" smtClean="0"/>
              <a:t>Камнев</a:t>
            </a:r>
            <a:r>
              <a:rPr lang="ru-RU" sz="3800" dirty="0" smtClean="0"/>
              <a:t> В.Н. Ремонт устройств релейной защиты и автоматики. – Москва: Высшая школа, 1984. – 240 с.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sz="3800" dirty="0" err="1" smtClean="0"/>
              <a:t>Чернобровов</a:t>
            </a:r>
            <a:r>
              <a:rPr lang="ru-RU" sz="3800" dirty="0" smtClean="0"/>
              <a:t> Н.В. Релейная защита. – Москва: Энергия, 1974. – 680 с.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sz="3800" dirty="0" err="1" smtClean="0"/>
              <a:t>Лезнов</a:t>
            </a:r>
            <a:r>
              <a:rPr lang="ru-RU" sz="3800" dirty="0" smtClean="0"/>
              <a:t> С.И., </a:t>
            </a:r>
            <a:r>
              <a:rPr lang="ru-RU" sz="3800" dirty="0" err="1" smtClean="0"/>
              <a:t>Тайц</a:t>
            </a:r>
            <a:r>
              <a:rPr lang="ru-RU" sz="3800" dirty="0" smtClean="0"/>
              <a:t> А.А. Обслуживание электрооборудования электростанций и подстанций. – Москва: Высшая школа, 1976. – 320 с. 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800" dirty="0" smtClean="0"/>
              <a:t>5.  ПТЭ электроустановок потребителей и ПТБ при эксплуатации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800" dirty="0" smtClean="0"/>
              <a:t>     электроустановок потребителей. – Москва: </a:t>
            </a:r>
            <a:r>
              <a:rPr lang="ru-RU" sz="3800" dirty="0" err="1" smtClean="0"/>
              <a:t>Атомиздат</a:t>
            </a:r>
            <a:r>
              <a:rPr lang="ru-RU" sz="3800" dirty="0" smtClean="0"/>
              <a:t>, 1973. - 352 с.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Список использованных источников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78579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1. Техническое обслуживание и ремонт устройств релейной </a:t>
            </a:r>
            <a:br>
              <a:rPr lang="ru-RU" sz="4400" dirty="0" smtClean="0"/>
            </a:br>
            <a:r>
              <a:rPr lang="ru-RU" sz="4400" dirty="0" smtClean="0"/>
              <a:t>защиты и автоматики                                                                                                                                                                      </a:t>
            </a:r>
            <a:br>
              <a:rPr lang="ru-RU" sz="44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1.1. Назначение и требования к релейной защите                                                                                                                     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26" y="1285860"/>
            <a:ext cx="878687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уменьшения вредного действия тока короткого замыкания необходимо быстро отключить поврежденный участок оборудования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релейной защитой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т. е. специальными устройствами, отключающи­ми выключатель.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Релейная защита должна отвечать определенным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быть селективной, быстродействующей, чувствительной и надежной.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Селективностью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или избирательностью, называется способность защиты отключать только поврежденный участок сети. Ступень селективности в электрических сетях напряжением 6—10 кВ обычно выбирается в пределах 0,3—0,7 с.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Быстродействие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одно из основных требований, предъявляемых к защите. Чем быстрее произойдет отключение, тем меньше вре­мя протекания тока короткого замыкания через оборудование и тем меньше разрушительное действие он производит.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Чувствительность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релейной защиты должна обеспечивать ее действие при минимальных токах короткого замыкания, т. е. при к.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 конце защищаемого участка или при к.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через какое-то переходное сопротивление.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Надежность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защиты обеспечивается прежде всего простотой схемы, уменьшением числа реле и контактов, качеством аппаратуры и монтажных работ и должной культурой эксплуатации.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D:\РАБОТА 2\ФОТО СПЕЦ\P108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2" y="285728"/>
            <a:ext cx="7715305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1.2. Устройство и принцип действия реле                                           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1357298"/>
            <a:ext cx="87154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это автоматический прибор, который воспринимает изменение режима работы электроустановки, реагирует на определенные величины и приводит в действие свой исполнительный механизм, т.е. срабатывает, подавая сигнал на включение или отключение участка сети.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D:\РАБОТА 2\ФОТО СПЕЦ\IMG_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30" y="3375043"/>
            <a:ext cx="4643470" cy="3482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5857916" cy="446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43240" y="4542220"/>
            <a:ext cx="521497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действия электромагнитных реле: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— с втягиваемым якорем,    б — с притягиваемым якорем клапанного типа, в — с поворотным якорем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071538" y="0"/>
            <a:ext cx="3009911" cy="60166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2214554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Схема устройства индукционного реле </a:t>
            </a:r>
            <a:r>
              <a:rPr lang="ru-RU" sz="3600" b="1" dirty="0" smtClean="0"/>
              <a:t>мощности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440534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43570" y="2500306"/>
            <a:ext cx="3260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Устройство реле </a:t>
            </a:r>
            <a:r>
              <a:rPr lang="ru-RU" sz="4000" b="1" dirty="0" smtClean="0"/>
              <a:t>тока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154</TotalTime>
  <Words>772</Words>
  <Application>Microsoft Office PowerPoint</Application>
  <PresentationFormat>Экран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     Техническое обслуживание и ремонт устройств релейной защиты и автоматики                                                                                                                                                                                                                                                    </vt:lpstr>
      <vt:lpstr>Содержание </vt:lpstr>
      <vt:lpstr>      1. Техническое обслуживание и ремонт устройств релейной  защиты и автоматики                                                                                                                                                                       </vt:lpstr>
      <vt:lpstr>1.1. Назначение и требования к релейной защите                                                                                                                        </vt:lpstr>
      <vt:lpstr>Презентация PowerPoint</vt:lpstr>
      <vt:lpstr>1.2. Устройство и принцип действия реле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1.3. Устройство МТЗ                                                                                </vt:lpstr>
      <vt:lpstr>Презентация PowerPoint</vt:lpstr>
      <vt:lpstr>Презентация PowerPoint</vt:lpstr>
      <vt:lpstr>1.4. Ремонт и обслуживание механической и электрической части устройств РЗ и А</vt:lpstr>
      <vt:lpstr>Презентация PowerPoint</vt:lpstr>
      <vt:lpstr>   2.Охрана  труда                                                                                                                  </vt:lpstr>
      <vt:lpstr>2.1. Охрана труда при обслуживании устройств  РЗ и А</vt:lpstr>
      <vt:lpstr>Презентация PowerPoint</vt:lpstr>
      <vt:lpstr>Список использованных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Валера</dc:creator>
  <cp:lastModifiedBy>Валера</cp:lastModifiedBy>
  <cp:revision>38</cp:revision>
  <dcterms:created xsi:type="dcterms:W3CDTF">2012-02-07T11:16:52Z</dcterms:created>
  <dcterms:modified xsi:type="dcterms:W3CDTF">2021-01-08T18:03:16Z</dcterms:modified>
</cp:coreProperties>
</file>