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0" d="100"/>
          <a:sy n="50" d="100"/>
        </p:scale>
        <p:origin x="-1267"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Прямоугольник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Заголовок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ru-RU" smtClean="0"/>
              <a:t>Образец заголовка</a:t>
            </a:r>
            <a:endParaRPr kumimoji="0" lang="en-US"/>
          </a:p>
        </p:txBody>
      </p:sp>
      <p:sp>
        <p:nvSpPr>
          <p:cNvPr id="3" name="Подзаголовок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ru-RU" smtClean="0"/>
              <a:t>Образец подзаголовка</a:t>
            </a:r>
            <a:endParaRPr kumimoji="0" lang="en-US"/>
          </a:p>
        </p:txBody>
      </p:sp>
      <p:sp>
        <p:nvSpPr>
          <p:cNvPr id="4" name="Дата 3"/>
          <p:cNvSpPr>
            <a:spLocks noGrp="1"/>
          </p:cNvSpPr>
          <p:nvPr>
            <p:ph type="dt" sz="half" idx="10"/>
          </p:nvPr>
        </p:nvSpPr>
        <p:spPr/>
        <p:txBody>
          <a:bodyPr/>
          <a:lstStyle/>
          <a:p>
            <a:fld id="{0F748D9D-50FD-4D75-9A36-D3BF480F8E8D}" type="datetimeFigureOut">
              <a:rPr lang="ru-RU" smtClean="0"/>
              <a:t>24.05.2020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86A905A-BAED-4CAA-B28B-B40E56E09057}" type="slidenum">
              <a:rPr lang="ru-RU" smtClean="0"/>
              <a:t>‹#›</a:t>
            </a:fld>
            <a:endParaRPr lang="ru-RU"/>
          </a:p>
        </p:txBody>
      </p:sp>
      <p:sp>
        <p:nvSpPr>
          <p:cNvPr id="10" name="Прямоугольник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0F748D9D-50FD-4D75-9A36-D3BF480F8E8D}" type="datetimeFigureOut">
              <a:rPr lang="ru-RU" smtClean="0"/>
              <a:t>24.05.2020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86A905A-BAED-4CAA-B28B-B40E56E09057}"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9" name="Прямоугольник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Прямоугольник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Вертикальный заголовок 1"/>
          <p:cNvSpPr>
            <a:spLocks noGrp="1"/>
          </p:cNvSpPr>
          <p:nvPr>
            <p:ph type="title" orient="vert"/>
          </p:nvPr>
        </p:nvSpPr>
        <p:spPr>
          <a:xfrm>
            <a:off x="6781800" y="274640"/>
            <a:ext cx="1905000" cy="5851525"/>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304800"/>
            <a:ext cx="60198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0F748D9D-50FD-4D75-9A36-D3BF480F8E8D}" type="datetimeFigureOut">
              <a:rPr lang="ru-RU" smtClean="0"/>
              <a:t>24.05.2020</a:t>
            </a:fld>
            <a:endParaRPr lang="ru-RU"/>
          </a:p>
        </p:txBody>
      </p:sp>
      <p:sp>
        <p:nvSpPr>
          <p:cNvPr id="5" name="Нижний колонтитул 4"/>
          <p:cNvSpPr>
            <a:spLocks noGrp="1"/>
          </p:cNvSpPr>
          <p:nvPr>
            <p:ph type="ftr" sz="quarter" idx="11"/>
          </p:nvPr>
        </p:nvSpPr>
        <p:spPr>
          <a:xfrm>
            <a:off x="2640597" y="6377459"/>
            <a:ext cx="3836404" cy="365125"/>
          </a:xfrm>
        </p:spPr>
        <p:txBody>
          <a:bodyPr/>
          <a:lstStyle/>
          <a:p>
            <a:endParaRPr lang="ru-RU"/>
          </a:p>
        </p:txBody>
      </p:sp>
      <p:sp>
        <p:nvSpPr>
          <p:cNvPr id="6" name="Номер слайда 5"/>
          <p:cNvSpPr>
            <a:spLocks noGrp="1"/>
          </p:cNvSpPr>
          <p:nvPr>
            <p:ph type="sldNum" sz="quarter" idx="12"/>
          </p:nvPr>
        </p:nvSpPr>
        <p:spPr/>
        <p:txBody>
          <a:bodyPr/>
          <a:lstStyle/>
          <a:p>
            <a:fld id="{C86A905A-BAED-4CAA-B28B-B40E56E09057}"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5448"/>
            <a:ext cx="8229600" cy="1252728"/>
          </a:xfrm>
        </p:spPr>
        <p:txBody>
          <a:bodyPr/>
          <a:lstStyle>
            <a:extLst/>
          </a:lstStyle>
          <a:p>
            <a:r>
              <a:rPr kumimoji="0" lang="ru-RU" smtClean="0"/>
              <a:t>Образец заголовка</a:t>
            </a:r>
            <a:endParaRPr kumimoji="0" lang="en-US"/>
          </a:p>
        </p:txBody>
      </p:sp>
      <p:sp>
        <p:nvSpPr>
          <p:cNvPr id="3" name="Объект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0F748D9D-50FD-4D75-9A36-D3BF480F8E8D}" type="datetimeFigureOut">
              <a:rPr lang="ru-RU" smtClean="0"/>
              <a:t>24.05.2020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86A905A-BAED-4CAA-B28B-B40E56E09057}"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9" name="Прямоугольник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Прямоугольник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Заголовок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0F748D9D-50FD-4D75-9A36-D3BF480F8E8D}" type="datetimeFigureOut">
              <a:rPr lang="ru-RU" smtClean="0"/>
              <a:t>24.05.2020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86A905A-BAED-4CAA-B28B-B40E56E09057}"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Объект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0F748D9D-50FD-4D75-9A36-D3BF480F8E8D}" type="datetimeFigureOut">
              <a:rPr lang="ru-RU" smtClean="0"/>
              <a:t>24.05.2020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86A905A-BAED-4CAA-B28B-B40E56E09057}"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ru-RU" smtClean="0"/>
              <a:t>Образец текста</a:t>
            </a:r>
          </a:p>
        </p:txBody>
      </p:sp>
      <p:sp>
        <p:nvSpPr>
          <p:cNvPr id="4" name="Объект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Текст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ru-RU" smtClean="0"/>
              <a:t>Образец текста</a:t>
            </a:r>
          </a:p>
        </p:txBody>
      </p:sp>
      <p:sp>
        <p:nvSpPr>
          <p:cNvPr id="6" name="Объект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0F748D9D-50FD-4D75-9A36-D3BF480F8E8D}" type="datetimeFigureOut">
              <a:rPr lang="ru-RU" smtClean="0"/>
              <a:t>24.05.2020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C86A905A-BAED-4CAA-B28B-B40E56E09057}"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0F748D9D-50FD-4D75-9A36-D3BF480F8E8D}" type="datetimeFigureOut">
              <a:rPr lang="ru-RU" smtClean="0"/>
              <a:t>24.05.2020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C86A905A-BAED-4CAA-B28B-B40E56E09057}"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0F748D9D-50FD-4D75-9A36-D3BF480F8E8D}" type="datetimeFigureOut">
              <a:rPr lang="ru-RU" smtClean="0"/>
              <a:t>24.05.2020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C86A905A-BAED-4CAA-B28B-B40E56E09057}"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ru-RU" smtClean="0"/>
              <a:t>Образец заголовка</a:t>
            </a:r>
            <a:endParaRPr kumimoji="0" lang="en-US"/>
          </a:p>
        </p:txBody>
      </p:sp>
      <p:sp>
        <p:nvSpPr>
          <p:cNvPr id="3" name="Объект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Текст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0F748D9D-50FD-4D75-9A36-D3BF480F8E8D}" type="datetimeFigureOut">
              <a:rPr lang="ru-RU" smtClean="0"/>
              <a:t>24.05.2020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86A905A-BAED-4CAA-B28B-B40E56E09057}" type="slidenum">
              <a:rPr lang="ru-RU" smtClean="0"/>
              <a:t>‹#›</a:t>
            </a:fld>
            <a:endParaRPr lang="ru-RU"/>
          </a:p>
        </p:txBody>
      </p:sp>
      <p:sp>
        <p:nvSpPr>
          <p:cNvPr id="12" name="Прямоугольник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Прямоугольник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ru-RU" smtClean="0"/>
              <a:t>Образец заголовка</a:t>
            </a:r>
            <a:endParaRPr kumimoji="0" lang="en-US"/>
          </a:p>
        </p:txBody>
      </p:sp>
      <p:sp>
        <p:nvSpPr>
          <p:cNvPr id="3" name="Рисунок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ru-RU" smtClean="0"/>
              <a:t>Вставка рисунка</a:t>
            </a:r>
            <a:endParaRPr kumimoji="0" lang="en-US" dirty="0"/>
          </a:p>
        </p:txBody>
      </p:sp>
      <p:sp>
        <p:nvSpPr>
          <p:cNvPr id="4" name="Текст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ru-RU" smtClean="0"/>
              <a:t>Образец текста</a:t>
            </a:r>
          </a:p>
        </p:txBody>
      </p:sp>
      <p:sp>
        <p:nvSpPr>
          <p:cNvPr id="5" name="Дата 4"/>
          <p:cNvSpPr>
            <a:spLocks noGrp="1"/>
          </p:cNvSpPr>
          <p:nvPr>
            <p:ph type="dt" sz="half" idx="10"/>
          </p:nvPr>
        </p:nvSpPr>
        <p:spPr>
          <a:xfrm>
            <a:off x="164592" y="1170432"/>
            <a:ext cx="2523744" cy="201168"/>
          </a:xfrm>
        </p:spPr>
        <p:txBody>
          <a:bodyPr/>
          <a:lstStyle/>
          <a:p>
            <a:fld id="{0F748D9D-50FD-4D75-9A36-D3BF480F8E8D}" type="datetimeFigureOut">
              <a:rPr lang="ru-RU" smtClean="0"/>
              <a:t>24.05.2020</a:t>
            </a:fld>
            <a:endParaRPr lang="ru-RU"/>
          </a:p>
        </p:txBody>
      </p:sp>
      <p:sp>
        <p:nvSpPr>
          <p:cNvPr id="11" name="Прямоугольник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Прямоугольник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Нижний колонтитул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ru-RU"/>
          </a:p>
        </p:txBody>
      </p:sp>
      <p:sp>
        <p:nvSpPr>
          <p:cNvPr id="7" name="Номер слайда 6"/>
          <p:cNvSpPr>
            <a:spLocks noGrp="1"/>
          </p:cNvSpPr>
          <p:nvPr>
            <p:ph type="sldNum" sz="quarter" idx="12"/>
          </p:nvPr>
        </p:nvSpPr>
        <p:spPr>
          <a:xfrm>
            <a:off x="8339328" y="1170432"/>
            <a:ext cx="733864" cy="201168"/>
          </a:xfrm>
        </p:spPr>
        <p:txBody>
          <a:bodyPr/>
          <a:lstStyle/>
          <a:p>
            <a:fld id="{C86A905A-BAED-4CAA-B28B-B40E56E09057}"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Прямоугольник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Прямоугольник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Заголовок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4" name="Дата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0F748D9D-50FD-4D75-9A36-D3BF480F8E8D}" type="datetimeFigureOut">
              <a:rPr lang="ru-RU" smtClean="0"/>
              <a:t>24.05.2020</a:t>
            </a:fld>
            <a:endParaRPr lang="ru-RU"/>
          </a:p>
        </p:txBody>
      </p:sp>
      <p:sp>
        <p:nvSpPr>
          <p:cNvPr id="5" name="Нижний колонтитул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ru-RU"/>
          </a:p>
        </p:txBody>
      </p:sp>
      <p:sp>
        <p:nvSpPr>
          <p:cNvPr id="6" name="Номер слайда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C86A905A-BAED-4CAA-B28B-B40E56E09057}"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55576" y="332656"/>
            <a:ext cx="8229600" cy="1828800"/>
          </a:xfrm>
        </p:spPr>
        <p:txBody>
          <a:bodyPr>
            <a:normAutofit/>
          </a:bodyPr>
          <a:lstStyle/>
          <a:p>
            <a:r>
              <a:rPr lang="ru-RU" sz="2000" dirty="0">
                <a:solidFill>
                  <a:schemeClr val="tx1"/>
                </a:solidFill>
                <a:effectLst/>
              </a:rPr>
              <a:t>Эксплуатация электродвигателей</a:t>
            </a:r>
            <a:endParaRPr lang="ru-RU" sz="2000" dirty="0">
              <a:solidFill>
                <a:schemeClr val="tx1"/>
              </a:solidFill>
            </a:endParaRPr>
          </a:p>
        </p:txBody>
      </p:sp>
    </p:spTree>
    <p:extLst>
      <p:ext uri="{BB962C8B-B14F-4D97-AF65-F5344CB8AC3E}">
        <p14:creationId xmlns:p14="http://schemas.microsoft.com/office/powerpoint/2010/main" val="414477827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dirty="0">
                <a:latin typeface="Times New Roman" pitchFamily="18" charset="0"/>
                <a:cs typeface="Times New Roman" pitchFamily="18" charset="0"/>
              </a:rPr>
              <a:t>Схемы включения АД.</a:t>
            </a:r>
          </a:p>
        </p:txBody>
      </p:sp>
      <p:pic>
        <p:nvPicPr>
          <p:cNvPr id="4" name="Объект 3"/>
          <p:cNvPicPr>
            <a:picLocks noGrp="1"/>
          </p:cNvPicPr>
          <p:nvPr>
            <p:ph idx="1"/>
          </p:nvPr>
        </p:nvPicPr>
        <p:blipFill>
          <a:blip r:embed="rId2" cstate="print">
            <a:lum contrast="40000"/>
          </a:blip>
          <a:srcRect/>
          <a:stretch>
            <a:fillRect/>
          </a:stretch>
        </p:blipFill>
        <p:spPr bwMode="auto">
          <a:xfrm>
            <a:off x="1691680" y="2780928"/>
            <a:ext cx="5112568" cy="2150036"/>
          </a:xfrm>
          <a:prstGeom prst="rect">
            <a:avLst/>
          </a:prstGeom>
          <a:noFill/>
          <a:ln w="9525">
            <a:noFill/>
            <a:miter lim="800000"/>
            <a:headEnd/>
            <a:tailEnd/>
          </a:ln>
        </p:spPr>
      </p:pic>
    </p:spTree>
    <p:extLst>
      <p:ext uri="{BB962C8B-B14F-4D97-AF65-F5344CB8AC3E}">
        <p14:creationId xmlns:p14="http://schemas.microsoft.com/office/powerpoint/2010/main" val="3649334919"/>
      </p:ext>
    </p:extLst>
  </p:cSld>
  <p:clrMapOvr>
    <a:masterClrMapping/>
  </p:clrMapOvr>
  <p:transition spd="slow">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dirty="0">
                <a:latin typeface="Times New Roman" pitchFamily="18" charset="0"/>
                <a:cs typeface="Times New Roman" pitchFamily="18" charset="0"/>
              </a:rPr>
              <a:t>Схема включения АД с фазным ротором.</a:t>
            </a:r>
          </a:p>
        </p:txBody>
      </p:sp>
      <p:pic>
        <p:nvPicPr>
          <p:cNvPr id="4" name="Объект 3"/>
          <p:cNvPicPr>
            <a:picLocks noGrp="1"/>
          </p:cNvPicPr>
          <p:nvPr>
            <p:ph idx="1"/>
          </p:nvPr>
        </p:nvPicPr>
        <p:blipFill>
          <a:blip r:embed="rId2" cstate="print">
            <a:lum contrast="40000"/>
          </a:blip>
          <a:srcRect/>
          <a:stretch>
            <a:fillRect/>
          </a:stretch>
        </p:blipFill>
        <p:spPr bwMode="auto">
          <a:xfrm>
            <a:off x="3059832" y="1988840"/>
            <a:ext cx="2664296" cy="4104456"/>
          </a:xfrm>
          <a:prstGeom prst="rect">
            <a:avLst/>
          </a:prstGeom>
          <a:noFill/>
          <a:ln w="9525">
            <a:noFill/>
            <a:miter lim="800000"/>
            <a:headEnd/>
            <a:tailEnd/>
          </a:ln>
        </p:spPr>
      </p:pic>
    </p:spTree>
    <p:extLst>
      <p:ext uri="{BB962C8B-B14F-4D97-AF65-F5344CB8AC3E}">
        <p14:creationId xmlns:p14="http://schemas.microsoft.com/office/powerpoint/2010/main" val="2132004218"/>
      </p:ext>
    </p:extLst>
  </p:cSld>
  <p:clrMapOvr>
    <a:masterClrMapping/>
  </p:clrMapOvr>
  <p:transition spd="slow">
    <p:wip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dirty="0">
                <a:latin typeface="Times New Roman" pitchFamily="18" charset="0"/>
                <a:cs typeface="Times New Roman" pitchFamily="18" charset="0"/>
              </a:rPr>
              <a:t>Реверс АД.</a:t>
            </a:r>
          </a:p>
        </p:txBody>
      </p:sp>
      <p:pic>
        <p:nvPicPr>
          <p:cNvPr id="4" name="Объект 3"/>
          <p:cNvPicPr>
            <a:picLocks noGrp="1"/>
          </p:cNvPicPr>
          <p:nvPr>
            <p:ph idx="1"/>
          </p:nvPr>
        </p:nvPicPr>
        <p:blipFill>
          <a:blip r:embed="rId2" cstate="print">
            <a:lum contrast="40000"/>
          </a:blip>
          <a:srcRect/>
          <a:stretch>
            <a:fillRect/>
          </a:stretch>
        </p:blipFill>
        <p:spPr bwMode="auto">
          <a:xfrm>
            <a:off x="3419872" y="2852936"/>
            <a:ext cx="1536176" cy="2755436"/>
          </a:xfrm>
          <a:prstGeom prst="rect">
            <a:avLst/>
          </a:prstGeom>
          <a:noFill/>
          <a:ln w="9525">
            <a:noFill/>
            <a:miter lim="800000"/>
            <a:headEnd/>
            <a:tailEnd/>
          </a:ln>
        </p:spPr>
      </p:pic>
    </p:spTree>
    <p:extLst>
      <p:ext uri="{BB962C8B-B14F-4D97-AF65-F5344CB8AC3E}">
        <p14:creationId xmlns:p14="http://schemas.microsoft.com/office/powerpoint/2010/main" val="2659968950"/>
      </p:ext>
    </p:extLst>
  </p:cSld>
  <p:clrMapOvr>
    <a:masterClrMapping/>
  </p:clrMapOvr>
  <p:transition spd="slow">
    <p:wip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dirty="0">
                <a:latin typeface="Times New Roman" pitchFamily="18" charset="0"/>
                <a:cs typeface="Times New Roman" pitchFamily="18" charset="0"/>
              </a:rPr>
              <a:t>Динамическое торможение АД.</a:t>
            </a:r>
          </a:p>
        </p:txBody>
      </p:sp>
      <p:pic>
        <p:nvPicPr>
          <p:cNvPr id="4" name="Объект 3"/>
          <p:cNvPicPr>
            <a:picLocks noGrp="1"/>
          </p:cNvPicPr>
          <p:nvPr>
            <p:ph idx="1"/>
          </p:nvPr>
        </p:nvPicPr>
        <p:blipFill>
          <a:blip r:embed="rId2" cstate="print">
            <a:lum contrast="40000"/>
          </a:blip>
          <a:srcRect/>
          <a:stretch>
            <a:fillRect/>
          </a:stretch>
        </p:blipFill>
        <p:spPr bwMode="auto">
          <a:xfrm>
            <a:off x="3347864" y="2996952"/>
            <a:ext cx="1602472" cy="2088232"/>
          </a:xfrm>
          <a:prstGeom prst="rect">
            <a:avLst/>
          </a:prstGeom>
          <a:noFill/>
          <a:ln w="9525">
            <a:noFill/>
            <a:miter lim="800000"/>
            <a:headEnd/>
            <a:tailEnd/>
          </a:ln>
        </p:spPr>
      </p:pic>
    </p:spTree>
    <p:extLst>
      <p:ext uri="{BB962C8B-B14F-4D97-AF65-F5344CB8AC3E}">
        <p14:creationId xmlns:p14="http://schemas.microsoft.com/office/powerpoint/2010/main" val="2678552963"/>
      </p:ext>
    </p:extLst>
  </p:cSld>
  <p:clrMapOvr>
    <a:masterClrMapping/>
  </p:clrMapOvr>
  <p:transition spd="slow">
    <p:wip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dirty="0">
                <a:latin typeface="Times New Roman" pitchFamily="18" charset="0"/>
                <a:cs typeface="Times New Roman" pitchFamily="18" charset="0"/>
              </a:rPr>
              <a:t>1.4. Эксплуатация асинхронных электродвигателей</a:t>
            </a:r>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81454" y="1774825"/>
            <a:ext cx="5181092" cy="4625975"/>
          </a:xfrm>
        </p:spPr>
      </p:pic>
    </p:spTree>
    <p:extLst>
      <p:ext uri="{BB962C8B-B14F-4D97-AF65-F5344CB8AC3E}">
        <p14:creationId xmlns:p14="http://schemas.microsoft.com/office/powerpoint/2010/main" val="635740540"/>
      </p:ext>
    </p:extLst>
  </p:cSld>
  <p:clrMapOvr>
    <a:masterClrMapping/>
  </p:clrMapOvr>
  <p:transition spd="slow">
    <p:wip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62500" lnSpcReduction="20000"/>
          </a:bodyPr>
          <a:lstStyle/>
          <a:p>
            <a:pPr marL="0" lvl="0" indent="342900" algn="just" fontAlgn="base">
              <a:spcBef>
                <a:spcPct val="0"/>
              </a:spcBef>
              <a:spcAft>
                <a:spcPct val="0"/>
              </a:spcAft>
              <a:buClrTx/>
              <a:buSzTx/>
              <a:buNone/>
              <a:tabLst>
                <a:tab pos="342900" algn="l"/>
              </a:tabLst>
            </a:pPr>
            <a:r>
              <a:rPr lang="ru-RU" b="1" dirty="0">
                <a:latin typeface="Times New Roman" pitchFamily="18" charset="0"/>
                <a:ea typeface="Times New Roman" pitchFamily="18" charset="0"/>
                <a:cs typeface="Times New Roman" pitchFamily="18" charset="0"/>
              </a:rPr>
              <a:t>Типовой объем работ по </a:t>
            </a:r>
            <a:r>
              <a:rPr lang="ru-RU" b="1" dirty="0">
                <a:solidFill>
                  <a:srgbClr val="FF0000"/>
                </a:solidFill>
                <a:latin typeface="Times New Roman" pitchFamily="18" charset="0"/>
                <a:ea typeface="Times New Roman" pitchFamily="18" charset="0"/>
                <a:cs typeface="Times New Roman" pitchFamily="18" charset="0"/>
              </a:rPr>
              <a:t>техническому обслуживанию электродвигателей</a:t>
            </a:r>
            <a:r>
              <a:rPr lang="ru-RU" b="1" dirty="0">
                <a:latin typeface="Times New Roman" pitchFamily="18" charset="0"/>
                <a:ea typeface="Times New Roman" pitchFamily="18" charset="0"/>
                <a:cs typeface="Times New Roman" pitchFamily="18" charset="0"/>
              </a:rPr>
              <a:t> включает:</a:t>
            </a:r>
            <a:endParaRPr lang="ru-RU" b="1" dirty="0">
              <a:latin typeface="Times New Roman" pitchFamily="18" charset="0"/>
              <a:cs typeface="Times New Roman" pitchFamily="18" charset="0"/>
            </a:endParaRPr>
          </a:p>
          <a:p>
            <a:pPr marL="0" lvl="0" indent="0" algn="just" eaLnBrk="0" fontAlgn="base" hangingPunct="0">
              <a:spcBef>
                <a:spcPct val="0"/>
              </a:spcBef>
              <a:spcAft>
                <a:spcPct val="0"/>
              </a:spcAft>
              <a:buClrTx/>
              <a:buSzTx/>
              <a:buFontTx/>
              <a:buChar char="•"/>
              <a:tabLst>
                <a:tab pos="342900" algn="l"/>
              </a:tabLst>
            </a:pPr>
            <a:r>
              <a:rPr lang="ru-RU" b="1" dirty="0">
                <a:latin typeface="Times New Roman" pitchFamily="18" charset="0"/>
                <a:ea typeface="Times New Roman" pitchFamily="18" charset="0"/>
                <a:cs typeface="Times New Roman" pitchFamily="18" charset="0"/>
              </a:rPr>
              <a:t>ежедневный надзор за выполнением правил эксплуатации соответствии с инструкцией завода-поставщика (контроль нагрузки, температуры отдельных узлов электрической машины, температуры охлаждающей среды при замкнутой системе охлаждения, наличия смазочного материала в подшипниках, отсутствие посторонних шумов и вибраций контактных колец и др.);</a:t>
            </a:r>
            <a:endParaRPr lang="ru-RU" b="1" dirty="0">
              <a:latin typeface="Times New Roman" pitchFamily="18" charset="0"/>
              <a:cs typeface="Times New Roman" pitchFamily="18" charset="0"/>
            </a:endParaRPr>
          </a:p>
          <a:p>
            <a:pPr marL="0" lvl="0" indent="0" algn="just" eaLnBrk="0" fontAlgn="base" hangingPunct="0">
              <a:spcBef>
                <a:spcPct val="0"/>
              </a:spcBef>
              <a:spcAft>
                <a:spcPct val="0"/>
              </a:spcAft>
              <a:buClrTx/>
              <a:buSzTx/>
              <a:buFontTx/>
              <a:buChar char="•"/>
              <a:tabLst>
                <a:tab pos="342900" algn="l"/>
              </a:tabLst>
            </a:pPr>
            <a:r>
              <a:rPr lang="ru-RU" b="1" dirty="0">
                <a:latin typeface="Times New Roman" pitchFamily="18" charset="0"/>
                <a:ea typeface="Times New Roman" pitchFamily="18" charset="0"/>
                <a:cs typeface="Times New Roman" pitchFamily="18" charset="0"/>
              </a:rPr>
              <a:t>ежедневную проверку исправности заземления;</a:t>
            </a:r>
            <a:endParaRPr lang="ru-RU" b="1" dirty="0">
              <a:latin typeface="Times New Roman" pitchFamily="18" charset="0"/>
              <a:cs typeface="Times New Roman" pitchFamily="18" charset="0"/>
            </a:endParaRPr>
          </a:p>
          <a:p>
            <a:pPr marL="0" lvl="0" indent="0" algn="just" eaLnBrk="0" fontAlgn="base" hangingPunct="0">
              <a:spcBef>
                <a:spcPct val="0"/>
              </a:spcBef>
              <a:spcAft>
                <a:spcPct val="0"/>
              </a:spcAft>
              <a:buClrTx/>
              <a:buSzTx/>
              <a:buFontTx/>
              <a:buChar char="•"/>
              <a:tabLst>
                <a:tab pos="342900" algn="l"/>
              </a:tabLst>
            </a:pPr>
            <a:r>
              <a:rPr lang="ru-RU" b="1" dirty="0">
                <a:latin typeface="Times New Roman" pitchFamily="18" charset="0"/>
                <a:ea typeface="Times New Roman" pitchFamily="18" charset="0"/>
                <a:cs typeface="Times New Roman" pitchFamily="18" charset="0"/>
              </a:rPr>
              <a:t>мелкий ремонт, который выполняется во время перерывов работе основного технологического оборудования и не требует специальной остановки электрических машин (подтяжка контактов и креплений, замена щеток, </a:t>
            </a:r>
            <a:r>
              <a:rPr lang="ru-RU" b="1" dirty="0" err="1">
                <a:latin typeface="Times New Roman" pitchFamily="18" charset="0"/>
                <a:ea typeface="Times New Roman" pitchFamily="18" charset="0"/>
                <a:cs typeface="Times New Roman" pitchFamily="18" charset="0"/>
              </a:rPr>
              <a:t>подрегулирование</a:t>
            </a:r>
            <a:r>
              <a:rPr lang="ru-RU" b="1" dirty="0">
                <a:latin typeface="Times New Roman" pitchFamily="18" charset="0"/>
                <a:ea typeface="Times New Roman" pitchFamily="18" charset="0"/>
                <a:cs typeface="Times New Roman" pitchFamily="18" charset="0"/>
              </a:rPr>
              <a:t> пускорегулировочной аппаратуры и системы защиты, чистка доступных частей машины и т. д.);</a:t>
            </a:r>
            <a:endParaRPr lang="ru-RU" b="1" dirty="0">
              <a:latin typeface="Times New Roman" pitchFamily="18" charset="0"/>
              <a:cs typeface="Times New Roman" pitchFamily="18" charset="0"/>
            </a:endParaRPr>
          </a:p>
          <a:p>
            <a:pPr marL="0" lvl="0" indent="0" algn="just" eaLnBrk="0" fontAlgn="base" hangingPunct="0">
              <a:spcBef>
                <a:spcPct val="0"/>
              </a:spcBef>
              <a:spcAft>
                <a:spcPct val="0"/>
              </a:spcAft>
              <a:buClrTx/>
              <a:buSzTx/>
              <a:buFontTx/>
              <a:buChar char="•"/>
              <a:tabLst>
                <a:tab pos="342900" algn="l"/>
              </a:tabLst>
            </a:pPr>
            <a:r>
              <a:rPr lang="ru-RU" b="1" dirty="0">
                <a:latin typeface="Times New Roman" pitchFamily="18" charset="0"/>
                <a:ea typeface="Times New Roman" pitchFamily="18" charset="0"/>
                <a:cs typeface="Times New Roman" pitchFamily="18" charset="0"/>
              </a:rPr>
              <a:t>участие в приемо-сдаточных испытаниях после монтажа и наладки электрических машин и систем их защиты и управления;</a:t>
            </a:r>
            <a:endParaRPr lang="ru-RU" b="1" dirty="0">
              <a:latin typeface="Times New Roman" pitchFamily="18" charset="0"/>
              <a:cs typeface="Times New Roman" pitchFamily="18" charset="0"/>
            </a:endParaRPr>
          </a:p>
          <a:p>
            <a:pPr marL="0" lvl="0" indent="0" algn="just" eaLnBrk="0" fontAlgn="base" hangingPunct="0">
              <a:spcBef>
                <a:spcPct val="0"/>
              </a:spcBef>
              <a:spcAft>
                <a:spcPct val="0"/>
              </a:spcAft>
              <a:buClrTx/>
              <a:buSzTx/>
              <a:buFontTx/>
              <a:buChar char="•"/>
              <a:tabLst>
                <a:tab pos="342900" algn="l"/>
              </a:tabLst>
            </a:pPr>
            <a:r>
              <a:rPr lang="ru-RU" b="1" dirty="0">
                <a:latin typeface="Times New Roman" pitchFamily="18" charset="0"/>
                <a:ea typeface="Times New Roman" pitchFamily="18" charset="0"/>
                <a:cs typeface="Times New Roman" pitchFamily="18" charset="0"/>
              </a:rPr>
              <a:t>плановые осмотры машин по утвержденному главным энерге­тиком графику с заполнением карты осмотра.</a:t>
            </a:r>
            <a:endParaRPr lang="ru-RU" b="1" dirty="0">
              <a:latin typeface="Times New Roman" pitchFamily="18" charset="0"/>
              <a:cs typeface="Times New Roman" pitchFamily="18" charset="0"/>
            </a:endParaRPr>
          </a:p>
          <a:p>
            <a:endParaRPr lang="ru-RU" dirty="0"/>
          </a:p>
        </p:txBody>
      </p:sp>
    </p:spTree>
    <p:extLst>
      <p:ext uri="{BB962C8B-B14F-4D97-AF65-F5344CB8AC3E}">
        <p14:creationId xmlns:p14="http://schemas.microsoft.com/office/powerpoint/2010/main" val="3028061415"/>
      </p:ext>
    </p:extLst>
  </p:cSld>
  <p:clrMapOvr>
    <a:masterClrMapping/>
  </p:clrMapOvr>
  <p:transition spd="slow">
    <p:wip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sz="3600" dirty="0">
                <a:latin typeface="Times New Roman" pitchFamily="18" charset="0"/>
                <a:cs typeface="Times New Roman" pitchFamily="18" charset="0"/>
              </a:rPr>
              <a:t>2.  Техника безопасности</a:t>
            </a:r>
            <a:r>
              <a:rPr lang="ru-RU" dirty="0"/>
              <a:t>                                                                                                              </a:t>
            </a:r>
            <a:br>
              <a:rPr lang="ru-RU" dirty="0"/>
            </a:br>
            <a:endParaRPr lang="ru-RU" b="0" dirty="0"/>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19672" y="1988840"/>
            <a:ext cx="5971980" cy="3816424"/>
          </a:xfrm>
        </p:spPr>
      </p:pic>
    </p:spTree>
    <p:extLst>
      <p:ext uri="{BB962C8B-B14F-4D97-AF65-F5344CB8AC3E}">
        <p14:creationId xmlns:p14="http://schemas.microsoft.com/office/powerpoint/2010/main" val="2308022122"/>
      </p:ext>
    </p:extLst>
  </p:cSld>
  <p:clrMapOvr>
    <a:masterClrMapping/>
  </p:clrMapOvr>
  <p:transition spd="slow">
    <p:wip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dirty="0"/>
              <a:t>2.1. Техника безопасности при эксплуатации электродвигателей</a:t>
            </a:r>
          </a:p>
        </p:txBody>
      </p:sp>
      <p:sp>
        <p:nvSpPr>
          <p:cNvPr id="3" name="Объект 2"/>
          <p:cNvSpPr>
            <a:spLocks noGrp="1"/>
          </p:cNvSpPr>
          <p:nvPr>
            <p:ph idx="1"/>
          </p:nvPr>
        </p:nvSpPr>
        <p:spPr/>
        <p:txBody>
          <a:bodyPr>
            <a:normAutofit fontScale="32500" lnSpcReduction="20000"/>
          </a:bodyPr>
          <a:lstStyle/>
          <a:p>
            <a:r>
              <a:rPr lang="ru-RU" sz="3700" dirty="0"/>
              <a:t>При эксплуатации асинхронных электродвигателей существует целый ряд правил и требований, предъявляемых к ним с точки зрения техники безопасности [Л. 11].</a:t>
            </a:r>
          </a:p>
          <a:p>
            <a:r>
              <a:rPr lang="ru-RU" sz="3700" dirty="0"/>
              <a:t>Прежде всего необходимо отметить наиболее характерные ситуации, при которых требуется немедленное (аварийное)  отключение электродвигателя от сети:</a:t>
            </a:r>
          </a:p>
          <a:p>
            <a:r>
              <a:rPr lang="ru-RU" sz="3700" dirty="0"/>
              <a:t>угроза несчастного случая или несчастный случай с человеком, требующие немедленной остановки двигателя;</a:t>
            </a:r>
          </a:p>
          <a:p>
            <a:r>
              <a:rPr lang="ru-RU" sz="3700" dirty="0"/>
              <a:t>наличие дыма или огня из двигателя или его пускорегулирующей аппаратуры;</a:t>
            </a:r>
          </a:p>
          <a:p>
            <a:r>
              <a:rPr lang="ru-RU" sz="3700" dirty="0"/>
              <a:t>вибрации сверх допустимых норм, угрожающие целости двигателя;</a:t>
            </a:r>
          </a:p>
          <a:p>
            <a:r>
              <a:rPr lang="ru-RU" sz="3700" dirty="0"/>
              <a:t>поломка приводимого механизма;</a:t>
            </a:r>
          </a:p>
          <a:p>
            <a:r>
              <a:rPr lang="ru-RU" sz="3700" dirty="0"/>
              <a:t>нагрев подшипников сверх допустимой температуры, указанной в инструкции завода—изготовителя двигателя;</a:t>
            </a:r>
          </a:p>
          <a:p>
            <a:r>
              <a:rPr lang="ru-RU" sz="3700" dirty="0"/>
              <a:t>существенное снижение числа оборотов, сопровождающееся быстрым нагревом двигателя.</a:t>
            </a:r>
          </a:p>
          <a:p>
            <a:r>
              <a:rPr lang="ru-RU" sz="3700" dirty="0"/>
              <a:t>В зависимости от особенностей конкретного производства в инструкции по эксплуатации могут быть указаны и другие случаи, при которых требуется аварийное отключение двигателей, а также указан порядок устранения аварийной ситуации и последующего пуска двигателя.</a:t>
            </a:r>
          </a:p>
          <a:p>
            <a:r>
              <a:rPr lang="ru-RU" sz="3700" dirty="0"/>
              <a:t>Для предотвращения поражения электрическим током обслуживающего персонала выводы статорной и роторной обмотки должны быть закрыты ограждениями, снятие которых требует отвертывания гаек или вывинчивания винтов. Вращающиеся части машин также должны быть закрыты ограждениями, снятие которых во время работы двигателей строго воспрещается.</a:t>
            </a:r>
          </a:p>
          <a:p>
            <a:r>
              <a:rPr lang="ru-RU" sz="3700" dirty="0"/>
              <a:t>В тех производствах, где возможна систематическая перегрузка электродвигателей по технологическим причинам, необходима установка защиты от перегрузки. Эта защита должна воздействовать на аварийную сигнализацию, на управляющие органы с целью разгрузки механизма или на пусковую аппаратуру для отключения двигателя.</a:t>
            </a:r>
          </a:p>
          <a:p>
            <a:r>
              <a:rPr lang="ru-RU" sz="3700" dirty="0"/>
              <a:t>Асинхронные двигатели должны иметь защиту от коротких замыканий с помощью автоматического выключателя либо предохранителей с плавкими вставками. </a:t>
            </a:r>
            <a:r>
              <a:rPr lang="ru-RU" sz="3700" dirty="0" err="1"/>
              <a:t>Уставки</a:t>
            </a:r>
            <a:r>
              <a:rPr lang="ru-RU" sz="3700" dirty="0"/>
              <a:t> автоматов и номинальный ток плавких вставок выбираются так, чтобы не допускать ложного срабатывания защиты при пусковых токах.</a:t>
            </a:r>
          </a:p>
          <a:p>
            <a:r>
              <a:rPr lang="ru-RU" sz="3700" dirty="0"/>
              <a:t>Для короткозамкнутых двигателей с легкими условиями пуска ток плавкой вставки должен быть равным 0,4 пускового тока двигателя. Для тяжелых условий пуска ток плавкой вставки выбирается равным 0,5—0,6 пускового тока двигателя. Для электродвигателей с фазным ротором ток плавкой вставки составляет 1—2 номинального тока двигателя.</a:t>
            </a:r>
          </a:p>
          <a:p>
            <a:r>
              <a:rPr lang="ru-RU" sz="3700" dirty="0"/>
              <a:t>Перед пуском двигателя необходимо своевременное предупреждение рабочих, обслуживающих его, о запуске.</a:t>
            </a:r>
          </a:p>
          <a:p>
            <a:endParaRPr lang="ru-RU" dirty="0"/>
          </a:p>
        </p:txBody>
      </p:sp>
    </p:spTree>
    <p:extLst>
      <p:ext uri="{BB962C8B-B14F-4D97-AF65-F5344CB8AC3E}">
        <p14:creationId xmlns:p14="http://schemas.microsoft.com/office/powerpoint/2010/main" val="668399008"/>
      </p:ext>
    </p:extLst>
  </p:cSld>
  <p:clrMapOvr>
    <a:masterClrMapping/>
  </p:clrMapOvr>
  <p:transition spd="slow">
    <p:wip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a:latin typeface="Times New Roman" pitchFamily="18" charset="0"/>
                <a:cs typeface="Times New Roman" pitchFamily="18" charset="0"/>
              </a:rPr>
              <a:t>Литература</a:t>
            </a:r>
          </a:p>
        </p:txBody>
      </p:sp>
      <p:sp>
        <p:nvSpPr>
          <p:cNvPr id="3" name="Объект 2"/>
          <p:cNvSpPr>
            <a:spLocks noGrp="1"/>
          </p:cNvSpPr>
          <p:nvPr>
            <p:ph idx="1"/>
          </p:nvPr>
        </p:nvSpPr>
        <p:spPr/>
        <p:txBody>
          <a:bodyPr>
            <a:normAutofit fontScale="62500" lnSpcReduction="20000"/>
          </a:bodyPr>
          <a:lstStyle/>
          <a:p>
            <a:r>
              <a:rPr lang="ru-RU" dirty="0"/>
              <a:t>1. </a:t>
            </a:r>
            <a:r>
              <a:rPr lang="ru-RU" dirty="0" err="1"/>
              <a:t>Синилов</a:t>
            </a:r>
            <a:r>
              <a:rPr lang="ru-RU" dirty="0"/>
              <a:t> В. Г. Системы охранной, пожарной и охранно-пожарной   сигнализации. - М. : Издательский центр «Академия», 2010. — 512 с.</a:t>
            </a:r>
          </a:p>
          <a:p>
            <a:r>
              <a:rPr lang="ru-RU" dirty="0"/>
              <a:t>2. </a:t>
            </a:r>
            <a:r>
              <a:rPr lang="ru-RU" dirty="0" err="1"/>
              <a:t>Шачнев</a:t>
            </a:r>
            <a:r>
              <a:rPr lang="ru-RU" dirty="0"/>
              <a:t> А.И. Устройства и системы охранно-пожарной сигнализации. – Мн.: УП «</a:t>
            </a:r>
            <a:r>
              <a:rPr lang="ru-RU" dirty="0" err="1"/>
              <a:t>Технопринт</a:t>
            </a:r>
            <a:r>
              <a:rPr lang="ru-RU" dirty="0"/>
              <a:t>», 2002. – 228 с.</a:t>
            </a:r>
          </a:p>
          <a:p>
            <a:r>
              <a:rPr lang="ru-RU" dirty="0"/>
              <a:t>3. Технические средства обеспечения безопасности: Справочно-методическое пособие / И.Е. Зуйков, А.А. Антошин, И.Д. </a:t>
            </a:r>
            <a:r>
              <a:rPr lang="ru-RU" dirty="0" err="1"/>
              <a:t>Брель</a:t>
            </a:r>
            <a:r>
              <a:rPr lang="ru-RU" dirty="0"/>
              <a:t>, Т.Л. Владимирова, П.Н. Осташков, Ю.А. Серегин, В.П. Пугачев, А.А. </a:t>
            </a:r>
            <a:r>
              <a:rPr lang="ru-RU" dirty="0" err="1"/>
              <a:t>Пукач</a:t>
            </a:r>
            <a:r>
              <a:rPr lang="ru-RU" dirty="0"/>
              <a:t>, А.И. </a:t>
            </a:r>
            <a:r>
              <a:rPr lang="ru-RU" dirty="0" err="1"/>
              <a:t>Черепко</a:t>
            </a:r>
            <a:r>
              <a:rPr lang="ru-RU" dirty="0"/>
              <a:t> / Под. </a:t>
            </a:r>
            <a:r>
              <a:rPr lang="ru-RU" dirty="0" err="1"/>
              <a:t>ред</a:t>
            </a:r>
            <a:r>
              <a:rPr lang="ru-RU" dirty="0"/>
              <a:t> И.Е. Зуйкова –Мн., 2001. – 177 с.</a:t>
            </a:r>
          </a:p>
          <a:p>
            <a:r>
              <a:rPr lang="ru-RU" dirty="0"/>
              <a:t>4. Технические описания и инструкции по эксплуатации приборов ОПС.</a:t>
            </a:r>
          </a:p>
          <a:p>
            <a:pPr lvl="0"/>
            <a:r>
              <a:rPr lang="ru-RU" dirty="0" smtClean="0"/>
              <a:t>5. Обзоры </a:t>
            </a:r>
            <a:r>
              <a:rPr lang="ru-RU" dirty="0"/>
              <a:t>современных технических средств охранно-пожарной сигнализации Департамента «Охрана» при МВД РБ.</a:t>
            </a:r>
          </a:p>
          <a:p>
            <a:pPr lvl="0"/>
            <a:r>
              <a:rPr lang="ru-RU" dirty="0"/>
              <a:t> </a:t>
            </a:r>
            <a:r>
              <a:rPr lang="ru-RU" dirty="0" smtClean="0"/>
              <a:t>6. Правила </a:t>
            </a:r>
            <a:r>
              <a:rPr lang="ru-RU" dirty="0"/>
              <a:t>устройства электроустановок (ПУЭ - 2006). </a:t>
            </a:r>
          </a:p>
          <a:p>
            <a:pPr lvl="0"/>
            <a:r>
              <a:rPr lang="uk-UA" dirty="0" smtClean="0"/>
              <a:t>7. Правила </a:t>
            </a:r>
            <a:r>
              <a:rPr lang="uk-UA" dirty="0" err="1"/>
              <a:t>технической</a:t>
            </a:r>
            <a:r>
              <a:rPr lang="uk-UA" dirty="0"/>
              <a:t> </a:t>
            </a:r>
            <a:r>
              <a:rPr lang="uk-UA" dirty="0" err="1"/>
              <a:t>эксплуатации</a:t>
            </a:r>
            <a:r>
              <a:rPr lang="uk-UA" dirty="0"/>
              <a:t> </a:t>
            </a:r>
            <a:r>
              <a:rPr lang="uk-UA" dirty="0" err="1"/>
              <a:t>электроустановок</a:t>
            </a:r>
            <a:r>
              <a:rPr lang="uk-UA" dirty="0"/>
              <a:t> </a:t>
            </a:r>
            <a:r>
              <a:rPr lang="uk-UA" dirty="0" err="1"/>
              <a:t>потребите­лей</a:t>
            </a:r>
            <a:r>
              <a:rPr lang="uk-UA" dirty="0"/>
              <a:t> и Правила </a:t>
            </a:r>
            <a:r>
              <a:rPr lang="uk-UA" dirty="0" err="1"/>
              <a:t>техники</a:t>
            </a:r>
            <a:r>
              <a:rPr lang="uk-UA" dirty="0"/>
              <a:t> </a:t>
            </a:r>
            <a:r>
              <a:rPr lang="uk-UA" dirty="0" err="1"/>
              <a:t>безопасности</a:t>
            </a:r>
            <a:r>
              <a:rPr lang="uk-UA" dirty="0"/>
              <a:t> при </a:t>
            </a:r>
            <a:r>
              <a:rPr lang="uk-UA" dirty="0" err="1"/>
              <a:t>эксплуатации</a:t>
            </a:r>
            <a:r>
              <a:rPr lang="uk-UA" dirty="0"/>
              <a:t> </a:t>
            </a:r>
            <a:r>
              <a:rPr lang="uk-UA" dirty="0" err="1"/>
              <a:t>электроустановок</a:t>
            </a:r>
            <a:r>
              <a:rPr lang="uk-UA" dirty="0"/>
              <a:t> </a:t>
            </a:r>
            <a:r>
              <a:rPr lang="uk-UA" dirty="0" err="1"/>
              <a:t>потребителей</a:t>
            </a:r>
            <a:r>
              <a:rPr lang="uk-UA" dirty="0"/>
              <a:t> (ПТЭ и ПТБ) </a:t>
            </a:r>
            <a:r>
              <a:rPr lang="ru-RU" dirty="0"/>
              <a:t>. – Москва: </a:t>
            </a:r>
            <a:r>
              <a:rPr lang="ru-RU" dirty="0" err="1"/>
              <a:t>Атомиздат</a:t>
            </a:r>
            <a:r>
              <a:rPr lang="ru-RU" dirty="0"/>
              <a:t>, 1973.- 352 с. </a:t>
            </a:r>
          </a:p>
          <a:p>
            <a:endParaRPr lang="ru-RU" dirty="0"/>
          </a:p>
        </p:txBody>
      </p:sp>
    </p:spTree>
    <p:extLst>
      <p:ext uri="{BB962C8B-B14F-4D97-AF65-F5344CB8AC3E}">
        <p14:creationId xmlns:p14="http://schemas.microsoft.com/office/powerpoint/2010/main" val="23325633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3200" b="1" dirty="0">
                <a:latin typeface="Times New Roman" pitchFamily="18" charset="0"/>
                <a:cs typeface="Times New Roman" pitchFamily="18" charset="0"/>
              </a:rPr>
              <a:t>Содержание</a:t>
            </a:r>
            <a:r>
              <a:rPr lang="ru-RU" dirty="0">
                <a:effectLst/>
              </a:rPr>
              <a:t/>
            </a:r>
            <a:br>
              <a:rPr lang="ru-RU" dirty="0">
                <a:effectLst/>
              </a:rPr>
            </a:br>
            <a:endParaRPr lang="ru-RU" dirty="0"/>
          </a:p>
        </p:txBody>
      </p:sp>
      <p:sp>
        <p:nvSpPr>
          <p:cNvPr id="3" name="Объект 2"/>
          <p:cNvSpPr>
            <a:spLocks noGrp="1"/>
          </p:cNvSpPr>
          <p:nvPr>
            <p:ph idx="1"/>
          </p:nvPr>
        </p:nvSpPr>
        <p:spPr/>
        <p:txBody>
          <a:bodyPr>
            <a:normAutofit fontScale="85000" lnSpcReduction="10000"/>
          </a:bodyPr>
          <a:lstStyle/>
          <a:p>
            <a:r>
              <a:rPr lang="ru-RU" dirty="0" smtClean="0"/>
              <a:t> </a:t>
            </a:r>
            <a:r>
              <a:rPr lang="ru-RU" dirty="0">
                <a:latin typeface="Times New Roman" pitchFamily="18" charset="0"/>
                <a:cs typeface="Times New Roman" pitchFamily="18" charset="0"/>
              </a:rPr>
              <a:t>Введение                                                                                                                                                   </a:t>
            </a:r>
            <a:br>
              <a:rPr lang="ru-RU" dirty="0">
                <a:latin typeface="Times New Roman" pitchFamily="18" charset="0"/>
                <a:cs typeface="Times New Roman" pitchFamily="18" charset="0"/>
              </a:rPr>
            </a:br>
            <a:r>
              <a:rPr lang="ru-RU" dirty="0" smtClean="0">
                <a:latin typeface="Times New Roman" pitchFamily="18" charset="0"/>
                <a:cs typeface="Times New Roman" pitchFamily="18" charset="0"/>
              </a:rPr>
              <a:t>    1</a:t>
            </a:r>
            <a:r>
              <a:rPr lang="ru-RU" dirty="0">
                <a:latin typeface="Times New Roman" pitchFamily="18" charset="0"/>
                <a:cs typeface="Times New Roman" pitchFamily="18" charset="0"/>
              </a:rPr>
              <a:t>. Эксплуатация электродвигателей</a:t>
            </a:r>
            <a:br>
              <a:rPr lang="ru-RU" dirty="0">
                <a:latin typeface="Times New Roman" pitchFamily="18" charset="0"/>
                <a:cs typeface="Times New Roman" pitchFamily="18" charset="0"/>
              </a:rPr>
            </a:br>
            <a:r>
              <a:rPr lang="ru-RU" dirty="0">
                <a:latin typeface="Times New Roman" pitchFamily="18" charset="0"/>
                <a:cs typeface="Times New Roman" pitchFamily="18" charset="0"/>
              </a:rPr>
              <a:t>1.1. Устройство асинхронных электродвигателей                               </a:t>
            </a:r>
            <a:br>
              <a:rPr lang="ru-RU" dirty="0">
                <a:latin typeface="Times New Roman" pitchFamily="18" charset="0"/>
                <a:cs typeface="Times New Roman" pitchFamily="18" charset="0"/>
              </a:rPr>
            </a:br>
            <a:r>
              <a:rPr lang="ru-RU" dirty="0">
                <a:latin typeface="Times New Roman" pitchFamily="18" charset="0"/>
                <a:cs typeface="Times New Roman" pitchFamily="18" charset="0"/>
              </a:rPr>
              <a:t>1.2. Принцип работы, достоинства, недостатки  асинхронных электродвигателей                                                  </a:t>
            </a:r>
            <a:br>
              <a:rPr lang="ru-RU" dirty="0">
                <a:latin typeface="Times New Roman" pitchFamily="18" charset="0"/>
                <a:cs typeface="Times New Roman" pitchFamily="18" charset="0"/>
              </a:rPr>
            </a:br>
            <a:r>
              <a:rPr lang="ru-RU" dirty="0">
                <a:latin typeface="Times New Roman" pitchFamily="18" charset="0"/>
                <a:cs typeface="Times New Roman" pitchFamily="18" charset="0"/>
              </a:rPr>
              <a:t>    1.3. Схемы управления АД с короткозамкнутым ротором</a:t>
            </a:r>
            <a:br>
              <a:rPr lang="ru-RU" dirty="0">
                <a:latin typeface="Times New Roman" pitchFamily="18" charset="0"/>
                <a:cs typeface="Times New Roman" pitchFamily="18" charset="0"/>
              </a:rPr>
            </a:br>
            <a:r>
              <a:rPr lang="ru-RU" dirty="0">
                <a:latin typeface="Times New Roman" pitchFamily="18" charset="0"/>
                <a:cs typeface="Times New Roman" pitchFamily="18" charset="0"/>
              </a:rPr>
              <a:t>1.4. Эксплуатация асинхронных электродвигателей                                  </a:t>
            </a:r>
            <a:br>
              <a:rPr lang="ru-RU" dirty="0">
                <a:latin typeface="Times New Roman" pitchFamily="18" charset="0"/>
                <a:cs typeface="Times New Roman" pitchFamily="18" charset="0"/>
              </a:rPr>
            </a:br>
            <a:r>
              <a:rPr lang="ru-RU" dirty="0">
                <a:latin typeface="Times New Roman" pitchFamily="18" charset="0"/>
                <a:cs typeface="Times New Roman" pitchFamily="18" charset="0"/>
              </a:rPr>
              <a:t>2.  Техника безопасности                                                                                                              </a:t>
            </a:r>
            <a:br>
              <a:rPr lang="ru-RU" dirty="0">
                <a:latin typeface="Times New Roman" pitchFamily="18" charset="0"/>
                <a:cs typeface="Times New Roman" pitchFamily="18" charset="0"/>
              </a:rPr>
            </a:br>
            <a:r>
              <a:rPr lang="ru-RU" dirty="0">
                <a:latin typeface="Times New Roman" pitchFamily="18" charset="0"/>
                <a:cs typeface="Times New Roman" pitchFamily="18" charset="0"/>
              </a:rPr>
              <a:t>2.1. Техника безопасности при эксплуатации электродвигателей</a:t>
            </a:r>
            <a:br>
              <a:rPr lang="ru-RU" dirty="0">
                <a:latin typeface="Times New Roman" pitchFamily="18" charset="0"/>
                <a:cs typeface="Times New Roman" pitchFamily="18" charset="0"/>
              </a:rPr>
            </a:br>
            <a:r>
              <a:rPr lang="ru-RU" dirty="0">
                <a:latin typeface="Times New Roman" pitchFamily="18" charset="0"/>
                <a:cs typeface="Times New Roman" pitchFamily="18" charset="0"/>
              </a:rPr>
              <a:t>        Литература</a:t>
            </a:r>
          </a:p>
        </p:txBody>
      </p:sp>
    </p:spTree>
    <p:extLst>
      <p:ext uri="{BB962C8B-B14F-4D97-AF65-F5344CB8AC3E}">
        <p14:creationId xmlns:p14="http://schemas.microsoft.com/office/powerpoint/2010/main" val="848305291"/>
      </p:ext>
    </p:extLst>
  </p:cSld>
  <p:clrMapOvr>
    <a:masterClrMapping/>
  </p:clrMapOvr>
  <p:transition spd="slow">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3200" dirty="0">
                <a:effectLst/>
                <a:latin typeface="Times New Roman" pitchFamily="18" charset="0"/>
                <a:cs typeface="Times New Roman" pitchFamily="18" charset="0"/>
              </a:rPr>
              <a:t>1. Эксплуатация электродвигателей</a:t>
            </a:r>
            <a:endParaRPr lang="ru-RU" sz="3200" dirty="0">
              <a:latin typeface="Times New Roman" pitchFamily="18" charset="0"/>
              <a:cs typeface="Times New Roman" pitchFamily="18" charset="0"/>
            </a:endParaRPr>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90600" y="2100262"/>
            <a:ext cx="7162800" cy="3975100"/>
          </a:xfrm>
        </p:spPr>
      </p:pic>
    </p:spTree>
    <p:extLst>
      <p:ext uri="{BB962C8B-B14F-4D97-AF65-F5344CB8AC3E}">
        <p14:creationId xmlns:p14="http://schemas.microsoft.com/office/powerpoint/2010/main" val="3351742806"/>
      </p:ext>
    </p:extLst>
  </p:cSld>
  <p:clrMapOvr>
    <a:masterClrMapping/>
  </p:clrMapOvr>
  <p:transition spd="slow">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sz="3200" dirty="0">
                <a:effectLst/>
                <a:latin typeface="Times New Roman" pitchFamily="18" charset="0"/>
                <a:ea typeface="Batang" pitchFamily="18" charset="-127"/>
                <a:cs typeface="Times New Roman" pitchFamily="18" charset="0"/>
              </a:rPr>
              <a:t>1.1. </a:t>
            </a:r>
            <a:r>
              <a:rPr lang="ru-RU" sz="3200" dirty="0" smtClean="0">
                <a:effectLst/>
                <a:latin typeface="Times New Roman" pitchFamily="18" charset="0"/>
                <a:ea typeface="Batang" pitchFamily="18" charset="-127"/>
                <a:cs typeface="Times New Roman" pitchFamily="18" charset="0"/>
              </a:rPr>
              <a:t>Устройство </a:t>
            </a:r>
            <a:r>
              <a:rPr lang="ru-RU" sz="3200" dirty="0">
                <a:effectLst/>
                <a:latin typeface="Times New Roman" pitchFamily="18" charset="0"/>
                <a:ea typeface="Batang" pitchFamily="18" charset="-127"/>
                <a:cs typeface="Times New Roman" pitchFamily="18" charset="0"/>
              </a:rPr>
              <a:t>асинхронных электродвигателей</a:t>
            </a:r>
            <a:endParaRPr lang="ru-RU" sz="3200" dirty="0">
              <a:latin typeface="Times New Roman" pitchFamily="18" charset="0"/>
              <a:ea typeface="Batang" pitchFamily="18" charset="-127"/>
              <a:cs typeface="Times New Roman" pitchFamily="18" charset="0"/>
            </a:endParaRPr>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08291" y="1774825"/>
            <a:ext cx="5327418" cy="4625975"/>
          </a:xfrm>
        </p:spPr>
      </p:pic>
    </p:spTree>
    <p:extLst>
      <p:ext uri="{BB962C8B-B14F-4D97-AF65-F5344CB8AC3E}">
        <p14:creationId xmlns:p14="http://schemas.microsoft.com/office/powerpoint/2010/main" val="2240083713"/>
      </p:ext>
    </p:extLst>
  </p:cSld>
  <p:clrMapOvr>
    <a:masterClrMapping/>
  </p:clrMapOvr>
  <p:transition spd="slow">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1600" dirty="0">
                <a:latin typeface="Batang" pitchFamily="18" charset="-127"/>
                <a:ea typeface="Batang" pitchFamily="18" charset="-127"/>
              </a:rPr>
              <a:t>1 – станина, 2 – обмотка статора, 3 – ротор, 4 – контактные кольца, 5 – щетки.</a:t>
            </a:r>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00275" y="2487612"/>
            <a:ext cx="4743450" cy="3200400"/>
          </a:xfrm>
        </p:spPr>
      </p:pic>
    </p:spTree>
    <p:extLst>
      <p:ext uri="{BB962C8B-B14F-4D97-AF65-F5344CB8AC3E}">
        <p14:creationId xmlns:p14="http://schemas.microsoft.com/office/powerpoint/2010/main" val="753768574"/>
      </p:ext>
    </p:extLst>
  </p:cSld>
  <p:clrMapOvr>
    <a:masterClrMapping/>
  </p:clrMapOvr>
  <p:transition spd="slow">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dirty="0">
                <a:latin typeface="Batang" pitchFamily="18" charset="-127"/>
                <a:ea typeface="Batang" pitchFamily="18" charset="-127"/>
              </a:rPr>
              <a:t>С</a:t>
            </a:r>
            <a:r>
              <a:rPr lang="ru-RU" sz="3200" dirty="0" smtClean="0">
                <a:latin typeface="Batang" pitchFamily="18" charset="-127"/>
                <a:ea typeface="Batang" pitchFamily="18" charset="-127"/>
              </a:rPr>
              <a:t>татор </a:t>
            </a:r>
            <a:r>
              <a:rPr lang="ru-RU" sz="3200" dirty="0">
                <a:latin typeface="Batang" pitchFamily="18" charset="-127"/>
                <a:ea typeface="Batang" pitchFamily="18" charset="-127"/>
              </a:rPr>
              <a:t>и р</a:t>
            </a:r>
            <a:r>
              <a:rPr lang="ru-RU" sz="3200" dirty="0" smtClean="0">
                <a:latin typeface="Batang" pitchFamily="18" charset="-127"/>
                <a:ea typeface="Batang" pitchFamily="18" charset="-127"/>
              </a:rPr>
              <a:t>отор</a:t>
            </a:r>
            <a:endParaRPr lang="ru-RU" sz="3200" dirty="0">
              <a:latin typeface="Batang" pitchFamily="18" charset="-127"/>
              <a:ea typeface="Batang" pitchFamily="18" charset="-127"/>
            </a:endParaRPr>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95336" y="1774825"/>
            <a:ext cx="6953328" cy="4625975"/>
          </a:xfrm>
        </p:spPr>
      </p:pic>
    </p:spTree>
    <p:extLst>
      <p:ext uri="{BB962C8B-B14F-4D97-AF65-F5344CB8AC3E}">
        <p14:creationId xmlns:p14="http://schemas.microsoft.com/office/powerpoint/2010/main" val="3310324813"/>
      </p:ext>
    </p:extLst>
  </p:cSld>
  <p:clrMapOvr>
    <a:masterClrMapping/>
  </p:clrMapOvr>
  <p:transition spd="slow">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16632"/>
            <a:ext cx="8229600" cy="1252728"/>
          </a:xfrm>
        </p:spPr>
        <p:txBody>
          <a:bodyPr>
            <a:noAutofit/>
          </a:bodyPr>
          <a:lstStyle/>
          <a:p>
            <a:r>
              <a:rPr lang="ru-RU" sz="3200" dirty="0">
                <a:latin typeface="Times New Roman" pitchFamily="18" charset="0"/>
                <a:cs typeface="Times New Roman" pitchFamily="18" charset="0"/>
              </a:rPr>
              <a:t>1.2. Принцип работы, достоинства, недостатки  асинхронных электродвигателей</a:t>
            </a:r>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59012" y="1774825"/>
            <a:ext cx="4625975" cy="4625975"/>
          </a:xfrm>
        </p:spPr>
      </p:pic>
    </p:spTree>
    <p:extLst>
      <p:ext uri="{BB962C8B-B14F-4D97-AF65-F5344CB8AC3E}">
        <p14:creationId xmlns:p14="http://schemas.microsoft.com/office/powerpoint/2010/main" val="815213310"/>
      </p:ext>
    </p:extLst>
  </p:cSld>
  <p:clrMapOvr>
    <a:masterClrMapping/>
  </p:clrMapOvr>
  <p:transition spd="slow">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p:txBody>
          <a:bodyPr>
            <a:normAutofit lnSpcReduction="10000"/>
          </a:bodyPr>
          <a:lstStyle/>
          <a:p>
            <a:r>
              <a:rPr lang="ru-RU" dirty="0"/>
              <a:t>Принцип действия асинхронного двигателя</a:t>
            </a:r>
            <a:r>
              <a:rPr lang="ru-RU" i="1" dirty="0"/>
              <a:t> </a:t>
            </a:r>
            <a:r>
              <a:rPr lang="ru-RU" dirty="0"/>
              <a:t>основан на создании вращающегося магнитного поля при питании обмотки статора трехфазным током. Если скорость ротора меньше скорости вращения магнитного поля, то силовые линии вращающегося магнитного поля будут пересекать проводники обмотки ротора и индуктировать в них ЭДС</a:t>
            </a:r>
          </a:p>
        </p:txBody>
      </p:sp>
    </p:spTree>
    <p:extLst>
      <p:ext uri="{BB962C8B-B14F-4D97-AF65-F5344CB8AC3E}">
        <p14:creationId xmlns:p14="http://schemas.microsoft.com/office/powerpoint/2010/main" val="14513223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dirty="0"/>
              <a:t>1.3. Схемы управления АД с короткозамкнутым ротором</a:t>
            </a:r>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059832" y="2708920"/>
            <a:ext cx="2584872" cy="2359524"/>
          </a:xfrm>
        </p:spPr>
      </p:pic>
    </p:spTree>
    <p:extLst>
      <p:ext uri="{BB962C8B-B14F-4D97-AF65-F5344CB8AC3E}">
        <p14:creationId xmlns:p14="http://schemas.microsoft.com/office/powerpoint/2010/main" val="1138916351"/>
      </p:ext>
    </p:extLst>
  </p:cSld>
  <p:clrMapOvr>
    <a:masterClrMapping/>
  </p:clrMapOvr>
  <p:transition spd="slow">
    <p:wip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Модульная">
  <a:themeElements>
    <a:clrScheme name="Модульная">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Модульная">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Модуль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108</TotalTime>
  <Words>774</Words>
  <Application>Microsoft Office PowerPoint</Application>
  <PresentationFormat>Экран (4:3)</PresentationFormat>
  <Paragraphs>45</Paragraphs>
  <Slides>18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18</vt:i4>
      </vt:variant>
    </vt:vector>
  </HeadingPairs>
  <TitlesOfParts>
    <vt:vector size="19" baseType="lpstr">
      <vt:lpstr>Модульная</vt:lpstr>
      <vt:lpstr>Эксплуатация электродвигателей</vt:lpstr>
      <vt:lpstr>Содержание </vt:lpstr>
      <vt:lpstr>1. Эксплуатация электродвигателей</vt:lpstr>
      <vt:lpstr>1.1. Устройство асинхронных электродвигателей</vt:lpstr>
      <vt:lpstr>1 – станина, 2 – обмотка статора, 3 – ротор, 4 – контактные кольца, 5 – щетки.</vt:lpstr>
      <vt:lpstr>Статор и ротор</vt:lpstr>
      <vt:lpstr>1.2. Принцип работы, достоинства, недостатки  асинхронных электродвигателей</vt:lpstr>
      <vt:lpstr>Презентация PowerPoint</vt:lpstr>
      <vt:lpstr>1.3. Схемы управления АД с короткозамкнутым ротором</vt:lpstr>
      <vt:lpstr>Схемы включения АД.</vt:lpstr>
      <vt:lpstr>Схема включения АД с фазным ротором.</vt:lpstr>
      <vt:lpstr>Реверс АД.</vt:lpstr>
      <vt:lpstr>Динамическое торможение АД.</vt:lpstr>
      <vt:lpstr>1.4. Эксплуатация асинхронных электродвигателей</vt:lpstr>
      <vt:lpstr>Презентация PowerPoint</vt:lpstr>
      <vt:lpstr>2.  Техника безопасности                                                                                                               </vt:lpstr>
      <vt:lpstr>2.1. Техника безопасности при эксплуатации электродвигателей</vt:lpstr>
      <vt:lpstr>Литература</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Sergey</dc:creator>
  <cp:lastModifiedBy>Валера</cp:lastModifiedBy>
  <cp:revision>11</cp:revision>
  <dcterms:created xsi:type="dcterms:W3CDTF">2012-01-30T09:55:44Z</dcterms:created>
  <dcterms:modified xsi:type="dcterms:W3CDTF">2020-05-24T13:01:47Z</dcterms:modified>
</cp:coreProperties>
</file>