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9" r:id="rId5"/>
    <p:sldId id="259" r:id="rId6"/>
    <p:sldId id="260" r:id="rId7"/>
    <p:sldId id="270" r:id="rId8"/>
    <p:sldId id="261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34861-D47F-4F86-BA0F-F9B559E8DB33}" type="datetimeFigureOut">
              <a:rPr lang="ru-RU" smtClean="0"/>
              <a:t>24.05.2020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86388-5CA2-4FB8-BF73-E9456B17AF4E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34861-D47F-4F86-BA0F-F9B559E8DB33}" type="datetimeFigureOut">
              <a:rPr lang="ru-RU" smtClean="0"/>
              <a:t>24.05.2020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86388-5CA2-4FB8-BF73-E9456B17AF4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34861-D47F-4F86-BA0F-F9B559E8DB33}" type="datetimeFigureOut">
              <a:rPr lang="ru-RU" smtClean="0"/>
              <a:t>24.05.2020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86388-5CA2-4FB8-BF73-E9456B17AF4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34861-D47F-4F86-BA0F-F9B559E8DB33}" type="datetimeFigureOut">
              <a:rPr lang="ru-RU" smtClean="0"/>
              <a:t>24.05.2020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86388-5CA2-4FB8-BF73-E9456B17AF4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34861-D47F-4F86-BA0F-F9B559E8DB33}" type="datetimeFigureOut">
              <a:rPr lang="ru-RU" smtClean="0"/>
              <a:t>24.05.2020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1486388-5CA2-4FB8-BF73-E9456B17AF4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34861-D47F-4F86-BA0F-F9B559E8DB33}" type="datetimeFigureOut">
              <a:rPr lang="ru-RU" smtClean="0"/>
              <a:t>24.05.2020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86388-5CA2-4FB8-BF73-E9456B17AF4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34861-D47F-4F86-BA0F-F9B559E8DB33}" type="datetimeFigureOut">
              <a:rPr lang="ru-RU" smtClean="0"/>
              <a:t>24.05.2020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86388-5CA2-4FB8-BF73-E9456B17AF4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34861-D47F-4F86-BA0F-F9B559E8DB33}" type="datetimeFigureOut">
              <a:rPr lang="ru-RU" smtClean="0"/>
              <a:t>24.05.2020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86388-5CA2-4FB8-BF73-E9456B17AF4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34861-D47F-4F86-BA0F-F9B559E8DB33}" type="datetimeFigureOut">
              <a:rPr lang="ru-RU" smtClean="0"/>
              <a:t>24.05.2020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86388-5CA2-4FB8-BF73-E9456B17AF4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34861-D47F-4F86-BA0F-F9B559E8DB33}" type="datetimeFigureOut">
              <a:rPr lang="ru-RU" smtClean="0"/>
              <a:t>24.05.2020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86388-5CA2-4FB8-BF73-E9456B17AF4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34861-D47F-4F86-BA0F-F9B559E8DB33}" type="datetimeFigureOut">
              <a:rPr lang="ru-RU" smtClean="0"/>
              <a:t>24.05.2020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86388-5CA2-4FB8-BF73-E9456B17AF4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2134861-D47F-4F86-BA0F-F9B559E8DB33}" type="datetimeFigureOut">
              <a:rPr lang="ru-RU" smtClean="0"/>
              <a:t>24.05.2020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1486388-5CA2-4FB8-BF73-E9456B17AF4E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Монтаж  </a:t>
            </a:r>
            <a:r>
              <a:rPr lang="ru-RU" b="1" dirty="0"/>
              <a:t>электрических </a:t>
            </a:r>
            <a:r>
              <a:rPr lang="ru-RU" b="1" dirty="0" smtClean="0"/>
              <a:t>машин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8611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36104"/>
          </a:xfrm>
        </p:spPr>
        <p:txBody>
          <a:bodyPr>
            <a:normAutofit/>
          </a:bodyPr>
          <a:lstStyle/>
          <a:p>
            <a:r>
              <a:rPr lang="ru-RU" sz="2400" dirty="0">
                <a:effectLst/>
              </a:rPr>
              <a:t>Техника безопасности при монтаже </a:t>
            </a:r>
            <a:r>
              <a:rPr lang="ru-RU" sz="2400" smtClean="0">
                <a:effectLst/>
              </a:rPr>
              <a:t>электрических  машин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052736"/>
            <a:ext cx="9036496" cy="5805264"/>
          </a:xfrm>
        </p:spPr>
        <p:txBody>
          <a:bodyPr>
            <a:noAutofit/>
          </a:bodyPr>
          <a:lstStyle/>
          <a:p>
            <a:pPr algn="just"/>
            <a:r>
              <a:rPr lang="ru-RU" sz="2000" dirty="0" smtClean="0"/>
              <a:t>При </a:t>
            </a:r>
            <a:r>
              <a:rPr lang="ru-RU" sz="2000" dirty="0"/>
              <a:t>одновременной работе в электроустановках напряжением до и выше 1000 В категории работ определяются применительно к электроустановкам напряжением выше 1000 В.</a:t>
            </a:r>
          </a:p>
          <a:p>
            <a:pPr algn="just"/>
            <a:r>
              <a:rPr lang="ru-RU" sz="2000" dirty="0"/>
              <a:t>К работам, выполняемым со снятием напряжения, относятся работы, которые производятся в </a:t>
            </a:r>
            <a:r>
              <a:rPr lang="ru-RU" sz="2000" dirty="0" smtClean="0"/>
              <a:t>электроустановке, </a:t>
            </a:r>
            <a:r>
              <a:rPr lang="ru-RU" sz="2000" dirty="0"/>
              <a:t>в которой с токоведущих частей снято напряжение.</a:t>
            </a:r>
          </a:p>
          <a:p>
            <a:pPr algn="just"/>
            <a:r>
              <a:rPr lang="ru-RU" sz="2000" dirty="0" smtClean="0"/>
              <a:t>К </a:t>
            </a:r>
            <a:r>
              <a:rPr lang="ru-RU" sz="2000" dirty="0"/>
              <a:t>работам, выполняемым без снятия напряжения на токоведущих частях и вблизи них, относятся работы, проводимые непосредственно на этих частях.</a:t>
            </a:r>
          </a:p>
          <a:p>
            <a:pPr algn="just"/>
            <a:r>
              <a:rPr lang="ru-RU" sz="2000" dirty="0"/>
              <a:t>Работы без снятия напряжения на токоведущих частях и вблизи них должны выполнять не менее чем два лица, из которых производитель работ должен иметь группу по электробезопасности не ниже IV, остальные - не ниже III.</a:t>
            </a:r>
          </a:p>
          <a:p>
            <a:pPr algn="just"/>
            <a:r>
              <a:rPr lang="ru-RU" sz="2000" dirty="0" smtClean="0"/>
              <a:t>Работой </a:t>
            </a:r>
            <a:r>
              <a:rPr lang="ru-RU" sz="2000" dirty="0"/>
              <a:t>без снятия напряжения вдали от токоведущих частей, находящихся под напряжением, считается работа, при которой исключено случайное приближение работающих людей и используемых ими ремонтной </a:t>
            </a:r>
            <a:r>
              <a:rPr lang="ru-RU" sz="2000" dirty="0" smtClean="0"/>
              <a:t>оснастки.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454918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Литература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ru-RU" dirty="0" smtClean="0">
                <a:solidFill>
                  <a:schemeClr val="bg1"/>
                </a:solidFill>
              </a:rPr>
              <a:t>Пиотровский </a:t>
            </a:r>
            <a:r>
              <a:rPr lang="ru-RU" dirty="0">
                <a:solidFill>
                  <a:schemeClr val="bg1"/>
                </a:solidFill>
              </a:rPr>
              <a:t>Л.М. Электрические машины. – Ленинград: Энергия, 1972.-504 с.</a:t>
            </a:r>
          </a:p>
          <a:p>
            <a:pPr marL="137160" indent="0">
              <a:buNone/>
            </a:pPr>
            <a:r>
              <a:rPr lang="ru-RU" dirty="0">
                <a:solidFill>
                  <a:schemeClr val="bg1"/>
                </a:solidFill>
              </a:rPr>
              <a:t> </a:t>
            </a:r>
          </a:p>
          <a:p>
            <a:pPr lvl="0"/>
            <a:r>
              <a:rPr lang="ru-RU" dirty="0">
                <a:solidFill>
                  <a:schemeClr val="bg1"/>
                </a:solidFill>
              </a:rPr>
              <a:t> Монтаж, техническая эксплуатация и ремонт электрического и электромеханического оборудования. Гриф МО РФ </a:t>
            </a:r>
          </a:p>
          <a:p>
            <a:pPr marL="137160" indent="0">
              <a:buNone/>
            </a:pPr>
            <a:r>
              <a:rPr lang="ru-RU" dirty="0">
                <a:solidFill>
                  <a:schemeClr val="bg1"/>
                </a:solidFill>
              </a:rPr>
              <a:t>      ( Автор: Акимова Н.А., </a:t>
            </a:r>
            <a:r>
              <a:rPr lang="ru-RU" dirty="0" err="1">
                <a:solidFill>
                  <a:schemeClr val="bg1"/>
                </a:solidFill>
              </a:rPr>
              <a:t>Котеленец</a:t>
            </a:r>
            <a:r>
              <a:rPr lang="ru-RU" dirty="0">
                <a:solidFill>
                  <a:schemeClr val="bg1"/>
                </a:solidFill>
              </a:rPr>
              <a:t> Н.Ф., Сентюрихин Н.И</a:t>
            </a:r>
            <a:r>
              <a:rPr lang="ru-RU" dirty="0" smtClean="0">
                <a:solidFill>
                  <a:schemeClr val="bg1"/>
                </a:solidFill>
              </a:rPr>
              <a:t>.)</a:t>
            </a:r>
            <a:r>
              <a:rPr lang="ru-RU" dirty="0">
                <a:solidFill>
                  <a:schemeClr val="bg1"/>
                </a:solidFill>
              </a:rPr>
              <a:t> </a:t>
            </a:r>
          </a:p>
          <a:p>
            <a:r>
              <a:rPr lang="ru-RU" dirty="0">
                <a:solidFill>
                  <a:schemeClr val="bg1"/>
                </a:solidFill>
              </a:rPr>
              <a:t>    3) </a:t>
            </a:r>
            <a:r>
              <a:rPr lang="ru-RU" dirty="0" err="1">
                <a:solidFill>
                  <a:schemeClr val="bg1"/>
                </a:solidFill>
              </a:rPr>
              <a:t>Голыгин</a:t>
            </a:r>
            <a:r>
              <a:rPr lang="ru-RU" dirty="0">
                <a:solidFill>
                  <a:schemeClr val="bg1"/>
                </a:solidFill>
              </a:rPr>
              <a:t> А.Ф., Ильяшенко Л.А. Устройство и обслуживание      электрооборудования промышленных предприятий. – Москва: Высшая школа, 1986.-207 с</a:t>
            </a:r>
            <a:r>
              <a:rPr lang="ru-RU" dirty="0"/>
              <a:t>.</a:t>
            </a:r>
          </a:p>
          <a:p>
            <a:pPr marL="137160" indent="0">
              <a:buNone/>
            </a:pPr>
            <a:r>
              <a:rPr lang="ru-RU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4212963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564904"/>
            <a:ext cx="8229600" cy="1143000"/>
          </a:xfrm>
        </p:spPr>
        <p:txBody>
          <a:bodyPr/>
          <a:lstStyle/>
          <a:p>
            <a:r>
              <a:rPr lang="ru-RU" dirty="0" smtClean="0"/>
              <a:t>Спасибо за просмотр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5938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Содержание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340768"/>
            <a:ext cx="8229600" cy="5213216"/>
          </a:xfrm>
        </p:spPr>
        <p:txBody>
          <a:bodyPr>
            <a:normAutofit/>
          </a:bodyPr>
          <a:lstStyle/>
          <a:p>
            <a:r>
              <a:rPr lang="ru-RU" dirty="0" smtClean="0"/>
              <a:t> </a:t>
            </a:r>
            <a:r>
              <a:rPr lang="ru-RU" dirty="0"/>
              <a:t>Монтаж электрических машин небольшой мощности                 </a:t>
            </a:r>
            <a:r>
              <a:rPr lang="ru-RU" dirty="0" smtClean="0"/>
              <a:t>                                                                  </a:t>
            </a:r>
            <a:endParaRPr lang="ru-RU" dirty="0"/>
          </a:p>
          <a:p>
            <a:r>
              <a:rPr lang="ru-RU" dirty="0" smtClean="0"/>
              <a:t> Монтаж </a:t>
            </a:r>
            <a:r>
              <a:rPr lang="ru-RU" dirty="0"/>
              <a:t>крупных электрических машин                                        </a:t>
            </a:r>
          </a:p>
          <a:p>
            <a:r>
              <a:rPr lang="ru-RU" dirty="0" smtClean="0"/>
              <a:t>Техника </a:t>
            </a:r>
            <a:r>
              <a:rPr lang="ru-RU" dirty="0"/>
              <a:t>безопасности                                                                         </a:t>
            </a:r>
            <a:r>
              <a:rPr lang="ru-RU" dirty="0" smtClean="0"/>
              <a:t>Техника </a:t>
            </a:r>
            <a:r>
              <a:rPr lang="ru-RU" dirty="0"/>
              <a:t>безопасности при монтаже электрических </a:t>
            </a:r>
          </a:p>
          <a:p>
            <a:pPr marL="137160" indent="0">
              <a:buNone/>
            </a:pPr>
            <a:r>
              <a:rPr lang="ru-RU" dirty="0" smtClean="0"/>
              <a:t>     машин</a:t>
            </a:r>
            <a:endParaRPr lang="ru-RU" dirty="0"/>
          </a:p>
          <a:p>
            <a:r>
              <a:rPr lang="ru-RU" dirty="0"/>
              <a:t>          Литература                                                                                             </a:t>
            </a:r>
            <a:r>
              <a:rPr lang="ru-RU" dirty="0" smtClean="0"/>
              <a:t>                         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4597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effectLst/>
              </a:rPr>
              <a:t> 1.1 . Монтаж электрических машин небольшой мощности </a:t>
            </a:r>
            <a:endParaRPr lang="ru-RU" dirty="0"/>
          </a:p>
        </p:txBody>
      </p:sp>
      <p:pic>
        <p:nvPicPr>
          <p:cNvPr id="4" name="Picture 2" descr="устройство асинхронного двигателя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412776"/>
            <a:ext cx="7992888" cy="5328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14246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F:\разное\07020621364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206"/>
            <a:ext cx="9144001" cy="6857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3583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sz="1200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976704"/>
          </a:xfrm>
        </p:spPr>
        <p:txBody>
          <a:bodyPr>
            <a:noAutofit/>
          </a:bodyPr>
          <a:lstStyle/>
          <a:p>
            <a:pPr algn="just"/>
            <a:r>
              <a:rPr lang="ru-RU" sz="2000" dirty="0"/>
              <a:t> Собственно монтаж электрических машин производят на второй стадии производства электромонтажных работ, когда полностью подготовлены площадки или конструкции для их установки. На первой стадии их доставляют в мастерскую МЗУ, где очищают от пыли и грязи, производят наружный осмотр, затем внутренние части продувают сжатым воздухом</a:t>
            </a:r>
            <a:r>
              <a:rPr lang="ru-RU" sz="2000" dirty="0" smtClean="0"/>
              <a:t>..</a:t>
            </a:r>
            <a:endParaRPr lang="ru-RU" sz="2000" dirty="0"/>
          </a:p>
          <a:p>
            <a:pPr algn="just"/>
            <a:r>
              <a:rPr lang="ru-RU" sz="2000" dirty="0"/>
              <a:t>Затем проверяют состояние изоляции обмоток электрических машин, и если возникает необходимость, то обмотки сушат. Подготовленные таким образом машины доставляют на монтажную площадку, где производят их установку, сопряжение двигателей с рабочими механизмами и генераторов с двигателями, подключают к сети через пускорегулирующие аппараты.</a:t>
            </a:r>
          </a:p>
          <a:p>
            <a:pPr algn="just"/>
            <a:r>
              <a:rPr lang="ru-RU" sz="2000" dirty="0"/>
              <a:t>Электродвигатели устанавливают непосредственно на полу, на фундаменте или на металлических конструкциях. </a:t>
            </a:r>
          </a:p>
        </p:txBody>
      </p:sp>
    </p:spTree>
    <p:extLst>
      <p:ext uri="{BB962C8B-B14F-4D97-AF65-F5344CB8AC3E}">
        <p14:creationId xmlns:p14="http://schemas.microsoft.com/office/powerpoint/2010/main" val="2753170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:\разное\electric-motor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3" y="1"/>
            <a:ext cx="914105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effectLst/>
              </a:rPr>
              <a:t>Монтаж крупных электрических машин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3557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" y="2871"/>
            <a:ext cx="4244291" cy="1961899"/>
          </a:xfrm>
        </p:spPr>
        <p:txBody>
          <a:bodyPr/>
          <a:lstStyle/>
          <a:p>
            <a:r>
              <a:rPr lang="ru-RU" dirty="0" smtClean="0"/>
              <a:t>Двигатели.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F:\разное\2454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412777"/>
            <a:ext cx="4644007" cy="5445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F:\разное\500_pic_772865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7" y="3303346"/>
            <a:ext cx="4467897" cy="3554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F:\разное\500_pic_821173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4290" y="-63400"/>
            <a:ext cx="4867615" cy="33667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754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048712"/>
          </a:xfrm>
        </p:spPr>
        <p:txBody>
          <a:bodyPr>
            <a:normAutofit/>
          </a:bodyPr>
          <a:lstStyle/>
          <a:p>
            <a:pPr algn="just"/>
            <a:r>
              <a:rPr lang="ru-RU" sz="2000" dirty="0"/>
              <a:t>Электрические машины переменного и постоянного тока, прибывающие на место установки в собранном виде, устанавливают без разборки, но с предварительной ревизией. Монтаж начинают с установки фундаментной плиты, рамы или салазок на металлические </a:t>
            </a:r>
            <a:r>
              <a:rPr lang="ru-RU" sz="2000" dirty="0" smtClean="0"/>
              <a:t>подкладки для </a:t>
            </a:r>
            <a:r>
              <a:rPr lang="ru-RU" sz="2000" dirty="0"/>
              <a:t>окончательной выверки горизонтального положения плиты, рамы или салазок.</a:t>
            </a:r>
          </a:p>
          <a:p>
            <a:pPr algn="just"/>
            <a:r>
              <a:rPr lang="ru-RU" sz="2000" dirty="0"/>
              <a:t>Прокладки устанавливают по всему периметру опорных плоскостей через каждые 400 мм так, чтобы они выступали за края плиты, рамы и </a:t>
            </a:r>
            <a:r>
              <a:rPr lang="ru-RU" sz="2000" dirty="0" smtClean="0"/>
              <a:t>салазок. Одновременно </a:t>
            </a:r>
            <a:r>
              <a:rPr lang="ru-RU" sz="2000" dirty="0"/>
              <a:t>в анкерные колодцы устанавливают фундаментные болты. Около фундаментных болтов подкладки устанавливают с обеих сторон болтов.</a:t>
            </a:r>
          </a:p>
          <a:p>
            <a:pPr algn="just"/>
            <a:r>
              <a:rPr lang="ru-RU" sz="2000" dirty="0" smtClean="0"/>
              <a:t>После </a:t>
            </a:r>
            <a:r>
              <a:rPr lang="ru-RU" sz="2000" dirty="0"/>
              <a:t>того как фундаментные плиты, рамы или салазки будут окончательно выверены на них устанавливают электрическую машину при помощи крана или треноги с талью и выверяют сопряжение осей валов электрической машины и рабочего механизма. </a:t>
            </a:r>
            <a:endParaRPr lang="ru-RU" sz="2000" dirty="0" smtClean="0"/>
          </a:p>
        </p:txBody>
      </p:sp>
    </p:spTree>
    <p:extLst>
      <p:ext uri="{BB962C8B-B14F-4D97-AF65-F5344CB8AC3E}">
        <p14:creationId xmlns:p14="http://schemas.microsoft.com/office/powerpoint/2010/main" val="2563459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Техника безопасности.</a:t>
            </a:r>
            <a:endParaRPr lang="ru-RU" dirty="0"/>
          </a:p>
        </p:txBody>
      </p:sp>
      <p:pic>
        <p:nvPicPr>
          <p:cNvPr id="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3068960"/>
            <a:ext cx="4680520" cy="37890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29420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100</TotalTime>
  <Words>440</Words>
  <Application>Microsoft Office PowerPoint</Application>
  <PresentationFormat>Экран (4:3)</PresentationFormat>
  <Paragraphs>31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Апекс</vt:lpstr>
      <vt:lpstr>Монтаж  электрических машин</vt:lpstr>
      <vt:lpstr>Содержание</vt:lpstr>
      <vt:lpstr> 1.1 . Монтаж электрических машин небольшой мощности </vt:lpstr>
      <vt:lpstr>Презентация PowerPoint</vt:lpstr>
      <vt:lpstr>Презентация PowerPoint</vt:lpstr>
      <vt:lpstr>Монтаж крупных электрических машин </vt:lpstr>
      <vt:lpstr>Двигатели.</vt:lpstr>
      <vt:lpstr>Презентация PowerPoint</vt:lpstr>
      <vt:lpstr>Техника безопасности.</vt:lpstr>
      <vt:lpstr>Техника безопасности при монтаже электрических  машин</vt:lpstr>
      <vt:lpstr>Литература </vt:lpstr>
      <vt:lpstr>Спасибо за просмотр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: Монтаж  электрических машин и аппаратов</dc:title>
  <dc:creator>а</dc:creator>
  <cp:lastModifiedBy>Валера</cp:lastModifiedBy>
  <cp:revision>19</cp:revision>
  <dcterms:created xsi:type="dcterms:W3CDTF">2012-03-25T12:53:20Z</dcterms:created>
  <dcterms:modified xsi:type="dcterms:W3CDTF">2020-05-24T12:58:50Z</dcterms:modified>
</cp:coreProperties>
</file>