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861" r:id="rId3"/>
    <p:sldId id="1428" r:id="rId4"/>
    <p:sldId id="1429" r:id="rId5"/>
    <p:sldId id="869" r:id="rId6"/>
    <p:sldId id="1430" r:id="rId7"/>
    <p:sldId id="1431" r:id="rId8"/>
    <p:sldId id="27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5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4E30B2-123D-4845-82B7-3A43CD1CB22D}" v="4463" dt="2022-01-14T18:29:14.2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95540"/>
  </p:normalViewPr>
  <p:slideViewPr>
    <p:cSldViewPr snapToGrid="0">
      <p:cViewPr varScale="1">
        <p:scale>
          <a:sx n="84" d="100"/>
          <a:sy n="84" d="100"/>
        </p:scale>
        <p:origin x="208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esse Tashu" userId="9674032c4687e4bf" providerId="LiveId" clId="{914E30B2-123D-4845-82B7-3A43CD1CB22D}"/>
    <pc:docChg chg="undo custSel addSld delSld modSld">
      <pc:chgData name="Melesse Tashu" userId="9674032c4687e4bf" providerId="LiveId" clId="{914E30B2-123D-4845-82B7-3A43CD1CB22D}" dt="2022-01-14T18:30:16.105" v="5400" actId="2085"/>
      <pc:docMkLst>
        <pc:docMk/>
      </pc:docMkLst>
      <pc:sldChg chg="delSp modSp mod">
        <pc:chgData name="Melesse Tashu" userId="9674032c4687e4bf" providerId="LiveId" clId="{914E30B2-123D-4845-82B7-3A43CD1CB22D}" dt="2022-01-14T05:58:24.820" v="135" actId="14100"/>
        <pc:sldMkLst>
          <pc:docMk/>
          <pc:sldMk cId="1633947231" sldId="256"/>
        </pc:sldMkLst>
        <pc:spChg chg="mod">
          <ac:chgData name="Melesse Tashu" userId="9674032c4687e4bf" providerId="LiveId" clId="{914E30B2-123D-4845-82B7-3A43CD1CB22D}" dt="2022-01-14T05:56:15.813" v="37" actId="20577"/>
          <ac:spMkLst>
            <pc:docMk/>
            <pc:sldMk cId="1633947231" sldId="256"/>
            <ac:spMk id="2" creationId="{518BF44E-117E-405D-B9D4-59BC0E162450}"/>
          </ac:spMkLst>
        </pc:spChg>
        <pc:spChg chg="mod">
          <ac:chgData name="Melesse Tashu" userId="9674032c4687e4bf" providerId="LiveId" clId="{914E30B2-123D-4845-82B7-3A43CD1CB22D}" dt="2022-01-14T05:58:24.820" v="135" actId="14100"/>
          <ac:spMkLst>
            <pc:docMk/>
            <pc:sldMk cId="1633947231" sldId="256"/>
            <ac:spMk id="3" creationId="{5791CB26-1BD7-45F1-9D26-C2AEAF133AB8}"/>
          </ac:spMkLst>
        </pc:spChg>
        <pc:spChg chg="del">
          <ac:chgData name="Melesse Tashu" userId="9674032c4687e4bf" providerId="LiveId" clId="{914E30B2-123D-4845-82B7-3A43CD1CB22D}" dt="2022-01-14T05:58:09.304" v="131" actId="478"/>
          <ac:spMkLst>
            <pc:docMk/>
            <pc:sldMk cId="1633947231" sldId="256"/>
            <ac:spMk id="9" creationId="{C039A838-0E36-8243-85D9-C04CD96503E4}"/>
          </ac:spMkLst>
        </pc:spChg>
        <pc:picChg chg="mod">
          <ac:chgData name="Melesse Tashu" userId="9674032c4687e4bf" providerId="LiveId" clId="{914E30B2-123D-4845-82B7-3A43CD1CB22D}" dt="2022-01-14T05:56:17.210" v="38" actId="1076"/>
          <ac:picMkLst>
            <pc:docMk/>
            <pc:sldMk cId="1633947231" sldId="256"/>
            <ac:picMk id="5" creationId="{2AB6751E-0FE4-475F-9C4F-C625573DB5FA}"/>
          </ac:picMkLst>
        </pc:picChg>
      </pc:sldChg>
      <pc:sldChg chg="addSp delSp modSp mod">
        <pc:chgData name="Melesse Tashu" userId="9674032c4687e4bf" providerId="LiveId" clId="{914E30B2-123D-4845-82B7-3A43CD1CB22D}" dt="2022-01-14T18:30:16.105" v="5400" actId="2085"/>
        <pc:sldMkLst>
          <pc:docMk/>
          <pc:sldMk cId="1110587960" sldId="277"/>
        </pc:sldMkLst>
        <pc:spChg chg="mod">
          <ac:chgData name="Melesse Tashu" userId="9674032c4687e4bf" providerId="LiveId" clId="{914E30B2-123D-4845-82B7-3A43CD1CB22D}" dt="2022-01-14T18:29:48.360" v="5325" actId="1076"/>
          <ac:spMkLst>
            <pc:docMk/>
            <pc:sldMk cId="1110587960" sldId="277"/>
            <ac:spMk id="3" creationId="{1E2F1AB4-8638-4263-A06F-D1C524AC064B}"/>
          </ac:spMkLst>
        </pc:spChg>
        <pc:spChg chg="add del mod">
          <ac:chgData name="Melesse Tashu" userId="9674032c4687e4bf" providerId="LiveId" clId="{914E30B2-123D-4845-82B7-3A43CD1CB22D}" dt="2022-01-14T18:29:44.529" v="5324" actId="478"/>
          <ac:spMkLst>
            <pc:docMk/>
            <pc:sldMk cId="1110587960" sldId="277"/>
            <ac:spMk id="4" creationId="{AB1F0611-DE8B-0F4A-8196-C80BBD8A2595}"/>
          </ac:spMkLst>
        </pc:spChg>
        <pc:spChg chg="mod">
          <ac:chgData name="Melesse Tashu" userId="9674032c4687e4bf" providerId="LiveId" clId="{914E30B2-123D-4845-82B7-3A43CD1CB22D}" dt="2022-01-14T18:30:16.105" v="5400" actId="2085"/>
          <ac:spMkLst>
            <pc:docMk/>
            <pc:sldMk cId="1110587960" sldId="277"/>
            <ac:spMk id="10" creationId="{2BDBCACD-8D7F-6849-B3A8-FE02C65BD8ED}"/>
          </ac:spMkLst>
        </pc:spChg>
        <pc:spChg chg="mod">
          <ac:chgData name="Melesse Tashu" userId="9674032c4687e4bf" providerId="LiveId" clId="{914E30B2-123D-4845-82B7-3A43CD1CB22D}" dt="2022-01-14T18:26:50.602" v="5257"/>
          <ac:spMkLst>
            <pc:docMk/>
            <pc:sldMk cId="1110587960" sldId="277"/>
            <ac:spMk id="11" creationId="{093FD11C-1D72-5643-9363-253FFBF5C6B6}"/>
          </ac:spMkLst>
        </pc:spChg>
        <pc:spChg chg="mod">
          <ac:chgData name="Melesse Tashu" userId="9674032c4687e4bf" providerId="LiveId" clId="{914E30B2-123D-4845-82B7-3A43CD1CB22D}" dt="2022-01-14T18:26:50.602" v="5257"/>
          <ac:spMkLst>
            <pc:docMk/>
            <pc:sldMk cId="1110587960" sldId="277"/>
            <ac:spMk id="12" creationId="{53D12D83-FE82-BC4B-AC13-F349C26CCCEA}"/>
          </ac:spMkLst>
        </pc:spChg>
        <pc:spChg chg="mod">
          <ac:chgData name="Melesse Tashu" userId="9674032c4687e4bf" providerId="LiveId" clId="{914E30B2-123D-4845-82B7-3A43CD1CB22D}" dt="2022-01-14T18:26:50.602" v="5257"/>
          <ac:spMkLst>
            <pc:docMk/>
            <pc:sldMk cId="1110587960" sldId="277"/>
            <ac:spMk id="14" creationId="{3E36ACEA-DC81-334E-90C6-0D32728E9044}"/>
          </ac:spMkLst>
        </pc:spChg>
        <pc:spChg chg="mod">
          <ac:chgData name="Melesse Tashu" userId="9674032c4687e4bf" providerId="LiveId" clId="{914E30B2-123D-4845-82B7-3A43CD1CB22D}" dt="2022-01-14T18:26:50.602" v="5257"/>
          <ac:spMkLst>
            <pc:docMk/>
            <pc:sldMk cId="1110587960" sldId="277"/>
            <ac:spMk id="15" creationId="{8D96141A-0AA5-284F-9B8B-6945FEF2005B}"/>
          </ac:spMkLst>
        </pc:spChg>
        <pc:spChg chg="mod">
          <ac:chgData name="Melesse Tashu" userId="9674032c4687e4bf" providerId="LiveId" clId="{914E30B2-123D-4845-82B7-3A43CD1CB22D}" dt="2022-01-14T18:26:50.602" v="5257"/>
          <ac:spMkLst>
            <pc:docMk/>
            <pc:sldMk cId="1110587960" sldId="277"/>
            <ac:spMk id="16" creationId="{949BB7B4-5661-F846-B691-2533AE61DC94}"/>
          </ac:spMkLst>
        </pc:spChg>
        <pc:spChg chg="mod">
          <ac:chgData name="Melesse Tashu" userId="9674032c4687e4bf" providerId="LiveId" clId="{914E30B2-123D-4845-82B7-3A43CD1CB22D}" dt="2022-01-14T18:26:50.602" v="5257"/>
          <ac:spMkLst>
            <pc:docMk/>
            <pc:sldMk cId="1110587960" sldId="277"/>
            <ac:spMk id="17" creationId="{F3E663FE-9F29-1F48-A7EC-275CAC9820AD}"/>
          </ac:spMkLst>
        </pc:spChg>
        <pc:spChg chg="mod">
          <ac:chgData name="Melesse Tashu" userId="9674032c4687e4bf" providerId="LiveId" clId="{914E30B2-123D-4845-82B7-3A43CD1CB22D}" dt="2022-01-14T18:26:50.602" v="5257"/>
          <ac:spMkLst>
            <pc:docMk/>
            <pc:sldMk cId="1110587960" sldId="277"/>
            <ac:spMk id="18" creationId="{98EA1DCA-B34D-A74B-897D-1A7C560B979D}"/>
          </ac:spMkLst>
        </pc:spChg>
        <pc:grpChg chg="add mod">
          <ac:chgData name="Melesse Tashu" userId="9674032c4687e4bf" providerId="LiveId" clId="{914E30B2-123D-4845-82B7-3A43CD1CB22D}" dt="2022-01-14T18:26:50.602" v="5257"/>
          <ac:grpSpMkLst>
            <pc:docMk/>
            <pc:sldMk cId="1110587960" sldId="277"/>
            <ac:grpSpMk id="5" creationId="{EE09E864-AC3E-6E45-98B5-2EF8898D90CF}"/>
          </ac:grpSpMkLst>
        </pc:grpChg>
        <pc:grpChg chg="mod">
          <ac:chgData name="Melesse Tashu" userId="9674032c4687e4bf" providerId="LiveId" clId="{914E30B2-123D-4845-82B7-3A43CD1CB22D}" dt="2022-01-14T18:26:50.602" v="5257"/>
          <ac:grpSpMkLst>
            <pc:docMk/>
            <pc:sldMk cId="1110587960" sldId="277"/>
            <ac:grpSpMk id="9" creationId="{533DFFB5-1444-C14E-8B34-78AB4CA00797}"/>
          </ac:grpSpMkLst>
        </pc:grpChg>
        <pc:grpChg chg="mod">
          <ac:chgData name="Melesse Tashu" userId="9674032c4687e4bf" providerId="LiveId" clId="{914E30B2-123D-4845-82B7-3A43CD1CB22D}" dt="2022-01-14T18:26:50.602" v="5257"/>
          <ac:grpSpMkLst>
            <pc:docMk/>
            <pc:sldMk cId="1110587960" sldId="277"/>
            <ac:grpSpMk id="13" creationId="{76385E84-E5C8-324C-8C4B-57FD0A448C13}"/>
          </ac:grpSpMkLst>
        </pc:grpChg>
        <pc:picChg chg="add mod">
          <ac:chgData name="Melesse Tashu" userId="9674032c4687e4bf" providerId="LiveId" clId="{914E30B2-123D-4845-82B7-3A43CD1CB22D}" dt="2022-01-14T18:26:50.602" v="5257"/>
          <ac:picMkLst>
            <pc:docMk/>
            <pc:sldMk cId="1110587960" sldId="277"/>
            <ac:picMk id="19" creationId="{698C8DB6-B08C-A048-892A-672DFE8506D9}"/>
          </ac:picMkLst>
        </pc:picChg>
        <pc:cxnChg chg="mod">
          <ac:chgData name="Melesse Tashu" userId="9674032c4687e4bf" providerId="LiveId" clId="{914E30B2-123D-4845-82B7-3A43CD1CB22D}" dt="2022-01-14T18:26:50.602" v="5257"/>
          <ac:cxnSpMkLst>
            <pc:docMk/>
            <pc:sldMk cId="1110587960" sldId="277"/>
            <ac:cxnSpMk id="6" creationId="{0D93EA59-F05B-3548-AB84-ABC19E656A5C}"/>
          </ac:cxnSpMkLst>
        </pc:cxnChg>
        <pc:cxnChg chg="mod">
          <ac:chgData name="Melesse Tashu" userId="9674032c4687e4bf" providerId="LiveId" clId="{914E30B2-123D-4845-82B7-3A43CD1CB22D}" dt="2022-01-14T18:26:50.602" v="5257"/>
          <ac:cxnSpMkLst>
            <pc:docMk/>
            <pc:sldMk cId="1110587960" sldId="277"/>
            <ac:cxnSpMk id="8" creationId="{A3C6098A-A892-5C4C-B86A-D1581BA2244B}"/>
          </ac:cxnSpMkLst>
        </pc:cxnChg>
      </pc:sldChg>
      <pc:sldChg chg="delSp modSp del mod">
        <pc:chgData name="Melesse Tashu" userId="9674032c4687e4bf" providerId="LiveId" clId="{914E30B2-123D-4845-82B7-3A43CD1CB22D}" dt="2022-01-14T12:49:41.838" v="392" actId="2696"/>
        <pc:sldMkLst>
          <pc:docMk/>
          <pc:sldMk cId="3922395436" sldId="860"/>
        </pc:sldMkLst>
        <pc:spChg chg="del">
          <ac:chgData name="Melesse Tashu" userId="9674032c4687e4bf" providerId="LiveId" clId="{914E30B2-123D-4845-82B7-3A43CD1CB22D}" dt="2022-01-14T12:48:22.685" v="390" actId="478"/>
          <ac:spMkLst>
            <pc:docMk/>
            <pc:sldMk cId="3922395436" sldId="860"/>
            <ac:spMk id="24" creationId="{74352850-E1E6-4FC3-B27B-C0D932A826AE}"/>
          </ac:spMkLst>
        </pc:spChg>
        <pc:spChg chg="del">
          <ac:chgData name="Melesse Tashu" userId="9674032c4687e4bf" providerId="LiveId" clId="{914E30B2-123D-4845-82B7-3A43CD1CB22D}" dt="2022-01-14T12:48:21.165" v="389" actId="478"/>
          <ac:spMkLst>
            <pc:docMk/>
            <pc:sldMk cId="3922395436" sldId="860"/>
            <ac:spMk id="25" creationId="{931567D3-0CF4-4F4D-887F-FB82E9F09C00}"/>
          </ac:spMkLst>
        </pc:spChg>
        <pc:spChg chg="mod">
          <ac:chgData name="Melesse Tashu" userId="9674032c4687e4bf" providerId="LiveId" clId="{914E30B2-123D-4845-82B7-3A43CD1CB22D}" dt="2022-01-14T12:48:03.313" v="386" actId="20577"/>
          <ac:spMkLst>
            <pc:docMk/>
            <pc:sldMk cId="3922395436" sldId="860"/>
            <ac:spMk id="53" creationId="{B46B52AB-7CBC-4B7B-ABBB-0C0325204533}"/>
          </ac:spMkLst>
        </pc:spChg>
        <pc:grpChg chg="del">
          <ac:chgData name="Melesse Tashu" userId="9674032c4687e4bf" providerId="LiveId" clId="{914E30B2-123D-4845-82B7-3A43CD1CB22D}" dt="2022-01-14T12:48:19.027" v="388" actId="478"/>
          <ac:grpSpMkLst>
            <pc:docMk/>
            <pc:sldMk cId="3922395436" sldId="860"/>
            <ac:grpSpMk id="3" creationId="{1E10CB83-CD99-4D97-8F86-6E1844B09B23}"/>
          </ac:grpSpMkLst>
        </pc:grpChg>
        <pc:grpChg chg="del">
          <ac:chgData name="Melesse Tashu" userId="9674032c4687e4bf" providerId="LiveId" clId="{914E30B2-123D-4845-82B7-3A43CD1CB22D}" dt="2022-01-14T12:48:23.806" v="391" actId="478"/>
          <ac:grpSpMkLst>
            <pc:docMk/>
            <pc:sldMk cId="3922395436" sldId="860"/>
            <ac:grpSpMk id="6" creationId="{4A1BBE5C-6E0B-4B93-AA4D-3F0BCA89544E}"/>
          </ac:grpSpMkLst>
        </pc:grpChg>
      </pc:sldChg>
      <pc:sldChg chg="modSp">
        <pc:chgData name="Melesse Tashu" userId="9674032c4687e4bf" providerId="LiveId" clId="{914E30B2-123D-4845-82B7-3A43CD1CB22D}" dt="2022-01-14T17:54:42.592" v="4646"/>
        <pc:sldMkLst>
          <pc:docMk/>
          <pc:sldMk cId="1507587676" sldId="861"/>
        </pc:sldMkLst>
        <pc:graphicFrameChg chg="mod">
          <ac:chgData name="Melesse Tashu" userId="9674032c4687e4bf" providerId="LiveId" clId="{914E30B2-123D-4845-82B7-3A43CD1CB22D}" dt="2022-01-14T17:54:42.592" v="4646"/>
          <ac:graphicFrameMkLst>
            <pc:docMk/>
            <pc:sldMk cId="1507587676" sldId="861"/>
            <ac:graphicFrameMk id="29" creationId="{2FF5F75F-55B1-43A0-AE7B-FCE6DE6C90B5}"/>
          </ac:graphicFrameMkLst>
        </pc:graphicFrameChg>
      </pc:sldChg>
      <pc:sldChg chg="del">
        <pc:chgData name="Melesse Tashu" userId="9674032c4687e4bf" providerId="LiveId" clId="{914E30B2-123D-4845-82B7-3A43CD1CB22D}" dt="2022-01-14T13:18:59.126" v="540" actId="2696"/>
        <pc:sldMkLst>
          <pc:docMk/>
          <pc:sldMk cId="2994347223" sldId="868"/>
        </pc:sldMkLst>
      </pc:sldChg>
      <pc:sldChg chg="addSp delSp modSp mod">
        <pc:chgData name="Melesse Tashu" userId="9674032c4687e4bf" providerId="LiveId" clId="{914E30B2-123D-4845-82B7-3A43CD1CB22D}" dt="2022-01-14T18:20:37.494" v="5133" actId="20577"/>
        <pc:sldMkLst>
          <pc:docMk/>
          <pc:sldMk cId="470638502" sldId="869"/>
        </pc:sldMkLst>
        <pc:spChg chg="mod">
          <ac:chgData name="Melesse Tashu" userId="9674032c4687e4bf" providerId="LiveId" clId="{914E30B2-123D-4845-82B7-3A43CD1CB22D}" dt="2022-01-14T18:18:05.209" v="5044" actId="20577"/>
          <ac:spMkLst>
            <pc:docMk/>
            <pc:sldMk cId="470638502" sldId="869"/>
            <ac:spMk id="22" creationId="{2D776E74-64F2-4687-ABFB-BA82F03202AC}"/>
          </ac:spMkLst>
        </pc:spChg>
        <pc:grpChg chg="mod">
          <ac:chgData name="Melesse Tashu" userId="9674032c4687e4bf" providerId="LiveId" clId="{914E30B2-123D-4845-82B7-3A43CD1CB22D}" dt="2022-01-14T13:21:16.185" v="621" actId="26606"/>
          <ac:grpSpMkLst>
            <pc:docMk/>
            <pc:sldMk cId="470638502" sldId="869"/>
            <ac:grpSpMk id="41" creationId="{5A825BC9-2307-4BFB-88EA-28669D527A82}"/>
          </ac:grpSpMkLst>
        </pc:grpChg>
        <pc:graphicFrameChg chg="add del">
          <ac:chgData name="Melesse Tashu" userId="9674032c4687e4bf" providerId="LiveId" clId="{914E30B2-123D-4845-82B7-3A43CD1CB22D}" dt="2022-01-14T13:21:16.185" v="621" actId="26606"/>
          <ac:graphicFrameMkLst>
            <pc:docMk/>
            <pc:sldMk cId="470638502" sldId="869"/>
            <ac:graphicFrameMk id="17" creationId="{78E0D543-0031-B34D-883E-09799129051E}"/>
          </ac:graphicFrameMkLst>
        </pc:graphicFrameChg>
        <pc:graphicFrameChg chg="add del">
          <ac:chgData name="Melesse Tashu" userId="9674032c4687e4bf" providerId="LiveId" clId="{914E30B2-123D-4845-82B7-3A43CD1CB22D}" dt="2022-01-14T13:21:16.140" v="620" actId="26606"/>
          <ac:graphicFrameMkLst>
            <pc:docMk/>
            <pc:sldMk cId="470638502" sldId="869"/>
            <ac:graphicFrameMk id="43" creationId="{1CAAEF9B-0FCD-4F6B-B9DD-7E73CF34A936}"/>
          </ac:graphicFrameMkLst>
        </pc:graphicFrameChg>
        <pc:graphicFrameChg chg="add mod">
          <ac:chgData name="Melesse Tashu" userId="9674032c4687e4bf" providerId="LiveId" clId="{914E30B2-123D-4845-82B7-3A43CD1CB22D}" dt="2022-01-14T18:20:37.494" v="5133" actId="20577"/>
          <ac:graphicFrameMkLst>
            <pc:docMk/>
            <pc:sldMk cId="470638502" sldId="869"/>
            <ac:graphicFrameMk id="45" creationId="{78E0D543-0031-B34D-883E-09799129051E}"/>
          </ac:graphicFrameMkLst>
        </pc:graphicFrameChg>
        <pc:picChg chg="del">
          <ac:chgData name="Melesse Tashu" userId="9674032c4687e4bf" providerId="LiveId" clId="{914E30B2-123D-4845-82B7-3A43CD1CB22D}" dt="2022-01-14T13:19:48.433" v="543" actId="478"/>
          <ac:picMkLst>
            <pc:docMk/>
            <pc:sldMk cId="470638502" sldId="869"/>
            <ac:picMk id="5" creationId="{1730EFE6-6156-44C2-9430-4D5ECE22C87E}"/>
          </ac:picMkLst>
        </pc:picChg>
        <pc:picChg chg="add mod">
          <ac:chgData name="Melesse Tashu" userId="9674032c4687e4bf" providerId="LiveId" clId="{914E30B2-123D-4845-82B7-3A43CD1CB22D}" dt="2022-01-14T13:19:57.716" v="547" actId="14100"/>
          <ac:picMkLst>
            <pc:docMk/>
            <pc:sldMk cId="470638502" sldId="869"/>
            <ac:picMk id="18" creationId="{4EE23586-D130-BD4F-AC6B-E213B78B5EFA}"/>
          </ac:picMkLst>
        </pc:picChg>
      </pc:sldChg>
      <pc:sldChg chg="modSp del mod">
        <pc:chgData name="Melesse Tashu" userId="9674032c4687e4bf" providerId="LiveId" clId="{914E30B2-123D-4845-82B7-3A43CD1CB22D}" dt="2022-01-14T13:56:31.566" v="2512" actId="2696"/>
        <pc:sldMkLst>
          <pc:docMk/>
          <pc:sldMk cId="562961753" sldId="875"/>
        </pc:sldMkLst>
        <pc:grpChg chg="mod">
          <ac:chgData name="Melesse Tashu" userId="9674032c4687e4bf" providerId="LiveId" clId="{914E30B2-123D-4845-82B7-3A43CD1CB22D}" dt="2022-01-14T13:19:41.961" v="541" actId="1076"/>
          <ac:grpSpMkLst>
            <pc:docMk/>
            <pc:sldMk cId="562961753" sldId="875"/>
            <ac:grpSpMk id="38" creationId="{24C5ADF0-3C17-4E8B-B548-41281F9EF4D7}"/>
          </ac:grpSpMkLst>
        </pc:grpChg>
      </pc:sldChg>
      <pc:sldChg chg="modSp add del mod">
        <pc:chgData name="Melesse Tashu" userId="9674032c4687e4bf" providerId="LiveId" clId="{914E30B2-123D-4845-82B7-3A43CD1CB22D}" dt="2022-01-14T18:16:36.614" v="5027"/>
        <pc:sldMkLst>
          <pc:docMk/>
          <pc:sldMk cId="289167122" sldId="1428"/>
        </pc:sldMkLst>
        <pc:spChg chg="mod">
          <ac:chgData name="Melesse Tashu" userId="9674032c4687e4bf" providerId="LiveId" clId="{914E30B2-123D-4845-82B7-3A43CD1CB22D}" dt="2022-01-14T18:16:36.614" v="5027"/>
          <ac:spMkLst>
            <pc:docMk/>
            <pc:sldMk cId="289167122" sldId="1428"/>
            <ac:spMk id="34" creationId="{C1A34CB8-1B9D-4C13-83C5-BDCB3A3845AC}"/>
          </ac:spMkLst>
        </pc:spChg>
        <pc:spChg chg="mod">
          <ac:chgData name="Melesse Tashu" userId="9674032c4687e4bf" providerId="LiveId" clId="{914E30B2-123D-4845-82B7-3A43CD1CB22D}" dt="2022-01-14T13:00:48.046" v="530" actId="114"/>
          <ac:spMkLst>
            <pc:docMk/>
            <pc:sldMk cId="289167122" sldId="1428"/>
            <ac:spMk id="38" creationId="{10BE8FE9-B21B-445F-A540-EDAA5AA5CF53}"/>
          </ac:spMkLst>
        </pc:spChg>
      </pc:sldChg>
      <pc:sldChg chg="modSp mod">
        <pc:chgData name="Melesse Tashu" userId="9674032c4687e4bf" providerId="LiveId" clId="{914E30B2-123D-4845-82B7-3A43CD1CB22D}" dt="2022-01-14T17:55:23.441" v="4741" actId="207"/>
        <pc:sldMkLst>
          <pc:docMk/>
          <pc:sldMk cId="3108572983" sldId="1429"/>
        </pc:sldMkLst>
        <pc:spChg chg="mod">
          <ac:chgData name="Melesse Tashu" userId="9674032c4687e4bf" providerId="LiveId" clId="{914E30B2-123D-4845-82B7-3A43CD1CB22D}" dt="2022-01-14T17:55:23.441" v="4741" actId="207"/>
          <ac:spMkLst>
            <pc:docMk/>
            <pc:sldMk cId="3108572983" sldId="1429"/>
            <ac:spMk id="21" creationId="{870D2041-5EBA-4ADC-BEFE-AE7A663414D6}"/>
          </ac:spMkLst>
        </pc:spChg>
      </pc:sldChg>
      <pc:sldChg chg="modSp add mod">
        <pc:chgData name="Melesse Tashu" userId="9674032c4687e4bf" providerId="LiveId" clId="{914E30B2-123D-4845-82B7-3A43CD1CB22D}" dt="2022-01-14T18:23:52.310" v="5173" actId="20577"/>
        <pc:sldMkLst>
          <pc:docMk/>
          <pc:sldMk cId="714144597" sldId="1430"/>
        </pc:sldMkLst>
        <pc:spChg chg="mod">
          <ac:chgData name="Melesse Tashu" userId="9674032c4687e4bf" providerId="LiveId" clId="{914E30B2-123D-4845-82B7-3A43CD1CB22D}" dt="2022-01-14T17:55:49.768" v="4812" actId="207"/>
          <ac:spMkLst>
            <pc:docMk/>
            <pc:sldMk cId="714144597" sldId="1430"/>
            <ac:spMk id="22" creationId="{2D776E74-64F2-4687-ABFB-BA82F03202AC}"/>
          </ac:spMkLst>
        </pc:spChg>
        <pc:grpChg chg="mod">
          <ac:chgData name="Melesse Tashu" userId="9674032c4687e4bf" providerId="LiveId" clId="{914E30B2-123D-4845-82B7-3A43CD1CB22D}" dt="2022-01-14T13:37:43.136" v="1736" actId="26606"/>
          <ac:grpSpMkLst>
            <pc:docMk/>
            <pc:sldMk cId="714144597" sldId="1430"/>
            <ac:grpSpMk id="41" creationId="{5A825BC9-2307-4BFB-88EA-28669D527A82}"/>
          </ac:grpSpMkLst>
        </pc:grpChg>
        <pc:graphicFrameChg chg="mod modGraphic">
          <ac:chgData name="Melesse Tashu" userId="9674032c4687e4bf" providerId="LiveId" clId="{914E30B2-123D-4845-82B7-3A43CD1CB22D}" dt="2022-01-14T18:23:52.310" v="5173" actId="20577"/>
          <ac:graphicFrameMkLst>
            <pc:docMk/>
            <pc:sldMk cId="714144597" sldId="1430"/>
            <ac:graphicFrameMk id="45" creationId="{78E0D543-0031-B34D-883E-09799129051E}"/>
          </ac:graphicFrameMkLst>
        </pc:graphicFrameChg>
      </pc:sldChg>
      <pc:sldChg chg="add del">
        <pc:chgData name="Melesse Tashu" userId="9674032c4687e4bf" providerId="LiveId" clId="{914E30B2-123D-4845-82B7-3A43CD1CB22D}" dt="2022-01-14T13:18:58.238" v="539" actId="2696"/>
        <pc:sldMkLst>
          <pc:docMk/>
          <pc:sldMk cId="1437127307" sldId="1430"/>
        </pc:sldMkLst>
      </pc:sldChg>
      <pc:sldChg chg="modSp add mod">
        <pc:chgData name="Melesse Tashu" userId="9674032c4687e4bf" providerId="LiveId" clId="{914E30B2-123D-4845-82B7-3A43CD1CB22D}" dt="2022-01-14T18:25:30.908" v="5214" actId="20577"/>
        <pc:sldMkLst>
          <pc:docMk/>
          <pc:sldMk cId="2669296896" sldId="1431"/>
        </pc:sldMkLst>
        <pc:spChg chg="mod">
          <ac:chgData name="Melesse Tashu" userId="9674032c4687e4bf" providerId="LiveId" clId="{914E30B2-123D-4845-82B7-3A43CD1CB22D}" dt="2022-01-14T18:24:15.451" v="5174" actId="20577"/>
          <ac:spMkLst>
            <pc:docMk/>
            <pc:sldMk cId="2669296896" sldId="1431"/>
            <ac:spMk id="22" creationId="{2D776E74-64F2-4687-ABFB-BA82F03202AC}"/>
          </ac:spMkLst>
        </pc:spChg>
        <pc:graphicFrameChg chg="mod">
          <ac:chgData name="Melesse Tashu" userId="9674032c4687e4bf" providerId="LiveId" clId="{914E30B2-123D-4845-82B7-3A43CD1CB22D}" dt="2022-01-14T18:25:30.908" v="5214" actId="20577"/>
          <ac:graphicFrameMkLst>
            <pc:docMk/>
            <pc:sldMk cId="2669296896" sldId="1431"/>
            <ac:graphicFrameMk id="45" creationId="{78E0D543-0031-B34D-883E-09799129051E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B8EAD6-C24A-4ABD-999C-5A934A18835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73FE9C-E435-3C4A-BB9B-5F87D82D628C}">
      <dgm:prSet custT="1"/>
      <dgm:spPr>
        <a:solidFill>
          <a:srgbClr val="7030A0">
            <a:alpha val="80126"/>
          </a:srgbClr>
        </a:solidFill>
      </dgm:spPr>
      <dgm:t>
        <a:bodyPr/>
        <a:lstStyle/>
        <a:p>
          <a:r>
            <a:rPr lang="en-US" sz="2400" dirty="0">
              <a:latin typeface="Arial Narrow" panose="020B0606020202030204" pitchFamily="34" charset="0"/>
            </a:rPr>
            <a:t>Ongoing and Planned Activities</a:t>
          </a:r>
        </a:p>
      </dgm:t>
    </dgm:pt>
    <dgm:pt modelId="{4AA90457-6D85-7942-A357-EBE9E8FDE158}" type="parTrans" cxnId="{F33B7C12-242D-BD44-9A12-F1E66322EE4D}">
      <dgm:prSet/>
      <dgm:spPr/>
      <dgm:t>
        <a:bodyPr/>
        <a:lstStyle/>
        <a:p>
          <a:endParaRPr lang="en-US" sz="2400"/>
        </a:p>
      </dgm:t>
    </dgm:pt>
    <dgm:pt modelId="{1FE1C5F1-9F4D-B540-BB6E-35FBCC5E7B24}" type="sibTrans" cxnId="{F33B7C12-242D-BD44-9A12-F1E66322EE4D}">
      <dgm:prSet/>
      <dgm:spPr/>
      <dgm:t>
        <a:bodyPr/>
        <a:lstStyle/>
        <a:p>
          <a:endParaRPr lang="en-US" sz="2400"/>
        </a:p>
      </dgm:t>
    </dgm:pt>
    <dgm:pt modelId="{2B8FCD5D-AE79-E643-80F5-9BED0ABF6DEC}">
      <dgm:prSet custT="1"/>
      <dgm:spPr>
        <a:solidFill>
          <a:srgbClr val="7030A0">
            <a:alpha val="80263"/>
          </a:srgbClr>
        </a:solidFill>
      </dgm:spPr>
      <dgm:t>
        <a:bodyPr/>
        <a:lstStyle/>
        <a:p>
          <a:r>
            <a:rPr lang="en-US" sz="2400" dirty="0">
              <a:latin typeface="Arial Narrow" panose="020B0606020202030204" pitchFamily="34" charset="0"/>
            </a:rPr>
            <a:t>A Roadmap for Development of Financial Markets</a:t>
          </a:r>
        </a:p>
      </dgm:t>
    </dgm:pt>
    <dgm:pt modelId="{F26C42A2-5840-F648-9090-CF9130B8B4A6}" type="parTrans" cxnId="{93EB13E8-C009-684D-BD15-59D5C281183E}">
      <dgm:prSet/>
      <dgm:spPr/>
      <dgm:t>
        <a:bodyPr/>
        <a:lstStyle/>
        <a:p>
          <a:endParaRPr lang="en-US" sz="2400"/>
        </a:p>
      </dgm:t>
    </dgm:pt>
    <dgm:pt modelId="{AF001028-0024-8B44-816B-98FFD6EC811D}" type="sibTrans" cxnId="{93EB13E8-C009-684D-BD15-59D5C281183E}">
      <dgm:prSet/>
      <dgm:spPr/>
      <dgm:t>
        <a:bodyPr/>
        <a:lstStyle/>
        <a:p>
          <a:endParaRPr lang="en-US" sz="2400"/>
        </a:p>
      </dgm:t>
    </dgm:pt>
    <dgm:pt modelId="{F1EA66DD-59B1-C647-8946-C21AF042BBDF}">
      <dgm:prSet custT="1"/>
      <dgm:spPr>
        <a:solidFill>
          <a:srgbClr val="44546A"/>
        </a:solidFill>
      </dgm:spPr>
      <dgm:t>
        <a:bodyPr/>
        <a:lstStyle/>
        <a:p>
          <a:r>
            <a:rPr lang="en-US" sz="2400" dirty="0">
              <a:latin typeface="Arial Narrow" panose="020B0606020202030204" pitchFamily="34" charset="0"/>
            </a:rPr>
            <a:t>Progress in Implementing the Financial Markets Reform</a:t>
          </a:r>
        </a:p>
      </dgm:t>
    </dgm:pt>
    <dgm:pt modelId="{02922C40-4E3E-474A-9287-B7301AE84A54}" type="parTrans" cxnId="{D329BB93-E916-EE4E-8391-D9D0C5308796}">
      <dgm:prSet/>
      <dgm:spPr/>
      <dgm:t>
        <a:bodyPr/>
        <a:lstStyle/>
        <a:p>
          <a:endParaRPr lang="en-US" sz="2400"/>
        </a:p>
      </dgm:t>
    </dgm:pt>
    <dgm:pt modelId="{2E0C3375-3757-0F4E-8AC4-2A70CB5C3E2C}" type="sibTrans" cxnId="{D329BB93-E916-EE4E-8391-D9D0C5308796}">
      <dgm:prSet/>
      <dgm:spPr/>
      <dgm:t>
        <a:bodyPr/>
        <a:lstStyle/>
        <a:p>
          <a:endParaRPr lang="en-US" sz="2400"/>
        </a:p>
      </dgm:t>
    </dgm:pt>
    <dgm:pt modelId="{CB986CA3-0D15-824F-BBB4-1995D786CE71}">
      <dgm:prSet custT="1"/>
      <dgm:spPr>
        <a:solidFill>
          <a:srgbClr val="44546A"/>
        </a:solidFill>
      </dgm:spPr>
      <dgm:t>
        <a:bodyPr/>
        <a:lstStyle/>
        <a:p>
          <a:r>
            <a:rPr lang="en-US" sz="2400" dirty="0">
              <a:latin typeface="Arial Narrow" panose="020B0606020202030204" pitchFamily="34" charset="0"/>
            </a:rPr>
            <a:t>How to Get Involved</a:t>
          </a:r>
        </a:p>
      </dgm:t>
    </dgm:pt>
    <dgm:pt modelId="{EA37BCA8-1873-124F-9D48-468F710357DA}" type="parTrans" cxnId="{50AAED58-67BB-4340-977E-4335E06F2BB1}">
      <dgm:prSet/>
      <dgm:spPr/>
      <dgm:t>
        <a:bodyPr/>
        <a:lstStyle/>
        <a:p>
          <a:endParaRPr lang="en-US"/>
        </a:p>
      </dgm:t>
    </dgm:pt>
    <dgm:pt modelId="{5BFC2DF4-C06F-474E-BEA3-15BFFAAAB0FE}" type="sibTrans" cxnId="{50AAED58-67BB-4340-977E-4335E06F2BB1}">
      <dgm:prSet/>
      <dgm:spPr/>
      <dgm:t>
        <a:bodyPr/>
        <a:lstStyle/>
        <a:p>
          <a:endParaRPr lang="en-US"/>
        </a:p>
      </dgm:t>
    </dgm:pt>
    <dgm:pt modelId="{9B765358-E525-4342-B2D5-7DC095DC7C27}">
      <dgm:prSet custT="1"/>
      <dgm:spPr>
        <a:solidFill>
          <a:srgbClr val="44546A"/>
        </a:solidFill>
      </dgm:spPr>
      <dgm:t>
        <a:bodyPr/>
        <a:lstStyle/>
        <a:p>
          <a:r>
            <a:rPr lang="en-US" sz="2400">
              <a:latin typeface="Arial Narrow" panose="020B0606020202030204" pitchFamily="34" charset="0"/>
            </a:rPr>
            <a:t>Background</a:t>
          </a:r>
          <a:endParaRPr lang="en-US" sz="2400" dirty="0">
            <a:latin typeface="Arial Narrow" panose="020B0606020202030204" pitchFamily="34" charset="0"/>
          </a:endParaRPr>
        </a:p>
      </dgm:t>
    </dgm:pt>
    <dgm:pt modelId="{5D4F8F71-B0B6-804E-A13A-080AA9C22238}" type="parTrans" cxnId="{8DFD65C1-2757-574D-BE57-CFBB4A3D0FC9}">
      <dgm:prSet/>
      <dgm:spPr/>
      <dgm:t>
        <a:bodyPr/>
        <a:lstStyle/>
        <a:p>
          <a:endParaRPr lang="en-US"/>
        </a:p>
      </dgm:t>
    </dgm:pt>
    <dgm:pt modelId="{5DE033DC-4757-714E-A177-2D128634711F}" type="sibTrans" cxnId="{8DFD65C1-2757-574D-BE57-CFBB4A3D0FC9}">
      <dgm:prSet/>
      <dgm:spPr/>
      <dgm:t>
        <a:bodyPr/>
        <a:lstStyle/>
        <a:p>
          <a:endParaRPr lang="en-US"/>
        </a:p>
      </dgm:t>
    </dgm:pt>
    <dgm:pt modelId="{6C1364C8-292E-4BB3-87BF-35C81BAD2AA1}" type="pres">
      <dgm:prSet presAssocID="{EDB8EAD6-C24A-4ABD-999C-5A934A18835D}" presName="linear" presStyleCnt="0">
        <dgm:presLayoutVars>
          <dgm:animLvl val="lvl"/>
          <dgm:resizeHandles val="exact"/>
        </dgm:presLayoutVars>
      </dgm:prSet>
      <dgm:spPr/>
    </dgm:pt>
    <dgm:pt modelId="{E297B1B4-4682-FD44-81A6-5FD039A73E2C}" type="pres">
      <dgm:prSet presAssocID="{9B765358-E525-4342-B2D5-7DC095DC7C2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25F2CB4-D38D-4A4B-8B46-2D68E33E7BB8}" type="pres">
      <dgm:prSet presAssocID="{5DE033DC-4757-714E-A177-2D128634711F}" presName="spacer" presStyleCnt="0"/>
      <dgm:spPr/>
    </dgm:pt>
    <dgm:pt modelId="{C8DD93D4-67A0-0847-AF67-9BC72B2922C7}" type="pres">
      <dgm:prSet presAssocID="{2B8FCD5D-AE79-E643-80F5-9BED0ABF6DE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EE1E10D-3404-0C4C-9378-42099250629C}" type="pres">
      <dgm:prSet presAssocID="{AF001028-0024-8B44-816B-98FFD6EC811D}" presName="spacer" presStyleCnt="0"/>
      <dgm:spPr/>
    </dgm:pt>
    <dgm:pt modelId="{CEF7E6E3-50F3-954F-9E10-C18A382FCF43}" type="pres">
      <dgm:prSet presAssocID="{F1EA66DD-59B1-C647-8946-C21AF042BBD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32F8E56-D932-594F-B741-082D2378291F}" type="pres">
      <dgm:prSet presAssocID="{2E0C3375-3757-0F4E-8AC4-2A70CB5C3E2C}" presName="spacer" presStyleCnt="0"/>
      <dgm:spPr/>
    </dgm:pt>
    <dgm:pt modelId="{8B81B1A7-C910-154A-9A30-E3D5DE1F36C9}" type="pres">
      <dgm:prSet presAssocID="{1F73FE9C-E435-3C4A-BB9B-5F87D82D628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74B0753-0F9E-394E-910F-AEA1C778266D}" type="pres">
      <dgm:prSet presAssocID="{1FE1C5F1-9F4D-B540-BB6E-35FBCC5E7B24}" presName="spacer" presStyleCnt="0"/>
      <dgm:spPr/>
    </dgm:pt>
    <dgm:pt modelId="{2A069994-5C1D-4C4A-930E-DD9C4DE06256}" type="pres">
      <dgm:prSet presAssocID="{CB986CA3-0D15-824F-BBB4-1995D786CE7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33B7C12-242D-BD44-9A12-F1E66322EE4D}" srcId="{EDB8EAD6-C24A-4ABD-999C-5A934A18835D}" destId="{1F73FE9C-E435-3C4A-BB9B-5F87D82D628C}" srcOrd="3" destOrd="0" parTransId="{4AA90457-6D85-7942-A357-EBE9E8FDE158}" sibTransId="{1FE1C5F1-9F4D-B540-BB6E-35FBCC5E7B24}"/>
    <dgm:cxn modelId="{645ADB15-8FD2-6B4D-A1D7-1C5D3FE049FA}" type="presOf" srcId="{CB986CA3-0D15-824F-BBB4-1995D786CE71}" destId="{2A069994-5C1D-4C4A-930E-DD9C4DE06256}" srcOrd="0" destOrd="0" presId="urn:microsoft.com/office/officeart/2005/8/layout/vList2"/>
    <dgm:cxn modelId="{6C76291C-C7D4-4C48-98ED-EADBEC3F1307}" type="presOf" srcId="{2B8FCD5D-AE79-E643-80F5-9BED0ABF6DEC}" destId="{C8DD93D4-67A0-0847-AF67-9BC72B2922C7}" srcOrd="0" destOrd="0" presId="urn:microsoft.com/office/officeart/2005/8/layout/vList2"/>
    <dgm:cxn modelId="{D0E40232-73C1-7A46-AB1A-009FB5D2BC84}" type="presOf" srcId="{1F73FE9C-E435-3C4A-BB9B-5F87D82D628C}" destId="{8B81B1A7-C910-154A-9A30-E3D5DE1F36C9}" srcOrd="0" destOrd="0" presId="urn:microsoft.com/office/officeart/2005/8/layout/vList2"/>
    <dgm:cxn modelId="{50AAED58-67BB-4340-977E-4335E06F2BB1}" srcId="{EDB8EAD6-C24A-4ABD-999C-5A934A18835D}" destId="{CB986CA3-0D15-824F-BBB4-1995D786CE71}" srcOrd="4" destOrd="0" parTransId="{EA37BCA8-1873-124F-9D48-468F710357DA}" sibTransId="{5BFC2DF4-C06F-474E-BEA3-15BFFAAAB0FE}"/>
    <dgm:cxn modelId="{D329BB93-E916-EE4E-8391-D9D0C5308796}" srcId="{EDB8EAD6-C24A-4ABD-999C-5A934A18835D}" destId="{F1EA66DD-59B1-C647-8946-C21AF042BBDF}" srcOrd="2" destOrd="0" parTransId="{02922C40-4E3E-474A-9287-B7301AE84A54}" sibTransId="{2E0C3375-3757-0F4E-8AC4-2A70CB5C3E2C}"/>
    <dgm:cxn modelId="{23B0C99C-BB12-43C0-861D-14B87BD33CAB}" type="presOf" srcId="{EDB8EAD6-C24A-4ABD-999C-5A934A18835D}" destId="{6C1364C8-292E-4BB3-87BF-35C81BAD2AA1}" srcOrd="0" destOrd="0" presId="urn:microsoft.com/office/officeart/2005/8/layout/vList2"/>
    <dgm:cxn modelId="{8DFD65C1-2757-574D-BE57-CFBB4A3D0FC9}" srcId="{EDB8EAD6-C24A-4ABD-999C-5A934A18835D}" destId="{9B765358-E525-4342-B2D5-7DC095DC7C27}" srcOrd="0" destOrd="0" parTransId="{5D4F8F71-B0B6-804E-A13A-080AA9C22238}" sibTransId="{5DE033DC-4757-714E-A177-2D128634711F}"/>
    <dgm:cxn modelId="{88A636DD-79FC-DE48-8A77-B6F1CB5036DA}" type="presOf" srcId="{F1EA66DD-59B1-C647-8946-C21AF042BBDF}" destId="{CEF7E6E3-50F3-954F-9E10-C18A382FCF43}" srcOrd="0" destOrd="0" presId="urn:microsoft.com/office/officeart/2005/8/layout/vList2"/>
    <dgm:cxn modelId="{CCB1FBE1-EC6F-BB48-9690-947FCA89A8A9}" type="presOf" srcId="{9B765358-E525-4342-B2D5-7DC095DC7C27}" destId="{E297B1B4-4682-FD44-81A6-5FD039A73E2C}" srcOrd="0" destOrd="0" presId="urn:microsoft.com/office/officeart/2005/8/layout/vList2"/>
    <dgm:cxn modelId="{93EB13E8-C009-684D-BD15-59D5C281183E}" srcId="{EDB8EAD6-C24A-4ABD-999C-5A934A18835D}" destId="{2B8FCD5D-AE79-E643-80F5-9BED0ABF6DEC}" srcOrd="1" destOrd="0" parTransId="{F26C42A2-5840-F648-9090-CF9130B8B4A6}" sibTransId="{AF001028-0024-8B44-816B-98FFD6EC811D}"/>
    <dgm:cxn modelId="{4F757F49-BDD5-0645-BD2B-38B6E9D1F8E4}" type="presParOf" srcId="{6C1364C8-292E-4BB3-87BF-35C81BAD2AA1}" destId="{E297B1B4-4682-FD44-81A6-5FD039A73E2C}" srcOrd="0" destOrd="0" presId="urn:microsoft.com/office/officeart/2005/8/layout/vList2"/>
    <dgm:cxn modelId="{4DEBB0F2-EA93-A444-98C4-351B14432F40}" type="presParOf" srcId="{6C1364C8-292E-4BB3-87BF-35C81BAD2AA1}" destId="{925F2CB4-D38D-4A4B-8B46-2D68E33E7BB8}" srcOrd="1" destOrd="0" presId="urn:microsoft.com/office/officeart/2005/8/layout/vList2"/>
    <dgm:cxn modelId="{310FBB9E-49DD-C846-BAC2-46BFD57826DA}" type="presParOf" srcId="{6C1364C8-292E-4BB3-87BF-35C81BAD2AA1}" destId="{C8DD93D4-67A0-0847-AF67-9BC72B2922C7}" srcOrd="2" destOrd="0" presId="urn:microsoft.com/office/officeart/2005/8/layout/vList2"/>
    <dgm:cxn modelId="{C94A224C-F350-204E-805A-2467CD0099CF}" type="presParOf" srcId="{6C1364C8-292E-4BB3-87BF-35C81BAD2AA1}" destId="{5EE1E10D-3404-0C4C-9378-42099250629C}" srcOrd="3" destOrd="0" presId="urn:microsoft.com/office/officeart/2005/8/layout/vList2"/>
    <dgm:cxn modelId="{F6360221-06DC-0E4B-99B9-23C748070D96}" type="presParOf" srcId="{6C1364C8-292E-4BB3-87BF-35C81BAD2AA1}" destId="{CEF7E6E3-50F3-954F-9E10-C18A382FCF43}" srcOrd="4" destOrd="0" presId="urn:microsoft.com/office/officeart/2005/8/layout/vList2"/>
    <dgm:cxn modelId="{C2A32DF2-9026-864A-B6F2-94AC7A002AD9}" type="presParOf" srcId="{6C1364C8-292E-4BB3-87BF-35C81BAD2AA1}" destId="{C32F8E56-D932-594F-B741-082D2378291F}" srcOrd="5" destOrd="0" presId="urn:microsoft.com/office/officeart/2005/8/layout/vList2"/>
    <dgm:cxn modelId="{5C329DEB-A1DE-084E-BDF1-FEEEADBF2EDD}" type="presParOf" srcId="{6C1364C8-292E-4BB3-87BF-35C81BAD2AA1}" destId="{8B81B1A7-C910-154A-9A30-E3D5DE1F36C9}" srcOrd="6" destOrd="0" presId="urn:microsoft.com/office/officeart/2005/8/layout/vList2"/>
    <dgm:cxn modelId="{04319C80-5768-AC4E-A279-C76BDDD68373}" type="presParOf" srcId="{6C1364C8-292E-4BB3-87BF-35C81BAD2AA1}" destId="{A74B0753-0F9E-394E-910F-AEA1C778266D}" srcOrd="7" destOrd="0" presId="urn:microsoft.com/office/officeart/2005/8/layout/vList2"/>
    <dgm:cxn modelId="{E3BCB8BE-8230-4B42-B36C-919B12BAA74A}" type="presParOf" srcId="{6C1364C8-292E-4BB3-87BF-35C81BAD2AA1}" destId="{2A069994-5C1D-4C4A-930E-DD9C4DE0625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FA69D3-8330-4864-ACEC-FF3C6CBB8A40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2BD3EA-EF38-479F-8DE4-BC7BE6BB92A4}">
      <dgm:prSet phldrT="[Text]" custT="1"/>
      <dgm:spPr>
        <a:solidFill>
          <a:srgbClr val="44546A">
            <a:alpha val="50000"/>
          </a:srgbClr>
        </a:solidFill>
      </dgm:spPr>
      <dgm:t>
        <a:bodyPr/>
        <a:lstStyle/>
        <a:p>
          <a:r>
            <a:rPr lang="en-US" sz="2000" b="1" dirty="0">
              <a:latin typeface="Arial Narrow" panose="020B0606020202030204" pitchFamily="34" charset="0"/>
            </a:rPr>
            <a:t>1. Money Markets</a:t>
          </a:r>
        </a:p>
      </dgm:t>
    </dgm:pt>
    <dgm:pt modelId="{187ED6D4-49F6-4B1E-A892-0DB090F97750}" type="parTrans" cxnId="{71118100-CE45-43AB-A041-9C825C8ECF70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8267FE21-71B1-473B-BDAB-774546EC1EBF}" type="sibTrans" cxnId="{71118100-CE45-43AB-A041-9C825C8ECF70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24A9AA02-B019-4A70-A9EF-596CB5E718DC}">
      <dgm:prSet phldrT="[Text]" custT="1"/>
      <dgm:spPr>
        <a:solidFill>
          <a:schemeClr val="tx2">
            <a:lumMod val="40000"/>
            <a:lumOff val="60000"/>
            <a:alpha val="50000"/>
          </a:schemeClr>
        </a:solidFill>
        <a:ln>
          <a:noFill/>
        </a:ln>
      </dgm:spPr>
      <dgm:t>
        <a:bodyPr/>
        <a:lstStyle/>
        <a:p>
          <a:endParaRPr lang="en-US" sz="1800" dirty="0">
            <a:latin typeface="Arial Narrow" panose="020B0606020202030204" pitchFamily="34" charset="0"/>
          </a:endParaRPr>
        </a:p>
        <a:p>
          <a:r>
            <a:rPr lang="en-US" sz="1800" dirty="0">
              <a:latin typeface="Arial Narrow" panose="020B0606020202030204" pitchFamily="34" charset="0"/>
            </a:rPr>
            <a:t>Developing T-bills market</a:t>
          </a:r>
        </a:p>
        <a:p>
          <a:endParaRPr lang="en-US" sz="1800" dirty="0">
            <a:latin typeface="Arial Narrow" panose="020B0606020202030204" pitchFamily="34" charset="0"/>
          </a:endParaRPr>
        </a:p>
        <a:p>
          <a:r>
            <a:rPr lang="en-US" sz="1800" dirty="0">
              <a:latin typeface="Arial Narrow" panose="020B0606020202030204" pitchFamily="34" charset="0"/>
            </a:rPr>
            <a:t>Develop interbank money markets</a:t>
          </a:r>
        </a:p>
      </dgm:t>
    </dgm:pt>
    <dgm:pt modelId="{2197569C-378B-47F2-ABB5-66DDAD4DC8C4}" type="parTrans" cxnId="{1E53A2F0-2360-4A73-BBDF-5467C3C2C4F8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6A8B9F46-FF9E-4A01-A98E-2BAABDB8D656}" type="sibTrans" cxnId="{1E53A2F0-2360-4A73-BBDF-5467C3C2C4F8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D4EF6E55-3A7B-4E98-9045-3AD99A966613}">
      <dgm:prSet phldrT="[Text]" custT="1"/>
      <dgm:spPr>
        <a:solidFill>
          <a:srgbClr val="44546A">
            <a:alpha val="75000"/>
          </a:srgbClr>
        </a:solidFill>
      </dgm:spPr>
      <dgm:t>
        <a:bodyPr/>
        <a:lstStyle/>
        <a:p>
          <a:r>
            <a:rPr lang="en-US" sz="2000" b="1" dirty="0">
              <a:latin typeface="Arial Narrow" panose="020B0606020202030204" pitchFamily="34" charset="0"/>
            </a:rPr>
            <a:t>2. Launching a Securities Exchange</a:t>
          </a:r>
        </a:p>
      </dgm:t>
    </dgm:pt>
    <dgm:pt modelId="{54D28E82-61DB-44E0-BC8A-AA9BBDD141AE}" type="parTrans" cxnId="{BB0DD68E-8EE9-4536-8BFD-8F2781C28720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C1E6D998-7A36-41E4-BF94-C061ADF74C9A}" type="sibTrans" cxnId="{BB0DD68E-8EE9-4536-8BFD-8F2781C28720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81E182C9-694A-4697-A8F9-9CBCF2D6ABFD}">
      <dgm:prSet phldrT="[Text]" custT="1"/>
      <dgm:spPr>
        <a:solidFill>
          <a:schemeClr val="tx2">
            <a:lumMod val="40000"/>
            <a:lumOff val="60000"/>
            <a:alpha val="50000"/>
          </a:schemeClr>
        </a:solidFill>
        <a:ln>
          <a:noFill/>
        </a:ln>
      </dgm:spPr>
      <dgm:t>
        <a:bodyPr/>
        <a:lstStyle/>
        <a:p>
          <a:pPr marL="0"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dirty="0">
            <a:latin typeface="Arial Narrow" panose="020B0606020202030204" pitchFamily="34" charset="0"/>
          </a:endParaRPr>
        </a:p>
        <a:p>
          <a:pPr marL="0"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dirty="0">
              <a:latin typeface="Arial Narrow" panose="020B0606020202030204" pitchFamily="34" charset="0"/>
            </a:rPr>
            <a:t>Secondary markets for equities and T-bills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800" dirty="0">
            <a:latin typeface="Arial Narrow" panose="020B0606020202030204" pitchFamily="34" charset="0"/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dirty="0">
              <a:latin typeface="Arial Narrow" panose="020B0606020202030204" pitchFamily="34" charset="0"/>
            </a:rPr>
            <a:t>Basic derivatives (FX and commodity futures)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800" dirty="0">
            <a:latin typeface="Arial Narrow" panose="020B0606020202030204" pitchFamily="34" charset="0"/>
          </a:endParaRPr>
        </a:p>
        <a:p>
          <a:pPr marL="0"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dirty="0">
            <a:latin typeface="Arial Narrow" panose="020B0606020202030204" pitchFamily="34" charset="0"/>
          </a:endParaRPr>
        </a:p>
      </dgm:t>
    </dgm:pt>
    <dgm:pt modelId="{4AA4ED41-9E43-4E92-BE0A-F7B8DC11D562}" type="parTrans" cxnId="{0FA5581B-068F-4C28-BA2C-78FE9F7BFD38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D865079C-BDA8-4985-AE2B-5CE6057FE4A1}" type="sibTrans" cxnId="{0FA5581B-068F-4C28-BA2C-78FE9F7BFD38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7713A12D-1D49-46A2-A1A4-D564B67EABD6}">
      <dgm:prSet phldrT="[Text]" custT="1"/>
      <dgm:spPr>
        <a:solidFill>
          <a:srgbClr val="44546A"/>
        </a:solidFill>
      </dgm:spPr>
      <dgm:t>
        <a:bodyPr/>
        <a:lstStyle/>
        <a:p>
          <a:r>
            <a:rPr lang="en-US" sz="2000" b="1" dirty="0">
              <a:latin typeface="Arial Narrow" panose="020B0606020202030204" pitchFamily="34" charset="0"/>
            </a:rPr>
            <a:t>3. Deepening the Markets</a:t>
          </a:r>
        </a:p>
      </dgm:t>
    </dgm:pt>
    <dgm:pt modelId="{DD164436-6922-4F9C-9B17-3902E360C146}" type="parTrans" cxnId="{02AD8DEF-11D9-4BB6-9BBC-7A02813C78EA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08C39EA4-4DEE-4D8A-AAFB-84623740DF4A}" type="sibTrans" cxnId="{02AD8DEF-11D9-4BB6-9BBC-7A02813C78EA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79E0E97A-E521-48F8-9F23-906322F2E6F4}">
      <dgm:prSet phldrT="[Text]" custT="1"/>
      <dgm:spPr>
        <a:solidFill>
          <a:schemeClr val="tx2">
            <a:lumMod val="40000"/>
            <a:lumOff val="60000"/>
            <a:alpha val="50000"/>
          </a:schemeClr>
        </a:solidFill>
        <a:ln>
          <a:noFill/>
        </a:ln>
      </dgm:spPr>
      <dgm:t>
        <a:bodyPr/>
        <a:lstStyle/>
        <a:p>
          <a:r>
            <a:rPr lang="en-US" sz="1800" dirty="0">
              <a:latin typeface="Arial Narrow" panose="020B0606020202030204" pitchFamily="34" charset="0"/>
            </a:rPr>
            <a:t>Developing markets for corporate bonds, ABSs, and other advanced derivatives</a:t>
          </a:r>
        </a:p>
        <a:p>
          <a:endParaRPr lang="en-US" sz="1800" dirty="0">
            <a:latin typeface="Arial Narrow" panose="020B0606020202030204" pitchFamily="34" charset="0"/>
          </a:endParaRPr>
        </a:p>
      </dgm:t>
    </dgm:pt>
    <dgm:pt modelId="{8BD3FB1F-C271-4AC5-8FA1-4CE6ADDD9429}" type="parTrans" cxnId="{170DFB75-ADFA-417D-A192-AF1F778A5E50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E57E0ABC-88F1-4066-99D8-6F3C5D4D55F1}" type="sibTrans" cxnId="{170DFB75-ADFA-417D-A192-AF1F778A5E50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7CFC440E-696A-4D84-823E-C3BD7C731AA1}">
      <dgm:prSet phldrT="[Text]" custT="1"/>
      <dgm:spPr>
        <a:solidFill>
          <a:srgbClr val="44546A">
            <a:alpha val="50000"/>
          </a:srgbClr>
        </a:solidFill>
      </dgm:spPr>
      <dgm:t>
        <a:bodyPr/>
        <a:lstStyle/>
        <a:p>
          <a:r>
            <a:rPr lang="en-US" sz="2000" b="1" dirty="0">
              <a:latin typeface="Arial Narrow" panose="020B0606020202030204" pitchFamily="34" charset="0"/>
            </a:rPr>
            <a:t>0. Liberalization</a:t>
          </a:r>
        </a:p>
      </dgm:t>
    </dgm:pt>
    <dgm:pt modelId="{F34CC482-7247-44D3-A723-7D1E7FF93E18}" type="parTrans" cxnId="{B0302EEF-5413-4046-9158-FC32AC85E5E8}">
      <dgm:prSet/>
      <dgm:spPr/>
      <dgm:t>
        <a:bodyPr/>
        <a:lstStyle/>
        <a:p>
          <a:endParaRPr lang="en-US"/>
        </a:p>
      </dgm:t>
    </dgm:pt>
    <dgm:pt modelId="{2CB497DE-84B3-4454-8E39-8C9FAB885E9A}" type="sibTrans" cxnId="{B0302EEF-5413-4046-9158-FC32AC85E5E8}">
      <dgm:prSet/>
      <dgm:spPr/>
      <dgm:t>
        <a:bodyPr/>
        <a:lstStyle/>
        <a:p>
          <a:endParaRPr lang="en-US"/>
        </a:p>
      </dgm:t>
    </dgm:pt>
    <dgm:pt modelId="{D11B9447-E0F8-4BD1-B21E-4A69E1D5BB4D}">
      <dgm:prSet phldrT="[Text]" custT="1"/>
      <dgm:spPr>
        <a:solidFill>
          <a:schemeClr val="tx2">
            <a:lumMod val="40000"/>
            <a:lumOff val="60000"/>
            <a:alpha val="50000"/>
          </a:schemeClr>
        </a:solidFill>
        <a:ln>
          <a:noFill/>
        </a:ln>
      </dgm:spPr>
      <dgm:t>
        <a:bodyPr/>
        <a:lstStyle/>
        <a:p>
          <a:r>
            <a:rPr lang="en-US" sz="1800" b="0" dirty="0">
              <a:latin typeface="Arial Narrow" panose="020B0606020202030204" pitchFamily="34" charset="0"/>
            </a:rPr>
            <a:t>Financial sector open to the Diaspora</a:t>
          </a:r>
        </a:p>
        <a:p>
          <a:endParaRPr lang="en-US" sz="1800" b="0" dirty="0">
            <a:latin typeface="Arial Narrow" panose="020B0606020202030204" pitchFamily="34" charset="0"/>
          </a:endParaRPr>
        </a:p>
        <a:p>
          <a:r>
            <a:rPr lang="en-US" sz="1800" b="0" dirty="0">
              <a:latin typeface="Arial Narrow" panose="020B0606020202030204" pitchFamily="34" charset="0"/>
            </a:rPr>
            <a:t>NBE bills repealed</a:t>
          </a:r>
        </a:p>
        <a:p>
          <a:endParaRPr lang="en-US" sz="1800" b="0" dirty="0">
            <a:latin typeface="Arial Narrow" panose="020B0606020202030204" pitchFamily="34" charset="0"/>
          </a:endParaRPr>
        </a:p>
      </dgm:t>
    </dgm:pt>
    <dgm:pt modelId="{3FCA2B9A-268A-48A7-A177-0E22F149F777}" type="parTrans" cxnId="{E039CE79-7CEA-416F-A024-6A1A0059617A}">
      <dgm:prSet/>
      <dgm:spPr/>
      <dgm:t>
        <a:bodyPr/>
        <a:lstStyle/>
        <a:p>
          <a:endParaRPr lang="en-US"/>
        </a:p>
      </dgm:t>
    </dgm:pt>
    <dgm:pt modelId="{6FEB6B02-0B2E-434E-A5BB-36683B74F54C}" type="sibTrans" cxnId="{E039CE79-7CEA-416F-A024-6A1A0059617A}">
      <dgm:prSet/>
      <dgm:spPr/>
      <dgm:t>
        <a:bodyPr/>
        <a:lstStyle/>
        <a:p>
          <a:endParaRPr lang="en-US"/>
        </a:p>
      </dgm:t>
    </dgm:pt>
    <dgm:pt modelId="{6D8690F3-E441-40C4-A7B3-7F6D57B7C003}">
      <dgm:prSet phldrT="[Text]" custT="1"/>
      <dgm:spPr>
        <a:solidFill>
          <a:schemeClr val="tx2">
            <a:lumMod val="40000"/>
            <a:lumOff val="60000"/>
            <a:alpha val="50000"/>
          </a:schemeClr>
        </a:solidFill>
        <a:ln>
          <a:noFill/>
        </a:ln>
      </dgm:spPr>
      <dgm:t>
        <a:bodyPr/>
        <a:lstStyle/>
        <a:p>
          <a:r>
            <a:rPr lang="en-US" sz="1800" b="0" dirty="0">
              <a:latin typeface="Arial Narrow" panose="020B0606020202030204" pitchFamily="34" charset="0"/>
            </a:rPr>
            <a:t>T-bills market liberalized</a:t>
          </a:r>
        </a:p>
        <a:p>
          <a:endParaRPr lang="en-US" sz="1800" b="0" dirty="0">
            <a:latin typeface="Arial Narrow" panose="020B0606020202030204" pitchFamily="34" charset="0"/>
          </a:endParaRPr>
        </a:p>
      </dgm:t>
    </dgm:pt>
    <dgm:pt modelId="{5EA904A2-A95C-466D-B428-9EC57DFD48B8}" type="parTrans" cxnId="{1B3C188D-B8A7-4DA2-BF21-CDC4E05F46BB}">
      <dgm:prSet/>
      <dgm:spPr/>
      <dgm:t>
        <a:bodyPr/>
        <a:lstStyle/>
        <a:p>
          <a:endParaRPr lang="en-US"/>
        </a:p>
      </dgm:t>
    </dgm:pt>
    <dgm:pt modelId="{C9D0696E-4A95-4A05-A8C6-A7440C65CE49}" type="sibTrans" cxnId="{1B3C188D-B8A7-4DA2-BF21-CDC4E05F46BB}">
      <dgm:prSet/>
      <dgm:spPr/>
      <dgm:t>
        <a:bodyPr/>
        <a:lstStyle/>
        <a:p>
          <a:endParaRPr lang="en-US"/>
        </a:p>
      </dgm:t>
    </dgm:pt>
    <dgm:pt modelId="{8F0F0F55-0245-4C28-AD42-AA465A120819}" type="pres">
      <dgm:prSet presAssocID="{62FA69D3-8330-4864-ACEC-FF3C6CBB8A40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31406208-3136-4160-969B-CE2815791F1A}" type="pres">
      <dgm:prSet presAssocID="{7CFC440E-696A-4D84-823E-C3BD7C731AA1}" presName="parentText1" presStyleLbl="node1" presStyleIdx="0" presStyleCnt="4">
        <dgm:presLayoutVars>
          <dgm:chMax/>
          <dgm:chPref val="3"/>
          <dgm:bulletEnabled val="1"/>
        </dgm:presLayoutVars>
      </dgm:prSet>
      <dgm:spPr/>
    </dgm:pt>
    <dgm:pt modelId="{8B35B0FF-1328-4987-956F-827C13521F0A}" type="pres">
      <dgm:prSet presAssocID="{7CFC440E-696A-4D84-823E-C3BD7C731AA1}" presName="childText1" presStyleLbl="solidAlignAcc1" presStyleIdx="0" presStyleCnt="4" custScaleX="99231" custScaleY="74275" custLinFactNeighborX="754" custLinFactNeighborY="-14352">
        <dgm:presLayoutVars>
          <dgm:chMax val="0"/>
          <dgm:chPref val="0"/>
          <dgm:bulletEnabled val="1"/>
        </dgm:presLayoutVars>
      </dgm:prSet>
      <dgm:spPr/>
    </dgm:pt>
    <dgm:pt modelId="{018C8055-ED00-40CC-B4B2-C88D0B9E4B39}" type="pres">
      <dgm:prSet presAssocID="{EF2BD3EA-EF38-479F-8DE4-BC7BE6BB92A4}" presName="parentText2" presStyleLbl="node1" presStyleIdx="1" presStyleCnt="4">
        <dgm:presLayoutVars>
          <dgm:chMax/>
          <dgm:chPref val="3"/>
          <dgm:bulletEnabled val="1"/>
        </dgm:presLayoutVars>
      </dgm:prSet>
      <dgm:spPr/>
    </dgm:pt>
    <dgm:pt modelId="{145CA402-83E3-485A-9EE3-9E07E62F76AB}" type="pres">
      <dgm:prSet presAssocID="{EF2BD3EA-EF38-479F-8DE4-BC7BE6BB92A4}" presName="childText2" presStyleLbl="solidAlignAcc1" presStyleIdx="1" presStyleCnt="4" custScaleY="72823" custLinFactNeighborX="529" custLinFactNeighborY="-16268">
        <dgm:presLayoutVars>
          <dgm:chMax val="0"/>
          <dgm:chPref val="0"/>
          <dgm:bulletEnabled val="1"/>
        </dgm:presLayoutVars>
      </dgm:prSet>
      <dgm:spPr/>
    </dgm:pt>
    <dgm:pt modelId="{D24B21FE-0EA9-43AA-8206-F386A952E9B6}" type="pres">
      <dgm:prSet presAssocID="{D4EF6E55-3A7B-4E98-9045-3AD99A966613}" presName="parentText3" presStyleLbl="node1" presStyleIdx="2" presStyleCnt="4">
        <dgm:presLayoutVars>
          <dgm:chMax/>
          <dgm:chPref val="3"/>
          <dgm:bulletEnabled val="1"/>
        </dgm:presLayoutVars>
      </dgm:prSet>
      <dgm:spPr/>
    </dgm:pt>
    <dgm:pt modelId="{03AE0854-E722-4C95-B5D5-DB53811AA316}" type="pres">
      <dgm:prSet presAssocID="{D4EF6E55-3A7B-4E98-9045-3AD99A966613}" presName="childText3" presStyleLbl="solidAlignAcc1" presStyleIdx="2" presStyleCnt="4" custScaleY="75576" custLinFactNeighborY="-15699">
        <dgm:presLayoutVars>
          <dgm:chMax val="0"/>
          <dgm:chPref val="0"/>
          <dgm:bulletEnabled val="1"/>
        </dgm:presLayoutVars>
      </dgm:prSet>
      <dgm:spPr/>
    </dgm:pt>
    <dgm:pt modelId="{E6E2236B-33B9-4171-8B2E-EC90448B8108}" type="pres">
      <dgm:prSet presAssocID="{7713A12D-1D49-46A2-A1A4-D564B67EABD6}" presName="parentText4" presStyleLbl="node1" presStyleIdx="3" presStyleCnt="4">
        <dgm:presLayoutVars>
          <dgm:chMax/>
          <dgm:chPref val="3"/>
          <dgm:bulletEnabled val="1"/>
        </dgm:presLayoutVars>
      </dgm:prSet>
      <dgm:spPr/>
    </dgm:pt>
    <dgm:pt modelId="{85C06734-BBDD-4100-8244-EDD0D283483F}" type="pres">
      <dgm:prSet presAssocID="{7713A12D-1D49-46A2-A1A4-D564B67EABD6}" presName="childText4" presStyleLbl="solidAlignAcc1" presStyleIdx="3" presStyleCnt="4" custScaleY="60969" custLinFactNeighborX="1048" custLinFactNeighborY="-20984">
        <dgm:presLayoutVars>
          <dgm:chMax val="0"/>
          <dgm:chPref val="0"/>
          <dgm:bulletEnabled val="1"/>
        </dgm:presLayoutVars>
      </dgm:prSet>
      <dgm:spPr/>
    </dgm:pt>
  </dgm:ptLst>
  <dgm:cxnLst>
    <dgm:cxn modelId="{71118100-CE45-43AB-A041-9C825C8ECF70}" srcId="{62FA69D3-8330-4864-ACEC-FF3C6CBB8A40}" destId="{EF2BD3EA-EF38-479F-8DE4-BC7BE6BB92A4}" srcOrd="1" destOrd="0" parTransId="{187ED6D4-49F6-4B1E-A892-0DB090F97750}" sibTransId="{8267FE21-71B1-473B-BDAB-774546EC1EBF}"/>
    <dgm:cxn modelId="{9DD9D817-5B39-47B2-BDED-80AA4C8B773F}" type="presOf" srcId="{24A9AA02-B019-4A70-A9EF-596CB5E718DC}" destId="{145CA402-83E3-485A-9EE3-9E07E62F76AB}" srcOrd="0" destOrd="0" presId="urn:microsoft.com/office/officeart/2009/3/layout/IncreasingArrowsProcess"/>
    <dgm:cxn modelId="{A8E40219-128D-41AC-AFB5-8E3D4A8DC533}" type="presOf" srcId="{81E182C9-694A-4697-A8F9-9CBCF2D6ABFD}" destId="{03AE0854-E722-4C95-B5D5-DB53811AA316}" srcOrd="0" destOrd="0" presId="urn:microsoft.com/office/officeart/2009/3/layout/IncreasingArrowsProcess"/>
    <dgm:cxn modelId="{0FA5581B-068F-4C28-BA2C-78FE9F7BFD38}" srcId="{D4EF6E55-3A7B-4E98-9045-3AD99A966613}" destId="{81E182C9-694A-4697-A8F9-9CBCF2D6ABFD}" srcOrd="0" destOrd="0" parTransId="{4AA4ED41-9E43-4E92-BE0A-F7B8DC11D562}" sibTransId="{D865079C-BDA8-4985-AE2B-5CE6057FE4A1}"/>
    <dgm:cxn modelId="{D4ED522E-A32F-4C66-B1EB-03F037135951}" type="presOf" srcId="{D4EF6E55-3A7B-4E98-9045-3AD99A966613}" destId="{D24B21FE-0EA9-43AA-8206-F386A952E9B6}" srcOrd="0" destOrd="0" presId="urn:microsoft.com/office/officeart/2009/3/layout/IncreasingArrowsProcess"/>
    <dgm:cxn modelId="{1346ED3A-39E1-4E96-9C27-A401F2525C9A}" type="presOf" srcId="{D11B9447-E0F8-4BD1-B21E-4A69E1D5BB4D}" destId="{8B35B0FF-1328-4987-956F-827C13521F0A}" srcOrd="0" destOrd="0" presId="urn:microsoft.com/office/officeart/2009/3/layout/IncreasingArrowsProcess"/>
    <dgm:cxn modelId="{3C6DAF46-803C-403C-86EA-6007F37CD95F}" type="presOf" srcId="{62FA69D3-8330-4864-ACEC-FF3C6CBB8A40}" destId="{8F0F0F55-0245-4C28-AD42-AA465A120819}" srcOrd="0" destOrd="0" presId="urn:microsoft.com/office/officeart/2009/3/layout/IncreasingArrowsProcess"/>
    <dgm:cxn modelId="{697F304F-5E1B-4DCC-A400-18AF090CE7D8}" type="presOf" srcId="{7713A12D-1D49-46A2-A1A4-D564B67EABD6}" destId="{E6E2236B-33B9-4171-8B2E-EC90448B8108}" srcOrd="0" destOrd="0" presId="urn:microsoft.com/office/officeart/2009/3/layout/IncreasingArrowsProcess"/>
    <dgm:cxn modelId="{E56F5658-7CED-4A9D-8C55-A20CBB07B99D}" type="presOf" srcId="{EF2BD3EA-EF38-479F-8DE4-BC7BE6BB92A4}" destId="{018C8055-ED00-40CC-B4B2-C88D0B9E4B39}" srcOrd="0" destOrd="0" presId="urn:microsoft.com/office/officeart/2009/3/layout/IncreasingArrowsProcess"/>
    <dgm:cxn modelId="{170DFB75-ADFA-417D-A192-AF1F778A5E50}" srcId="{7713A12D-1D49-46A2-A1A4-D564B67EABD6}" destId="{79E0E97A-E521-48F8-9F23-906322F2E6F4}" srcOrd="0" destOrd="0" parTransId="{8BD3FB1F-C271-4AC5-8FA1-4CE6ADDD9429}" sibTransId="{E57E0ABC-88F1-4066-99D8-6F3C5D4D55F1}"/>
    <dgm:cxn modelId="{E039CE79-7CEA-416F-A024-6A1A0059617A}" srcId="{7CFC440E-696A-4D84-823E-C3BD7C731AA1}" destId="{D11B9447-E0F8-4BD1-B21E-4A69E1D5BB4D}" srcOrd="0" destOrd="0" parTransId="{3FCA2B9A-268A-48A7-A177-0E22F149F777}" sibTransId="{6FEB6B02-0B2E-434E-A5BB-36683B74F54C}"/>
    <dgm:cxn modelId="{1B3C188D-B8A7-4DA2-BF21-CDC4E05F46BB}" srcId="{7CFC440E-696A-4D84-823E-C3BD7C731AA1}" destId="{6D8690F3-E441-40C4-A7B3-7F6D57B7C003}" srcOrd="1" destOrd="0" parTransId="{5EA904A2-A95C-466D-B428-9EC57DFD48B8}" sibTransId="{C9D0696E-4A95-4A05-A8C6-A7440C65CE49}"/>
    <dgm:cxn modelId="{BB0DD68E-8EE9-4536-8BFD-8F2781C28720}" srcId="{62FA69D3-8330-4864-ACEC-FF3C6CBB8A40}" destId="{D4EF6E55-3A7B-4E98-9045-3AD99A966613}" srcOrd="2" destOrd="0" parTransId="{54D28E82-61DB-44E0-BC8A-AA9BBDD141AE}" sibTransId="{C1E6D998-7A36-41E4-BF94-C061ADF74C9A}"/>
    <dgm:cxn modelId="{7DDE7DD5-0070-4F10-819B-3078A369D08B}" type="presOf" srcId="{7CFC440E-696A-4D84-823E-C3BD7C731AA1}" destId="{31406208-3136-4160-969B-CE2815791F1A}" srcOrd="0" destOrd="0" presId="urn:microsoft.com/office/officeart/2009/3/layout/IncreasingArrowsProcess"/>
    <dgm:cxn modelId="{E5888FE9-201B-41A7-B8DD-26CF1F95AA2E}" type="presOf" srcId="{79E0E97A-E521-48F8-9F23-906322F2E6F4}" destId="{85C06734-BBDD-4100-8244-EDD0D283483F}" srcOrd="0" destOrd="0" presId="urn:microsoft.com/office/officeart/2009/3/layout/IncreasingArrowsProcess"/>
    <dgm:cxn modelId="{018CAAEC-A004-4AF1-8438-050ECD145B82}" type="presOf" srcId="{6D8690F3-E441-40C4-A7B3-7F6D57B7C003}" destId="{8B35B0FF-1328-4987-956F-827C13521F0A}" srcOrd="0" destOrd="1" presId="urn:microsoft.com/office/officeart/2009/3/layout/IncreasingArrowsProcess"/>
    <dgm:cxn modelId="{B0302EEF-5413-4046-9158-FC32AC85E5E8}" srcId="{62FA69D3-8330-4864-ACEC-FF3C6CBB8A40}" destId="{7CFC440E-696A-4D84-823E-C3BD7C731AA1}" srcOrd="0" destOrd="0" parTransId="{F34CC482-7247-44D3-A723-7D1E7FF93E18}" sibTransId="{2CB497DE-84B3-4454-8E39-8C9FAB885E9A}"/>
    <dgm:cxn modelId="{02AD8DEF-11D9-4BB6-9BBC-7A02813C78EA}" srcId="{62FA69D3-8330-4864-ACEC-FF3C6CBB8A40}" destId="{7713A12D-1D49-46A2-A1A4-D564B67EABD6}" srcOrd="3" destOrd="0" parTransId="{DD164436-6922-4F9C-9B17-3902E360C146}" sibTransId="{08C39EA4-4DEE-4D8A-AAFB-84623740DF4A}"/>
    <dgm:cxn modelId="{1E53A2F0-2360-4A73-BBDF-5467C3C2C4F8}" srcId="{EF2BD3EA-EF38-479F-8DE4-BC7BE6BB92A4}" destId="{24A9AA02-B019-4A70-A9EF-596CB5E718DC}" srcOrd="0" destOrd="0" parTransId="{2197569C-378B-47F2-ABB5-66DDAD4DC8C4}" sibTransId="{6A8B9F46-FF9E-4A01-A98E-2BAABDB8D656}"/>
    <dgm:cxn modelId="{7B4C1F4E-7D93-409D-BBCF-C5C908EC4997}" type="presParOf" srcId="{8F0F0F55-0245-4C28-AD42-AA465A120819}" destId="{31406208-3136-4160-969B-CE2815791F1A}" srcOrd="0" destOrd="0" presId="urn:microsoft.com/office/officeart/2009/3/layout/IncreasingArrowsProcess"/>
    <dgm:cxn modelId="{29470E85-7F6D-412F-BEFD-6914DF4B1D00}" type="presParOf" srcId="{8F0F0F55-0245-4C28-AD42-AA465A120819}" destId="{8B35B0FF-1328-4987-956F-827C13521F0A}" srcOrd="1" destOrd="0" presId="urn:microsoft.com/office/officeart/2009/3/layout/IncreasingArrowsProcess"/>
    <dgm:cxn modelId="{BAEC1F64-7021-4DCC-B517-D57A057615C7}" type="presParOf" srcId="{8F0F0F55-0245-4C28-AD42-AA465A120819}" destId="{018C8055-ED00-40CC-B4B2-C88D0B9E4B39}" srcOrd="2" destOrd="0" presId="urn:microsoft.com/office/officeart/2009/3/layout/IncreasingArrowsProcess"/>
    <dgm:cxn modelId="{17ABF9B0-74DE-4362-872D-7AC0E18E025C}" type="presParOf" srcId="{8F0F0F55-0245-4C28-AD42-AA465A120819}" destId="{145CA402-83E3-485A-9EE3-9E07E62F76AB}" srcOrd="3" destOrd="0" presId="urn:microsoft.com/office/officeart/2009/3/layout/IncreasingArrowsProcess"/>
    <dgm:cxn modelId="{E298E5B1-8E7C-4AAB-A1F2-FA676D4D1843}" type="presParOf" srcId="{8F0F0F55-0245-4C28-AD42-AA465A120819}" destId="{D24B21FE-0EA9-43AA-8206-F386A952E9B6}" srcOrd="4" destOrd="0" presId="urn:microsoft.com/office/officeart/2009/3/layout/IncreasingArrowsProcess"/>
    <dgm:cxn modelId="{A2B215DE-FF5E-4819-B8C3-3B47D60E3611}" type="presParOf" srcId="{8F0F0F55-0245-4C28-AD42-AA465A120819}" destId="{03AE0854-E722-4C95-B5D5-DB53811AA316}" srcOrd="5" destOrd="0" presId="urn:microsoft.com/office/officeart/2009/3/layout/IncreasingArrowsProcess"/>
    <dgm:cxn modelId="{73C72A96-84AB-4B1D-B987-5A41BC905A88}" type="presParOf" srcId="{8F0F0F55-0245-4C28-AD42-AA465A120819}" destId="{E6E2236B-33B9-4171-8B2E-EC90448B8108}" srcOrd="6" destOrd="0" presId="urn:microsoft.com/office/officeart/2009/3/layout/IncreasingArrowsProcess"/>
    <dgm:cxn modelId="{0629A81D-E08B-4602-ACAC-AB5611C23C22}" type="presParOf" srcId="{8F0F0F55-0245-4C28-AD42-AA465A120819}" destId="{85C06734-BBDD-4100-8244-EDD0D283483F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8916BD-8607-4B70-BBFF-24E71560C861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D74D966-F53D-4DF3-9C6E-154DA347493B}">
      <dgm:prSet custT="1"/>
      <dgm:spPr/>
      <dgm:t>
        <a:bodyPr/>
        <a:lstStyle/>
        <a:p>
          <a:r>
            <a:rPr lang="en-US" sz="1800" b="1" dirty="0">
              <a:latin typeface="Arial Narrow" panose="020B0606020202030204" pitchFamily="34" charset="0"/>
            </a:rPr>
            <a:t>CM Proclamation enacted</a:t>
          </a:r>
        </a:p>
      </dgm:t>
    </dgm:pt>
    <dgm:pt modelId="{9908EF1D-6EED-4B0B-888B-E108A033433F}" type="parTrans" cxnId="{9CB37C29-4AF6-4885-BB1F-BDE0DAB57C60}">
      <dgm:prSet/>
      <dgm:spPr/>
      <dgm:t>
        <a:bodyPr/>
        <a:lstStyle/>
        <a:p>
          <a:endParaRPr lang="en-US"/>
        </a:p>
      </dgm:t>
    </dgm:pt>
    <dgm:pt modelId="{905A876B-3E2B-4064-BC37-C7083093AEEF}" type="sibTrans" cxnId="{9CB37C29-4AF6-4885-BB1F-BDE0DAB57C60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0FF3A5DB-CA4B-4155-BEAE-6254F00282BC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Legal framework for establishment of key institutions</a:t>
          </a:r>
        </a:p>
      </dgm:t>
    </dgm:pt>
    <dgm:pt modelId="{910CCBED-3BB0-4AFB-BE4E-217057EDDA2C}" type="parTrans" cxnId="{9D58DA9A-0D8D-4000-B704-D79877375F69}">
      <dgm:prSet/>
      <dgm:spPr/>
      <dgm:t>
        <a:bodyPr/>
        <a:lstStyle/>
        <a:p>
          <a:endParaRPr lang="en-US"/>
        </a:p>
      </dgm:t>
    </dgm:pt>
    <dgm:pt modelId="{FEC7D03F-5CAF-4E55-9001-58E340980DD7}" type="sibTrans" cxnId="{9D58DA9A-0D8D-4000-B704-D79877375F69}">
      <dgm:prSet/>
      <dgm:spPr/>
      <dgm:t>
        <a:bodyPr/>
        <a:lstStyle/>
        <a:p>
          <a:endParaRPr lang="en-US"/>
        </a:p>
      </dgm:t>
    </dgm:pt>
    <dgm:pt modelId="{413AE5F2-6459-4832-B465-CE876521534C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Legal framework for issuance and trading of securities</a:t>
          </a:r>
        </a:p>
      </dgm:t>
    </dgm:pt>
    <dgm:pt modelId="{F3D33E05-1B42-441B-B175-28AA8D756C5D}" type="parTrans" cxnId="{2D3DA784-B0AA-4EE2-8726-76EF4B2F42F1}">
      <dgm:prSet/>
      <dgm:spPr/>
      <dgm:t>
        <a:bodyPr/>
        <a:lstStyle/>
        <a:p>
          <a:endParaRPr lang="en-US"/>
        </a:p>
      </dgm:t>
    </dgm:pt>
    <dgm:pt modelId="{A8C1B755-1C6A-44B9-ADCD-B810DB7F2740}" type="sibTrans" cxnId="{2D3DA784-B0AA-4EE2-8726-76EF4B2F42F1}">
      <dgm:prSet/>
      <dgm:spPr/>
      <dgm:t>
        <a:bodyPr/>
        <a:lstStyle/>
        <a:p>
          <a:endParaRPr lang="en-US"/>
        </a:p>
      </dgm:t>
    </dgm:pt>
    <dgm:pt modelId="{D20F1EEA-31AE-4AD1-B59F-5660518B7B19}">
      <dgm:prSet custT="1"/>
      <dgm:spPr/>
      <dgm:t>
        <a:bodyPr/>
        <a:lstStyle/>
        <a:p>
          <a:pPr>
            <a:buNone/>
          </a:pPr>
          <a:r>
            <a:rPr lang="en-US" sz="1800" b="1" dirty="0">
              <a:latin typeface="Arial Narrow" panose="020B0606020202030204" pitchFamily="34" charset="0"/>
            </a:rPr>
            <a:t>Capacity building</a:t>
          </a:r>
        </a:p>
      </dgm:t>
    </dgm:pt>
    <dgm:pt modelId="{C9274711-265D-49EF-A19C-C21FD95B6601}" type="parTrans" cxnId="{63547F75-B983-4BD4-A9A2-DD88AE6C259D}">
      <dgm:prSet/>
      <dgm:spPr/>
      <dgm:t>
        <a:bodyPr/>
        <a:lstStyle/>
        <a:p>
          <a:endParaRPr lang="en-US"/>
        </a:p>
      </dgm:t>
    </dgm:pt>
    <dgm:pt modelId="{587A52CF-40E1-4C7A-B5E4-66B47D38DB1D}" type="sibTrans" cxnId="{63547F75-B983-4BD4-A9A2-DD88AE6C259D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64A46705-EEC9-444D-80A8-F013BAE172B1}">
      <dgm:prSet custT="1"/>
      <dgm:spPr/>
      <dgm:t>
        <a:bodyPr/>
        <a:lstStyle/>
        <a:p>
          <a:pPr>
            <a:buFontTx/>
            <a:buNone/>
          </a:pPr>
          <a:r>
            <a:rPr lang="en-US" sz="1600" i="1" dirty="0">
              <a:latin typeface="Arial Narrow" panose="020B0606020202030204" pitchFamily="34" charset="0"/>
            </a:rPr>
            <a:t>Training and certification program launched with support from FSD Africa</a:t>
          </a:r>
        </a:p>
      </dgm:t>
    </dgm:pt>
    <dgm:pt modelId="{A5458C7E-9213-41FF-B35F-06E5C432B077}" type="parTrans" cxnId="{26867BBB-D940-4742-AFA9-C2A3EA82D198}">
      <dgm:prSet/>
      <dgm:spPr/>
      <dgm:t>
        <a:bodyPr/>
        <a:lstStyle/>
        <a:p>
          <a:endParaRPr lang="en-US"/>
        </a:p>
      </dgm:t>
    </dgm:pt>
    <dgm:pt modelId="{20E06171-A806-450B-BCA1-80FF0890FD3A}" type="sibTrans" cxnId="{26867BBB-D940-4742-AFA9-C2A3EA82D198}">
      <dgm:prSet/>
      <dgm:spPr/>
      <dgm:t>
        <a:bodyPr/>
        <a:lstStyle/>
        <a:p>
          <a:endParaRPr lang="en-US"/>
        </a:p>
      </dgm:t>
    </dgm:pt>
    <dgm:pt modelId="{ACAF99A1-AFF1-4A3D-903E-8A0A8444C102}">
      <dgm:prSet custT="1"/>
      <dgm:spPr/>
      <dgm:t>
        <a:bodyPr/>
        <a:lstStyle/>
        <a:p>
          <a:r>
            <a:rPr lang="en-US" sz="1800" b="1" dirty="0">
              <a:latin typeface="Arial Narrow" panose="020B0606020202030204" pitchFamily="34" charset="0"/>
            </a:rPr>
            <a:t>CMPIT established </a:t>
          </a:r>
        </a:p>
      </dgm:t>
    </dgm:pt>
    <dgm:pt modelId="{B3B867CF-A5A4-47B2-8A38-2AA6BF8BA300}" type="parTrans" cxnId="{A478B8DE-DB3F-4D5B-B840-129B568DA349}">
      <dgm:prSet/>
      <dgm:spPr/>
      <dgm:t>
        <a:bodyPr/>
        <a:lstStyle/>
        <a:p>
          <a:endParaRPr lang="en-US"/>
        </a:p>
      </dgm:t>
    </dgm:pt>
    <dgm:pt modelId="{F55C98E9-E3F5-48D3-8C19-DF5269B253AD}" type="sibTrans" cxnId="{A478B8DE-DB3F-4D5B-B840-129B568DA349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FBBB3E2D-CD5D-45E4-8EB2-11797D7BF436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The team has 13 full-time experts, including experts with international experience in securities law and capital markets</a:t>
          </a:r>
        </a:p>
      </dgm:t>
    </dgm:pt>
    <dgm:pt modelId="{E6520C0E-E5FC-4B58-954E-3A641D53EA2B}" type="parTrans" cxnId="{A03A01A4-7303-416F-8336-3BD000BFEEA8}">
      <dgm:prSet/>
      <dgm:spPr/>
      <dgm:t>
        <a:bodyPr/>
        <a:lstStyle/>
        <a:p>
          <a:endParaRPr lang="en-US"/>
        </a:p>
      </dgm:t>
    </dgm:pt>
    <dgm:pt modelId="{4B07525A-9887-4A5E-B9B9-6417FBF36766}" type="sibTrans" cxnId="{A03A01A4-7303-416F-8336-3BD000BFEEA8}">
      <dgm:prSet/>
      <dgm:spPr/>
      <dgm:t>
        <a:bodyPr/>
        <a:lstStyle/>
        <a:p>
          <a:endParaRPr lang="en-US"/>
        </a:p>
      </dgm:t>
    </dgm:pt>
    <dgm:pt modelId="{436818CD-028B-1442-80F3-0A8B0664FBA9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About 280 professionals participated so far, o/w 50 have progressed to level 3</a:t>
          </a:r>
        </a:p>
      </dgm:t>
    </dgm:pt>
    <dgm:pt modelId="{FB0A1B6A-01AA-164C-B742-FEF44D000BB6}" type="parTrans" cxnId="{B10667F7-0F8B-BF4F-A309-CCEF57DBE3E6}">
      <dgm:prSet/>
      <dgm:spPr/>
      <dgm:t>
        <a:bodyPr/>
        <a:lstStyle/>
        <a:p>
          <a:endParaRPr lang="en-US"/>
        </a:p>
      </dgm:t>
    </dgm:pt>
    <dgm:pt modelId="{F0D6C320-813F-2D49-AEF6-81074381D63D}" type="sibTrans" cxnId="{B10667F7-0F8B-BF4F-A309-CCEF57DBE3E6}">
      <dgm:prSet/>
      <dgm:spPr/>
      <dgm:t>
        <a:bodyPr/>
        <a:lstStyle/>
        <a:p>
          <a:endParaRPr lang="en-US"/>
        </a:p>
      </dgm:t>
    </dgm:pt>
    <dgm:pt modelId="{B86B36CA-E4C8-3445-B4A3-954386221FC8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NBE established a project team (CMPIT) with funding from development </a:t>
          </a:r>
        </a:p>
      </dgm:t>
    </dgm:pt>
    <dgm:pt modelId="{F8C8DA5B-F961-1043-B1CA-CE29E429087B}" type="parTrans" cxnId="{D32B6778-D601-8E48-83AA-B8D064382C6F}">
      <dgm:prSet/>
      <dgm:spPr/>
      <dgm:t>
        <a:bodyPr/>
        <a:lstStyle/>
        <a:p>
          <a:endParaRPr lang="en-US"/>
        </a:p>
      </dgm:t>
    </dgm:pt>
    <dgm:pt modelId="{56F78A23-9851-8449-8B6D-CBBC1054D9C1}" type="sibTrans" cxnId="{D32B6778-D601-8E48-83AA-B8D064382C6F}">
      <dgm:prSet/>
      <dgm:spPr/>
      <dgm:t>
        <a:bodyPr/>
        <a:lstStyle/>
        <a:p>
          <a:endParaRPr lang="en-US"/>
        </a:p>
      </dgm:t>
    </dgm:pt>
    <dgm:pt modelId="{28A15577-6B90-B042-8E21-F583B21CBD38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Legal basis for regulating and supervising operators and securities transactions  </a:t>
          </a:r>
        </a:p>
      </dgm:t>
    </dgm:pt>
    <dgm:pt modelId="{86707966-A317-464C-A137-C3AD4FFA2473}" type="parTrans" cxnId="{C2FA3335-70EB-3543-ADAA-97454A5BB2B2}">
      <dgm:prSet/>
      <dgm:spPr/>
      <dgm:t>
        <a:bodyPr/>
        <a:lstStyle/>
        <a:p>
          <a:endParaRPr lang="en-US"/>
        </a:p>
      </dgm:t>
    </dgm:pt>
    <dgm:pt modelId="{E1D9D12F-D6EE-FA44-B60D-3C737A7C35CD}" type="sibTrans" cxnId="{C2FA3335-70EB-3543-ADAA-97454A5BB2B2}">
      <dgm:prSet/>
      <dgm:spPr/>
      <dgm:t>
        <a:bodyPr/>
        <a:lstStyle/>
        <a:p>
          <a:endParaRPr lang="en-US"/>
        </a:p>
      </dgm:t>
    </dgm:pt>
    <dgm:pt modelId="{BC89933C-442B-6F46-B0DA-CC16245E2BA0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Currently registering about 230 professionals</a:t>
          </a:r>
        </a:p>
      </dgm:t>
    </dgm:pt>
    <dgm:pt modelId="{EA6BB73B-7FE4-2A4C-AEBD-DBCDA4D258B9}" type="parTrans" cxnId="{3FF6907A-7957-494B-AF8B-4D66E527943A}">
      <dgm:prSet/>
      <dgm:spPr/>
      <dgm:t>
        <a:bodyPr/>
        <a:lstStyle/>
        <a:p>
          <a:endParaRPr lang="en-US"/>
        </a:p>
      </dgm:t>
    </dgm:pt>
    <dgm:pt modelId="{6FAFF4BE-A0EB-A149-A52B-F1076D2AED61}" type="sibTrans" cxnId="{3FF6907A-7957-494B-AF8B-4D66E527943A}">
      <dgm:prSet/>
      <dgm:spPr/>
      <dgm:t>
        <a:bodyPr/>
        <a:lstStyle/>
        <a:p>
          <a:endParaRPr lang="en-US"/>
        </a:p>
      </dgm:t>
    </dgm:pt>
    <dgm:pt modelId="{22039B6C-AF22-A74E-9AB8-85567CF93E42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Initially offered to intuitions, but now open to individuals through competitive applications</a:t>
          </a:r>
        </a:p>
      </dgm:t>
    </dgm:pt>
    <dgm:pt modelId="{6D1824CC-2CC9-1F47-98BF-C988CFD5068D}" type="parTrans" cxnId="{D8CF2240-C653-294A-BA7A-D256FBB681F1}">
      <dgm:prSet/>
      <dgm:spPr/>
    </dgm:pt>
    <dgm:pt modelId="{10FEF1D6-A71E-2C49-841A-32422BB72B76}" type="sibTrans" cxnId="{D8CF2240-C653-294A-BA7A-D256FBB681F1}">
      <dgm:prSet/>
      <dgm:spPr/>
    </dgm:pt>
    <dgm:pt modelId="{E3A8C7E0-E14C-944E-8D81-896B54A7B412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Project office located in the 11</a:t>
          </a:r>
          <a:r>
            <a:rPr lang="en-US" sz="1600" baseline="30000" dirty="0">
              <a:latin typeface="Arial Narrow" panose="020B0606020202030204" pitchFamily="34" charset="0"/>
            </a:rPr>
            <a:t>th</a:t>
          </a:r>
          <a:r>
            <a:rPr lang="en-US" sz="1600" dirty="0">
              <a:latin typeface="Arial Narrow" panose="020B0606020202030204" pitchFamily="34" charset="0"/>
            </a:rPr>
            <a:t> floor of </a:t>
          </a:r>
          <a:r>
            <a:rPr lang="en-US" sz="1600" dirty="0" err="1">
              <a:latin typeface="Arial Narrow" panose="020B0606020202030204" pitchFamily="34" charset="0"/>
            </a:rPr>
            <a:t>Hibret</a:t>
          </a:r>
          <a:r>
            <a:rPr lang="en-US" sz="1600" dirty="0">
              <a:latin typeface="Arial Narrow" panose="020B0606020202030204" pitchFamily="34" charset="0"/>
            </a:rPr>
            <a:t> bank HQ</a:t>
          </a:r>
        </a:p>
      </dgm:t>
    </dgm:pt>
    <dgm:pt modelId="{8605C2CE-2C3B-F544-8985-363595AC9409}" type="parTrans" cxnId="{38A87ACB-EC0A-B447-8B7C-D87BB560BF26}">
      <dgm:prSet/>
      <dgm:spPr/>
    </dgm:pt>
    <dgm:pt modelId="{50A6CC66-987F-0E4F-99C9-A33AADE67E09}" type="sibTrans" cxnId="{38A87ACB-EC0A-B447-8B7C-D87BB560BF26}">
      <dgm:prSet/>
      <dgm:spPr/>
    </dgm:pt>
    <dgm:pt modelId="{5017275F-E4BF-C646-B82A-11942BA54873}" type="pres">
      <dgm:prSet presAssocID="{B18916BD-8607-4B70-BBFF-24E71560C861}" presName="Name0" presStyleCnt="0">
        <dgm:presLayoutVars>
          <dgm:animLvl val="lvl"/>
          <dgm:resizeHandles val="exact"/>
        </dgm:presLayoutVars>
      </dgm:prSet>
      <dgm:spPr/>
    </dgm:pt>
    <dgm:pt modelId="{1B36D9D2-E472-0C4B-9FD5-4A57C4C10350}" type="pres">
      <dgm:prSet presAssocID="{9D74D966-F53D-4DF3-9C6E-154DA347493B}" presName="compositeNode" presStyleCnt="0">
        <dgm:presLayoutVars>
          <dgm:bulletEnabled val="1"/>
        </dgm:presLayoutVars>
      </dgm:prSet>
      <dgm:spPr/>
    </dgm:pt>
    <dgm:pt modelId="{4358C3FD-6C61-1843-9A79-5945A8DB78D9}" type="pres">
      <dgm:prSet presAssocID="{9D74D966-F53D-4DF3-9C6E-154DA347493B}" presName="bgRect" presStyleLbl="bgAccFollowNode1" presStyleIdx="0" presStyleCnt="3"/>
      <dgm:spPr/>
    </dgm:pt>
    <dgm:pt modelId="{A63EC4B7-8F7E-1240-92A3-9E384802D9CE}" type="pres">
      <dgm:prSet presAssocID="{905A876B-3E2B-4064-BC37-C7083093AEEF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09734585-9794-154A-8B35-139071CA16C5}" type="pres">
      <dgm:prSet presAssocID="{9D74D966-F53D-4DF3-9C6E-154DA347493B}" presName="bottomLine" presStyleLbl="alignNode1" presStyleIdx="1" presStyleCnt="6">
        <dgm:presLayoutVars/>
      </dgm:prSet>
      <dgm:spPr/>
    </dgm:pt>
    <dgm:pt modelId="{8340F825-1519-6A44-BEBE-AE7BB563AEE6}" type="pres">
      <dgm:prSet presAssocID="{9D74D966-F53D-4DF3-9C6E-154DA347493B}" presName="nodeText" presStyleLbl="bgAccFollowNode1" presStyleIdx="0" presStyleCnt="3">
        <dgm:presLayoutVars>
          <dgm:bulletEnabled val="1"/>
        </dgm:presLayoutVars>
      </dgm:prSet>
      <dgm:spPr/>
    </dgm:pt>
    <dgm:pt modelId="{34E6F6C7-17CD-804C-813B-6CA0A4CD4F79}" type="pres">
      <dgm:prSet presAssocID="{905A876B-3E2B-4064-BC37-C7083093AEEF}" presName="sibTrans" presStyleCnt="0"/>
      <dgm:spPr/>
    </dgm:pt>
    <dgm:pt modelId="{9FF6A198-23EA-D842-AEDA-B858916C1D8D}" type="pres">
      <dgm:prSet presAssocID="{D20F1EEA-31AE-4AD1-B59F-5660518B7B19}" presName="compositeNode" presStyleCnt="0">
        <dgm:presLayoutVars>
          <dgm:bulletEnabled val="1"/>
        </dgm:presLayoutVars>
      </dgm:prSet>
      <dgm:spPr/>
    </dgm:pt>
    <dgm:pt modelId="{2C7D0975-A9D1-3842-8689-9021CE47F576}" type="pres">
      <dgm:prSet presAssocID="{D20F1EEA-31AE-4AD1-B59F-5660518B7B19}" presName="bgRect" presStyleLbl="bgAccFollowNode1" presStyleIdx="1" presStyleCnt="3"/>
      <dgm:spPr/>
    </dgm:pt>
    <dgm:pt modelId="{85EABE6F-0A72-AF49-920D-50CE91C8B2D3}" type="pres">
      <dgm:prSet presAssocID="{587A52CF-40E1-4C7A-B5E4-66B47D38DB1D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D1C24732-C1BE-7C45-ADD8-C13AE11B3EC8}" type="pres">
      <dgm:prSet presAssocID="{D20F1EEA-31AE-4AD1-B59F-5660518B7B19}" presName="bottomLine" presStyleLbl="alignNode1" presStyleIdx="3" presStyleCnt="6">
        <dgm:presLayoutVars/>
      </dgm:prSet>
      <dgm:spPr/>
    </dgm:pt>
    <dgm:pt modelId="{6F7EC15C-66B5-8140-A001-DF4ED3F42FF9}" type="pres">
      <dgm:prSet presAssocID="{D20F1EEA-31AE-4AD1-B59F-5660518B7B19}" presName="nodeText" presStyleLbl="bgAccFollowNode1" presStyleIdx="1" presStyleCnt="3">
        <dgm:presLayoutVars>
          <dgm:bulletEnabled val="1"/>
        </dgm:presLayoutVars>
      </dgm:prSet>
      <dgm:spPr/>
    </dgm:pt>
    <dgm:pt modelId="{1926E1DD-B2FC-B248-8123-00EC002E5EBC}" type="pres">
      <dgm:prSet presAssocID="{587A52CF-40E1-4C7A-B5E4-66B47D38DB1D}" presName="sibTrans" presStyleCnt="0"/>
      <dgm:spPr/>
    </dgm:pt>
    <dgm:pt modelId="{EC0596FB-7326-A445-9CA1-1E6F9D1C9F64}" type="pres">
      <dgm:prSet presAssocID="{ACAF99A1-AFF1-4A3D-903E-8A0A8444C102}" presName="compositeNode" presStyleCnt="0">
        <dgm:presLayoutVars>
          <dgm:bulletEnabled val="1"/>
        </dgm:presLayoutVars>
      </dgm:prSet>
      <dgm:spPr/>
    </dgm:pt>
    <dgm:pt modelId="{15EDFB21-F17A-1B44-89BE-224C51286F27}" type="pres">
      <dgm:prSet presAssocID="{ACAF99A1-AFF1-4A3D-903E-8A0A8444C102}" presName="bgRect" presStyleLbl="bgAccFollowNode1" presStyleIdx="2" presStyleCnt="3"/>
      <dgm:spPr/>
    </dgm:pt>
    <dgm:pt modelId="{0DB8946D-32F3-924C-80E5-5C27180211A0}" type="pres">
      <dgm:prSet presAssocID="{F55C98E9-E3F5-48D3-8C19-DF5269B253AD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F1C8B42F-C5B0-764C-9F81-6B5CFC8E638D}" type="pres">
      <dgm:prSet presAssocID="{ACAF99A1-AFF1-4A3D-903E-8A0A8444C102}" presName="bottomLine" presStyleLbl="alignNode1" presStyleIdx="5" presStyleCnt="6">
        <dgm:presLayoutVars/>
      </dgm:prSet>
      <dgm:spPr/>
    </dgm:pt>
    <dgm:pt modelId="{3C6997BE-5369-0946-9315-0F6E16AE2DEA}" type="pres">
      <dgm:prSet presAssocID="{ACAF99A1-AFF1-4A3D-903E-8A0A8444C102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503F340E-0858-1543-BA94-E50FB23CDCEB}" type="presOf" srcId="{22039B6C-AF22-A74E-9AB8-85567CF93E42}" destId="{6F7EC15C-66B5-8140-A001-DF4ED3F42FF9}" srcOrd="0" destOrd="4" presId="urn:microsoft.com/office/officeart/2016/7/layout/BasicLinearProcessNumbered"/>
    <dgm:cxn modelId="{9CB37C29-4AF6-4885-BB1F-BDE0DAB57C60}" srcId="{B18916BD-8607-4B70-BBFF-24E71560C861}" destId="{9D74D966-F53D-4DF3-9C6E-154DA347493B}" srcOrd="0" destOrd="0" parTransId="{9908EF1D-6EED-4B0B-888B-E108A033433F}" sibTransId="{905A876B-3E2B-4064-BC37-C7083093AEEF}"/>
    <dgm:cxn modelId="{C836102F-E6EF-5C44-8DDB-42C42CAB543B}" type="presOf" srcId="{F55C98E9-E3F5-48D3-8C19-DF5269B253AD}" destId="{0DB8946D-32F3-924C-80E5-5C27180211A0}" srcOrd="0" destOrd="0" presId="urn:microsoft.com/office/officeart/2016/7/layout/BasicLinearProcessNumbered"/>
    <dgm:cxn modelId="{C2FA3335-70EB-3543-ADAA-97454A5BB2B2}" srcId="{9D74D966-F53D-4DF3-9C6E-154DA347493B}" destId="{28A15577-6B90-B042-8E21-F583B21CBD38}" srcOrd="2" destOrd="0" parTransId="{86707966-A317-464C-A137-C3AD4FFA2473}" sibTransId="{E1D9D12F-D6EE-FA44-B60D-3C737A7C35CD}"/>
    <dgm:cxn modelId="{2043263B-0A2C-9A47-880E-F434EAEDC16A}" type="presOf" srcId="{BC89933C-442B-6F46-B0DA-CC16245E2BA0}" destId="{6F7EC15C-66B5-8140-A001-DF4ED3F42FF9}" srcOrd="0" destOrd="3" presId="urn:microsoft.com/office/officeart/2016/7/layout/BasicLinearProcessNumbered"/>
    <dgm:cxn modelId="{D8CF2240-C653-294A-BA7A-D256FBB681F1}" srcId="{D20F1EEA-31AE-4AD1-B59F-5660518B7B19}" destId="{22039B6C-AF22-A74E-9AB8-85567CF93E42}" srcOrd="3" destOrd="0" parTransId="{6D1824CC-2CC9-1F47-98BF-C988CFD5068D}" sibTransId="{10FEF1D6-A71E-2C49-841A-32422BB72B76}"/>
    <dgm:cxn modelId="{A9E3A751-7B01-E64D-9ACE-9E6EE26B5F0B}" type="presOf" srcId="{64A46705-EEC9-444D-80A8-F013BAE172B1}" destId="{6F7EC15C-66B5-8140-A001-DF4ED3F42FF9}" srcOrd="0" destOrd="1" presId="urn:microsoft.com/office/officeart/2016/7/layout/BasicLinearProcessNumbered"/>
    <dgm:cxn modelId="{A1033D57-D606-C547-91CB-E6543DB533BB}" type="presOf" srcId="{FBBB3E2D-CD5D-45E4-8EB2-11797D7BF436}" destId="{3C6997BE-5369-0946-9315-0F6E16AE2DEA}" srcOrd="0" destOrd="2" presId="urn:microsoft.com/office/officeart/2016/7/layout/BasicLinearProcessNumbered"/>
    <dgm:cxn modelId="{7DD90B5C-F141-6049-9123-991B257657BE}" type="presOf" srcId="{E3A8C7E0-E14C-944E-8D81-896B54A7B412}" destId="{3C6997BE-5369-0946-9315-0F6E16AE2DEA}" srcOrd="0" destOrd="3" presId="urn:microsoft.com/office/officeart/2016/7/layout/BasicLinearProcessNumbered"/>
    <dgm:cxn modelId="{E9700671-7F68-5340-BC9C-E6EA02765141}" type="presOf" srcId="{9D74D966-F53D-4DF3-9C6E-154DA347493B}" destId="{4358C3FD-6C61-1843-9A79-5945A8DB78D9}" srcOrd="0" destOrd="0" presId="urn:microsoft.com/office/officeart/2016/7/layout/BasicLinearProcessNumbered"/>
    <dgm:cxn modelId="{63547F75-B983-4BD4-A9A2-DD88AE6C259D}" srcId="{B18916BD-8607-4B70-BBFF-24E71560C861}" destId="{D20F1EEA-31AE-4AD1-B59F-5660518B7B19}" srcOrd="1" destOrd="0" parTransId="{C9274711-265D-49EF-A19C-C21FD95B6601}" sibTransId="{587A52CF-40E1-4C7A-B5E4-66B47D38DB1D}"/>
    <dgm:cxn modelId="{D32B6778-D601-8E48-83AA-B8D064382C6F}" srcId="{ACAF99A1-AFF1-4A3D-903E-8A0A8444C102}" destId="{B86B36CA-E4C8-3445-B4A3-954386221FC8}" srcOrd="0" destOrd="0" parTransId="{F8C8DA5B-F961-1043-B1CA-CE29E429087B}" sibTransId="{56F78A23-9851-8449-8B6D-CBBC1054D9C1}"/>
    <dgm:cxn modelId="{3FF6907A-7957-494B-AF8B-4D66E527943A}" srcId="{D20F1EEA-31AE-4AD1-B59F-5660518B7B19}" destId="{BC89933C-442B-6F46-B0DA-CC16245E2BA0}" srcOrd="2" destOrd="0" parTransId="{EA6BB73B-7FE4-2A4C-AEBD-DBCDA4D258B9}" sibTransId="{6FAFF4BE-A0EB-A149-A52B-F1076D2AED61}"/>
    <dgm:cxn modelId="{2D3DA784-B0AA-4EE2-8726-76EF4B2F42F1}" srcId="{9D74D966-F53D-4DF3-9C6E-154DA347493B}" destId="{413AE5F2-6459-4832-B465-CE876521534C}" srcOrd="1" destOrd="0" parTransId="{F3D33E05-1B42-441B-B175-28AA8D756C5D}" sibTransId="{A8C1B755-1C6A-44B9-ADCD-B810DB7F2740}"/>
    <dgm:cxn modelId="{DAC16785-CC32-084E-B0F7-F85C6B7D515B}" type="presOf" srcId="{0FF3A5DB-CA4B-4155-BEAE-6254F00282BC}" destId="{8340F825-1519-6A44-BEBE-AE7BB563AEE6}" srcOrd="0" destOrd="1" presId="urn:microsoft.com/office/officeart/2016/7/layout/BasicLinearProcessNumbered"/>
    <dgm:cxn modelId="{11A40387-4A1E-C14A-8C01-A46617F4FF3B}" type="presOf" srcId="{413AE5F2-6459-4832-B465-CE876521534C}" destId="{8340F825-1519-6A44-BEBE-AE7BB563AEE6}" srcOrd="0" destOrd="2" presId="urn:microsoft.com/office/officeart/2016/7/layout/BasicLinearProcessNumbered"/>
    <dgm:cxn modelId="{8BC6DB89-D883-6844-B025-5EE03705F05D}" type="presOf" srcId="{D20F1EEA-31AE-4AD1-B59F-5660518B7B19}" destId="{2C7D0975-A9D1-3842-8689-9021CE47F576}" srcOrd="0" destOrd="0" presId="urn:microsoft.com/office/officeart/2016/7/layout/BasicLinearProcessNumbered"/>
    <dgm:cxn modelId="{9D58DA9A-0D8D-4000-B704-D79877375F69}" srcId="{9D74D966-F53D-4DF3-9C6E-154DA347493B}" destId="{0FF3A5DB-CA4B-4155-BEAE-6254F00282BC}" srcOrd="0" destOrd="0" parTransId="{910CCBED-3BB0-4AFB-BE4E-217057EDDA2C}" sibTransId="{FEC7D03F-5CAF-4E55-9001-58E340980DD7}"/>
    <dgm:cxn modelId="{A03A01A4-7303-416F-8336-3BD000BFEEA8}" srcId="{ACAF99A1-AFF1-4A3D-903E-8A0A8444C102}" destId="{FBBB3E2D-CD5D-45E4-8EB2-11797D7BF436}" srcOrd="1" destOrd="0" parTransId="{E6520C0E-E5FC-4B58-954E-3A641D53EA2B}" sibTransId="{4B07525A-9887-4A5E-B9B9-6417FBF36766}"/>
    <dgm:cxn modelId="{842FD8A8-CF0D-A94A-B550-AA500F36BFC6}" type="presOf" srcId="{905A876B-3E2B-4064-BC37-C7083093AEEF}" destId="{A63EC4B7-8F7E-1240-92A3-9E384802D9CE}" srcOrd="0" destOrd="0" presId="urn:microsoft.com/office/officeart/2016/7/layout/BasicLinearProcessNumbered"/>
    <dgm:cxn modelId="{8E6248B0-FC38-9441-9E90-66E4732AAFD5}" type="presOf" srcId="{28A15577-6B90-B042-8E21-F583B21CBD38}" destId="{8340F825-1519-6A44-BEBE-AE7BB563AEE6}" srcOrd="0" destOrd="3" presId="urn:microsoft.com/office/officeart/2016/7/layout/BasicLinearProcessNumbered"/>
    <dgm:cxn modelId="{26867BBB-D940-4742-AFA9-C2A3EA82D198}" srcId="{D20F1EEA-31AE-4AD1-B59F-5660518B7B19}" destId="{64A46705-EEC9-444D-80A8-F013BAE172B1}" srcOrd="0" destOrd="0" parTransId="{A5458C7E-9213-41FF-B35F-06E5C432B077}" sibTransId="{20E06171-A806-450B-BCA1-80FF0890FD3A}"/>
    <dgm:cxn modelId="{8891D7BC-CF9D-024B-AFEB-1286CD08E011}" type="presOf" srcId="{ACAF99A1-AFF1-4A3D-903E-8A0A8444C102}" destId="{3C6997BE-5369-0946-9315-0F6E16AE2DEA}" srcOrd="1" destOrd="0" presId="urn:microsoft.com/office/officeart/2016/7/layout/BasicLinearProcessNumbered"/>
    <dgm:cxn modelId="{C5AB01C5-BBBC-8A4F-B617-56E1E13CC4BF}" type="presOf" srcId="{B18916BD-8607-4B70-BBFF-24E71560C861}" destId="{5017275F-E4BF-C646-B82A-11942BA54873}" srcOrd="0" destOrd="0" presId="urn:microsoft.com/office/officeart/2016/7/layout/BasicLinearProcessNumbered"/>
    <dgm:cxn modelId="{2824D4C9-8984-F04E-B7AE-3B75B288109B}" type="presOf" srcId="{B86B36CA-E4C8-3445-B4A3-954386221FC8}" destId="{3C6997BE-5369-0946-9315-0F6E16AE2DEA}" srcOrd="0" destOrd="1" presId="urn:microsoft.com/office/officeart/2016/7/layout/BasicLinearProcessNumbered"/>
    <dgm:cxn modelId="{38A87ACB-EC0A-B447-8B7C-D87BB560BF26}" srcId="{ACAF99A1-AFF1-4A3D-903E-8A0A8444C102}" destId="{E3A8C7E0-E14C-944E-8D81-896B54A7B412}" srcOrd="2" destOrd="0" parTransId="{8605C2CE-2C3B-F544-8985-363595AC9409}" sibTransId="{50A6CC66-987F-0E4F-99C9-A33AADE67E09}"/>
    <dgm:cxn modelId="{C85180D4-C8C9-2C46-9ED1-E70B6114407D}" type="presOf" srcId="{436818CD-028B-1442-80F3-0A8B0664FBA9}" destId="{6F7EC15C-66B5-8140-A001-DF4ED3F42FF9}" srcOrd="0" destOrd="2" presId="urn:microsoft.com/office/officeart/2016/7/layout/BasicLinearProcessNumbered"/>
    <dgm:cxn modelId="{C0BE24D7-02E0-7A45-B7CB-C7A298699E22}" type="presOf" srcId="{9D74D966-F53D-4DF3-9C6E-154DA347493B}" destId="{8340F825-1519-6A44-BEBE-AE7BB563AEE6}" srcOrd="1" destOrd="0" presId="urn:microsoft.com/office/officeart/2016/7/layout/BasicLinearProcessNumbered"/>
    <dgm:cxn modelId="{BB241EDB-E773-064C-AE3B-B6C712F4ADD0}" type="presOf" srcId="{D20F1EEA-31AE-4AD1-B59F-5660518B7B19}" destId="{6F7EC15C-66B5-8140-A001-DF4ED3F42FF9}" srcOrd="1" destOrd="0" presId="urn:microsoft.com/office/officeart/2016/7/layout/BasicLinearProcessNumbered"/>
    <dgm:cxn modelId="{A478B8DE-DB3F-4D5B-B840-129B568DA349}" srcId="{B18916BD-8607-4B70-BBFF-24E71560C861}" destId="{ACAF99A1-AFF1-4A3D-903E-8A0A8444C102}" srcOrd="2" destOrd="0" parTransId="{B3B867CF-A5A4-47B2-8A38-2AA6BF8BA300}" sibTransId="{F55C98E9-E3F5-48D3-8C19-DF5269B253AD}"/>
    <dgm:cxn modelId="{9AB3E5EA-6E92-614F-8951-7E0C34BB443C}" type="presOf" srcId="{587A52CF-40E1-4C7A-B5E4-66B47D38DB1D}" destId="{85EABE6F-0A72-AF49-920D-50CE91C8B2D3}" srcOrd="0" destOrd="0" presId="urn:microsoft.com/office/officeart/2016/7/layout/BasicLinearProcessNumbered"/>
    <dgm:cxn modelId="{5F659FF3-E790-CC4F-A208-C43AEB66589E}" type="presOf" srcId="{ACAF99A1-AFF1-4A3D-903E-8A0A8444C102}" destId="{15EDFB21-F17A-1B44-89BE-224C51286F27}" srcOrd="0" destOrd="0" presId="urn:microsoft.com/office/officeart/2016/7/layout/BasicLinearProcessNumbered"/>
    <dgm:cxn modelId="{B10667F7-0F8B-BF4F-A309-CCEF57DBE3E6}" srcId="{D20F1EEA-31AE-4AD1-B59F-5660518B7B19}" destId="{436818CD-028B-1442-80F3-0A8B0664FBA9}" srcOrd="1" destOrd="0" parTransId="{FB0A1B6A-01AA-164C-B742-FEF44D000BB6}" sibTransId="{F0D6C320-813F-2D49-AEF6-81074381D63D}"/>
    <dgm:cxn modelId="{A782FA57-98E9-FC44-9D19-3A756C859797}" type="presParOf" srcId="{5017275F-E4BF-C646-B82A-11942BA54873}" destId="{1B36D9D2-E472-0C4B-9FD5-4A57C4C10350}" srcOrd="0" destOrd="0" presId="urn:microsoft.com/office/officeart/2016/7/layout/BasicLinearProcessNumbered"/>
    <dgm:cxn modelId="{3F11581F-4AD3-DB41-8AA9-2393E3ACB012}" type="presParOf" srcId="{1B36D9D2-E472-0C4B-9FD5-4A57C4C10350}" destId="{4358C3FD-6C61-1843-9A79-5945A8DB78D9}" srcOrd="0" destOrd="0" presId="urn:microsoft.com/office/officeart/2016/7/layout/BasicLinearProcessNumbered"/>
    <dgm:cxn modelId="{9A283BD5-C9C9-D345-BCD1-57DE62368F2C}" type="presParOf" srcId="{1B36D9D2-E472-0C4B-9FD5-4A57C4C10350}" destId="{A63EC4B7-8F7E-1240-92A3-9E384802D9CE}" srcOrd="1" destOrd="0" presId="urn:microsoft.com/office/officeart/2016/7/layout/BasicLinearProcessNumbered"/>
    <dgm:cxn modelId="{98D26A08-880A-1D40-8DB4-363A1BEE53ED}" type="presParOf" srcId="{1B36D9D2-E472-0C4B-9FD5-4A57C4C10350}" destId="{09734585-9794-154A-8B35-139071CA16C5}" srcOrd="2" destOrd="0" presId="urn:microsoft.com/office/officeart/2016/7/layout/BasicLinearProcessNumbered"/>
    <dgm:cxn modelId="{86B1DC57-E611-A74F-8D8F-F429B285639F}" type="presParOf" srcId="{1B36D9D2-E472-0C4B-9FD5-4A57C4C10350}" destId="{8340F825-1519-6A44-BEBE-AE7BB563AEE6}" srcOrd="3" destOrd="0" presId="urn:microsoft.com/office/officeart/2016/7/layout/BasicLinearProcessNumbered"/>
    <dgm:cxn modelId="{C97FC1F9-B474-3043-B2E1-E76B7CD8C0C3}" type="presParOf" srcId="{5017275F-E4BF-C646-B82A-11942BA54873}" destId="{34E6F6C7-17CD-804C-813B-6CA0A4CD4F79}" srcOrd="1" destOrd="0" presId="urn:microsoft.com/office/officeart/2016/7/layout/BasicLinearProcessNumbered"/>
    <dgm:cxn modelId="{FED4E1F7-1A4B-6A46-B108-0CDD00BC184A}" type="presParOf" srcId="{5017275F-E4BF-C646-B82A-11942BA54873}" destId="{9FF6A198-23EA-D842-AEDA-B858916C1D8D}" srcOrd="2" destOrd="0" presId="urn:microsoft.com/office/officeart/2016/7/layout/BasicLinearProcessNumbered"/>
    <dgm:cxn modelId="{0E34CBC2-8A7F-E340-AE9B-87A36E57B954}" type="presParOf" srcId="{9FF6A198-23EA-D842-AEDA-B858916C1D8D}" destId="{2C7D0975-A9D1-3842-8689-9021CE47F576}" srcOrd="0" destOrd="0" presId="urn:microsoft.com/office/officeart/2016/7/layout/BasicLinearProcessNumbered"/>
    <dgm:cxn modelId="{38885329-84B8-D244-9717-8B66190D58CD}" type="presParOf" srcId="{9FF6A198-23EA-D842-AEDA-B858916C1D8D}" destId="{85EABE6F-0A72-AF49-920D-50CE91C8B2D3}" srcOrd="1" destOrd="0" presId="urn:microsoft.com/office/officeart/2016/7/layout/BasicLinearProcessNumbered"/>
    <dgm:cxn modelId="{4AA4B72E-3F3A-094A-90EF-8487CB5D6FD6}" type="presParOf" srcId="{9FF6A198-23EA-D842-AEDA-B858916C1D8D}" destId="{D1C24732-C1BE-7C45-ADD8-C13AE11B3EC8}" srcOrd="2" destOrd="0" presId="urn:microsoft.com/office/officeart/2016/7/layout/BasicLinearProcessNumbered"/>
    <dgm:cxn modelId="{A0AB2E38-586B-4145-A8E4-91515BD60AF6}" type="presParOf" srcId="{9FF6A198-23EA-D842-AEDA-B858916C1D8D}" destId="{6F7EC15C-66B5-8140-A001-DF4ED3F42FF9}" srcOrd="3" destOrd="0" presId="urn:microsoft.com/office/officeart/2016/7/layout/BasicLinearProcessNumbered"/>
    <dgm:cxn modelId="{2B883052-FACD-DE4A-ACF8-C0F6869CDBBD}" type="presParOf" srcId="{5017275F-E4BF-C646-B82A-11942BA54873}" destId="{1926E1DD-B2FC-B248-8123-00EC002E5EBC}" srcOrd="3" destOrd="0" presId="urn:microsoft.com/office/officeart/2016/7/layout/BasicLinearProcessNumbered"/>
    <dgm:cxn modelId="{C5443AED-9801-E64D-B74A-919DA3545722}" type="presParOf" srcId="{5017275F-E4BF-C646-B82A-11942BA54873}" destId="{EC0596FB-7326-A445-9CA1-1E6F9D1C9F64}" srcOrd="4" destOrd="0" presId="urn:microsoft.com/office/officeart/2016/7/layout/BasicLinearProcessNumbered"/>
    <dgm:cxn modelId="{70F8CFDE-DF69-D745-9806-C81C5634791A}" type="presParOf" srcId="{EC0596FB-7326-A445-9CA1-1E6F9D1C9F64}" destId="{15EDFB21-F17A-1B44-89BE-224C51286F27}" srcOrd="0" destOrd="0" presId="urn:microsoft.com/office/officeart/2016/7/layout/BasicLinearProcessNumbered"/>
    <dgm:cxn modelId="{50D2F096-217E-BE49-98AF-5B07FE1E4994}" type="presParOf" srcId="{EC0596FB-7326-A445-9CA1-1E6F9D1C9F64}" destId="{0DB8946D-32F3-924C-80E5-5C27180211A0}" srcOrd="1" destOrd="0" presId="urn:microsoft.com/office/officeart/2016/7/layout/BasicLinearProcessNumbered"/>
    <dgm:cxn modelId="{7AB12CB7-C16D-E74B-B783-F3EB11375D6C}" type="presParOf" srcId="{EC0596FB-7326-A445-9CA1-1E6F9D1C9F64}" destId="{F1C8B42F-C5B0-764C-9F81-6B5CFC8E638D}" srcOrd="2" destOrd="0" presId="urn:microsoft.com/office/officeart/2016/7/layout/BasicLinearProcessNumbered"/>
    <dgm:cxn modelId="{687F360D-3E8F-6242-A31B-30FFBB87F2AE}" type="presParOf" srcId="{EC0596FB-7326-A445-9CA1-1E6F9D1C9F64}" destId="{3C6997BE-5369-0946-9315-0F6E16AE2DEA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8916BD-8607-4B70-BBFF-24E71560C861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D74D966-F53D-4DF3-9C6E-154DA347493B}">
      <dgm:prSet custT="1"/>
      <dgm:spPr/>
      <dgm:t>
        <a:bodyPr/>
        <a:lstStyle/>
        <a:p>
          <a:r>
            <a:rPr lang="en-US" sz="1800" b="1" dirty="0">
              <a:latin typeface="Arial Narrow" panose="020B0606020202030204" pitchFamily="34" charset="0"/>
            </a:rPr>
            <a:t>CMPIT Working on</a:t>
          </a:r>
        </a:p>
      </dgm:t>
    </dgm:pt>
    <dgm:pt modelId="{9908EF1D-6EED-4B0B-888B-E108A033433F}" type="parTrans" cxnId="{9CB37C29-4AF6-4885-BB1F-BDE0DAB57C60}">
      <dgm:prSet/>
      <dgm:spPr/>
      <dgm:t>
        <a:bodyPr/>
        <a:lstStyle/>
        <a:p>
          <a:endParaRPr lang="en-US"/>
        </a:p>
      </dgm:t>
    </dgm:pt>
    <dgm:pt modelId="{905A876B-3E2B-4064-BC37-C7083093AEEF}" type="sibTrans" cxnId="{9CB37C29-4AF6-4885-BB1F-BDE0DAB57C60}">
      <dgm:prSet phldrT="1" phldr="0"/>
      <dgm:spPr/>
      <dgm:t>
        <a:bodyPr/>
        <a:lstStyle/>
        <a:p>
          <a:endParaRPr lang="en-US"/>
        </a:p>
      </dgm:t>
    </dgm:pt>
    <dgm:pt modelId="{0FF3A5DB-CA4B-4155-BEAE-6254F00282BC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Drafting of detailed regulatory framework (Directives and Regulations) </a:t>
          </a:r>
        </a:p>
      </dgm:t>
    </dgm:pt>
    <dgm:pt modelId="{910CCBED-3BB0-4AFB-BE4E-217057EDDA2C}" type="parTrans" cxnId="{9D58DA9A-0D8D-4000-B704-D79877375F69}">
      <dgm:prSet/>
      <dgm:spPr/>
      <dgm:t>
        <a:bodyPr/>
        <a:lstStyle/>
        <a:p>
          <a:endParaRPr lang="en-US"/>
        </a:p>
      </dgm:t>
    </dgm:pt>
    <dgm:pt modelId="{FEC7D03F-5CAF-4E55-9001-58E340980DD7}" type="sibTrans" cxnId="{9D58DA9A-0D8D-4000-B704-D79877375F69}">
      <dgm:prSet/>
      <dgm:spPr/>
      <dgm:t>
        <a:bodyPr/>
        <a:lstStyle/>
        <a:p>
          <a:endParaRPr lang="en-US"/>
        </a:p>
      </dgm:t>
    </dgm:pt>
    <dgm:pt modelId="{D20F1EEA-31AE-4AD1-B59F-5660518B7B19}">
      <dgm:prSet custT="1"/>
      <dgm:spPr/>
      <dgm:t>
        <a:bodyPr/>
        <a:lstStyle/>
        <a:p>
          <a:pPr>
            <a:buNone/>
          </a:pPr>
          <a:r>
            <a:rPr lang="en-US" sz="1800" b="1" dirty="0">
              <a:latin typeface="Arial Narrow" panose="020B0606020202030204" pitchFamily="34" charset="0"/>
            </a:rPr>
            <a:t>Efforts underway to launch an ESX project team</a:t>
          </a:r>
        </a:p>
      </dgm:t>
    </dgm:pt>
    <dgm:pt modelId="{C9274711-265D-49EF-A19C-C21FD95B6601}" type="parTrans" cxnId="{63547F75-B983-4BD4-A9A2-DD88AE6C259D}">
      <dgm:prSet/>
      <dgm:spPr/>
      <dgm:t>
        <a:bodyPr/>
        <a:lstStyle/>
        <a:p>
          <a:endParaRPr lang="en-US"/>
        </a:p>
      </dgm:t>
    </dgm:pt>
    <dgm:pt modelId="{587A52CF-40E1-4C7A-B5E4-66B47D38DB1D}" type="sibTrans" cxnId="{63547F75-B983-4BD4-A9A2-DD88AE6C259D}">
      <dgm:prSet phldrT="2" phldr="0"/>
      <dgm:spPr/>
      <dgm:t>
        <a:bodyPr/>
        <a:lstStyle/>
        <a:p>
          <a:endParaRPr lang="en-US"/>
        </a:p>
      </dgm:t>
    </dgm:pt>
    <dgm:pt modelId="{64A46705-EEC9-444D-80A8-F013BAE172B1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600" i="0" dirty="0">
              <a:latin typeface="Arial Narrow" panose="020B0606020202030204" pitchFamily="34" charset="0"/>
            </a:rPr>
            <a:t>ESX will be established as a PPP-based share company </a:t>
          </a:r>
        </a:p>
      </dgm:t>
    </dgm:pt>
    <dgm:pt modelId="{A5458C7E-9213-41FF-B35F-06E5C432B077}" type="parTrans" cxnId="{26867BBB-D940-4742-AFA9-C2A3EA82D198}">
      <dgm:prSet/>
      <dgm:spPr/>
      <dgm:t>
        <a:bodyPr/>
        <a:lstStyle/>
        <a:p>
          <a:endParaRPr lang="en-US"/>
        </a:p>
      </dgm:t>
    </dgm:pt>
    <dgm:pt modelId="{20E06171-A806-450B-BCA1-80FF0890FD3A}" type="sibTrans" cxnId="{26867BBB-D940-4742-AFA9-C2A3EA82D198}">
      <dgm:prSet/>
      <dgm:spPr/>
      <dgm:t>
        <a:bodyPr/>
        <a:lstStyle/>
        <a:p>
          <a:endParaRPr lang="en-US"/>
        </a:p>
      </dgm:t>
    </dgm:pt>
    <dgm:pt modelId="{ACAF99A1-AFF1-4A3D-903E-8A0A8444C102}">
      <dgm:prSet custT="1"/>
      <dgm:spPr/>
      <dgm:t>
        <a:bodyPr/>
        <a:lstStyle/>
        <a:p>
          <a:r>
            <a:rPr lang="en-US" sz="1800" b="1" dirty="0">
              <a:latin typeface="Arial Narrow" panose="020B0606020202030204" pitchFamily="34" charset="0"/>
            </a:rPr>
            <a:t>Enhancing capacity development efforts</a:t>
          </a:r>
        </a:p>
      </dgm:t>
    </dgm:pt>
    <dgm:pt modelId="{B3B867CF-A5A4-47B2-8A38-2AA6BF8BA300}" type="parTrans" cxnId="{A478B8DE-DB3F-4D5B-B840-129B568DA349}">
      <dgm:prSet/>
      <dgm:spPr/>
      <dgm:t>
        <a:bodyPr/>
        <a:lstStyle/>
        <a:p>
          <a:endParaRPr lang="en-US"/>
        </a:p>
      </dgm:t>
    </dgm:pt>
    <dgm:pt modelId="{F55C98E9-E3F5-48D3-8C19-DF5269B253AD}" type="sibTrans" cxnId="{A478B8DE-DB3F-4D5B-B840-129B568DA349}">
      <dgm:prSet phldrT="3" phldr="0"/>
      <dgm:spPr/>
      <dgm:t>
        <a:bodyPr/>
        <a:lstStyle/>
        <a:p>
          <a:endParaRPr lang="en-US"/>
        </a:p>
      </dgm:t>
    </dgm:pt>
    <dgm:pt modelId="{436818CD-028B-1442-80F3-0A8B0664FBA9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An ESX project team will be established to form the company and promote it to investors</a:t>
          </a:r>
        </a:p>
      </dgm:t>
    </dgm:pt>
    <dgm:pt modelId="{FB0A1B6A-01AA-164C-B742-FEF44D000BB6}" type="parTrans" cxnId="{B10667F7-0F8B-BF4F-A309-CCEF57DBE3E6}">
      <dgm:prSet/>
      <dgm:spPr/>
      <dgm:t>
        <a:bodyPr/>
        <a:lstStyle/>
        <a:p>
          <a:endParaRPr lang="en-US"/>
        </a:p>
      </dgm:t>
    </dgm:pt>
    <dgm:pt modelId="{F0D6C320-813F-2D49-AEF6-81074381D63D}" type="sibTrans" cxnId="{B10667F7-0F8B-BF4F-A309-CCEF57DBE3E6}">
      <dgm:prSet/>
      <dgm:spPr/>
      <dgm:t>
        <a:bodyPr/>
        <a:lstStyle/>
        <a:p>
          <a:endParaRPr lang="en-US"/>
        </a:p>
      </dgm:t>
    </dgm:pt>
    <dgm:pt modelId="{B86B36CA-E4C8-3445-B4A3-954386221FC8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Ongoing training and certification of professionals will be enhanced </a:t>
          </a:r>
        </a:p>
      </dgm:t>
    </dgm:pt>
    <dgm:pt modelId="{F8C8DA5B-F961-1043-B1CA-CE29E429087B}" type="parTrans" cxnId="{D32B6778-D601-8E48-83AA-B8D064382C6F}">
      <dgm:prSet/>
      <dgm:spPr/>
      <dgm:t>
        <a:bodyPr/>
        <a:lstStyle/>
        <a:p>
          <a:endParaRPr lang="en-US"/>
        </a:p>
      </dgm:t>
    </dgm:pt>
    <dgm:pt modelId="{56F78A23-9851-8449-8B6D-CBBC1054D9C1}" type="sibTrans" cxnId="{D32B6778-D601-8E48-83AA-B8D064382C6F}">
      <dgm:prSet/>
      <dgm:spPr/>
      <dgm:t>
        <a:bodyPr/>
        <a:lstStyle/>
        <a:p>
          <a:endParaRPr lang="en-US"/>
        </a:p>
      </dgm:t>
    </dgm:pt>
    <dgm:pt modelId="{5F63FC0F-D041-EC49-93B1-8D58459EB11C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Setting up the Capital Markets Authority</a:t>
          </a:r>
        </a:p>
      </dgm:t>
    </dgm:pt>
    <dgm:pt modelId="{FF049182-BD81-ED46-A92E-B4579800B243}" type="parTrans" cxnId="{50BB04BD-A635-4243-8A71-C6E47411F472}">
      <dgm:prSet/>
      <dgm:spPr/>
      <dgm:t>
        <a:bodyPr/>
        <a:lstStyle/>
        <a:p>
          <a:endParaRPr lang="en-US"/>
        </a:p>
      </dgm:t>
    </dgm:pt>
    <dgm:pt modelId="{BAB01708-D183-CF45-9DE9-1DA3BA89F4BB}" type="sibTrans" cxnId="{50BB04BD-A635-4243-8A71-C6E47411F472}">
      <dgm:prSet/>
      <dgm:spPr/>
      <dgm:t>
        <a:bodyPr/>
        <a:lstStyle/>
        <a:p>
          <a:endParaRPr lang="en-US"/>
        </a:p>
      </dgm:t>
    </dgm:pt>
    <dgm:pt modelId="{3B92FD20-C3C6-4A47-926A-490460576ED4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Capacity development and investor education strategy</a:t>
          </a:r>
        </a:p>
      </dgm:t>
    </dgm:pt>
    <dgm:pt modelId="{4157552C-FDD0-434F-A345-10843653DFEF}" type="parTrans" cxnId="{6D330C1D-2437-4442-8819-EA1A19CA285B}">
      <dgm:prSet/>
      <dgm:spPr/>
      <dgm:t>
        <a:bodyPr/>
        <a:lstStyle/>
        <a:p>
          <a:endParaRPr lang="en-US"/>
        </a:p>
      </dgm:t>
    </dgm:pt>
    <dgm:pt modelId="{2B90ACBE-58F6-574D-A7B3-C6B114A52E74}" type="sibTrans" cxnId="{6D330C1D-2437-4442-8819-EA1A19CA285B}">
      <dgm:prSet/>
      <dgm:spPr/>
      <dgm:t>
        <a:bodyPr/>
        <a:lstStyle/>
        <a:p>
          <a:endParaRPr lang="en-US"/>
        </a:p>
      </dgm:t>
    </dgm:pt>
    <dgm:pt modelId="{21796313-EBF3-104E-B2D0-8C22E9F4AD5A}">
      <dgm:prSet custT="1"/>
      <dgm:spPr/>
      <dgm:t>
        <a:bodyPr/>
        <a:lstStyle/>
        <a:p>
          <a:endParaRPr lang="en-US" sz="1600" dirty="0">
            <a:latin typeface="Arial Narrow" panose="020B0606020202030204" pitchFamily="34" charset="0"/>
          </a:endParaRPr>
        </a:p>
      </dgm:t>
    </dgm:pt>
    <dgm:pt modelId="{6C82C05A-21A4-3047-956E-C986A361D3B3}" type="parTrans" cxnId="{EA96D6EF-B9EA-254E-84A6-FEAA8861B5FE}">
      <dgm:prSet/>
      <dgm:spPr/>
      <dgm:t>
        <a:bodyPr/>
        <a:lstStyle/>
        <a:p>
          <a:endParaRPr lang="en-US"/>
        </a:p>
      </dgm:t>
    </dgm:pt>
    <dgm:pt modelId="{0A963D76-4DC7-4540-A689-3CCF988D7017}" type="sibTrans" cxnId="{EA96D6EF-B9EA-254E-84A6-FEAA8861B5FE}">
      <dgm:prSet/>
      <dgm:spPr/>
      <dgm:t>
        <a:bodyPr/>
        <a:lstStyle/>
        <a:p>
          <a:endParaRPr lang="en-US"/>
        </a:p>
      </dgm:t>
    </dgm:pt>
    <dgm:pt modelId="{944F6C7F-03C5-2241-8833-2E39457DA5F7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Developing CMA’s near-term action plan and medium-term strategy</a:t>
          </a:r>
        </a:p>
      </dgm:t>
    </dgm:pt>
    <dgm:pt modelId="{E7A7E0AF-E95D-8841-BA2E-F52644EC95E0}" type="parTrans" cxnId="{C48B07CC-4250-3A4E-AF7C-D761F657AF72}">
      <dgm:prSet/>
      <dgm:spPr/>
      <dgm:t>
        <a:bodyPr/>
        <a:lstStyle/>
        <a:p>
          <a:endParaRPr lang="en-US"/>
        </a:p>
      </dgm:t>
    </dgm:pt>
    <dgm:pt modelId="{DB2ADC3A-6741-B346-B246-389230AAB80C}" type="sibTrans" cxnId="{C48B07CC-4250-3A4E-AF7C-D761F657AF72}">
      <dgm:prSet/>
      <dgm:spPr/>
      <dgm:t>
        <a:bodyPr/>
        <a:lstStyle/>
        <a:p>
          <a:endParaRPr lang="en-US"/>
        </a:p>
      </dgm:t>
    </dgm:pt>
    <dgm:pt modelId="{05CBDD25-C747-9B4F-B250-3AFCD9CB95AF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Long-term capital markets development roadmap</a:t>
          </a:r>
        </a:p>
      </dgm:t>
    </dgm:pt>
    <dgm:pt modelId="{652215B3-E2D3-B94B-8222-A1C602EE8F31}" type="parTrans" cxnId="{33CEBB33-6361-F04D-BE9E-5678273D510F}">
      <dgm:prSet/>
      <dgm:spPr/>
      <dgm:t>
        <a:bodyPr/>
        <a:lstStyle/>
        <a:p>
          <a:endParaRPr lang="en-US"/>
        </a:p>
      </dgm:t>
    </dgm:pt>
    <dgm:pt modelId="{294F220F-60D3-074B-B9A2-55C4E3261A76}" type="sibTrans" cxnId="{33CEBB33-6361-F04D-BE9E-5678273D510F}">
      <dgm:prSet/>
      <dgm:spPr/>
      <dgm:t>
        <a:bodyPr/>
        <a:lstStyle/>
        <a:p>
          <a:endParaRPr lang="en-US"/>
        </a:p>
      </dgm:t>
    </dgm:pt>
    <dgm:pt modelId="{21172FBF-5CFC-554C-92CB-9FD9AC3A6B84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Research and analyses on enabling environment </a:t>
          </a:r>
        </a:p>
      </dgm:t>
    </dgm:pt>
    <dgm:pt modelId="{59260F6D-AD8B-2F45-B0B4-7D4EDE996F51}" type="parTrans" cxnId="{4C3C1066-7570-5F47-B8B4-F12499400C1F}">
      <dgm:prSet/>
      <dgm:spPr/>
      <dgm:t>
        <a:bodyPr/>
        <a:lstStyle/>
        <a:p>
          <a:endParaRPr lang="en-US"/>
        </a:p>
      </dgm:t>
    </dgm:pt>
    <dgm:pt modelId="{F14D29E5-F5DB-894B-A645-08471C2E1EEC}" type="sibTrans" cxnId="{4C3C1066-7570-5F47-B8B4-F12499400C1F}">
      <dgm:prSet/>
      <dgm:spPr/>
      <dgm:t>
        <a:bodyPr/>
        <a:lstStyle/>
        <a:p>
          <a:endParaRPr lang="en-US"/>
        </a:p>
      </dgm:t>
    </dgm:pt>
    <dgm:pt modelId="{E6052266-BE1C-C54E-B8AE-674529884012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The design of the ESX</a:t>
          </a:r>
        </a:p>
      </dgm:t>
    </dgm:pt>
    <dgm:pt modelId="{CC75BB8F-118A-A54F-AC2C-975871CB9480}" type="parTrans" cxnId="{A3D8C104-A531-BD4E-A479-B67734AB223D}">
      <dgm:prSet/>
      <dgm:spPr/>
      <dgm:t>
        <a:bodyPr/>
        <a:lstStyle/>
        <a:p>
          <a:endParaRPr lang="en-US"/>
        </a:p>
      </dgm:t>
    </dgm:pt>
    <dgm:pt modelId="{C1CE3AE4-DF7B-B24B-9217-7A96D4F7836C}" type="sibTrans" cxnId="{A3D8C104-A531-BD4E-A479-B67734AB223D}">
      <dgm:prSet/>
      <dgm:spPr/>
      <dgm:t>
        <a:bodyPr/>
        <a:lstStyle/>
        <a:p>
          <a:endParaRPr lang="en-US"/>
        </a:p>
      </dgm:t>
    </dgm:pt>
    <dgm:pt modelId="{90430A76-3D83-C940-B2E1-2F1FAF12967D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However, priority will be for local investors to have a majority share </a:t>
          </a:r>
        </a:p>
      </dgm:t>
    </dgm:pt>
    <dgm:pt modelId="{D96EE2E6-C4A8-CB44-B498-3ADCE3BBA9E3}" type="parTrans" cxnId="{E2694444-15B6-2A49-820A-9024C4BAC10D}">
      <dgm:prSet/>
      <dgm:spPr/>
      <dgm:t>
        <a:bodyPr/>
        <a:lstStyle/>
        <a:p>
          <a:endParaRPr lang="en-US"/>
        </a:p>
      </dgm:t>
    </dgm:pt>
    <dgm:pt modelId="{532CAF0F-78C9-8C4D-AA49-CEDA59C360D3}" type="sibTrans" cxnId="{E2694444-15B6-2A49-820A-9024C4BAC10D}">
      <dgm:prSet/>
      <dgm:spPr/>
      <dgm:t>
        <a:bodyPr/>
        <a:lstStyle/>
        <a:p>
          <a:endParaRPr lang="en-US"/>
        </a:p>
      </dgm:t>
    </dgm:pt>
    <dgm:pt modelId="{E8EA891D-ACAD-574F-BA3A-20C9C9B81EF9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Well-established global exchanges already expressing interest to take part in the ESX</a:t>
          </a:r>
        </a:p>
      </dgm:t>
    </dgm:pt>
    <dgm:pt modelId="{9332FA20-EEC4-3D46-AA02-38743906C21D}" type="parTrans" cxnId="{EA59DA07-7CB1-7043-B68C-8683F4FBB7FA}">
      <dgm:prSet/>
      <dgm:spPr/>
      <dgm:t>
        <a:bodyPr/>
        <a:lstStyle/>
        <a:p>
          <a:endParaRPr lang="en-US"/>
        </a:p>
      </dgm:t>
    </dgm:pt>
    <dgm:pt modelId="{AC987E56-5FAA-1E44-ABCD-C7EA099B6A91}" type="sibTrans" cxnId="{EA59DA07-7CB1-7043-B68C-8683F4FBB7FA}">
      <dgm:prSet/>
      <dgm:spPr/>
      <dgm:t>
        <a:bodyPr/>
        <a:lstStyle/>
        <a:p>
          <a:endParaRPr lang="en-US"/>
        </a:p>
      </dgm:t>
    </dgm:pt>
    <dgm:pt modelId="{CBAA3A52-C9CF-3F45-B9AD-D2E388CE9ED8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A 2-days IPO workshop for potential issuers (companies) planned to be held in March/April in collaboration with Standard Bank</a:t>
          </a:r>
        </a:p>
      </dgm:t>
    </dgm:pt>
    <dgm:pt modelId="{1801C8C3-2146-4B49-88BD-371012064FFE}" type="parTrans" cxnId="{677A7321-FE80-CC4F-9420-45E07760ACC6}">
      <dgm:prSet/>
      <dgm:spPr/>
      <dgm:t>
        <a:bodyPr/>
        <a:lstStyle/>
        <a:p>
          <a:endParaRPr lang="en-US"/>
        </a:p>
      </dgm:t>
    </dgm:pt>
    <dgm:pt modelId="{FC110895-C033-E64C-91F5-094433416E21}" type="sibTrans" cxnId="{677A7321-FE80-CC4F-9420-45E07760ACC6}">
      <dgm:prSet/>
      <dgm:spPr/>
      <dgm:t>
        <a:bodyPr/>
        <a:lstStyle/>
        <a:p>
          <a:endParaRPr lang="en-US"/>
        </a:p>
      </dgm:t>
    </dgm:pt>
    <dgm:pt modelId="{0F84C13C-A3A6-394A-B3E0-ACE904EA9F51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Near-term plan is to launch a program for training of trainers</a:t>
          </a:r>
        </a:p>
      </dgm:t>
    </dgm:pt>
    <dgm:pt modelId="{7A1095FE-487C-0E45-A8A6-E82536D17E27}" type="parTrans" cxnId="{CC50B174-67EE-1F4B-A3ED-5D1E62634547}">
      <dgm:prSet/>
      <dgm:spPr/>
      <dgm:t>
        <a:bodyPr/>
        <a:lstStyle/>
        <a:p>
          <a:endParaRPr lang="en-US"/>
        </a:p>
      </dgm:t>
    </dgm:pt>
    <dgm:pt modelId="{8218EEE0-0BD0-974C-943F-29AEB60F6CD5}" type="sibTrans" cxnId="{CC50B174-67EE-1F4B-A3ED-5D1E62634547}">
      <dgm:prSet/>
      <dgm:spPr/>
      <dgm:t>
        <a:bodyPr/>
        <a:lstStyle/>
        <a:p>
          <a:endParaRPr lang="en-US"/>
        </a:p>
      </dgm:t>
    </dgm:pt>
    <dgm:pt modelId="{E8CF4365-E7A8-3941-AFAB-C1F57FB327BF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Long-term plan is to develop local capacity for training by strengthen the capacity of the Institute of Financial Studies and coordinate with academic institutions  </a:t>
          </a:r>
        </a:p>
      </dgm:t>
    </dgm:pt>
    <dgm:pt modelId="{F23CB9B3-5C70-9E4B-87C0-B19ED0B38AFA}" type="parTrans" cxnId="{99BA5C80-1609-4044-9BE0-7C4C62FFDEA0}">
      <dgm:prSet/>
      <dgm:spPr/>
      <dgm:t>
        <a:bodyPr/>
        <a:lstStyle/>
        <a:p>
          <a:endParaRPr lang="en-US"/>
        </a:p>
      </dgm:t>
    </dgm:pt>
    <dgm:pt modelId="{06D08275-13EE-C042-8DF4-F0B19C1D1161}" type="sibTrans" cxnId="{99BA5C80-1609-4044-9BE0-7C4C62FFDEA0}">
      <dgm:prSet/>
      <dgm:spPr/>
      <dgm:t>
        <a:bodyPr/>
        <a:lstStyle/>
        <a:p>
          <a:endParaRPr lang="en-US"/>
        </a:p>
      </dgm:t>
    </dgm:pt>
    <dgm:pt modelId="{8FC042FA-6EB5-6747-9CD7-732B6CF13A4E}" type="pres">
      <dgm:prSet presAssocID="{B18916BD-8607-4B70-BBFF-24E71560C861}" presName="Name0" presStyleCnt="0">
        <dgm:presLayoutVars>
          <dgm:dir/>
          <dgm:animLvl val="lvl"/>
          <dgm:resizeHandles val="exact"/>
        </dgm:presLayoutVars>
      </dgm:prSet>
      <dgm:spPr/>
    </dgm:pt>
    <dgm:pt modelId="{FD94DB25-542C-8C47-AABC-D70F3628D7DD}" type="pres">
      <dgm:prSet presAssocID="{9D74D966-F53D-4DF3-9C6E-154DA347493B}" presName="composite" presStyleCnt="0"/>
      <dgm:spPr/>
    </dgm:pt>
    <dgm:pt modelId="{47CB9279-AA61-004A-84B3-A12071498699}" type="pres">
      <dgm:prSet presAssocID="{9D74D966-F53D-4DF3-9C6E-154DA347493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9FA34ABC-A068-BD4E-AE3D-0C039C304FE1}" type="pres">
      <dgm:prSet presAssocID="{9D74D966-F53D-4DF3-9C6E-154DA347493B}" presName="desTx" presStyleLbl="alignAccFollowNode1" presStyleIdx="0" presStyleCnt="3">
        <dgm:presLayoutVars>
          <dgm:bulletEnabled val="1"/>
        </dgm:presLayoutVars>
      </dgm:prSet>
      <dgm:spPr/>
    </dgm:pt>
    <dgm:pt modelId="{3D7146FA-2302-2D47-9C46-569E508902BF}" type="pres">
      <dgm:prSet presAssocID="{905A876B-3E2B-4064-BC37-C7083093AEEF}" presName="space" presStyleCnt="0"/>
      <dgm:spPr/>
    </dgm:pt>
    <dgm:pt modelId="{586D1B65-2998-0C4C-AAB6-427CD6B83BDF}" type="pres">
      <dgm:prSet presAssocID="{D20F1EEA-31AE-4AD1-B59F-5660518B7B19}" presName="composite" presStyleCnt="0"/>
      <dgm:spPr/>
    </dgm:pt>
    <dgm:pt modelId="{457AC898-EB59-FE4E-95ED-58897F72122C}" type="pres">
      <dgm:prSet presAssocID="{D20F1EEA-31AE-4AD1-B59F-5660518B7B1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1E2D8A47-FD22-6844-BAE0-B915E408BE8E}" type="pres">
      <dgm:prSet presAssocID="{D20F1EEA-31AE-4AD1-B59F-5660518B7B19}" presName="desTx" presStyleLbl="alignAccFollowNode1" presStyleIdx="1" presStyleCnt="3">
        <dgm:presLayoutVars>
          <dgm:bulletEnabled val="1"/>
        </dgm:presLayoutVars>
      </dgm:prSet>
      <dgm:spPr/>
    </dgm:pt>
    <dgm:pt modelId="{2E08986D-516E-BD44-A7D8-EFCB912383B8}" type="pres">
      <dgm:prSet presAssocID="{587A52CF-40E1-4C7A-B5E4-66B47D38DB1D}" presName="space" presStyleCnt="0"/>
      <dgm:spPr/>
    </dgm:pt>
    <dgm:pt modelId="{50C44401-BF87-2C43-819E-0AF23CE32BF8}" type="pres">
      <dgm:prSet presAssocID="{ACAF99A1-AFF1-4A3D-903E-8A0A8444C102}" presName="composite" presStyleCnt="0"/>
      <dgm:spPr/>
    </dgm:pt>
    <dgm:pt modelId="{BE38D4B7-18EB-964E-8DDF-D853CBBF48C6}" type="pres">
      <dgm:prSet presAssocID="{ACAF99A1-AFF1-4A3D-903E-8A0A8444C10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CA8621FF-9014-F34E-8B1D-F5F0D65F0971}" type="pres">
      <dgm:prSet presAssocID="{ACAF99A1-AFF1-4A3D-903E-8A0A8444C102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A3D8C104-A531-BD4E-A479-B67734AB223D}" srcId="{9D74D966-F53D-4DF3-9C6E-154DA347493B}" destId="{E6052266-BE1C-C54E-B8AE-674529884012}" srcOrd="6" destOrd="0" parTransId="{CC75BB8F-118A-A54F-AC2C-975871CB9480}" sibTransId="{C1CE3AE4-DF7B-B24B-9217-7A96D4F7836C}"/>
    <dgm:cxn modelId="{E022CD07-FEC2-DC45-BA2D-9E3EE4B40D4E}" type="presOf" srcId="{D20F1EEA-31AE-4AD1-B59F-5660518B7B19}" destId="{457AC898-EB59-FE4E-95ED-58897F72122C}" srcOrd="0" destOrd="0" presId="urn:microsoft.com/office/officeart/2005/8/layout/hList1"/>
    <dgm:cxn modelId="{EA59DA07-7CB1-7043-B68C-8683F4FBB7FA}" srcId="{D20F1EEA-31AE-4AD1-B59F-5660518B7B19}" destId="{E8EA891D-ACAD-574F-BA3A-20C9C9B81EF9}" srcOrd="1" destOrd="0" parTransId="{9332FA20-EEC4-3D46-AA02-38743906C21D}" sibTransId="{AC987E56-5FAA-1E44-ABCD-C7EA099B6A91}"/>
    <dgm:cxn modelId="{6D330C1D-2437-4442-8819-EA1A19CA285B}" srcId="{9D74D966-F53D-4DF3-9C6E-154DA347493B}" destId="{3B92FD20-C3C6-4A47-926A-490460576ED4}" srcOrd="3" destOrd="0" parTransId="{4157552C-FDD0-434F-A345-10843653DFEF}" sibTransId="{2B90ACBE-58F6-574D-A7B3-C6B114A52E74}"/>
    <dgm:cxn modelId="{677A7321-FE80-CC4F-9420-45E07760ACC6}" srcId="{ACAF99A1-AFF1-4A3D-903E-8A0A8444C102}" destId="{CBAA3A52-C9CF-3F45-B9AD-D2E388CE9ED8}" srcOrd="1" destOrd="0" parTransId="{1801C8C3-2146-4B49-88BD-371012064FFE}" sibTransId="{FC110895-C033-E64C-91F5-094433416E21}"/>
    <dgm:cxn modelId="{588E7928-7994-944F-903D-B56182301B01}" type="presOf" srcId="{0FF3A5DB-CA4B-4155-BEAE-6254F00282BC}" destId="{9FA34ABC-A068-BD4E-AE3D-0C039C304FE1}" srcOrd="0" destOrd="2" presId="urn:microsoft.com/office/officeart/2005/8/layout/hList1"/>
    <dgm:cxn modelId="{9CB37C29-4AF6-4885-BB1F-BDE0DAB57C60}" srcId="{B18916BD-8607-4B70-BBFF-24E71560C861}" destId="{9D74D966-F53D-4DF3-9C6E-154DA347493B}" srcOrd="0" destOrd="0" parTransId="{9908EF1D-6EED-4B0B-888B-E108A033433F}" sibTransId="{905A876B-3E2B-4064-BC37-C7083093AEEF}"/>
    <dgm:cxn modelId="{39072C2A-EA6F-EE48-8E4C-ED84E018C8E2}" type="presOf" srcId="{05CBDD25-C747-9B4F-B250-3AFCD9CB95AF}" destId="{9FA34ABC-A068-BD4E-AE3D-0C039C304FE1}" srcOrd="0" destOrd="4" presId="urn:microsoft.com/office/officeart/2005/8/layout/hList1"/>
    <dgm:cxn modelId="{DB2DB52C-ECDC-B040-AB0C-D1EA30153CAA}" type="presOf" srcId="{0F84C13C-A3A6-394A-B3E0-ACE904EA9F51}" destId="{CA8621FF-9014-F34E-8B1D-F5F0D65F0971}" srcOrd="0" destOrd="2" presId="urn:microsoft.com/office/officeart/2005/8/layout/hList1"/>
    <dgm:cxn modelId="{33CEBB33-6361-F04D-BE9E-5678273D510F}" srcId="{9D74D966-F53D-4DF3-9C6E-154DA347493B}" destId="{05CBDD25-C747-9B4F-B250-3AFCD9CB95AF}" srcOrd="4" destOrd="0" parTransId="{652215B3-E2D3-B94B-8222-A1C602EE8F31}" sibTransId="{294F220F-60D3-074B-B9A2-55C4E3261A76}"/>
    <dgm:cxn modelId="{8591F93A-ABE0-7448-80F0-3F5AC2E39873}" type="presOf" srcId="{21172FBF-5CFC-554C-92CB-9FD9AC3A6B84}" destId="{9FA34ABC-A068-BD4E-AE3D-0C039C304FE1}" srcOrd="0" destOrd="5" presId="urn:microsoft.com/office/officeart/2005/8/layout/hList1"/>
    <dgm:cxn modelId="{071AAD3B-1DBE-DD4B-B352-B53AC02E7994}" type="presOf" srcId="{21796313-EBF3-104E-B2D0-8C22E9F4AD5A}" destId="{9FA34ABC-A068-BD4E-AE3D-0C039C304FE1}" srcOrd="0" destOrd="7" presId="urn:microsoft.com/office/officeart/2005/8/layout/hList1"/>
    <dgm:cxn modelId="{23266E3C-9BE4-7F41-A11C-7450A56B52CE}" type="presOf" srcId="{E8EA891D-ACAD-574F-BA3A-20C9C9B81EF9}" destId="{1E2D8A47-FD22-6844-BAE0-B915E408BE8E}" srcOrd="0" destOrd="1" presId="urn:microsoft.com/office/officeart/2005/8/layout/hList1"/>
    <dgm:cxn modelId="{E2694444-15B6-2A49-820A-9024C4BAC10D}" srcId="{D20F1EEA-31AE-4AD1-B59F-5660518B7B19}" destId="{90430A76-3D83-C940-B2E1-2F1FAF12967D}" srcOrd="2" destOrd="0" parTransId="{D96EE2E6-C4A8-CB44-B498-3ADCE3BBA9E3}" sibTransId="{532CAF0F-78C9-8C4D-AA49-CEDA59C360D3}"/>
    <dgm:cxn modelId="{36C17545-4A0F-084C-9898-451FBA8DF44A}" type="presOf" srcId="{3B92FD20-C3C6-4A47-926A-490460576ED4}" destId="{9FA34ABC-A068-BD4E-AE3D-0C039C304FE1}" srcOrd="0" destOrd="3" presId="urn:microsoft.com/office/officeart/2005/8/layout/hList1"/>
    <dgm:cxn modelId="{E3ABF85C-371C-5940-9DB2-DD6039162619}" type="presOf" srcId="{B18916BD-8607-4B70-BBFF-24E71560C861}" destId="{8FC042FA-6EB5-6747-9CD7-732B6CF13A4E}" srcOrd="0" destOrd="0" presId="urn:microsoft.com/office/officeart/2005/8/layout/hList1"/>
    <dgm:cxn modelId="{41FD1F5E-6AF3-2F44-B97F-8CCCC92DF8BA}" type="presOf" srcId="{E6052266-BE1C-C54E-B8AE-674529884012}" destId="{9FA34ABC-A068-BD4E-AE3D-0C039C304FE1}" srcOrd="0" destOrd="6" presId="urn:microsoft.com/office/officeart/2005/8/layout/hList1"/>
    <dgm:cxn modelId="{4C3C1066-7570-5F47-B8B4-F12499400C1F}" srcId="{9D74D966-F53D-4DF3-9C6E-154DA347493B}" destId="{21172FBF-5CFC-554C-92CB-9FD9AC3A6B84}" srcOrd="5" destOrd="0" parTransId="{59260F6D-AD8B-2F45-B0B4-7D4EDE996F51}" sibTransId="{F14D29E5-F5DB-894B-A645-08471C2E1EEC}"/>
    <dgm:cxn modelId="{CC50B174-67EE-1F4B-A3ED-5D1E62634547}" srcId="{ACAF99A1-AFF1-4A3D-903E-8A0A8444C102}" destId="{0F84C13C-A3A6-394A-B3E0-ACE904EA9F51}" srcOrd="2" destOrd="0" parTransId="{7A1095FE-487C-0E45-A8A6-E82536D17E27}" sibTransId="{8218EEE0-0BD0-974C-943F-29AEB60F6CD5}"/>
    <dgm:cxn modelId="{63547F75-B983-4BD4-A9A2-DD88AE6C259D}" srcId="{B18916BD-8607-4B70-BBFF-24E71560C861}" destId="{D20F1EEA-31AE-4AD1-B59F-5660518B7B19}" srcOrd="1" destOrd="0" parTransId="{C9274711-265D-49EF-A19C-C21FD95B6601}" sibTransId="{587A52CF-40E1-4C7A-B5E4-66B47D38DB1D}"/>
    <dgm:cxn modelId="{D32B6778-D601-8E48-83AA-B8D064382C6F}" srcId="{ACAF99A1-AFF1-4A3D-903E-8A0A8444C102}" destId="{B86B36CA-E4C8-3445-B4A3-954386221FC8}" srcOrd="0" destOrd="0" parTransId="{F8C8DA5B-F961-1043-B1CA-CE29E429087B}" sibTransId="{56F78A23-9851-8449-8B6D-CBBC1054D9C1}"/>
    <dgm:cxn modelId="{99BA5C80-1609-4044-9BE0-7C4C62FFDEA0}" srcId="{ACAF99A1-AFF1-4A3D-903E-8A0A8444C102}" destId="{E8CF4365-E7A8-3941-AFAB-C1F57FB327BF}" srcOrd="3" destOrd="0" parTransId="{F23CB9B3-5C70-9E4B-87C0-B19ED0B38AFA}" sibTransId="{06D08275-13EE-C042-8DF4-F0B19C1D1161}"/>
    <dgm:cxn modelId="{FD600281-0503-5649-AB35-5660068BD50D}" type="presOf" srcId="{E8CF4365-E7A8-3941-AFAB-C1F57FB327BF}" destId="{CA8621FF-9014-F34E-8B1D-F5F0D65F0971}" srcOrd="0" destOrd="3" presId="urn:microsoft.com/office/officeart/2005/8/layout/hList1"/>
    <dgm:cxn modelId="{CA7DB281-55BD-2845-9082-FE5322A8D1D4}" type="presOf" srcId="{9D74D966-F53D-4DF3-9C6E-154DA347493B}" destId="{47CB9279-AA61-004A-84B3-A12071498699}" srcOrd="0" destOrd="0" presId="urn:microsoft.com/office/officeart/2005/8/layout/hList1"/>
    <dgm:cxn modelId="{36FE8D94-E7E8-A04A-9015-58A31BD9B69D}" type="presOf" srcId="{64A46705-EEC9-444D-80A8-F013BAE172B1}" destId="{1E2D8A47-FD22-6844-BAE0-B915E408BE8E}" srcOrd="0" destOrd="0" presId="urn:microsoft.com/office/officeart/2005/8/layout/hList1"/>
    <dgm:cxn modelId="{E9215795-8F67-AE46-9E56-E3C81D09CE62}" type="presOf" srcId="{5F63FC0F-D041-EC49-93B1-8D58459EB11C}" destId="{9FA34ABC-A068-BD4E-AE3D-0C039C304FE1}" srcOrd="0" destOrd="0" presId="urn:microsoft.com/office/officeart/2005/8/layout/hList1"/>
    <dgm:cxn modelId="{9D58DA9A-0D8D-4000-B704-D79877375F69}" srcId="{9D74D966-F53D-4DF3-9C6E-154DA347493B}" destId="{0FF3A5DB-CA4B-4155-BEAE-6254F00282BC}" srcOrd="2" destOrd="0" parTransId="{910CCBED-3BB0-4AFB-BE4E-217057EDDA2C}" sibTransId="{FEC7D03F-5CAF-4E55-9001-58E340980DD7}"/>
    <dgm:cxn modelId="{F812799C-A989-B94F-A4DD-EE98D0306DE2}" type="presOf" srcId="{CBAA3A52-C9CF-3F45-B9AD-D2E388CE9ED8}" destId="{CA8621FF-9014-F34E-8B1D-F5F0D65F0971}" srcOrd="0" destOrd="1" presId="urn:microsoft.com/office/officeart/2005/8/layout/hList1"/>
    <dgm:cxn modelId="{63C4599E-3FAB-414F-BCD7-B6FA5488CE6F}" type="presOf" srcId="{944F6C7F-03C5-2241-8833-2E39457DA5F7}" destId="{9FA34ABC-A068-BD4E-AE3D-0C039C304FE1}" srcOrd="0" destOrd="1" presId="urn:microsoft.com/office/officeart/2005/8/layout/hList1"/>
    <dgm:cxn modelId="{FBA101A2-8810-AE4B-B9A0-DB8278FF9CC0}" type="presOf" srcId="{90430A76-3D83-C940-B2E1-2F1FAF12967D}" destId="{1E2D8A47-FD22-6844-BAE0-B915E408BE8E}" srcOrd="0" destOrd="2" presId="urn:microsoft.com/office/officeart/2005/8/layout/hList1"/>
    <dgm:cxn modelId="{143E66B7-FAAD-2C48-A3D8-E06953AC8335}" type="presOf" srcId="{ACAF99A1-AFF1-4A3D-903E-8A0A8444C102}" destId="{BE38D4B7-18EB-964E-8DDF-D853CBBF48C6}" srcOrd="0" destOrd="0" presId="urn:microsoft.com/office/officeart/2005/8/layout/hList1"/>
    <dgm:cxn modelId="{26867BBB-D940-4742-AFA9-C2A3EA82D198}" srcId="{D20F1EEA-31AE-4AD1-B59F-5660518B7B19}" destId="{64A46705-EEC9-444D-80A8-F013BAE172B1}" srcOrd="0" destOrd="0" parTransId="{A5458C7E-9213-41FF-B35F-06E5C432B077}" sibTransId="{20E06171-A806-450B-BCA1-80FF0890FD3A}"/>
    <dgm:cxn modelId="{50BB04BD-A635-4243-8A71-C6E47411F472}" srcId="{9D74D966-F53D-4DF3-9C6E-154DA347493B}" destId="{5F63FC0F-D041-EC49-93B1-8D58459EB11C}" srcOrd="0" destOrd="0" parTransId="{FF049182-BD81-ED46-A92E-B4579800B243}" sibTransId="{BAB01708-D183-CF45-9DE9-1DA3BA89F4BB}"/>
    <dgm:cxn modelId="{93DBD0C2-75BC-1F4D-ACC8-F645790C8AD5}" type="presOf" srcId="{436818CD-028B-1442-80F3-0A8B0664FBA9}" destId="{1E2D8A47-FD22-6844-BAE0-B915E408BE8E}" srcOrd="0" destOrd="3" presId="urn:microsoft.com/office/officeart/2005/8/layout/hList1"/>
    <dgm:cxn modelId="{C48B07CC-4250-3A4E-AF7C-D761F657AF72}" srcId="{9D74D966-F53D-4DF3-9C6E-154DA347493B}" destId="{944F6C7F-03C5-2241-8833-2E39457DA5F7}" srcOrd="1" destOrd="0" parTransId="{E7A7E0AF-E95D-8841-BA2E-F52644EC95E0}" sibTransId="{DB2ADC3A-6741-B346-B246-389230AAB80C}"/>
    <dgm:cxn modelId="{C6D90ECF-F5A0-0E44-BFF0-7CE53B194533}" type="presOf" srcId="{B86B36CA-E4C8-3445-B4A3-954386221FC8}" destId="{CA8621FF-9014-F34E-8B1D-F5F0D65F0971}" srcOrd="0" destOrd="0" presId="urn:microsoft.com/office/officeart/2005/8/layout/hList1"/>
    <dgm:cxn modelId="{A478B8DE-DB3F-4D5B-B840-129B568DA349}" srcId="{B18916BD-8607-4B70-BBFF-24E71560C861}" destId="{ACAF99A1-AFF1-4A3D-903E-8A0A8444C102}" srcOrd="2" destOrd="0" parTransId="{B3B867CF-A5A4-47B2-8A38-2AA6BF8BA300}" sibTransId="{F55C98E9-E3F5-48D3-8C19-DF5269B253AD}"/>
    <dgm:cxn modelId="{EA96D6EF-B9EA-254E-84A6-FEAA8861B5FE}" srcId="{9D74D966-F53D-4DF3-9C6E-154DA347493B}" destId="{21796313-EBF3-104E-B2D0-8C22E9F4AD5A}" srcOrd="7" destOrd="0" parTransId="{6C82C05A-21A4-3047-956E-C986A361D3B3}" sibTransId="{0A963D76-4DC7-4540-A689-3CCF988D7017}"/>
    <dgm:cxn modelId="{B10667F7-0F8B-BF4F-A309-CCEF57DBE3E6}" srcId="{D20F1EEA-31AE-4AD1-B59F-5660518B7B19}" destId="{436818CD-028B-1442-80F3-0A8B0664FBA9}" srcOrd="3" destOrd="0" parTransId="{FB0A1B6A-01AA-164C-B742-FEF44D000BB6}" sibTransId="{F0D6C320-813F-2D49-AEF6-81074381D63D}"/>
    <dgm:cxn modelId="{507DA0E8-0D77-EB4B-B668-8878C4B01281}" type="presParOf" srcId="{8FC042FA-6EB5-6747-9CD7-732B6CF13A4E}" destId="{FD94DB25-542C-8C47-AABC-D70F3628D7DD}" srcOrd="0" destOrd="0" presId="urn:microsoft.com/office/officeart/2005/8/layout/hList1"/>
    <dgm:cxn modelId="{EA356D62-1FE8-A549-84A5-1E51479FD735}" type="presParOf" srcId="{FD94DB25-542C-8C47-AABC-D70F3628D7DD}" destId="{47CB9279-AA61-004A-84B3-A12071498699}" srcOrd="0" destOrd="0" presId="urn:microsoft.com/office/officeart/2005/8/layout/hList1"/>
    <dgm:cxn modelId="{9A7A1D03-5479-9647-AE44-3E280F33DC76}" type="presParOf" srcId="{FD94DB25-542C-8C47-AABC-D70F3628D7DD}" destId="{9FA34ABC-A068-BD4E-AE3D-0C039C304FE1}" srcOrd="1" destOrd="0" presId="urn:microsoft.com/office/officeart/2005/8/layout/hList1"/>
    <dgm:cxn modelId="{307139F8-5CB9-1D4C-82F7-859D83E9C617}" type="presParOf" srcId="{8FC042FA-6EB5-6747-9CD7-732B6CF13A4E}" destId="{3D7146FA-2302-2D47-9C46-569E508902BF}" srcOrd="1" destOrd="0" presId="urn:microsoft.com/office/officeart/2005/8/layout/hList1"/>
    <dgm:cxn modelId="{27DCA4ED-E5C2-B64E-B0A4-D1293E64C4A3}" type="presParOf" srcId="{8FC042FA-6EB5-6747-9CD7-732B6CF13A4E}" destId="{586D1B65-2998-0C4C-AAB6-427CD6B83BDF}" srcOrd="2" destOrd="0" presId="urn:microsoft.com/office/officeart/2005/8/layout/hList1"/>
    <dgm:cxn modelId="{15FEF950-93CC-A541-8074-6B5D10845135}" type="presParOf" srcId="{586D1B65-2998-0C4C-AAB6-427CD6B83BDF}" destId="{457AC898-EB59-FE4E-95ED-58897F72122C}" srcOrd="0" destOrd="0" presId="urn:microsoft.com/office/officeart/2005/8/layout/hList1"/>
    <dgm:cxn modelId="{508B7DCA-E492-E142-8C78-77A4221CC03E}" type="presParOf" srcId="{586D1B65-2998-0C4C-AAB6-427CD6B83BDF}" destId="{1E2D8A47-FD22-6844-BAE0-B915E408BE8E}" srcOrd="1" destOrd="0" presId="urn:microsoft.com/office/officeart/2005/8/layout/hList1"/>
    <dgm:cxn modelId="{0BBBEF2A-FA07-D64C-B86E-8A261186D9A8}" type="presParOf" srcId="{8FC042FA-6EB5-6747-9CD7-732B6CF13A4E}" destId="{2E08986D-516E-BD44-A7D8-EFCB912383B8}" srcOrd="3" destOrd="0" presId="urn:microsoft.com/office/officeart/2005/8/layout/hList1"/>
    <dgm:cxn modelId="{BAD04D07-6E91-B54C-8A11-D81F344F8F7B}" type="presParOf" srcId="{8FC042FA-6EB5-6747-9CD7-732B6CF13A4E}" destId="{50C44401-BF87-2C43-819E-0AF23CE32BF8}" srcOrd="4" destOrd="0" presId="urn:microsoft.com/office/officeart/2005/8/layout/hList1"/>
    <dgm:cxn modelId="{CAD9C134-FC9F-DE4F-98D2-BE89AC78B833}" type="presParOf" srcId="{50C44401-BF87-2C43-819E-0AF23CE32BF8}" destId="{BE38D4B7-18EB-964E-8DDF-D853CBBF48C6}" srcOrd="0" destOrd="0" presId="urn:microsoft.com/office/officeart/2005/8/layout/hList1"/>
    <dgm:cxn modelId="{28F504B7-4F2E-2B46-8358-2A49032697F5}" type="presParOf" srcId="{50C44401-BF87-2C43-819E-0AF23CE32BF8}" destId="{CA8621FF-9014-F34E-8B1D-F5F0D65F097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8916BD-8607-4B70-BBFF-24E71560C861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D74D966-F53D-4DF3-9C6E-154DA347493B}">
      <dgm:prSet custT="1"/>
      <dgm:spPr/>
      <dgm:t>
        <a:bodyPr/>
        <a:lstStyle/>
        <a:p>
          <a:r>
            <a:rPr lang="en-US" sz="1800" b="1" dirty="0">
              <a:latin typeface="Arial Narrow" panose="020B0606020202030204" pitchFamily="34" charset="0"/>
            </a:rPr>
            <a:t>Actively participate in stakeholder consultations  </a:t>
          </a:r>
        </a:p>
      </dgm:t>
    </dgm:pt>
    <dgm:pt modelId="{9908EF1D-6EED-4B0B-888B-E108A033433F}" type="parTrans" cxnId="{9CB37C29-4AF6-4885-BB1F-BDE0DAB57C60}">
      <dgm:prSet/>
      <dgm:spPr/>
      <dgm:t>
        <a:bodyPr/>
        <a:lstStyle/>
        <a:p>
          <a:endParaRPr lang="en-US"/>
        </a:p>
      </dgm:t>
    </dgm:pt>
    <dgm:pt modelId="{905A876B-3E2B-4064-BC37-C7083093AEEF}" type="sibTrans" cxnId="{9CB37C29-4AF6-4885-BB1F-BDE0DAB57C60}">
      <dgm:prSet phldrT="1" phldr="0"/>
      <dgm:spPr/>
      <dgm:t>
        <a:bodyPr/>
        <a:lstStyle/>
        <a:p>
          <a:endParaRPr lang="en-US"/>
        </a:p>
      </dgm:t>
    </dgm:pt>
    <dgm:pt modelId="{D20F1EEA-31AE-4AD1-B59F-5660518B7B19}">
      <dgm:prSet custT="1"/>
      <dgm:spPr/>
      <dgm:t>
        <a:bodyPr/>
        <a:lstStyle/>
        <a:p>
          <a:pPr>
            <a:buNone/>
          </a:pPr>
          <a:r>
            <a:rPr lang="en-US" sz="1800" b="1" dirty="0">
              <a:latin typeface="Arial Narrow" panose="020B0606020202030204" pitchFamily="34" charset="0"/>
            </a:rPr>
            <a:t>Take part in capacity development efforts</a:t>
          </a:r>
        </a:p>
      </dgm:t>
    </dgm:pt>
    <dgm:pt modelId="{C9274711-265D-49EF-A19C-C21FD95B6601}" type="parTrans" cxnId="{63547F75-B983-4BD4-A9A2-DD88AE6C259D}">
      <dgm:prSet/>
      <dgm:spPr/>
      <dgm:t>
        <a:bodyPr/>
        <a:lstStyle/>
        <a:p>
          <a:endParaRPr lang="en-US"/>
        </a:p>
      </dgm:t>
    </dgm:pt>
    <dgm:pt modelId="{587A52CF-40E1-4C7A-B5E4-66B47D38DB1D}" type="sibTrans" cxnId="{63547F75-B983-4BD4-A9A2-DD88AE6C259D}">
      <dgm:prSet phldrT="2" phldr="0"/>
      <dgm:spPr/>
      <dgm:t>
        <a:bodyPr/>
        <a:lstStyle/>
        <a:p>
          <a:endParaRPr lang="en-US"/>
        </a:p>
      </dgm:t>
    </dgm:pt>
    <dgm:pt modelId="{64A46705-EEC9-444D-80A8-F013BAE172B1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600" i="0" dirty="0">
              <a:latin typeface="Arial Narrow" panose="020B0606020202030204" pitchFamily="34" charset="0"/>
            </a:rPr>
            <a:t>Aspiring capital markets service providers/professionals</a:t>
          </a:r>
        </a:p>
      </dgm:t>
    </dgm:pt>
    <dgm:pt modelId="{A5458C7E-9213-41FF-B35F-06E5C432B077}" type="parTrans" cxnId="{26867BBB-D940-4742-AFA9-C2A3EA82D198}">
      <dgm:prSet/>
      <dgm:spPr/>
      <dgm:t>
        <a:bodyPr/>
        <a:lstStyle/>
        <a:p>
          <a:endParaRPr lang="en-US"/>
        </a:p>
      </dgm:t>
    </dgm:pt>
    <dgm:pt modelId="{20E06171-A806-450B-BCA1-80FF0890FD3A}" type="sibTrans" cxnId="{26867BBB-D940-4742-AFA9-C2A3EA82D198}">
      <dgm:prSet/>
      <dgm:spPr/>
      <dgm:t>
        <a:bodyPr/>
        <a:lstStyle/>
        <a:p>
          <a:endParaRPr lang="en-US"/>
        </a:p>
      </dgm:t>
    </dgm:pt>
    <dgm:pt modelId="{ACAF99A1-AFF1-4A3D-903E-8A0A8444C102}">
      <dgm:prSet custT="1"/>
      <dgm:spPr/>
      <dgm:t>
        <a:bodyPr/>
        <a:lstStyle/>
        <a:p>
          <a:r>
            <a:rPr lang="en-US" sz="1800" b="1" dirty="0">
              <a:latin typeface="Arial Narrow" panose="020B0606020202030204" pitchFamily="34" charset="0"/>
            </a:rPr>
            <a:t>Invest in ESX when launched</a:t>
          </a:r>
        </a:p>
      </dgm:t>
    </dgm:pt>
    <dgm:pt modelId="{B3B867CF-A5A4-47B2-8A38-2AA6BF8BA300}" type="parTrans" cxnId="{A478B8DE-DB3F-4D5B-B840-129B568DA349}">
      <dgm:prSet/>
      <dgm:spPr/>
      <dgm:t>
        <a:bodyPr/>
        <a:lstStyle/>
        <a:p>
          <a:endParaRPr lang="en-US"/>
        </a:p>
      </dgm:t>
    </dgm:pt>
    <dgm:pt modelId="{F55C98E9-E3F5-48D3-8C19-DF5269B253AD}" type="sibTrans" cxnId="{A478B8DE-DB3F-4D5B-B840-129B568DA349}">
      <dgm:prSet phldrT="3" phldr="0"/>
      <dgm:spPr/>
      <dgm:t>
        <a:bodyPr/>
        <a:lstStyle/>
        <a:p>
          <a:endParaRPr lang="en-US"/>
        </a:p>
      </dgm:t>
    </dgm:pt>
    <dgm:pt modelId="{B86B36CA-E4C8-3445-B4A3-954386221FC8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Financial institutions</a:t>
          </a:r>
        </a:p>
      </dgm:t>
    </dgm:pt>
    <dgm:pt modelId="{F8C8DA5B-F961-1043-B1CA-CE29E429087B}" type="parTrans" cxnId="{D32B6778-D601-8E48-83AA-B8D064382C6F}">
      <dgm:prSet/>
      <dgm:spPr/>
      <dgm:t>
        <a:bodyPr/>
        <a:lstStyle/>
        <a:p>
          <a:endParaRPr lang="en-US"/>
        </a:p>
      </dgm:t>
    </dgm:pt>
    <dgm:pt modelId="{56F78A23-9851-8449-8B6D-CBBC1054D9C1}" type="sibTrans" cxnId="{D32B6778-D601-8E48-83AA-B8D064382C6F}">
      <dgm:prSet/>
      <dgm:spPr/>
      <dgm:t>
        <a:bodyPr/>
        <a:lstStyle/>
        <a:p>
          <a:endParaRPr lang="en-US"/>
        </a:p>
      </dgm:t>
    </dgm:pt>
    <dgm:pt modelId="{5F63FC0F-D041-EC49-93B1-8D58459EB11C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The CMPIT and the future CMA will be reaching out to potential stakeholders for consultation on the regulatory framework and market development strategies</a:t>
          </a:r>
        </a:p>
      </dgm:t>
    </dgm:pt>
    <dgm:pt modelId="{FF049182-BD81-ED46-A92E-B4579800B243}" type="parTrans" cxnId="{50BB04BD-A635-4243-8A71-C6E47411F472}">
      <dgm:prSet/>
      <dgm:spPr/>
      <dgm:t>
        <a:bodyPr/>
        <a:lstStyle/>
        <a:p>
          <a:endParaRPr lang="en-US"/>
        </a:p>
      </dgm:t>
    </dgm:pt>
    <dgm:pt modelId="{BAB01708-D183-CF45-9DE9-1DA3BA89F4BB}" type="sibTrans" cxnId="{50BB04BD-A635-4243-8A71-C6E47411F472}">
      <dgm:prSet/>
      <dgm:spPr/>
      <dgm:t>
        <a:bodyPr/>
        <a:lstStyle/>
        <a:p>
          <a:endParaRPr lang="en-US"/>
        </a:p>
      </dgm:t>
    </dgm:pt>
    <dgm:pt modelId="{21796313-EBF3-104E-B2D0-8C22E9F4AD5A}">
      <dgm:prSet custT="1"/>
      <dgm:spPr/>
      <dgm:t>
        <a:bodyPr/>
        <a:lstStyle/>
        <a:p>
          <a:endParaRPr lang="en-US" sz="1600" dirty="0">
            <a:latin typeface="Arial Narrow" panose="020B0606020202030204" pitchFamily="34" charset="0"/>
          </a:endParaRPr>
        </a:p>
      </dgm:t>
    </dgm:pt>
    <dgm:pt modelId="{6C82C05A-21A4-3047-956E-C986A361D3B3}" type="parTrans" cxnId="{EA96D6EF-B9EA-254E-84A6-FEAA8861B5FE}">
      <dgm:prSet/>
      <dgm:spPr/>
      <dgm:t>
        <a:bodyPr/>
        <a:lstStyle/>
        <a:p>
          <a:endParaRPr lang="en-US"/>
        </a:p>
      </dgm:t>
    </dgm:pt>
    <dgm:pt modelId="{0A963D76-4DC7-4540-A689-3CCF988D7017}" type="sibTrans" cxnId="{EA96D6EF-B9EA-254E-84A6-FEAA8861B5FE}">
      <dgm:prSet/>
      <dgm:spPr/>
      <dgm:t>
        <a:bodyPr/>
        <a:lstStyle/>
        <a:p>
          <a:endParaRPr lang="en-US"/>
        </a:p>
      </dgm:t>
    </dgm:pt>
    <dgm:pt modelId="{F9F1A0E5-85AB-0B4C-A657-B657EC9E27FD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Actively participate in such consultations to shape the future of the Ethiopian capital markets </a:t>
          </a:r>
        </a:p>
      </dgm:t>
    </dgm:pt>
    <dgm:pt modelId="{DE574EA3-AF8D-2E42-8362-8746066B9C27}" type="parTrans" cxnId="{DA846E82-CCC8-154A-9CF3-E190F3315135}">
      <dgm:prSet/>
      <dgm:spPr/>
      <dgm:t>
        <a:bodyPr/>
        <a:lstStyle/>
        <a:p>
          <a:endParaRPr lang="en-US"/>
        </a:p>
      </dgm:t>
    </dgm:pt>
    <dgm:pt modelId="{DEA3E6B4-1EFB-4347-9774-57B955436250}" type="sibTrans" cxnId="{DA846E82-CCC8-154A-9CF3-E190F3315135}">
      <dgm:prSet/>
      <dgm:spPr/>
      <dgm:t>
        <a:bodyPr/>
        <a:lstStyle/>
        <a:p>
          <a:endParaRPr lang="en-US"/>
        </a:p>
      </dgm:t>
    </dgm:pt>
    <dgm:pt modelId="{9E7B5431-1F29-8446-B9F3-280C3E4522F9}">
      <dgm:prSet custT="1"/>
      <dgm:spPr/>
      <dgm:t>
        <a:bodyPr/>
        <a:lstStyle/>
        <a:p>
          <a:r>
            <a:rPr lang="en-US" sz="1800" b="1" kern="1200" dirty="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+mn-cs"/>
            </a:rPr>
            <a:t>Be the first to list your company on the Exchange</a:t>
          </a:r>
        </a:p>
      </dgm:t>
    </dgm:pt>
    <dgm:pt modelId="{DB03DABD-9F77-0741-80C0-440669365E7B}" type="parTrans" cxnId="{6E3DCD8F-31F3-FE42-BE2A-A4F5D36C6B16}">
      <dgm:prSet/>
      <dgm:spPr/>
      <dgm:t>
        <a:bodyPr/>
        <a:lstStyle/>
        <a:p>
          <a:endParaRPr lang="en-US"/>
        </a:p>
      </dgm:t>
    </dgm:pt>
    <dgm:pt modelId="{A05B08B0-B7B5-ED48-8A1F-66220C517926}" type="sibTrans" cxnId="{6E3DCD8F-31F3-FE42-BE2A-A4F5D36C6B16}">
      <dgm:prSet/>
      <dgm:spPr/>
      <dgm:t>
        <a:bodyPr/>
        <a:lstStyle/>
        <a:p>
          <a:endParaRPr lang="en-US"/>
        </a:p>
      </dgm:t>
    </dgm:pt>
    <dgm:pt modelId="{1480A2A7-C2A6-9E4B-B378-A16E07417722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n-US" sz="1600" i="0" dirty="0">
            <a:latin typeface="Arial Narrow" panose="020B0606020202030204" pitchFamily="34" charset="0"/>
          </a:endParaRPr>
        </a:p>
      </dgm:t>
    </dgm:pt>
    <dgm:pt modelId="{9649B1E5-80B9-5D4C-9D47-84060059B516}" type="parTrans" cxnId="{29A4816E-5C60-2341-8D5A-0817CFDDA1C5}">
      <dgm:prSet/>
      <dgm:spPr/>
      <dgm:t>
        <a:bodyPr/>
        <a:lstStyle/>
        <a:p>
          <a:endParaRPr lang="en-US"/>
        </a:p>
      </dgm:t>
    </dgm:pt>
    <dgm:pt modelId="{5754747F-8C03-4044-9932-365AE967D0A9}" type="sibTrans" cxnId="{29A4816E-5C60-2341-8D5A-0817CFDDA1C5}">
      <dgm:prSet/>
      <dgm:spPr/>
      <dgm:t>
        <a:bodyPr/>
        <a:lstStyle/>
        <a:p>
          <a:endParaRPr lang="en-US"/>
        </a:p>
      </dgm:t>
    </dgm:pt>
    <dgm:pt modelId="{C67F6D98-077E-3042-AE1D-AD7A4577782F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600" i="0" dirty="0">
              <a:latin typeface="Arial Narrow" panose="020B0606020202030204" pitchFamily="34" charset="0"/>
            </a:rPr>
            <a:t>Potential IPO issuers</a:t>
          </a:r>
        </a:p>
      </dgm:t>
    </dgm:pt>
    <dgm:pt modelId="{8465EB19-D42B-EA4A-B059-DD8F476C2BAE}" type="parTrans" cxnId="{50D1951E-47E7-E34C-A8BD-8FCD457C6593}">
      <dgm:prSet/>
      <dgm:spPr/>
      <dgm:t>
        <a:bodyPr/>
        <a:lstStyle/>
        <a:p>
          <a:endParaRPr lang="en-US"/>
        </a:p>
      </dgm:t>
    </dgm:pt>
    <dgm:pt modelId="{637BAF78-05E6-E940-9AAD-1BC3135A07AB}" type="sibTrans" cxnId="{50D1951E-47E7-E34C-A8BD-8FCD457C6593}">
      <dgm:prSet/>
      <dgm:spPr/>
      <dgm:t>
        <a:bodyPr/>
        <a:lstStyle/>
        <a:p>
          <a:endParaRPr lang="en-US"/>
        </a:p>
      </dgm:t>
    </dgm:pt>
    <dgm:pt modelId="{71457E32-0DEB-0A4F-B1F3-05A19608EBE0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n-US" sz="1600" i="0" dirty="0">
            <a:latin typeface="Arial Narrow" panose="020B0606020202030204" pitchFamily="34" charset="0"/>
          </a:endParaRPr>
        </a:p>
      </dgm:t>
    </dgm:pt>
    <dgm:pt modelId="{C1BEA204-A3FD-9044-AAD9-5393EDE3A38B}" type="parTrans" cxnId="{760CEC50-F620-2142-BB5F-3A0982AA0956}">
      <dgm:prSet/>
      <dgm:spPr/>
      <dgm:t>
        <a:bodyPr/>
        <a:lstStyle/>
        <a:p>
          <a:endParaRPr lang="en-US"/>
        </a:p>
      </dgm:t>
    </dgm:pt>
    <dgm:pt modelId="{98C39E8F-C92D-7748-B88C-385D4B5802CE}" type="sibTrans" cxnId="{760CEC50-F620-2142-BB5F-3A0982AA0956}">
      <dgm:prSet/>
      <dgm:spPr/>
      <dgm:t>
        <a:bodyPr/>
        <a:lstStyle/>
        <a:p>
          <a:endParaRPr lang="en-US"/>
        </a:p>
      </dgm:t>
    </dgm:pt>
    <dgm:pt modelId="{472F675D-B2EE-A845-9728-F2760BE8E94D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600" i="0" dirty="0">
              <a:latin typeface="Arial Narrow" panose="020B0606020202030204" pitchFamily="34" charset="0"/>
            </a:rPr>
            <a:t>Academic and training institutions</a:t>
          </a:r>
        </a:p>
      </dgm:t>
    </dgm:pt>
    <dgm:pt modelId="{09C7B47E-B14F-2A43-B2B0-5DD4106E8305}" type="parTrans" cxnId="{BD521FA6-9E64-F442-B18B-A97171476A7E}">
      <dgm:prSet/>
      <dgm:spPr/>
      <dgm:t>
        <a:bodyPr/>
        <a:lstStyle/>
        <a:p>
          <a:endParaRPr lang="en-US"/>
        </a:p>
      </dgm:t>
    </dgm:pt>
    <dgm:pt modelId="{13F822F3-0094-DB4F-B991-02360BFAD428}" type="sibTrans" cxnId="{BD521FA6-9E64-F442-B18B-A97171476A7E}">
      <dgm:prSet/>
      <dgm:spPr/>
      <dgm:t>
        <a:bodyPr/>
        <a:lstStyle/>
        <a:p>
          <a:endParaRPr lang="en-US"/>
        </a:p>
      </dgm:t>
    </dgm:pt>
    <dgm:pt modelId="{B7C51ED5-2C43-534B-869D-A4AB5C4E206E}">
      <dgm:prSet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en-US" sz="1600" i="0" dirty="0">
              <a:latin typeface="Arial Narrow" panose="020B0606020202030204" pitchFamily="34" charset="0"/>
            </a:rPr>
            <a:t> </a:t>
          </a:r>
        </a:p>
      </dgm:t>
    </dgm:pt>
    <dgm:pt modelId="{32ABBB35-BB89-824F-817A-88593A39AA7A}" type="parTrans" cxnId="{FBA7A81C-DB8A-754C-B597-DD771A643C4F}">
      <dgm:prSet/>
      <dgm:spPr/>
      <dgm:t>
        <a:bodyPr/>
        <a:lstStyle/>
        <a:p>
          <a:endParaRPr lang="en-US"/>
        </a:p>
      </dgm:t>
    </dgm:pt>
    <dgm:pt modelId="{E3FFD511-26DA-1B42-A626-5DB14F13EF50}" type="sibTrans" cxnId="{FBA7A81C-DB8A-754C-B597-DD771A643C4F}">
      <dgm:prSet/>
      <dgm:spPr/>
      <dgm:t>
        <a:bodyPr/>
        <a:lstStyle/>
        <a:p>
          <a:endParaRPr lang="en-US"/>
        </a:p>
      </dgm:t>
    </dgm:pt>
    <dgm:pt modelId="{52FE39FC-E232-AE45-AE34-B7C474B00140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600" i="0" dirty="0">
              <a:latin typeface="Arial Narrow" panose="020B0606020202030204" pitchFamily="34" charset="0"/>
            </a:rPr>
            <a:t>Potential investors</a:t>
          </a:r>
        </a:p>
      </dgm:t>
    </dgm:pt>
    <dgm:pt modelId="{3A034693-BFA9-1E48-B40E-EC908B321168}" type="parTrans" cxnId="{1E8CD194-15DC-F946-96AB-1B43EB10EF75}">
      <dgm:prSet/>
      <dgm:spPr/>
      <dgm:t>
        <a:bodyPr/>
        <a:lstStyle/>
        <a:p>
          <a:endParaRPr lang="en-US"/>
        </a:p>
      </dgm:t>
    </dgm:pt>
    <dgm:pt modelId="{78241D27-D3E0-D74D-A827-25F4F03CC945}" type="sibTrans" cxnId="{1E8CD194-15DC-F946-96AB-1B43EB10EF75}">
      <dgm:prSet/>
      <dgm:spPr/>
      <dgm:t>
        <a:bodyPr/>
        <a:lstStyle/>
        <a:p>
          <a:endParaRPr lang="en-US"/>
        </a:p>
      </dgm:t>
    </dgm:pt>
    <dgm:pt modelId="{86335E36-1792-8849-85F6-F0E8D383684D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Future market intermediaries</a:t>
          </a:r>
        </a:p>
      </dgm:t>
    </dgm:pt>
    <dgm:pt modelId="{D166F0B7-60EE-6C4C-81BA-480AAE61AB8A}" type="parTrans" cxnId="{AF59575D-3B82-1A4C-A6CD-22FD64D5AAD6}">
      <dgm:prSet/>
      <dgm:spPr/>
      <dgm:t>
        <a:bodyPr/>
        <a:lstStyle/>
        <a:p>
          <a:endParaRPr lang="en-US"/>
        </a:p>
      </dgm:t>
    </dgm:pt>
    <dgm:pt modelId="{B7E79BDF-B3E3-EE44-9B6B-141674ABA20A}" type="sibTrans" cxnId="{AF59575D-3B82-1A4C-A6CD-22FD64D5AAD6}">
      <dgm:prSet/>
      <dgm:spPr/>
      <dgm:t>
        <a:bodyPr/>
        <a:lstStyle/>
        <a:p>
          <a:endParaRPr lang="en-US"/>
        </a:p>
      </dgm:t>
    </dgm:pt>
    <dgm:pt modelId="{8D0B1BB8-9E96-4A4B-96A0-856A6C592A74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Even individual investors</a:t>
          </a:r>
        </a:p>
      </dgm:t>
    </dgm:pt>
    <dgm:pt modelId="{9E29E5F4-B401-A740-8C77-BBE2DC5F81DE}" type="parTrans" cxnId="{52520C7C-3910-2149-A752-80D990E3FDF7}">
      <dgm:prSet/>
      <dgm:spPr/>
      <dgm:t>
        <a:bodyPr/>
        <a:lstStyle/>
        <a:p>
          <a:endParaRPr lang="en-US"/>
        </a:p>
      </dgm:t>
    </dgm:pt>
    <dgm:pt modelId="{DB491576-5A7B-F240-87BF-AF42723D4CD0}" type="sibTrans" cxnId="{52520C7C-3910-2149-A752-80D990E3FDF7}">
      <dgm:prSet/>
      <dgm:spPr/>
      <dgm:t>
        <a:bodyPr/>
        <a:lstStyle/>
        <a:p>
          <a:endParaRPr lang="en-US"/>
        </a:p>
      </dgm:t>
    </dgm:pt>
    <dgm:pt modelId="{703F3E3B-39FB-014D-A153-07E7B2C73878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Financial institutions</a:t>
          </a:r>
          <a:endParaRPr lang="en-US" sz="1600" dirty="0"/>
        </a:p>
      </dgm:t>
    </dgm:pt>
    <dgm:pt modelId="{6C0A69D8-34C5-ED4B-871D-E3D3C5FA0788}" type="parTrans" cxnId="{41A07847-1E8D-3E44-9E69-A20F1E5CDB30}">
      <dgm:prSet/>
      <dgm:spPr/>
      <dgm:t>
        <a:bodyPr/>
        <a:lstStyle/>
        <a:p>
          <a:endParaRPr lang="en-US"/>
        </a:p>
      </dgm:t>
    </dgm:pt>
    <dgm:pt modelId="{DE461AA2-2DC8-9847-997B-C011B208BBFE}" type="sibTrans" cxnId="{41A07847-1E8D-3E44-9E69-A20F1E5CDB30}">
      <dgm:prSet/>
      <dgm:spPr/>
      <dgm:t>
        <a:bodyPr/>
        <a:lstStyle/>
        <a:p>
          <a:endParaRPr lang="en-US"/>
        </a:p>
      </dgm:t>
    </dgm:pt>
    <dgm:pt modelId="{0235BA74-0E46-8A44-BA3B-C9BF5439384A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MNCs</a:t>
          </a:r>
        </a:p>
      </dgm:t>
    </dgm:pt>
    <dgm:pt modelId="{59F91199-9588-5041-95D1-61D023CC978E}" type="parTrans" cxnId="{7FF48152-6419-D84C-94C6-83B18FB9E04F}">
      <dgm:prSet/>
      <dgm:spPr/>
      <dgm:t>
        <a:bodyPr/>
        <a:lstStyle/>
        <a:p>
          <a:endParaRPr lang="en-US"/>
        </a:p>
      </dgm:t>
    </dgm:pt>
    <dgm:pt modelId="{31B0CCE1-AE5D-6548-96F2-A88A2A3447D4}" type="sibTrans" cxnId="{7FF48152-6419-D84C-94C6-83B18FB9E04F}">
      <dgm:prSet/>
      <dgm:spPr/>
      <dgm:t>
        <a:bodyPr/>
        <a:lstStyle/>
        <a:p>
          <a:endParaRPr lang="en-US"/>
        </a:p>
      </dgm:t>
    </dgm:pt>
    <dgm:pt modelId="{50AB67EE-35F4-1647-92F9-1D1A855B2A56}">
      <dgm:prSet custT="1"/>
      <dgm:spPr/>
      <dgm:t>
        <a:bodyPr/>
        <a:lstStyle/>
        <a:p>
          <a:r>
            <a:rPr lang="en-US" sz="1600" dirty="0">
              <a:latin typeface="Arial Narrow" panose="020B0606020202030204" pitchFamily="34" charset="0"/>
            </a:rPr>
            <a:t>Non-financial PLCs </a:t>
          </a:r>
        </a:p>
      </dgm:t>
    </dgm:pt>
    <dgm:pt modelId="{2AC0978F-4A79-8A40-9FF0-82E464433ECB}" type="parTrans" cxnId="{F34B2847-AC95-1C45-9CD3-2AFEF2DD96D5}">
      <dgm:prSet/>
      <dgm:spPr/>
      <dgm:t>
        <a:bodyPr/>
        <a:lstStyle/>
        <a:p>
          <a:endParaRPr lang="en-US"/>
        </a:p>
      </dgm:t>
    </dgm:pt>
    <dgm:pt modelId="{EC55ED34-3266-4E40-A5E1-D713AD8A2D0A}" type="sibTrans" cxnId="{F34B2847-AC95-1C45-9CD3-2AFEF2DD96D5}">
      <dgm:prSet/>
      <dgm:spPr/>
      <dgm:t>
        <a:bodyPr/>
        <a:lstStyle/>
        <a:p>
          <a:endParaRPr lang="en-US"/>
        </a:p>
      </dgm:t>
    </dgm:pt>
    <dgm:pt modelId="{8FC042FA-6EB5-6747-9CD7-732B6CF13A4E}" type="pres">
      <dgm:prSet presAssocID="{B18916BD-8607-4B70-BBFF-24E71560C861}" presName="Name0" presStyleCnt="0">
        <dgm:presLayoutVars>
          <dgm:dir/>
          <dgm:animLvl val="lvl"/>
          <dgm:resizeHandles val="exact"/>
        </dgm:presLayoutVars>
      </dgm:prSet>
      <dgm:spPr/>
    </dgm:pt>
    <dgm:pt modelId="{FD94DB25-542C-8C47-AABC-D70F3628D7DD}" type="pres">
      <dgm:prSet presAssocID="{9D74D966-F53D-4DF3-9C6E-154DA347493B}" presName="composite" presStyleCnt="0"/>
      <dgm:spPr/>
    </dgm:pt>
    <dgm:pt modelId="{47CB9279-AA61-004A-84B3-A12071498699}" type="pres">
      <dgm:prSet presAssocID="{9D74D966-F53D-4DF3-9C6E-154DA347493B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9FA34ABC-A068-BD4E-AE3D-0C039C304FE1}" type="pres">
      <dgm:prSet presAssocID="{9D74D966-F53D-4DF3-9C6E-154DA347493B}" presName="desTx" presStyleLbl="alignAccFollowNode1" presStyleIdx="0" presStyleCnt="4">
        <dgm:presLayoutVars>
          <dgm:bulletEnabled val="1"/>
        </dgm:presLayoutVars>
      </dgm:prSet>
      <dgm:spPr/>
    </dgm:pt>
    <dgm:pt modelId="{3D7146FA-2302-2D47-9C46-569E508902BF}" type="pres">
      <dgm:prSet presAssocID="{905A876B-3E2B-4064-BC37-C7083093AEEF}" presName="space" presStyleCnt="0"/>
      <dgm:spPr/>
    </dgm:pt>
    <dgm:pt modelId="{586D1B65-2998-0C4C-AAB6-427CD6B83BDF}" type="pres">
      <dgm:prSet presAssocID="{D20F1EEA-31AE-4AD1-B59F-5660518B7B19}" presName="composite" presStyleCnt="0"/>
      <dgm:spPr/>
    </dgm:pt>
    <dgm:pt modelId="{457AC898-EB59-FE4E-95ED-58897F72122C}" type="pres">
      <dgm:prSet presAssocID="{D20F1EEA-31AE-4AD1-B59F-5660518B7B19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1E2D8A47-FD22-6844-BAE0-B915E408BE8E}" type="pres">
      <dgm:prSet presAssocID="{D20F1EEA-31AE-4AD1-B59F-5660518B7B19}" presName="desTx" presStyleLbl="alignAccFollowNode1" presStyleIdx="1" presStyleCnt="4">
        <dgm:presLayoutVars>
          <dgm:bulletEnabled val="1"/>
        </dgm:presLayoutVars>
      </dgm:prSet>
      <dgm:spPr/>
    </dgm:pt>
    <dgm:pt modelId="{2E08986D-516E-BD44-A7D8-EFCB912383B8}" type="pres">
      <dgm:prSet presAssocID="{587A52CF-40E1-4C7A-B5E4-66B47D38DB1D}" presName="space" presStyleCnt="0"/>
      <dgm:spPr/>
    </dgm:pt>
    <dgm:pt modelId="{50C44401-BF87-2C43-819E-0AF23CE32BF8}" type="pres">
      <dgm:prSet presAssocID="{ACAF99A1-AFF1-4A3D-903E-8A0A8444C102}" presName="composite" presStyleCnt="0"/>
      <dgm:spPr/>
    </dgm:pt>
    <dgm:pt modelId="{BE38D4B7-18EB-964E-8DDF-D853CBBF48C6}" type="pres">
      <dgm:prSet presAssocID="{ACAF99A1-AFF1-4A3D-903E-8A0A8444C102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CA8621FF-9014-F34E-8B1D-F5F0D65F0971}" type="pres">
      <dgm:prSet presAssocID="{ACAF99A1-AFF1-4A3D-903E-8A0A8444C102}" presName="desTx" presStyleLbl="alignAccFollowNode1" presStyleIdx="2" presStyleCnt="4">
        <dgm:presLayoutVars>
          <dgm:bulletEnabled val="1"/>
        </dgm:presLayoutVars>
      </dgm:prSet>
      <dgm:spPr/>
    </dgm:pt>
    <dgm:pt modelId="{77694431-088F-B54F-9C43-6C148C9029AF}" type="pres">
      <dgm:prSet presAssocID="{F55C98E9-E3F5-48D3-8C19-DF5269B253AD}" presName="space" presStyleCnt="0"/>
      <dgm:spPr/>
    </dgm:pt>
    <dgm:pt modelId="{36747CD7-48D1-8C4A-BF15-B3B456FE5273}" type="pres">
      <dgm:prSet presAssocID="{9E7B5431-1F29-8446-B9F3-280C3E4522F9}" presName="composite" presStyleCnt="0"/>
      <dgm:spPr/>
    </dgm:pt>
    <dgm:pt modelId="{5A6C7DF8-3900-DF4C-9B0F-B56559B777C2}" type="pres">
      <dgm:prSet presAssocID="{9E7B5431-1F29-8446-B9F3-280C3E4522F9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08627BE0-72FE-A849-B16E-DE29B4368BFB}" type="pres">
      <dgm:prSet presAssocID="{9E7B5431-1F29-8446-B9F3-280C3E4522F9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341B2304-4F81-2E40-B17A-DEFFA7C18761}" type="presOf" srcId="{472F675D-B2EE-A845-9728-F2760BE8E94D}" destId="{1E2D8A47-FD22-6844-BAE0-B915E408BE8E}" srcOrd="0" destOrd="3" presId="urn:microsoft.com/office/officeart/2005/8/layout/hList1"/>
    <dgm:cxn modelId="{5A63D606-7CCC-CC41-B47E-442692D48E6A}" type="presOf" srcId="{71457E32-0DEB-0A4F-B1F3-05A19608EBE0}" destId="{1E2D8A47-FD22-6844-BAE0-B915E408BE8E}" srcOrd="0" destOrd="5" presId="urn:microsoft.com/office/officeart/2005/8/layout/hList1"/>
    <dgm:cxn modelId="{E022CD07-FEC2-DC45-BA2D-9E3EE4B40D4E}" type="presOf" srcId="{D20F1EEA-31AE-4AD1-B59F-5660518B7B19}" destId="{457AC898-EB59-FE4E-95ED-58897F72122C}" srcOrd="0" destOrd="0" presId="urn:microsoft.com/office/officeart/2005/8/layout/hList1"/>
    <dgm:cxn modelId="{E12FAD0D-B012-434B-82BE-31743C972F72}" type="presOf" srcId="{86335E36-1792-8849-85F6-F0E8D383684D}" destId="{CA8621FF-9014-F34E-8B1D-F5F0D65F0971}" srcOrd="0" destOrd="1" presId="urn:microsoft.com/office/officeart/2005/8/layout/hList1"/>
    <dgm:cxn modelId="{00566B13-5D2F-704A-8CAC-DD9F68EF15A8}" type="presOf" srcId="{1480A2A7-C2A6-9E4B-B378-A16E07417722}" destId="{1E2D8A47-FD22-6844-BAE0-B915E408BE8E}" srcOrd="0" destOrd="6" presId="urn:microsoft.com/office/officeart/2005/8/layout/hList1"/>
    <dgm:cxn modelId="{FBA7A81C-DB8A-754C-B597-DD771A643C4F}" srcId="{D20F1EEA-31AE-4AD1-B59F-5660518B7B19}" destId="{B7C51ED5-2C43-534B-869D-A4AB5C4E206E}" srcOrd="4" destOrd="0" parTransId="{32ABBB35-BB89-824F-817A-88593A39AA7A}" sibTransId="{E3FFD511-26DA-1B42-A626-5DB14F13EF50}"/>
    <dgm:cxn modelId="{50D1951E-47E7-E34C-A8BD-8FCD457C6593}" srcId="{D20F1EEA-31AE-4AD1-B59F-5660518B7B19}" destId="{C67F6D98-077E-3042-AE1D-AD7A4577782F}" srcOrd="1" destOrd="0" parTransId="{8465EB19-D42B-EA4A-B059-DD8F476C2BAE}" sibTransId="{637BAF78-05E6-E940-9AAD-1BC3135A07AB}"/>
    <dgm:cxn modelId="{9CB37C29-4AF6-4885-BB1F-BDE0DAB57C60}" srcId="{B18916BD-8607-4B70-BBFF-24E71560C861}" destId="{9D74D966-F53D-4DF3-9C6E-154DA347493B}" srcOrd="0" destOrd="0" parTransId="{9908EF1D-6EED-4B0B-888B-E108A033433F}" sibTransId="{905A876B-3E2B-4064-BC37-C7083093AEEF}"/>
    <dgm:cxn modelId="{071AAD3B-1DBE-DD4B-B352-B53AC02E7994}" type="presOf" srcId="{21796313-EBF3-104E-B2D0-8C22E9F4AD5A}" destId="{9FA34ABC-A068-BD4E-AE3D-0C039C304FE1}" srcOrd="0" destOrd="2" presId="urn:microsoft.com/office/officeart/2005/8/layout/hList1"/>
    <dgm:cxn modelId="{B2A2D03F-F451-B242-8390-0D9590A46B74}" type="presOf" srcId="{50AB67EE-35F4-1647-92F9-1D1A855B2A56}" destId="{08627BE0-72FE-A849-B16E-DE29B4368BFB}" srcOrd="0" destOrd="2" presId="urn:microsoft.com/office/officeart/2005/8/layout/hList1"/>
    <dgm:cxn modelId="{F34B2847-AC95-1C45-9CD3-2AFEF2DD96D5}" srcId="{9E7B5431-1F29-8446-B9F3-280C3E4522F9}" destId="{50AB67EE-35F4-1647-92F9-1D1A855B2A56}" srcOrd="2" destOrd="0" parTransId="{2AC0978F-4A79-8A40-9FF0-82E464433ECB}" sibTransId="{EC55ED34-3266-4E40-A5E1-D713AD8A2D0A}"/>
    <dgm:cxn modelId="{41A07847-1E8D-3E44-9E69-A20F1E5CDB30}" srcId="{9E7B5431-1F29-8446-B9F3-280C3E4522F9}" destId="{703F3E3B-39FB-014D-A153-07E7B2C73878}" srcOrd="0" destOrd="0" parTransId="{6C0A69D8-34C5-ED4B-871D-E3D3C5FA0788}" sibTransId="{DE461AA2-2DC8-9847-997B-C011B208BBFE}"/>
    <dgm:cxn modelId="{760CEC50-F620-2142-BB5F-3A0982AA0956}" srcId="{D20F1EEA-31AE-4AD1-B59F-5660518B7B19}" destId="{71457E32-0DEB-0A4F-B1F3-05A19608EBE0}" srcOrd="5" destOrd="0" parTransId="{C1BEA204-A3FD-9044-AAD9-5393EDE3A38B}" sibTransId="{98C39E8F-C92D-7748-B88C-385D4B5802CE}"/>
    <dgm:cxn modelId="{7FF48152-6419-D84C-94C6-83B18FB9E04F}" srcId="{9E7B5431-1F29-8446-B9F3-280C3E4522F9}" destId="{0235BA74-0E46-8A44-BA3B-C9BF5439384A}" srcOrd="1" destOrd="0" parTransId="{59F91199-9588-5041-95D1-61D023CC978E}" sibTransId="{31B0CCE1-AE5D-6548-96F2-A88A2A3447D4}"/>
    <dgm:cxn modelId="{E3ABF85C-371C-5940-9DB2-DD6039162619}" type="presOf" srcId="{B18916BD-8607-4B70-BBFF-24E71560C861}" destId="{8FC042FA-6EB5-6747-9CD7-732B6CF13A4E}" srcOrd="0" destOrd="0" presId="urn:microsoft.com/office/officeart/2005/8/layout/hList1"/>
    <dgm:cxn modelId="{AF59575D-3B82-1A4C-A6CD-22FD64D5AAD6}" srcId="{ACAF99A1-AFF1-4A3D-903E-8A0A8444C102}" destId="{86335E36-1792-8849-85F6-F0E8D383684D}" srcOrd="1" destOrd="0" parTransId="{D166F0B7-60EE-6C4C-81BA-480AAE61AB8A}" sibTransId="{B7E79BDF-B3E3-EE44-9B6B-141674ABA20A}"/>
    <dgm:cxn modelId="{29A4816E-5C60-2341-8D5A-0817CFDDA1C5}" srcId="{D20F1EEA-31AE-4AD1-B59F-5660518B7B19}" destId="{1480A2A7-C2A6-9E4B-B378-A16E07417722}" srcOrd="6" destOrd="0" parTransId="{9649B1E5-80B9-5D4C-9D47-84060059B516}" sibTransId="{5754747F-8C03-4044-9932-365AE967D0A9}"/>
    <dgm:cxn modelId="{22940075-7B39-4D47-9039-BF473A171996}" type="presOf" srcId="{F9F1A0E5-85AB-0B4C-A657-B657EC9E27FD}" destId="{9FA34ABC-A068-BD4E-AE3D-0C039C304FE1}" srcOrd="0" destOrd="1" presId="urn:microsoft.com/office/officeart/2005/8/layout/hList1"/>
    <dgm:cxn modelId="{63547F75-B983-4BD4-A9A2-DD88AE6C259D}" srcId="{B18916BD-8607-4B70-BBFF-24E71560C861}" destId="{D20F1EEA-31AE-4AD1-B59F-5660518B7B19}" srcOrd="1" destOrd="0" parTransId="{C9274711-265D-49EF-A19C-C21FD95B6601}" sibTransId="{587A52CF-40E1-4C7A-B5E4-66B47D38DB1D}"/>
    <dgm:cxn modelId="{D32B6778-D601-8E48-83AA-B8D064382C6F}" srcId="{ACAF99A1-AFF1-4A3D-903E-8A0A8444C102}" destId="{B86B36CA-E4C8-3445-B4A3-954386221FC8}" srcOrd="0" destOrd="0" parTransId="{F8C8DA5B-F961-1043-B1CA-CE29E429087B}" sibTransId="{56F78A23-9851-8449-8B6D-CBBC1054D9C1}"/>
    <dgm:cxn modelId="{E711C07A-F4F0-DC4F-8394-85ED8ED4323D}" type="presOf" srcId="{9E7B5431-1F29-8446-B9F3-280C3E4522F9}" destId="{5A6C7DF8-3900-DF4C-9B0F-B56559B777C2}" srcOrd="0" destOrd="0" presId="urn:microsoft.com/office/officeart/2005/8/layout/hList1"/>
    <dgm:cxn modelId="{52520C7C-3910-2149-A752-80D990E3FDF7}" srcId="{ACAF99A1-AFF1-4A3D-903E-8A0A8444C102}" destId="{8D0B1BB8-9E96-4A4B-96A0-856A6C592A74}" srcOrd="2" destOrd="0" parTransId="{9E29E5F4-B401-A740-8C77-BBE2DC5F81DE}" sibTransId="{DB491576-5A7B-F240-87BF-AF42723D4CD0}"/>
    <dgm:cxn modelId="{CA7DB281-55BD-2845-9082-FE5322A8D1D4}" type="presOf" srcId="{9D74D966-F53D-4DF3-9C6E-154DA347493B}" destId="{47CB9279-AA61-004A-84B3-A12071498699}" srcOrd="0" destOrd="0" presId="urn:microsoft.com/office/officeart/2005/8/layout/hList1"/>
    <dgm:cxn modelId="{DA846E82-CCC8-154A-9CF3-E190F3315135}" srcId="{9D74D966-F53D-4DF3-9C6E-154DA347493B}" destId="{F9F1A0E5-85AB-0B4C-A657-B657EC9E27FD}" srcOrd="1" destOrd="0" parTransId="{DE574EA3-AF8D-2E42-8362-8746066B9C27}" sibTransId="{DEA3E6B4-1EFB-4347-9774-57B955436250}"/>
    <dgm:cxn modelId="{6E3DCD8F-31F3-FE42-BE2A-A4F5D36C6B16}" srcId="{B18916BD-8607-4B70-BBFF-24E71560C861}" destId="{9E7B5431-1F29-8446-B9F3-280C3E4522F9}" srcOrd="3" destOrd="0" parTransId="{DB03DABD-9F77-0741-80C0-440669365E7B}" sibTransId="{A05B08B0-B7B5-ED48-8A1F-66220C517926}"/>
    <dgm:cxn modelId="{36FE8D94-E7E8-A04A-9015-58A31BD9B69D}" type="presOf" srcId="{64A46705-EEC9-444D-80A8-F013BAE172B1}" destId="{1E2D8A47-FD22-6844-BAE0-B915E408BE8E}" srcOrd="0" destOrd="0" presId="urn:microsoft.com/office/officeart/2005/8/layout/hList1"/>
    <dgm:cxn modelId="{1E8CD194-15DC-F946-96AB-1B43EB10EF75}" srcId="{D20F1EEA-31AE-4AD1-B59F-5660518B7B19}" destId="{52FE39FC-E232-AE45-AE34-B7C474B00140}" srcOrd="2" destOrd="0" parTransId="{3A034693-BFA9-1E48-B40E-EC908B321168}" sibTransId="{78241D27-D3E0-D74D-A827-25F4F03CC945}"/>
    <dgm:cxn modelId="{E9215795-8F67-AE46-9E56-E3C81D09CE62}" type="presOf" srcId="{5F63FC0F-D041-EC49-93B1-8D58459EB11C}" destId="{9FA34ABC-A068-BD4E-AE3D-0C039C304FE1}" srcOrd="0" destOrd="0" presId="urn:microsoft.com/office/officeart/2005/8/layout/hList1"/>
    <dgm:cxn modelId="{3F066E96-D411-0249-B276-1A8D5B10134E}" type="presOf" srcId="{703F3E3B-39FB-014D-A153-07E7B2C73878}" destId="{08627BE0-72FE-A849-B16E-DE29B4368BFB}" srcOrd="0" destOrd="0" presId="urn:microsoft.com/office/officeart/2005/8/layout/hList1"/>
    <dgm:cxn modelId="{BD521FA6-9E64-F442-B18B-A97171476A7E}" srcId="{D20F1EEA-31AE-4AD1-B59F-5660518B7B19}" destId="{472F675D-B2EE-A845-9728-F2760BE8E94D}" srcOrd="3" destOrd="0" parTransId="{09C7B47E-B14F-2A43-B2B0-5DD4106E8305}" sibTransId="{13F822F3-0094-DB4F-B991-02360BFAD428}"/>
    <dgm:cxn modelId="{7ED306B4-9E05-C94E-84C6-9DEF1A246564}" type="presOf" srcId="{C67F6D98-077E-3042-AE1D-AD7A4577782F}" destId="{1E2D8A47-FD22-6844-BAE0-B915E408BE8E}" srcOrd="0" destOrd="1" presId="urn:microsoft.com/office/officeart/2005/8/layout/hList1"/>
    <dgm:cxn modelId="{143E66B7-FAAD-2C48-A3D8-E06953AC8335}" type="presOf" srcId="{ACAF99A1-AFF1-4A3D-903E-8A0A8444C102}" destId="{BE38D4B7-18EB-964E-8DDF-D853CBBF48C6}" srcOrd="0" destOrd="0" presId="urn:microsoft.com/office/officeart/2005/8/layout/hList1"/>
    <dgm:cxn modelId="{26867BBB-D940-4742-AFA9-C2A3EA82D198}" srcId="{D20F1EEA-31AE-4AD1-B59F-5660518B7B19}" destId="{64A46705-EEC9-444D-80A8-F013BAE172B1}" srcOrd="0" destOrd="0" parTransId="{A5458C7E-9213-41FF-B35F-06E5C432B077}" sibTransId="{20E06171-A806-450B-BCA1-80FF0890FD3A}"/>
    <dgm:cxn modelId="{50BB04BD-A635-4243-8A71-C6E47411F472}" srcId="{9D74D966-F53D-4DF3-9C6E-154DA347493B}" destId="{5F63FC0F-D041-EC49-93B1-8D58459EB11C}" srcOrd="0" destOrd="0" parTransId="{FF049182-BD81-ED46-A92E-B4579800B243}" sibTransId="{BAB01708-D183-CF45-9DE9-1DA3BA89F4BB}"/>
    <dgm:cxn modelId="{C6D90ECF-F5A0-0E44-BFF0-7CE53B194533}" type="presOf" srcId="{B86B36CA-E4C8-3445-B4A3-954386221FC8}" destId="{CA8621FF-9014-F34E-8B1D-F5F0D65F0971}" srcOrd="0" destOrd="0" presId="urn:microsoft.com/office/officeart/2005/8/layout/hList1"/>
    <dgm:cxn modelId="{ACCD90D0-A114-2845-9C09-B2D3D9339DB5}" type="presOf" srcId="{0235BA74-0E46-8A44-BA3B-C9BF5439384A}" destId="{08627BE0-72FE-A849-B16E-DE29B4368BFB}" srcOrd="0" destOrd="1" presId="urn:microsoft.com/office/officeart/2005/8/layout/hList1"/>
    <dgm:cxn modelId="{A478B8DE-DB3F-4D5B-B840-129B568DA349}" srcId="{B18916BD-8607-4B70-BBFF-24E71560C861}" destId="{ACAF99A1-AFF1-4A3D-903E-8A0A8444C102}" srcOrd="2" destOrd="0" parTransId="{B3B867CF-A5A4-47B2-8A38-2AA6BF8BA300}" sibTransId="{F55C98E9-E3F5-48D3-8C19-DF5269B253AD}"/>
    <dgm:cxn modelId="{2BDDBDEB-E033-974E-BD13-2FF732333BF0}" type="presOf" srcId="{B7C51ED5-2C43-534B-869D-A4AB5C4E206E}" destId="{1E2D8A47-FD22-6844-BAE0-B915E408BE8E}" srcOrd="0" destOrd="4" presId="urn:microsoft.com/office/officeart/2005/8/layout/hList1"/>
    <dgm:cxn modelId="{F5F5DCEE-F082-4D4E-9944-3BF15C162ADB}" type="presOf" srcId="{8D0B1BB8-9E96-4A4B-96A0-856A6C592A74}" destId="{CA8621FF-9014-F34E-8B1D-F5F0D65F0971}" srcOrd="0" destOrd="2" presId="urn:microsoft.com/office/officeart/2005/8/layout/hList1"/>
    <dgm:cxn modelId="{EA96D6EF-B9EA-254E-84A6-FEAA8861B5FE}" srcId="{9D74D966-F53D-4DF3-9C6E-154DA347493B}" destId="{21796313-EBF3-104E-B2D0-8C22E9F4AD5A}" srcOrd="2" destOrd="0" parTransId="{6C82C05A-21A4-3047-956E-C986A361D3B3}" sibTransId="{0A963D76-4DC7-4540-A689-3CCF988D7017}"/>
    <dgm:cxn modelId="{56EBBAFD-12FD-D546-96F8-450BD1A629AA}" type="presOf" srcId="{52FE39FC-E232-AE45-AE34-B7C474B00140}" destId="{1E2D8A47-FD22-6844-BAE0-B915E408BE8E}" srcOrd="0" destOrd="2" presId="urn:microsoft.com/office/officeart/2005/8/layout/hList1"/>
    <dgm:cxn modelId="{507DA0E8-0D77-EB4B-B668-8878C4B01281}" type="presParOf" srcId="{8FC042FA-6EB5-6747-9CD7-732B6CF13A4E}" destId="{FD94DB25-542C-8C47-AABC-D70F3628D7DD}" srcOrd="0" destOrd="0" presId="urn:microsoft.com/office/officeart/2005/8/layout/hList1"/>
    <dgm:cxn modelId="{EA356D62-1FE8-A549-84A5-1E51479FD735}" type="presParOf" srcId="{FD94DB25-542C-8C47-AABC-D70F3628D7DD}" destId="{47CB9279-AA61-004A-84B3-A12071498699}" srcOrd="0" destOrd="0" presId="urn:microsoft.com/office/officeart/2005/8/layout/hList1"/>
    <dgm:cxn modelId="{9A7A1D03-5479-9647-AE44-3E280F33DC76}" type="presParOf" srcId="{FD94DB25-542C-8C47-AABC-D70F3628D7DD}" destId="{9FA34ABC-A068-BD4E-AE3D-0C039C304FE1}" srcOrd="1" destOrd="0" presId="urn:microsoft.com/office/officeart/2005/8/layout/hList1"/>
    <dgm:cxn modelId="{307139F8-5CB9-1D4C-82F7-859D83E9C617}" type="presParOf" srcId="{8FC042FA-6EB5-6747-9CD7-732B6CF13A4E}" destId="{3D7146FA-2302-2D47-9C46-569E508902BF}" srcOrd="1" destOrd="0" presId="urn:microsoft.com/office/officeart/2005/8/layout/hList1"/>
    <dgm:cxn modelId="{27DCA4ED-E5C2-B64E-B0A4-D1293E64C4A3}" type="presParOf" srcId="{8FC042FA-6EB5-6747-9CD7-732B6CF13A4E}" destId="{586D1B65-2998-0C4C-AAB6-427CD6B83BDF}" srcOrd="2" destOrd="0" presId="urn:microsoft.com/office/officeart/2005/8/layout/hList1"/>
    <dgm:cxn modelId="{15FEF950-93CC-A541-8074-6B5D10845135}" type="presParOf" srcId="{586D1B65-2998-0C4C-AAB6-427CD6B83BDF}" destId="{457AC898-EB59-FE4E-95ED-58897F72122C}" srcOrd="0" destOrd="0" presId="urn:microsoft.com/office/officeart/2005/8/layout/hList1"/>
    <dgm:cxn modelId="{508B7DCA-E492-E142-8C78-77A4221CC03E}" type="presParOf" srcId="{586D1B65-2998-0C4C-AAB6-427CD6B83BDF}" destId="{1E2D8A47-FD22-6844-BAE0-B915E408BE8E}" srcOrd="1" destOrd="0" presId="urn:microsoft.com/office/officeart/2005/8/layout/hList1"/>
    <dgm:cxn modelId="{0BBBEF2A-FA07-D64C-B86E-8A261186D9A8}" type="presParOf" srcId="{8FC042FA-6EB5-6747-9CD7-732B6CF13A4E}" destId="{2E08986D-516E-BD44-A7D8-EFCB912383B8}" srcOrd="3" destOrd="0" presId="urn:microsoft.com/office/officeart/2005/8/layout/hList1"/>
    <dgm:cxn modelId="{BAD04D07-6E91-B54C-8A11-D81F344F8F7B}" type="presParOf" srcId="{8FC042FA-6EB5-6747-9CD7-732B6CF13A4E}" destId="{50C44401-BF87-2C43-819E-0AF23CE32BF8}" srcOrd="4" destOrd="0" presId="urn:microsoft.com/office/officeart/2005/8/layout/hList1"/>
    <dgm:cxn modelId="{CAD9C134-FC9F-DE4F-98D2-BE89AC78B833}" type="presParOf" srcId="{50C44401-BF87-2C43-819E-0AF23CE32BF8}" destId="{BE38D4B7-18EB-964E-8DDF-D853CBBF48C6}" srcOrd="0" destOrd="0" presId="urn:microsoft.com/office/officeart/2005/8/layout/hList1"/>
    <dgm:cxn modelId="{28F504B7-4F2E-2B46-8358-2A49032697F5}" type="presParOf" srcId="{50C44401-BF87-2C43-819E-0AF23CE32BF8}" destId="{CA8621FF-9014-F34E-8B1D-F5F0D65F0971}" srcOrd="1" destOrd="0" presId="urn:microsoft.com/office/officeart/2005/8/layout/hList1"/>
    <dgm:cxn modelId="{93CA3144-9CB5-8B49-99B8-90F2EE2D28E4}" type="presParOf" srcId="{8FC042FA-6EB5-6747-9CD7-732B6CF13A4E}" destId="{77694431-088F-B54F-9C43-6C148C9029AF}" srcOrd="5" destOrd="0" presId="urn:microsoft.com/office/officeart/2005/8/layout/hList1"/>
    <dgm:cxn modelId="{FDBD1051-928C-E048-A5B2-1CD668B04B9F}" type="presParOf" srcId="{8FC042FA-6EB5-6747-9CD7-732B6CF13A4E}" destId="{36747CD7-48D1-8C4A-BF15-B3B456FE5273}" srcOrd="6" destOrd="0" presId="urn:microsoft.com/office/officeart/2005/8/layout/hList1"/>
    <dgm:cxn modelId="{050F5B28-0D60-5045-B1EA-3E37FD13559F}" type="presParOf" srcId="{36747CD7-48D1-8C4A-BF15-B3B456FE5273}" destId="{5A6C7DF8-3900-DF4C-9B0F-B56559B777C2}" srcOrd="0" destOrd="0" presId="urn:microsoft.com/office/officeart/2005/8/layout/hList1"/>
    <dgm:cxn modelId="{1F9926D1-CF60-3F41-A077-D7A1293E29A3}" type="presParOf" srcId="{36747CD7-48D1-8C4A-BF15-B3B456FE5273}" destId="{08627BE0-72FE-A849-B16E-DE29B4368BF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97B1B4-4682-FD44-81A6-5FD039A73E2C}">
      <dsp:nvSpPr>
        <dsp:cNvPr id="0" name=""/>
        <dsp:cNvSpPr/>
      </dsp:nvSpPr>
      <dsp:spPr>
        <a:xfrm>
          <a:off x="0" y="44195"/>
          <a:ext cx="7176476" cy="1029600"/>
        </a:xfrm>
        <a:prstGeom prst="roundRect">
          <a:avLst/>
        </a:prstGeom>
        <a:solidFill>
          <a:srgbClr val="4454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Arial Narrow" panose="020B0606020202030204" pitchFamily="34" charset="0"/>
            </a:rPr>
            <a:t>Background</a:t>
          </a:r>
          <a:endParaRPr lang="en-US" sz="2400" kern="1200" dirty="0">
            <a:latin typeface="Arial Narrow" panose="020B0606020202030204" pitchFamily="34" charset="0"/>
          </a:endParaRPr>
        </a:p>
      </dsp:txBody>
      <dsp:txXfrm>
        <a:off x="50261" y="94456"/>
        <a:ext cx="7075954" cy="929078"/>
      </dsp:txXfrm>
    </dsp:sp>
    <dsp:sp modelId="{C8DD93D4-67A0-0847-AF67-9BC72B2922C7}">
      <dsp:nvSpPr>
        <dsp:cNvPr id="0" name=""/>
        <dsp:cNvSpPr/>
      </dsp:nvSpPr>
      <dsp:spPr>
        <a:xfrm>
          <a:off x="0" y="1232196"/>
          <a:ext cx="7176476" cy="1029600"/>
        </a:xfrm>
        <a:prstGeom prst="roundRect">
          <a:avLst/>
        </a:prstGeom>
        <a:solidFill>
          <a:srgbClr val="7030A0">
            <a:alpha val="80263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Narrow" panose="020B0606020202030204" pitchFamily="34" charset="0"/>
            </a:rPr>
            <a:t>A Roadmap for Development of Financial Markets</a:t>
          </a:r>
        </a:p>
      </dsp:txBody>
      <dsp:txXfrm>
        <a:off x="50261" y="1282457"/>
        <a:ext cx="7075954" cy="929078"/>
      </dsp:txXfrm>
    </dsp:sp>
    <dsp:sp modelId="{CEF7E6E3-50F3-954F-9E10-C18A382FCF43}">
      <dsp:nvSpPr>
        <dsp:cNvPr id="0" name=""/>
        <dsp:cNvSpPr/>
      </dsp:nvSpPr>
      <dsp:spPr>
        <a:xfrm>
          <a:off x="0" y="2420196"/>
          <a:ext cx="7176476" cy="1029600"/>
        </a:xfrm>
        <a:prstGeom prst="roundRect">
          <a:avLst/>
        </a:prstGeom>
        <a:solidFill>
          <a:srgbClr val="4454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Narrow" panose="020B0606020202030204" pitchFamily="34" charset="0"/>
            </a:rPr>
            <a:t>Progress in Implementing the Financial Markets Reform</a:t>
          </a:r>
        </a:p>
      </dsp:txBody>
      <dsp:txXfrm>
        <a:off x="50261" y="2470457"/>
        <a:ext cx="7075954" cy="929078"/>
      </dsp:txXfrm>
    </dsp:sp>
    <dsp:sp modelId="{8B81B1A7-C910-154A-9A30-E3D5DE1F36C9}">
      <dsp:nvSpPr>
        <dsp:cNvPr id="0" name=""/>
        <dsp:cNvSpPr/>
      </dsp:nvSpPr>
      <dsp:spPr>
        <a:xfrm>
          <a:off x="0" y="3608196"/>
          <a:ext cx="7176476" cy="1029600"/>
        </a:xfrm>
        <a:prstGeom prst="roundRect">
          <a:avLst/>
        </a:prstGeom>
        <a:solidFill>
          <a:srgbClr val="7030A0">
            <a:alpha val="8012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Narrow" panose="020B0606020202030204" pitchFamily="34" charset="0"/>
            </a:rPr>
            <a:t>Ongoing and Planned Activities</a:t>
          </a:r>
        </a:p>
      </dsp:txBody>
      <dsp:txXfrm>
        <a:off x="50261" y="3658457"/>
        <a:ext cx="7075954" cy="929078"/>
      </dsp:txXfrm>
    </dsp:sp>
    <dsp:sp modelId="{2A069994-5C1D-4C4A-930E-DD9C4DE06256}">
      <dsp:nvSpPr>
        <dsp:cNvPr id="0" name=""/>
        <dsp:cNvSpPr/>
      </dsp:nvSpPr>
      <dsp:spPr>
        <a:xfrm>
          <a:off x="0" y="4796196"/>
          <a:ext cx="7176476" cy="1029600"/>
        </a:xfrm>
        <a:prstGeom prst="roundRect">
          <a:avLst/>
        </a:prstGeom>
        <a:solidFill>
          <a:srgbClr val="4454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Narrow" panose="020B0606020202030204" pitchFamily="34" charset="0"/>
            </a:rPr>
            <a:t>How to Get Involved</a:t>
          </a:r>
        </a:p>
      </dsp:txBody>
      <dsp:txXfrm>
        <a:off x="50261" y="4846457"/>
        <a:ext cx="7075954" cy="9290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406208-3136-4160-969B-CE2815791F1A}">
      <dsp:nvSpPr>
        <dsp:cNvPr id="0" name=""/>
        <dsp:cNvSpPr/>
      </dsp:nvSpPr>
      <dsp:spPr>
        <a:xfrm>
          <a:off x="802594" y="320117"/>
          <a:ext cx="10413081" cy="1515988"/>
        </a:xfrm>
        <a:prstGeom prst="rightArrow">
          <a:avLst>
            <a:gd name="adj1" fmla="val 50000"/>
            <a:gd name="adj2" fmla="val 50000"/>
          </a:avLst>
        </a:prstGeom>
        <a:solidFill>
          <a:srgbClr val="44546A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240663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rial Narrow" panose="020B0606020202030204" pitchFamily="34" charset="0"/>
            </a:rPr>
            <a:t>0. Liberalization</a:t>
          </a:r>
        </a:p>
      </dsp:txBody>
      <dsp:txXfrm>
        <a:off x="802594" y="699114"/>
        <a:ext cx="10034084" cy="757994"/>
      </dsp:txXfrm>
    </dsp:sp>
    <dsp:sp modelId="{8B35B0FF-1328-4987-956F-827C13521F0A}">
      <dsp:nvSpPr>
        <dsp:cNvPr id="0" name=""/>
        <dsp:cNvSpPr/>
      </dsp:nvSpPr>
      <dsp:spPr>
        <a:xfrm>
          <a:off x="829920" y="1449869"/>
          <a:ext cx="2381757" cy="2082761"/>
        </a:xfrm>
        <a:prstGeom prst="rect">
          <a:avLst/>
        </a:prstGeom>
        <a:solidFill>
          <a:schemeClr val="tx2">
            <a:lumMod val="40000"/>
            <a:lumOff val="60000"/>
            <a:alpha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latin typeface="Arial Narrow" panose="020B0606020202030204" pitchFamily="34" charset="0"/>
            </a:rPr>
            <a:t>Financial sector open to the Diaspora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0" kern="1200" dirty="0">
            <a:latin typeface="Arial Narrow" panose="020B0606020202030204" pitchFamily="34" charset="0"/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latin typeface="Arial Narrow" panose="020B0606020202030204" pitchFamily="34" charset="0"/>
            </a:rPr>
            <a:t>NBE bills repealed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0" kern="1200" dirty="0">
            <a:latin typeface="Arial Narrow" panose="020B0606020202030204" pitchFamily="34" charset="0"/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latin typeface="Arial Narrow" panose="020B0606020202030204" pitchFamily="34" charset="0"/>
            </a:rPr>
            <a:t>T-bills market liberalized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0" kern="1200" dirty="0">
            <a:latin typeface="Arial Narrow" panose="020B0606020202030204" pitchFamily="34" charset="0"/>
          </a:endParaRPr>
        </a:p>
      </dsp:txBody>
      <dsp:txXfrm>
        <a:off x="829920" y="1449869"/>
        <a:ext cx="2381757" cy="2082761"/>
      </dsp:txXfrm>
    </dsp:sp>
    <dsp:sp modelId="{018C8055-ED00-40CC-B4B2-C88D0B9E4B39}">
      <dsp:nvSpPr>
        <dsp:cNvPr id="0" name=""/>
        <dsp:cNvSpPr/>
      </dsp:nvSpPr>
      <dsp:spPr>
        <a:xfrm>
          <a:off x="3202809" y="825268"/>
          <a:ext cx="8012865" cy="1515988"/>
        </a:xfrm>
        <a:prstGeom prst="rightArrow">
          <a:avLst>
            <a:gd name="adj1" fmla="val 50000"/>
            <a:gd name="adj2" fmla="val 50000"/>
          </a:avLst>
        </a:prstGeom>
        <a:solidFill>
          <a:srgbClr val="44546A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240663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rial Narrow" panose="020B0606020202030204" pitchFamily="34" charset="0"/>
            </a:rPr>
            <a:t>1. Money Markets</a:t>
          </a:r>
        </a:p>
      </dsp:txBody>
      <dsp:txXfrm>
        <a:off x="3202809" y="1204265"/>
        <a:ext cx="7633868" cy="757994"/>
      </dsp:txXfrm>
    </dsp:sp>
    <dsp:sp modelId="{145CA402-83E3-485A-9EE3-9E07E62F76AB}">
      <dsp:nvSpPr>
        <dsp:cNvPr id="0" name=""/>
        <dsp:cNvSpPr/>
      </dsp:nvSpPr>
      <dsp:spPr>
        <a:xfrm>
          <a:off x="3215506" y="1923565"/>
          <a:ext cx="2400215" cy="1989996"/>
        </a:xfrm>
        <a:prstGeom prst="rect">
          <a:avLst/>
        </a:prstGeom>
        <a:solidFill>
          <a:schemeClr val="tx2">
            <a:lumMod val="40000"/>
            <a:lumOff val="60000"/>
            <a:alpha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>
            <a:latin typeface="Arial Narrow" panose="020B0606020202030204" pitchFamily="34" charset="0"/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 Narrow" panose="020B0606020202030204" pitchFamily="34" charset="0"/>
            </a:rPr>
            <a:t>Developing T-bills market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>
            <a:latin typeface="Arial Narrow" panose="020B0606020202030204" pitchFamily="34" charset="0"/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 Narrow" panose="020B0606020202030204" pitchFamily="34" charset="0"/>
            </a:rPr>
            <a:t>Develop interbank money markets</a:t>
          </a:r>
        </a:p>
      </dsp:txBody>
      <dsp:txXfrm>
        <a:off x="3215506" y="1923565"/>
        <a:ext cx="2400215" cy="1989996"/>
      </dsp:txXfrm>
    </dsp:sp>
    <dsp:sp modelId="{D24B21FE-0EA9-43AA-8206-F386A952E9B6}">
      <dsp:nvSpPr>
        <dsp:cNvPr id="0" name=""/>
        <dsp:cNvSpPr/>
      </dsp:nvSpPr>
      <dsp:spPr>
        <a:xfrm>
          <a:off x="5603024" y="1330418"/>
          <a:ext cx="5612650" cy="1515988"/>
        </a:xfrm>
        <a:prstGeom prst="rightArrow">
          <a:avLst>
            <a:gd name="adj1" fmla="val 50000"/>
            <a:gd name="adj2" fmla="val 50000"/>
          </a:avLst>
        </a:prstGeom>
        <a:solidFill>
          <a:srgbClr val="44546A">
            <a:alpha val="75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240663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rial Narrow" panose="020B0606020202030204" pitchFamily="34" charset="0"/>
            </a:rPr>
            <a:t>2. Launching a Securities Exchange</a:t>
          </a:r>
        </a:p>
      </dsp:txBody>
      <dsp:txXfrm>
        <a:off x="5603024" y="1709415"/>
        <a:ext cx="5233653" cy="757994"/>
      </dsp:txXfrm>
    </dsp:sp>
    <dsp:sp modelId="{03AE0854-E722-4C95-B5D5-DB53811AA316}">
      <dsp:nvSpPr>
        <dsp:cNvPr id="0" name=""/>
        <dsp:cNvSpPr/>
      </dsp:nvSpPr>
      <dsp:spPr>
        <a:xfrm>
          <a:off x="5603024" y="2406012"/>
          <a:ext cx="2400215" cy="2079034"/>
        </a:xfrm>
        <a:prstGeom prst="rect">
          <a:avLst/>
        </a:prstGeom>
        <a:solidFill>
          <a:schemeClr val="tx2">
            <a:lumMod val="40000"/>
            <a:lumOff val="60000"/>
            <a:alpha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>
            <a:latin typeface="Arial Narrow" panose="020B0606020202030204" pitchFamily="34" charset="0"/>
          </a:endParaRPr>
        </a:p>
        <a:p>
          <a:pPr marL="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 Narrow" panose="020B0606020202030204" pitchFamily="34" charset="0"/>
            </a:rPr>
            <a:t>Secondary markets for equities and T-bills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800" kern="1200" dirty="0">
            <a:latin typeface="Arial Narrow" panose="020B0606020202030204" pitchFamily="34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dirty="0">
              <a:latin typeface="Arial Narrow" panose="020B0606020202030204" pitchFamily="34" charset="0"/>
            </a:rPr>
            <a:t>Basic derivatives (FX and commodity futures)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800" kern="1200" dirty="0">
            <a:latin typeface="Arial Narrow" panose="020B0606020202030204" pitchFamily="34" charset="0"/>
          </a:endParaRPr>
        </a:p>
        <a:p>
          <a:pPr marL="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>
            <a:latin typeface="Arial Narrow" panose="020B0606020202030204" pitchFamily="34" charset="0"/>
          </a:endParaRPr>
        </a:p>
      </dsp:txBody>
      <dsp:txXfrm>
        <a:off x="5603024" y="2406012"/>
        <a:ext cx="2400215" cy="2079034"/>
      </dsp:txXfrm>
    </dsp:sp>
    <dsp:sp modelId="{E6E2236B-33B9-4171-8B2E-EC90448B8108}">
      <dsp:nvSpPr>
        <dsp:cNvPr id="0" name=""/>
        <dsp:cNvSpPr/>
      </dsp:nvSpPr>
      <dsp:spPr>
        <a:xfrm>
          <a:off x="8003240" y="1835568"/>
          <a:ext cx="3212435" cy="1515988"/>
        </a:xfrm>
        <a:prstGeom prst="rightArrow">
          <a:avLst>
            <a:gd name="adj1" fmla="val 50000"/>
            <a:gd name="adj2" fmla="val 50000"/>
          </a:avLst>
        </a:prstGeom>
        <a:solidFill>
          <a:srgbClr val="4454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240663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rial Narrow" panose="020B0606020202030204" pitchFamily="34" charset="0"/>
            </a:rPr>
            <a:t>3. Deepening the Markets</a:t>
          </a:r>
        </a:p>
      </dsp:txBody>
      <dsp:txXfrm>
        <a:off x="8003240" y="2214565"/>
        <a:ext cx="2833438" cy="757994"/>
      </dsp:txXfrm>
    </dsp:sp>
    <dsp:sp modelId="{85C06734-BBDD-4100-8244-EDD0D283483F}">
      <dsp:nvSpPr>
        <dsp:cNvPr id="0" name=""/>
        <dsp:cNvSpPr/>
      </dsp:nvSpPr>
      <dsp:spPr>
        <a:xfrm>
          <a:off x="8028623" y="2966216"/>
          <a:ext cx="2422082" cy="1696866"/>
        </a:xfrm>
        <a:prstGeom prst="rect">
          <a:avLst/>
        </a:prstGeom>
        <a:solidFill>
          <a:schemeClr val="tx2">
            <a:lumMod val="40000"/>
            <a:lumOff val="60000"/>
            <a:alpha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 Narrow" panose="020B0606020202030204" pitchFamily="34" charset="0"/>
            </a:rPr>
            <a:t>Developing markets for corporate bonds, ABSs, and other advanced derivatives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>
            <a:latin typeface="Arial Narrow" panose="020B0606020202030204" pitchFamily="34" charset="0"/>
          </a:endParaRPr>
        </a:p>
      </dsp:txBody>
      <dsp:txXfrm>
        <a:off x="8028623" y="2966216"/>
        <a:ext cx="2422082" cy="16968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58C3FD-6C61-1843-9A79-5945A8DB78D9}">
      <dsp:nvSpPr>
        <dsp:cNvPr id="0" name=""/>
        <dsp:cNvSpPr/>
      </dsp:nvSpPr>
      <dsp:spPr>
        <a:xfrm>
          <a:off x="0" y="68166"/>
          <a:ext cx="3661272" cy="5125781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447" tIns="330200" rIns="285447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 Narrow" panose="020B0606020202030204" pitchFamily="34" charset="0"/>
            </a:rPr>
            <a:t>CM Proclamation enacted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Legal framework for establishment of key institutions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Legal framework for issuance and trading of securities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Legal basis for regulating and supervising operators and securities transactions  </a:t>
          </a:r>
        </a:p>
      </dsp:txBody>
      <dsp:txXfrm>
        <a:off x="0" y="2015963"/>
        <a:ext cx="3661272" cy="3075468"/>
      </dsp:txXfrm>
    </dsp:sp>
    <dsp:sp modelId="{A63EC4B7-8F7E-1240-92A3-9E384802D9CE}">
      <dsp:nvSpPr>
        <dsp:cNvPr id="0" name=""/>
        <dsp:cNvSpPr/>
      </dsp:nvSpPr>
      <dsp:spPr>
        <a:xfrm>
          <a:off x="1061768" y="580744"/>
          <a:ext cx="1537734" cy="153773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9888" tIns="12700" rIns="11988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286964" y="805940"/>
        <a:ext cx="1087342" cy="1087342"/>
      </dsp:txXfrm>
    </dsp:sp>
    <dsp:sp modelId="{09734585-9794-154A-8B35-139071CA16C5}">
      <dsp:nvSpPr>
        <dsp:cNvPr id="0" name=""/>
        <dsp:cNvSpPr/>
      </dsp:nvSpPr>
      <dsp:spPr>
        <a:xfrm>
          <a:off x="0" y="5193875"/>
          <a:ext cx="3661272" cy="7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7D0975-A9D1-3842-8689-9021CE47F576}">
      <dsp:nvSpPr>
        <dsp:cNvPr id="0" name=""/>
        <dsp:cNvSpPr/>
      </dsp:nvSpPr>
      <dsp:spPr>
        <a:xfrm>
          <a:off x="4027399" y="68166"/>
          <a:ext cx="3661272" cy="5125781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447" tIns="330200" rIns="285447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 Narrow" panose="020B0606020202030204" pitchFamily="34" charset="0"/>
            </a:rPr>
            <a:t>Capacity building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1600" i="1" kern="1200" dirty="0">
              <a:latin typeface="Arial Narrow" panose="020B0606020202030204" pitchFamily="34" charset="0"/>
            </a:rPr>
            <a:t>Training and certification program launched with support from FSD Africa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About 280 professionals participated so far, o/w 50 have progressed to level 3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Currently registering about 230 professionals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Initially offered to intuitions, but now open to individuals through competitive applications</a:t>
          </a:r>
        </a:p>
      </dsp:txBody>
      <dsp:txXfrm>
        <a:off x="4027399" y="2015963"/>
        <a:ext cx="3661272" cy="3075468"/>
      </dsp:txXfrm>
    </dsp:sp>
    <dsp:sp modelId="{85EABE6F-0A72-AF49-920D-50CE91C8B2D3}">
      <dsp:nvSpPr>
        <dsp:cNvPr id="0" name=""/>
        <dsp:cNvSpPr/>
      </dsp:nvSpPr>
      <dsp:spPr>
        <a:xfrm>
          <a:off x="5089168" y="580744"/>
          <a:ext cx="1537734" cy="153773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9888" tIns="12700" rIns="11988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5314364" y="805940"/>
        <a:ext cx="1087342" cy="1087342"/>
      </dsp:txXfrm>
    </dsp:sp>
    <dsp:sp modelId="{D1C24732-C1BE-7C45-ADD8-C13AE11B3EC8}">
      <dsp:nvSpPr>
        <dsp:cNvPr id="0" name=""/>
        <dsp:cNvSpPr/>
      </dsp:nvSpPr>
      <dsp:spPr>
        <a:xfrm>
          <a:off x="4027399" y="5193875"/>
          <a:ext cx="3661272" cy="7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EDFB21-F17A-1B44-89BE-224C51286F27}">
      <dsp:nvSpPr>
        <dsp:cNvPr id="0" name=""/>
        <dsp:cNvSpPr/>
      </dsp:nvSpPr>
      <dsp:spPr>
        <a:xfrm>
          <a:off x="8054798" y="68166"/>
          <a:ext cx="3661272" cy="5125781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447" tIns="330200" rIns="285447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 Narrow" panose="020B0606020202030204" pitchFamily="34" charset="0"/>
            </a:rPr>
            <a:t>CMPIT established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NBE established a project team (CMPIT) with funding from development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The team has 13 full-time experts, including experts with international experience in securities law and capital markets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Project office located in the 11</a:t>
          </a:r>
          <a:r>
            <a:rPr lang="en-US" sz="1600" kern="1200" baseline="30000" dirty="0">
              <a:latin typeface="Arial Narrow" panose="020B0606020202030204" pitchFamily="34" charset="0"/>
            </a:rPr>
            <a:t>th</a:t>
          </a:r>
          <a:r>
            <a:rPr lang="en-US" sz="1600" kern="1200" dirty="0">
              <a:latin typeface="Arial Narrow" panose="020B0606020202030204" pitchFamily="34" charset="0"/>
            </a:rPr>
            <a:t> floor of </a:t>
          </a:r>
          <a:r>
            <a:rPr lang="en-US" sz="1600" kern="1200" dirty="0" err="1">
              <a:latin typeface="Arial Narrow" panose="020B0606020202030204" pitchFamily="34" charset="0"/>
            </a:rPr>
            <a:t>Hibret</a:t>
          </a:r>
          <a:r>
            <a:rPr lang="en-US" sz="1600" kern="1200" dirty="0">
              <a:latin typeface="Arial Narrow" panose="020B0606020202030204" pitchFamily="34" charset="0"/>
            </a:rPr>
            <a:t> bank HQ</a:t>
          </a:r>
        </a:p>
      </dsp:txBody>
      <dsp:txXfrm>
        <a:off x="8054798" y="2015963"/>
        <a:ext cx="3661272" cy="3075468"/>
      </dsp:txXfrm>
    </dsp:sp>
    <dsp:sp modelId="{0DB8946D-32F3-924C-80E5-5C27180211A0}">
      <dsp:nvSpPr>
        <dsp:cNvPr id="0" name=""/>
        <dsp:cNvSpPr/>
      </dsp:nvSpPr>
      <dsp:spPr>
        <a:xfrm>
          <a:off x="9116567" y="580744"/>
          <a:ext cx="1537734" cy="153773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9888" tIns="12700" rIns="11988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9341763" y="805940"/>
        <a:ext cx="1087342" cy="1087342"/>
      </dsp:txXfrm>
    </dsp:sp>
    <dsp:sp modelId="{F1C8B42F-C5B0-764C-9F81-6B5CFC8E638D}">
      <dsp:nvSpPr>
        <dsp:cNvPr id="0" name=""/>
        <dsp:cNvSpPr/>
      </dsp:nvSpPr>
      <dsp:spPr>
        <a:xfrm>
          <a:off x="8054798" y="5193875"/>
          <a:ext cx="3661272" cy="7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B9279-AA61-004A-84B3-A12071498699}">
      <dsp:nvSpPr>
        <dsp:cNvPr id="0" name=""/>
        <dsp:cNvSpPr/>
      </dsp:nvSpPr>
      <dsp:spPr>
        <a:xfrm>
          <a:off x="3661" y="311283"/>
          <a:ext cx="3569740" cy="142789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 Narrow" panose="020B0606020202030204" pitchFamily="34" charset="0"/>
            </a:rPr>
            <a:t>CMPIT Working on</a:t>
          </a:r>
        </a:p>
      </dsp:txBody>
      <dsp:txXfrm>
        <a:off x="3661" y="311283"/>
        <a:ext cx="3569740" cy="1427896"/>
      </dsp:txXfrm>
    </dsp:sp>
    <dsp:sp modelId="{9FA34ABC-A068-BD4E-AE3D-0C039C304FE1}">
      <dsp:nvSpPr>
        <dsp:cNvPr id="0" name=""/>
        <dsp:cNvSpPr/>
      </dsp:nvSpPr>
      <dsp:spPr>
        <a:xfrm>
          <a:off x="3661" y="1739180"/>
          <a:ext cx="3569740" cy="321164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Setting up the Capital Markets Authority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Developing CMA’s near-term action plan and medium-term strategy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Drafting of detailed regulatory framework (Directives and Regulations)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Capacity development and investor education strategy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Long-term capital markets development roadmap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Research and analyses on enabling environment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The design of the ESX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>
            <a:latin typeface="Arial Narrow" panose="020B0606020202030204" pitchFamily="34" charset="0"/>
          </a:endParaRPr>
        </a:p>
      </dsp:txBody>
      <dsp:txXfrm>
        <a:off x="3661" y="1739180"/>
        <a:ext cx="3569740" cy="3211649"/>
      </dsp:txXfrm>
    </dsp:sp>
    <dsp:sp modelId="{457AC898-EB59-FE4E-95ED-58897F72122C}">
      <dsp:nvSpPr>
        <dsp:cNvPr id="0" name=""/>
        <dsp:cNvSpPr/>
      </dsp:nvSpPr>
      <dsp:spPr>
        <a:xfrm>
          <a:off x="4073165" y="311283"/>
          <a:ext cx="3569740" cy="142789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 Narrow" panose="020B0606020202030204" pitchFamily="34" charset="0"/>
            </a:rPr>
            <a:t>Efforts underway to launch an ESX project team</a:t>
          </a:r>
        </a:p>
      </dsp:txBody>
      <dsp:txXfrm>
        <a:off x="4073165" y="311283"/>
        <a:ext cx="3569740" cy="1427896"/>
      </dsp:txXfrm>
    </dsp:sp>
    <dsp:sp modelId="{1E2D8A47-FD22-6844-BAE0-B915E408BE8E}">
      <dsp:nvSpPr>
        <dsp:cNvPr id="0" name=""/>
        <dsp:cNvSpPr/>
      </dsp:nvSpPr>
      <dsp:spPr>
        <a:xfrm>
          <a:off x="4073165" y="1739180"/>
          <a:ext cx="3569740" cy="321164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600" i="0" kern="1200" dirty="0">
              <a:latin typeface="Arial Narrow" panose="020B0606020202030204" pitchFamily="34" charset="0"/>
            </a:rPr>
            <a:t>ESX will be established as a PPP-based share company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Well-established global exchanges already expressing interest to take part in the ESX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However, priority will be for local investors to have a majority share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An ESX project team will be established to form the company and promote it to investors</a:t>
          </a:r>
        </a:p>
      </dsp:txBody>
      <dsp:txXfrm>
        <a:off x="4073165" y="1739180"/>
        <a:ext cx="3569740" cy="3211649"/>
      </dsp:txXfrm>
    </dsp:sp>
    <dsp:sp modelId="{BE38D4B7-18EB-964E-8DDF-D853CBBF48C6}">
      <dsp:nvSpPr>
        <dsp:cNvPr id="0" name=""/>
        <dsp:cNvSpPr/>
      </dsp:nvSpPr>
      <dsp:spPr>
        <a:xfrm>
          <a:off x="8142669" y="311283"/>
          <a:ext cx="3569740" cy="142789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 Narrow" panose="020B0606020202030204" pitchFamily="34" charset="0"/>
            </a:rPr>
            <a:t>Enhancing capacity development efforts</a:t>
          </a:r>
        </a:p>
      </dsp:txBody>
      <dsp:txXfrm>
        <a:off x="8142669" y="311283"/>
        <a:ext cx="3569740" cy="1427896"/>
      </dsp:txXfrm>
    </dsp:sp>
    <dsp:sp modelId="{CA8621FF-9014-F34E-8B1D-F5F0D65F0971}">
      <dsp:nvSpPr>
        <dsp:cNvPr id="0" name=""/>
        <dsp:cNvSpPr/>
      </dsp:nvSpPr>
      <dsp:spPr>
        <a:xfrm>
          <a:off x="8142669" y="1739180"/>
          <a:ext cx="3569740" cy="321164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Ongoing training and certification of professionals will be enhanced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A 2-days IPO workshop for potential issuers (companies) planned to be held in March/April in collaboration with Standard Bank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Near-term plan is to launch a program for training of trainers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Long-term plan is to develop local capacity for training by strengthen the capacity of the Institute of Financial Studies and coordinate with academic institutions  </a:t>
          </a:r>
        </a:p>
      </dsp:txBody>
      <dsp:txXfrm>
        <a:off x="8142669" y="1739180"/>
        <a:ext cx="3569740" cy="32116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B9279-AA61-004A-84B3-A12071498699}">
      <dsp:nvSpPr>
        <dsp:cNvPr id="0" name=""/>
        <dsp:cNvSpPr/>
      </dsp:nvSpPr>
      <dsp:spPr>
        <a:xfrm>
          <a:off x="4404" y="673916"/>
          <a:ext cx="2648701" cy="105948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 Narrow" panose="020B0606020202030204" pitchFamily="34" charset="0"/>
            </a:rPr>
            <a:t>Actively participate in stakeholder consultations  </a:t>
          </a:r>
        </a:p>
      </dsp:txBody>
      <dsp:txXfrm>
        <a:off x="4404" y="673916"/>
        <a:ext cx="2648701" cy="1059480"/>
      </dsp:txXfrm>
    </dsp:sp>
    <dsp:sp modelId="{9FA34ABC-A068-BD4E-AE3D-0C039C304FE1}">
      <dsp:nvSpPr>
        <dsp:cNvPr id="0" name=""/>
        <dsp:cNvSpPr/>
      </dsp:nvSpPr>
      <dsp:spPr>
        <a:xfrm>
          <a:off x="4404" y="1733397"/>
          <a:ext cx="2648701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The CMPIT and the future CMA will be reaching out to potential stakeholders for consultation on the regulatory framework and market development strategies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Actively participate in such consultations to shape the future of the Ethiopian capital markets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>
            <a:latin typeface="Arial Narrow" panose="020B0606020202030204" pitchFamily="34" charset="0"/>
          </a:endParaRPr>
        </a:p>
      </dsp:txBody>
      <dsp:txXfrm>
        <a:off x="4404" y="1733397"/>
        <a:ext cx="2648701" cy="2854800"/>
      </dsp:txXfrm>
    </dsp:sp>
    <dsp:sp modelId="{457AC898-EB59-FE4E-95ED-58897F72122C}">
      <dsp:nvSpPr>
        <dsp:cNvPr id="0" name=""/>
        <dsp:cNvSpPr/>
      </dsp:nvSpPr>
      <dsp:spPr>
        <a:xfrm>
          <a:off x="3023924" y="673916"/>
          <a:ext cx="2648701" cy="105948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 Narrow" panose="020B0606020202030204" pitchFamily="34" charset="0"/>
            </a:rPr>
            <a:t>Take part in capacity development efforts</a:t>
          </a:r>
        </a:p>
      </dsp:txBody>
      <dsp:txXfrm>
        <a:off x="3023924" y="673916"/>
        <a:ext cx="2648701" cy="1059480"/>
      </dsp:txXfrm>
    </dsp:sp>
    <dsp:sp modelId="{1E2D8A47-FD22-6844-BAE0-B915E408BE8E}">
      <dsp:nvSpPr>
        <dsp:cNvPr id="0" name=""/>
        <dsp:cNvSpPr/>
      </dsp:nvSpPr>
      <dsp:spPr>
        <a:xfrm>
          <a:off x="3023924" y="1733397"/>
          <a:ext cx="2648701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600" i="0" kern="1200" dirty="0">
              <a:latin typeface="Arial Narrow" panose="020B0606020202030204" pitchFamily="34" charset="0"/>
            </a:rPr>
            <a:t>Aspiring capital markets service providers/professionals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600" i="0" kern="1200" dirty="0">
              <a:latin typeface="Arial Narrow" panose="020B0606020202030204" pitchFamily="34" charset="0"/>
            </a:rPr>
            <a:t>Potential IPO issuers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600" i="0" kern="1200" dirty="0">
              <a:latin typeface="Arial Narrow" panose="020B0606020202030204" pitchFamily="34" charset="0"/>
            </a:rPr>
            <a:t>Potential investors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600" i="0" kern="1200" dirty="0">
              <a:latin typeface="Arial Narrow" panose="020B0606020202030204" pitchFamily="34" charset="0"/>
            </a:rPr>
            <a:t>Academic and training institutions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n-US" sz="1600" i="0" kern="1200" dirty="0">
              <a:latin typeface="Arial Narrow" panose="020B0606020202030204" pitchFamily="34" charset="0"/>
            </a:rPr>
            <a:t>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1600" i="0" kern="1200" dirty="0">
            <a:latin typeface="Arial Narrow" panose="020B0606020202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1600" i="0" kern="1200" dirty="0">
            <a:latin typeface="Arial Narrow" panose="020B0606020202030204" pitchFamily="34" charset="0"/>
          </a:endParaRPr>
        </a:p>
      </dsp:txBody>
      <dsp:txXfrm>
        <a:off x="3023924" y="1733397"/>
        <a:ext cx="2648701" cy="2854800"/>
      </dsp:txXfrm>
    </dsp:sp>
    <dsp:sp modelId="{BE38D4B7-18EB-964E-8DDF-D853CBBF48C6}">
      <dsp:nvSpPr>
        <dsp:cNvPr id="0" name=""/>
        <dsp:cNvSpPr/>
      </dsp:nvSpPr>
      <dsp:spPr>
        <a:xfrm>
          <a:off x="6043444" y="673916"/>
          <a:ext cx="2648701" cy="105948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 Narrow" panose="020B0606020202030204" pitchFamily="34" charset="0"/>
            </a:rPr>
            <a:t>Invest in ESX when launched</a:t>
          </a:r>
        </a:p>
      </dsp:txBody>
      <dsp:txXfrm>
        <a:off x="6043444" y="673916"/>
        <a:ext cx="2648701" cy="1059480"/>
      </dsp:txXfrm>
    </dsp:sp>
    <dsp:sp modelId="{CA8621FF-9014-F34E-8B1D-F5F0D65F0971}">
      <dsp:nvSpPr>
        <dsp:cNvPr id="0" name=""/>
        <dsp:cNvSpPr/>
      </dsp:nvSpPr>
      <dsp:spPr>
        <a:xfrm>
          <a:off x="6043444" y="1733397"/>
          <a:ext cx="2648701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Financial institutions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Future market intermediaries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Even individual investors</a:t>
          </a:r>
        </a:p>
      </dsp:txBody>
      <dsp:txXfrm>
        <a:off x="6043444" y="1733397"/>
        <a:ext cx="2648701" cy="2854800"/>
      </dsp:txXfrm>
    </dsp:sp>
    <dsp:sp modelId="{5A6C7DF8-3900-DF4C-9B0F-B56559B777C2}">
      <dsp:nvSpPr>
        <dsp:cNvPr id="0" name=""/>
        <dsp:cNvSpPr/>
      </dsp:nvSpPr>
      <dsp:spPr>
        <a:xfrm>
          <a:off x="9062964" y="673916"/>
          <a:ext cx="2648701" cy="105948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+mn-cs"/>
            </a:rPr>
            <a:t>Be the first to list your company on the Exchange</a:t>
          </a:r>
        </a:p>
      </dsp:txBody>
      <dsp:txXfrm>
        <a:off x="9062964" y="673916"/>
        <a:ext cx="2648701" cy="1059480"/>
      </dsp:txXfrm>
    </dsp:sp>
    <dsp:sp modelId="{08627BE0-72FE-A849-B16E-DE29B4368BFB}">
      <dsp:nvSpPr>
        <dsp:cNvPr id="0" name=""/>
        <dsp:cNvSpPr/>
      </dsp:nvSpPr>
      <dsp:spPr>
        <a:xfrm>
          <a:off x="9062964" y="1733397"/>
          <a:ext cx="2648701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Financial institutions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MNCs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 Narrow" panose="020B0606020202030204" pitchFamily="34" charset="0"/>
            </a:rPr>
            <a:t>Non-financial PLCs </a:t>
          </a:r>
        </a:p>
      </dsp:txBody>
      <dsp:txXfrm>
        <a:off x="9062964" y="1733397"/>
        <a:ext cx="2648701" cy="2854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C2F80-4E97-494F-8EE3-83744BF5451D}" type="datetimeFigureOut">
              <a:rPr lang="en-US" smtClean="0"/>
              <a:t>1/14/22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D4024-071E-45DE-A62D-C4A55A53E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612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81032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B94B5-B4C2-4364-B24E-77A3E4CA47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33918A-F5A2-4D6D-8B89-CF479AAE6D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FFA4E-2BDA-4E00-827F-8E95FE22E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1148-5C6D-43DB-9E96-2BDB6EDC3073}" type="datetimeFigureOut">
              <a:rPr lang="en-US" smtClean="0"/>
              <a:t>1/14/22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530AD-6417-443F-A5E2-DFFCBC457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A24DA-B741-4C5F-86E1-04E76460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A38-B1F3-4274-9EE1-44D90E400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80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18961-5516-4222-BB01-6185B9F3E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8079ED-294A-4C41-AB9C-19F64DB6B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B5B18-E2BD-482D-B08F-4094486E0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1148-5C6D-43DB-9E96-2BDB6EDC3073}" type="datetimeFigureOut">
              <a:rPr lang="en-US" smtClean="0"/>
              <a:t>1/14/22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69DCB-2EC5-45EC-8B7A-9EE940401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E5579-9237-407E-96E0-9EB7AE080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A38-B1F3-4274-9EE1-44D90E400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9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15CB86-C7FF-47E3-B4BD-6153E6E9D9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9BD7E8-6AD5-4502-AD90-FAD6B5AD1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ABDC5-6FDB-4AF8-B6CA-D2B09F5F4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1148-5C6D-43DB-9E96-2BDB6EDC3073}" type="datetimeFigureOut">
              <a:rPr lang="en-US" smtClean="0"/>
              <a:t>1/14/22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4A355-6D66-489B-97FF-E27BF0F01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43063-0287-451C-97CB-2CA3F9C6C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A38-B1F3-4274-9EE1-44D90E400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9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C2D2-D7CE-42D2-89AD-6DB7B072D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A74D3-454D-4C16-A723-25E212E67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E84B8F-1E61-4D12-B1D1-7E2E32ACB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1148-5C6D-43DB-9E96-2BDB6EDC3073}" type="datetimeFigureOut">
              <a:rPr lang="en-US" smtClean="0"/>
              <a:t>1/14/22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C0879-6972-4EA1-8221-D8758E1AB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42107-D73E-4E0F-BC53-94AF736CA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A38-B1F3-4274-9EE1-44D90E400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78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B3E40-3105-4E82-A983-6E419E037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AF7775-3597-420A-999B-777D6C0A7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B1B46-4EF8-4854-9201-E072DB0BE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1148-5C6D-43DB-9E96-2BDB6EDC3073}" type="datetimeFigureOut">
              <a:rPr lang="en-US" smtClean="0"/>
              <a:t>1/14/22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251C7-187C-4F20-945A-8910A4700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C55995-83FC-4FEB-93F2-E485F8E00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A38-B1F3-4274-9EE1-44D90E400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31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9FBF7-9031-4777-ACDF-7B306332D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D358E-913A-4FE3-88DA-0730B4525E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DDB760-3905-4510-B7C0-E08C36C3CF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8CED35-3CA5-4447-8DC6-80DFDF1B7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1148-5C6D-43DB-9E96-2BDB6EDC3073}" type="datetimeFigureOut">
              <a:rPr lang="en-US" smtClean="0"/>
              <a:t>1/14/22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7C706F-869B-426D-A544-1B7F9395B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66587-2FAB-47DC-9F8B-1786C44F8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A38-B1F3-4274-9EE1-44D90E400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0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9984B-A9D2-49D8-8313-096A37BE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2873A5-7A41-4286-8722-B98ED8773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37EEA9-B5E9-46B7-B82E-6E46AF70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3394F5-5D56-42D4-A912-918F9DEEB1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8925DB-B9B8-4830-BD68-27FA2E3BBB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46BD4C-2422-4EB7-A551-EDB22041A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1148-5C6D-43DB-9E96-2BDB6EDC3073}" type="datetimeFigureOut">
              <a:rPr lang="en-US" smtClean="0"/>
              <a:t>1/14/22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1FB8F7-AABE-4ACA-9258-09266C90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5B0393-D9A9-4FF5-B82D-860ED92AE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A38-B1F3-4274-9EE1-44D90E400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3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43AC3-77E0-4799-AFA5-BDB379D88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C4AE60-845A-4DC4-9CC5-1D6D535D5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1148-5C6D-43DB-9E96-2BDB6EDC3073}" type="datetimeFigureOut">
              <a:rPr lang="en-US" smtClean="0"/>
              <a:t>1/14/22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3C4EC7-0636-4209-9A40-B0489E0E0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685B8A-E8B1-42EB-98D0-654405CE0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A38-B1F3-4274-9EE1-44D90E400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85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C3A4EC-C58B-4745-958A-90E543943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1148-5C6D-43DB-9E96-2BDB6EDC3073}" type="datetimeFigureOut">
              <a:rPr lang="en-US" smtClean="0"/>
              <a:t>1/14/22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559868-52CF-4ABA-808F-DA34278FB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AA15CB-6C5F-4D4B-AECE-61B4A57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A38-B1F3-4274-9EE1-44D90E400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23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49574-B486-4907-A88D-E50F0EA38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F9359-40C4-4375-8530-5C44F1F1E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24D3F4-5257-40E3-B537-6F0BA725B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F7FAF3-709E-4781-BAA2-66D0A68C4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1148-5C6D-43DB-9E96-2BDB6EDC3073}" type="datetimeFigureOut">
              <a:rPr lang="en-US" smtClean="0"/>
              <a:t>1/14/22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1BC6D1-E38F-4BEE-931A-F57FE4593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05DD8E-1AA1-47BC-89CC-4289CBA7D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A38-B1F3-4274-9EE1-44D90E400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45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29A29-4E63-4122-A019-35C6006EB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D18EE-C470-49F2-9709-CC593B0ED2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5111F2-C9FF-488B-8C8A-01934E4A5F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DDD5A-513A-47F5-8FAE-FA1121EBB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1148-5C6D-43DB-9E96-2BDB6EDC3073}" type="datetimeFigureOut">
              <a:rPr lang="en-US" smtClean="0"/>
              <a:t>1/14/22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53B6D8-5502-42AB-BDBB-7F9756817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81D46-EB95-4FEE-8038-FC4FC3136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A38-B1F3-4274-9EE1-44D90E400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2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F33ED1-06C3-4A66-842D-BFA7A6521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65A1A4-5744-4FE3-A487-8AC4C025D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07A7C-502C-4152-97C9-12D54F8D7D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21148-5C6D-43DB-9E96-2BDB6EDC3073}" type="datetimeFigureOut">
              <a:rPr lang="en-US" smtClean="0"/>
              <a:t>1/14/22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E1988-5F6F-4045-99EC-4D9AAFA013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B16E3-CC3D-43F8-B7FB-E029401B5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6CA38-B1F3-4274-9EE1-44D90E400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2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jp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1">
            <a:extLst>
              <a:ext uri="{FF2B5EF4-FFF2-40B4-BE49-F238E27FC236}">
                <a16:creationId xmlns:a16="http://schemas.microsoft.com/office/drawing/2014/main" id="{27BDFED6-6E33-4606-AFE2-886ADB1C0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2AB6751E-0FE4-475F-9C4F-C625573DB5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7" r="-1" b="1592"/>
          <a:stretch/>
        </p:blipFill>
        <p:spPr>
          <a:xfrm>
            <a:off x="4547937" y="2"/>
            <a:ext cx="7644062" cy="3681406"/>
          </a:xfrm>
          <a:prstGeom prst="rect">
            <a:avLst/>
          </a:prstGeom>
        </p:spPr>
      </p:pic>
      <p:pic>
        <p:nvPicPr>
          <p:cNvPr id="7" name="Picture 6" descr="A picture containing sitting, circuit, city&#10;&#10;Description automatically generated">
            <a:extLst>
              <a:ext uri="{FF2B5EF4-FFF2-40B4-BE49-F238E27FC236}">
                <a16:creationId xmlns:a16="http://schemas.microsoft.com/office/drawing/2014/main" id="{F6E5120C-0CF9-4590-8AC3-7D95EA0E023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57" r="-1" b="14852"/>
          <a:stretch/>
        </p:blipFill>
        <p:spPr>
          <a:xfrm>
            <a:off x="4547938" y="3681409"/>
            <a:ext cx="7644062" cy="3176595"/>
          </a:xfrm>
          <a:prstGeom prst="rect">
            <a:avLst/>
          </a:prstGeom>
        </p:spPr>
      </p:pic>
      <p:sp>
        <p:nvSpPr>
          <p:cNvPr id="18" name="Rectangle 13">
            <a:extLst>
              <a:ext uri="{FF2B5EF4-FFF2-40B4-BE49-F238E27FC236}">
                <a16:creationId xmlns:a16="http://schemas.microsoft.com/office/drawing/2014/main" id="{890DEF05-784E-4B61-89E4-04C4ECF4E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6000">
                <a:schemeClr val="tx1">
                  <a:lumMod val="95000"/>
                  <a:lumOff val="5000"/>
                </a:schemeClr>
              </a:gs>
              <a:gs pos="81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8BF44E-117E-405D-B9D4-59BC0E1624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645" y="1052130"/>
            <a:ext cx="7644062" cy="1679567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solidFill>
                  <a:schemeClr val="bg1"/>
                </a:solidFill>
                <a:latin typeface="Arial Narrow" panose="020B0606020202030204" pitchFamily="34" charset="0"/>
              </a:rPr>
              <a:t>THE ETHIOPIA CAPITAL MARKETS DEVELOPMENT AGENDA: PROGRESS AND PROSPECTS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91CB26-1BD7-45F1-9D26-C2AEAF133A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44" y="5334006"/>
            <a:ext cx="6635955" cy="1269994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</a:rPr>
              <a:t>Capital Markets Project Implementation Team (CMPIT)</a:t>
            </a:r>
          </a:p>
          <a:p>
            <a:pPr algn="l"/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</a:rPr>
              <a:t>National Bank of Ethiopia </a:t>
            </a:r>
          </a:p>
          <a:p>
            <a:pPr algn="l"/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</a:rPr>
              <a:t>January 2022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41BAEC7-F7B0-4224-8B18-8F74B7D87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3681408"/>
            <a:ext cx="113537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3947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81B56C-CF21-49BC-80C0-12005D45B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en-US" sz="3800" dirty="0">
                <a:solidFill>
                  <a:srgbClr val="FFFFFF"/>
                </a:solidFill>
                <a:latin typeface="Arial Narrow" panose="020B0606020202030204" pitchFamily="34" charset="0"/>
              </a:rPr>
              <a:t>Outline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9" name="Content Placeholder 2">
            <a:extLst>
              <a:ext uri="{FF2B5EF4-FFF2-40B4-BE49-F238E27FC236}">
                <a16:creationId xmlns:a16="http://schemas.microsoft.com/office/drawing/2014/main" id="{2FF5F75F-55B1-43A0-AE7B-FCE6DE6C90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141264"/>
              </p:ext>
            </p:extLst>
          </p:nvPr>
        </p:nvGraphicFramePr>
        <p:xfrm>
          <a:off x="4377169" y="529088"/>
          <a:ext cx="7176476" cy="586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758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E4BD2E4-37D0-414B-BD94-8697F70755D0}"/>
              </a:ext>
            </a:extLst>
          </p:cNvPr>
          <p:cNvCxnSpPr/>
          <p:nvPr/>
        </p:nvCxnSpPr>
        <p:spPr>
          <a:xfrm>
            <a:off x="10743471" y="662985"/>
            <a:ext cx="97087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10BE8FE9-B21B-445F-A540-EDAA5AA5CF53}"/>
              </a:ext>
            </a:extLst>
          </p:cNvPr>
          <p:cNvSpPr/>
          <p:nvPr/>
        </p:nvSpPr>
        <p:spPr>
          <a:xfrm>
            <a:off x="184449" y="163777"/>
            <a:ext cx="11033219" cy="950273"/>
          </a:xfrm>
          <a:prstGeom prst="roundRect">
            <a:avLst>
              <a:gd name="adj" fmla="val 4647"/>
            </a:avLst>
          </a:prstGeom>
          <a:solidFill>
            <a:srgbClr val="034B64"/>
          </a:solidFill>
          <a:ln w="19050">
            <a:solidFill>
              <a:srgbClr val="034B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625478"/>
            <a:r>
              <a:rPr lang="en-GB" sz="3000" b="1" dirty="0">
                <a:solidFill>
                  <a:srgbClr val="FFFFFF"/>
                </a:solidFill>
                <a:latin typeface="Arial Narrow" panose="020B0606020202030204" pitchFamily="34" charset="0"/>
                <a:cs typeface="Segoe UI" panose="020B0502040204020203" pitchFamily="34" charset="0"/>
                <a:sym typeface="Barlow"/>
              </a:rPr>
              <a:t>Background⏤ </a:t>
            </a:r>
            <a:r>
              <a:rPr lang="en-US" sz="2800" i="1" dirty="0">
                <a:solidFill>
                  <a:schemeClr val="bg1"/>
                </a:solidFill>
                <a:latin typeface="Arial Narrow" panose="020B0606020202030204" pitchFamily="34" charset="0"/>
                <a:cs typeface="Segoe UI" panose="020B0502040204020203" pitchFamily="34" charset="0"/>
              </a:rPr>
              <a:t>Developing financial markets is one of the priorities of the HERP    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CB6F8A4-DDAA-4A8D-9FD2-E3D7630E83B0}"/>
              </a:ext>
            </a:extLst>
          </p:cNvPr>
          <p:cNvGrpSpPr/>
          <p:nvPr/>
        </p:nvGrpSpPr>
        <p:grpSpPr>
          <a:xfrm>
            <a:off x="11418340" y="425204"/>
            <a:ext cx="560571" cy="488117"/>
            <a:chOff x="8563755" y="318903"/>
            <a:chExt cx="420428" cy="366088"/>
          </a:xfrm>
        </p:grpSpPr>
        <p:sp>
          <p:nvSpPr>
            <p:cNvPr id="26" name="Rectangle: Rounded Corners 10">
              <a:extLst>
                <a:ext uri="{FF2B5EF4-FFF2-40B4-BE49-F238E27FC236}">
                  <a16:creationId xmlns:a16="http://schemas.microsoft.com/office/drawing/2014/main" id="{5DC1C8F5-9074-4B33-96EE-84D5A3788296}"/>
                </a:ext>
              </a:extLst>
            </p:cNvPr>
            <p:cNvSpPr/>
            <p:nvPr/>
          </p:nvSpPr>
          <p:spPr>
            <a:xfrm rot="18900000">
              <a:off x="8563755" y="318903"/>
              <a:ext cx="366088" cy="366088"/>
            </a:xfrm>
            <a:prstGeom prst="roundRect">
              <a:avLst/>
            </a:prstGeom>
            <a:solidFill>
              <a:srgbClr val="034B64"/>
            </a:solidFill>
            <a:ln w="18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377">
                <a:defRPr/>
              </a:pPr>
              <a:endParaRPr lang="en-US" sz="1620" dirty="0">
                <a:solidFill>
                  <a:srgbClr val="00000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7" name="Rectangle: Rounded Corners 11">
              <a:extLst>
                <a:ext uri="{FF2B5EF4-FFF2-40B4-BE49-F238E27FC236}">
                  <a16:creationId xmlns:a16="http://schemas.microsoft.com/office/drawing/2014/main" id="{FFC74AA8-4E49-4C0F-BC28-696840ECA208}"/>
                </a:ext>
              </a:extLst>
            </p:cNvPr>
            <p:cNvSpPr/>
            <p:nvPr/>
          </p:nvSpPr>
          <p:spPr>
            <a:xfrm rot="18900000">
              <a:off x="8633399" y="326555"/>
              <a:ext cx="350784" cy="350784"/>
            </a:xfrm>
            <a:prstGeom prst="roundRect">
              <a:avLst/>
            </a:pr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26200">
                  <a:srgbClr val="377B86"/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/>
                </a:gs>
              </a:gsLst>
              <a:path path="circle">
                <a:fillToRect l="100000" t="100000"/>
              </a:path>
              <a:tileRect r="-100000" b="-100000"/>
            </a:gradFill>
            <a:ln w="180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1620" dirty="0">
                <a:solidFill>
                  <a:srgbClr val="000000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201D27D9-300F-420F-AB75-A849221F6558}"/>
                </a:ext>
              </a:extLst>
            </p:cNvPr>
            <p:cNvGrpSpPr/>
            <p:nvPr/>
          </p:nvGrpSpPr>
          <p:grpSpPr>
            <a:xfrm>
              <a:off x="8715521" y="415630"/>
              <a:ext cx="166991" cy="155987"/>
              <a:chOff x="4141788" y="3251201"/>
              <a:chExt cx="346075" cy="355600"/>
            </a:xfrm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2DE5C6D-2B8F-4A4E-B41E-440FCC7467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1788" y="3251201"/>
                <a:ext cx="196850" cy="46038"/>
              </a:xfrm>
              <a:prstGeom prst="rect">
                <a:avLst/>
              </a:pr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400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D2CF7EDB-33FF-4921-BA05-88115B483E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2600" y="3436938"/>
                <a:ext cx="195263" cy="46038"/>
              </a:xfrm>
              <a:prstGeom prst="rect">
                <a:avLst/>
              </a:pr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400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EDC5F032-D2C9-4669-AA83-5C57E0A001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2600" y="3560763"/>
                <a:ext cx="195263" cy="46038"/>
              </a:xfrm>
              <a:prstGeom prst="rect">
                <a:avLst/>
              </a:pr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400"/>
              </a:p>
            </p:txBody>
          </p:sp>
          <p:sp>
            <p:nvSpPr>
              <p:cNvPr id="32" name="Line 21">
                <a:extLst>
                  <a:ext uri="{FF2B5EF4-FFF2-40B4-BE49-F238E27FC236}">
                    <a16:creationId xmlns:a16="http://schemas.microsoft.com/office/drawing/2014/main" id="{1C2FEBCF-7DC0-41D8-8DF5-5ADFF943D6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7375" y="3482976"/>
                <a:ext cx="0" cy="77788"/>
              </a:xfrm>
              <a:prstGeom prst="line">
                <a:avLst/>
              </a:pr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400"/>
              </a:p>
            </p:txBody>
          </p:sp>
          <p:sp>
            <p:nvSpPr>
              <p:cNvPr id="33" name="Freeform 213">
                <a:extLst>
                  <a:ext uri="{FF2B5EF4-FFF2-40B4-BE49-F238E27FC236}">
                    <a16:creationId xmlns:a16="http://schemas.microsoft.com/office/drawing/2014/main" id="{C092248E-1B7F-4DC4-8AE6-0798078353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8149" y="3297236"/>
                <a:ext cx="149224" cy="139700"/>
              </a:xfrm>
              <a:custGeom>
                <a:avLst/>
                <a:gdLst>
                  <a:gd name="T0" fmla="*/ 0 w 40"/>
                  <a:gd name="T1" fmla="*/ 0 h 36"/>
                  <a:gd name="T2" fmla="*/ 0 w 40"/>
                  <a:gd name="T3" fmla="*/ 18 h 36"/>
                  <a:gd name="T4" fmla="*/ 6 w 40"/>
                  <a:gd name="T5" fmla="*/ 24 h 36"/>
                  <a:gd name="T6" fmla="*/ 34 w 40"/>
                  <a:gd name="T7" fmla="*/ 24 h 36"/>
                  <a:gd name="T8" fmla="*/ 40 w 40"/>
                  <a:gd name="T9" fmla="*/ 30 h 36"/>
                  <a:gd name="T10" fmla="*/ 40 w 40"/>
                  <a:gd name="T11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" h="36">
                    <a:moveTo>
                      <a:pt x="0" y="0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21"/>
                      <a:pt x="3" y="24"/>
                      <a:pt x="6" y="24"/>
                    </a:cubicBezTo>
                    <a:cubicBezTo>
                      <a:pt x="34" y="24"/>
                      <a:pt x="34" y="24"/>
                      <a:pt x="34" y="24"/>
                    </a:cubicBezTo>
                    <a:cubicBezTo>
                      <a:pt x="37" y="24"/>
                      <a:pt x="40" y="27"/>
                      <a:pt x="40" y="30"/>
                    </a:cubicBezTo>
                    <a:cubicBezTo>
                      <a:pt x="40" y="36"/>
                      <a:pt x="40" y="36"/>
                      <a:pt x="40" y="36"/>
                    </a:cubicBezTo>
                  </a:path>
                </a:pathLst>
              </a:cu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400" dirty="0"/>
              </a:p>
            </p:txBody>
          </p:sp>
        </p:grp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C1A34CB8-1B9D-4C13-83C5-BDCB3A3845AC}"/>
              </a:ext>
            </a:extLst>
          </p:cNvPr>
          <p:cNvSpPr/>
          <p:nvPr/>
        </p:nvSpPr>
        <p:spPr>
          <a:xfrm>
            <a:off x="238861" y="1195935"/>
            <a:ext cx="10924394" cy="53777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306898" indent="-309026">
              <a:lnSpc>
                <a:spcPct val="150000"/>
              </a:lnSpc>
              <a:buClr>
                <a:srgbClr val="034B64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34B64"/>
                </a:solidFill>
                <a:latin typeface="Arial Narrow" panose="020B0606020202030204" pitchFamily="34" charset="0"/>
                <a:cs typeface="Segoe UI" panose="020B0502040204020203" pitchFamily="34" charset="0"/>
              </a:rPr>
              <a:t>Capital markets help mobilize domestic saving thereby</a:t>
            </a:r>
          </a:p>
          <a:p>
            <a:pPr marL="764098" lvl="1" indent="-309026">
              <a:lnSpc>
                <a:spcPct val="150000"/>
              </a:lnSpc>
              <a:buClr>
                <a:srgbClr val="034B64"/>
              </a:buCl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rgbClr val="034B64"/>
                </a:solidFill>
                <a:latin typeface="Arial Narrow" panose="020B0606020202030204" pitchFamily="34" charset="0"/>
                <a:cs typeface="Segoe UI" panose="020B0502040204020203" pitchFamily="34" charset="0"/>
              </a:rPr>
              <a:t>Creating liquidity in the economy, and</a:t>
            </a:r>
          </a:p>
          <a:p>
            <a:pPr marL="764098" lvl="1" indent="-309026">
              <a:lnSpc>
                <a:spcPct val="150000"/>
              </a:lnSpc>
              <a:buClr>
                <a:srgbClr val="034B64"/>
              </a:buCl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rgbClr val="034B64"/>
                </a:solidFill>
                <a:latin typeface="Arial Narrow" panose="020B0606020202030204" pitchFamily="34" charset="0"/>
                <a:cs typeface="Segoe UI" panose="020B0502040204020203" pitchFamily="34" charset="0"/>
              </a:rPr>
              <a:t>Reducing the need for reliance on foreign capital</a:t>
            </a:r>
          </a:p>
          <a:p>
            <a:pPr marL="344488" indent="-344488">
              <a:lnSpc>
                <a:spcPct val="150000"/>
              </a:lnSpc>
              <a:buClr>
                <a:srgbClr val="034B64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34B64"/>
                </a:solidFill>
                <a:latin typeface="Arial Narrow" panose="020B0606020202030204" pitchFamily="34" charset="0"/>
                <a:cs typeface="Segoe UI" panose="020B0502040204020203" pitchFamily="34" charset="0"/>
              </a:rPr>
              <a:t>Capital markets help investors raise long-term finance for investment</a:t>
            </a:r>
          </a:p>
          <a:p>
            <a:pPr marL="801688" lvl="1" indent="-344488">
              <a:lnSpc>
                <a:spcPct val="150000"/>
              </a:lnSpc>
              <a:buClr>
                <a:srgbClr val="034B64"/>
              </a:buCl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rgbClr val="034B64"/>
                </a:solidFill>
                <a:latin typeface="Arial Narrow" panose="020B0606020202030204" pitchFamily="34" charset="0"/>
                <a:cs typeface="Segoe UI" panose="020B0502040204020203" pitchFamily="34" charset="0"/>
              </a:rPr>
              <a:t>The Ethiopian economy still relies on traditional bank financing; but banks intermediate mostly short-term financing </a:t>
            </a:r>
          </a:p>
          <a:p>
            <a:pPr marL="344488" indent="-344488">
              <a:lnSpc>
                <a:spcPct val="150000"/>
              </a:lnSpc>
              <a:buClr>
                <a:srgbClr val="034B64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34B64"/>
                </a:solidFill>
                <a:latin typeface="Arial Narrow" panose="020B0606020202030204" pitchFamily="34" charset="0"/>
                <a:cs typeface="Segoe UI" panose="020B0502040204020203" pitchFamily="34" charset="0"/>
              </a:rPr>
              <a:t>Markets foster price discovery and allocate finance more efficiently in the economy</a:t>
            </a:r>
          </a:p>
          <a:p>
            <a:pPr marL="344488" indent="-344488">
              <a:lnSpc>
                <a:spcPct val="150000"/>
              </a:lnSpc>
              <a:buClr>
                <a:srgbClr val="034B64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34B64"/>
                </a:solidFill>
                <a:latin typeface="Arial Narrow" panose="020B0606020202030204" pitchFamily="34" charset="0"/>
                <a:cs typeface="Segoe UI" panose="020B0502040204020203" pitchFamily="34" charset="0"/>
              </a:rPr>
              <a:t>Capital markets help improve macroeconomic and risk management  </a:t>
            </a:r>
          </a:p>
          <a:p>
            <a:pPr marL="344488" indent="-344488">
              <a:lnSpc>
                <a:spcPct val="150000"/>
              </a:lnSpc>
              <a:buClr>
                <a:srgbClr val="034B64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34B64"/>
                </a:solidFill>
                <a:latin typeface="Arial Narrow" panose="020B0606020202030204" pitchFamily="34" charset="0"/>
                <a:cs typeface="Segoe UI" panose="020B0502040204020203" pitchFamily="34" charset="0"/>
              </a:rPr>
              <a:t>Hence, development of financial markets would help achieve the HERP objectives of correcting macroeconomic imbalances, rebalancing growth, and enhancing productivity</a:t>
            </a:r>
          </a:p>
        </p:txBody>
      </p:sp>
    </p:spTree>
    <p:extLst>
      <p:ext uri="{BB962C8B-B14F-4D97-AF65-F5344CB8AC3E}">
        <p14:creationId xmlns:p14="http://schemas.microsoft.com/office/powerpoint/2010/main" val="289167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C7208CF-2B51-44E2-AB5C-F857A672E5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9321926"/>
              </p:ext>
            </p:extLst>
          </p:nvPr>
        </p:nvGraphicFramePr>
        <p:xfrm>
          <a:off x="57508" y="1290780"/>
          <a:ext cx="12018270" cy="5567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AA407FAA-0747-4184-8E87-A657147A3177}"/>
              </a:ext>
            </a:extLst>
          </p:cNvPr>
          <p:cNvGrpSpPr/>
          <p:nvPr/>
        </p:nvGrpSpPr>
        <p:grpSpPr>
          <a:xfrm>
            <a:off x="0" y="107465"/>
            <a:ext cx="11972590" cy="950273"/>
            <a:chOff x="6321" y="163777"/>
            <a:chExt cx="11972590" cy="950273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3FA1F10-8354-4DF8-868E-1479241DEAB0}"/>
                </a:ext>
              </a:extLst>
            </p:cNvPr>
            <p:cNvCxnSpPr/>
            <p:nvPr/>
          </p:nvCxnSpPr>
          <p:spPr>
            <a:xfrm>
              <a:off x="10743471" y="662985"/>
              <a:ext cx="97087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F54ABA05-7C63-4BB4-8E46-E1DFCAFB5714}"/>
                </a:ext>
              </a:extLst>
            </p:cNvPr>
            <p:cNvGrpSpPr/>
            <p:nvPr/>
          </p:nvGrpSpPr>
          <p:grpSpPr>
            <a:xfrm>
              <a:off x="11418340" y="425204"/>
              <a:ext cx="560571" cy="488117"/>
              <a:chOff x="8563755" y="318903"/>
              <a:chExt cx="420428" cy="366088"/>
            </a:xfrm>
          </p:grpSpPr>
          <p:sp>
            <p:nvSpPr>
              <p:cNvPr id="23" name="Rectangle: Rounded Corners 10">
                <a:extLst>
                  <a:ext uri="{FF2B5EF4-FFF2-40B4-BE49-F238E27FC236}">
                    <a16:creationId xmlns:a16="http://schemas.microsoft.com/office/drawing/2014/main" id="{7F5751D6-B4DE-48D9-9977-D0651D16D979}"/>
                  </a:ext>
                </a:extLst>
              </p:cNvPr>
              <p:cNvSpPr/>
              <p:nvPr/>
            </p:nvSpPr>
            <p:spPr>
              <a:xfrm rot="18900000">
                <a:off x="8563755" y="318903"/>
                <a:ext cx="366088" cy="366088"/>
              </a:xfrm>
              <a:prstGeom prst="roundRect">
                <a:avLst/>
              </a:prstGeom>
              <a:solidFill>
                <a:srgbClr val="034B64"/>
              </a:solidFill>
              <a:ln w="180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377">
                  <a:defRPr/>
                </a:pPr>
                <a:endParaRPr lang="en-US" sz="162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24" name="Rectangle: Rounded Corners 11">
                <a:extLst>
                  <a:ext uri="{FF2B5EF4-FFF2-40B4-BE49-F238E27FC236}">
                    <a16:creationId xmlns:a16="http://schemas.microsoft.com/office/drawing/2014/main" id="{FF883F2F-65DA-477B-B61F-AF38359B4F92}"/>
                  </a:ext>
                </a:extLst>
              </p:cNvPr>
              <p:cNvSpPr/>
              <p:nvPr/>
            </p:nvSpPr>
            <p:spPr>
              <a:xfrm rot="18900000">
                <a:off x="8633399" y="326555"/>
                <a:ext cx="350784" cy="350784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4">
                      <a:shade val="30000"/>
                      <a:satMod val="115000"/>
                    </a:schemeClr>
                  </a:gs>
                  <a:gs pos="26200">
                    <a:srgbClr val="377B86"/>
                  </a:gs>
                  <a:gs pos="50000">
                    <a:schemeClr val="accent4">
                      <a:shade val="67500"/>
                      <a:satMod val="115000"/>
                    </a:schemeClr>
                  </a:gs>
                  <a:gs pos="100000">
                    <a:schemeClr val="accent4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80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77">
                  <a:defRPr/>
                </a:pPr>
                <a:endParaRPr lang="en-US" sz="162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2F823326-360A-46D1-9EDA-0A0D0164A5B0}"/>
                  </a:ext>
                </a:extLst>
              </p:cNvPr>
              <p:cNvGrpSpPr/>
              <p:nvPr/>
            </p:nvGrpSpPr>
            <p:grpSpPr>
              <a:xfrm>
                <a:off x="8715533" y="415629"/>
                <a:ext cx="166992" cy="155987"/>
                <a:chOff x="4141788" y="3251201"/>
                <a:chExt cx="346075" cy="355600"/>
              </a:xfrm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63A9BCD2-2CF2-4797-B944-D77D2E6B20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41788" y="3251201"/>
                  <a:ext cx="196850" cy="46038"/>
                </a:xfrm>
                <a:prstGeom prst="rect">
                  <a:avLst/>
                </a:pr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FE0C2D19-9ABA-4428-85D1-DEE7855C51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2600" y="3436938"/>
                  <a:ext cx="195263" cy="46038"/>
                </a:xfrm>
                <a:prstGeom prst="rect">
                  <a:avLst/>
                </a:pr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  <p:sp>
              <p:nvSpPr>
                <p:cNvPr id="28" name="Rectangle 27">
                  <a:extLst>
                    <a:ext uri="{FF2B5EF4-FFF2-40B4-BE49-F238E27FC236}">
                      <a16:creationId xmlns:a16="http://schemas.microsoft.com/office/drawing/2014/main" id="{49A510A8-C303-485C-AA79-136D3F803F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2600" y="3560763"/>
                  <a:ext cx="195263" cy="46038"/>
                </a:xfrm>
                <a:prstGeom prst="rect">
                  <a:avLst/>
                </a:pr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  <p:sp>
              <p:nvSpPr>
                <p:cNvPr id="29" name="Line 21">
                  <a:extLst>
                    <a:ext uri="{FF2B5EF4-FFF2-40B4-BE49-F238E27FC236}">
                      <a16:creationId xmlns:a16="http://schemas.microsoft.com/office/drawing/2014/main" id="{8F12C09E-84D2-4B51-B54D-7C526CB006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97375" y="3482976"/>
                  <a:ext cx="0" cy="77788"/>
                </a:xfrm>
                <a:prstGeom prst="line">
                  <a:avLst/>
                </a:pr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  <p:sp>
              <p:nvSpPr>
                <p:cNvPr id="30" name="Freeform 213">
                  <a:extLst>
                    <a:ext uri="{FF2B5EF4-FFF2-40B4-BE49-F238E27FC236}">
                      <a16:creationId xmlns:a16="http://schemas.microsoft.com/office/drawing/2014/main" id="{84D3254D-5341-4B1F-A571-5DBAED3AE1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48149" y="3297236"/>
                  <a:ext cx="149224" cy="139700"/>
                </a:xfrm>
                <a:custGeom>
                  <a:avLst/>
                  <a:gdLst>
                    <a:gd name="T0" fmla="*/ 0 w 40"/>
                    <a:gd name="T1" fmla="*/ 0 h 36"/>
                    <a:gd name="T2" fmla="*/ 0 w 40"/>
                    <a:gd name="T3" fmla="*/ 18 h 36"/>
                    <a:gd name="T4" fmla="*/ 6 w 40"/>
                    <a:gd name="T5" fmla="*/ 24 h 36"/>
                    <a:gd name="T6" fmla="*/ 34 w 40"/>
                    <a:gd name="T7" fmla="*/ 24 h 36"/>
                    <a:gd name="T8" fmla="*/ 40 w 40"/>
                    <a:gd name="T9" fmla="*/ 30 h 36"/>
                    <a:gd name="T10" fmla="*/ 40 w 40"/>
                    <a:gd name="T11" fmla="*/ 36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0" h="36">
                      <a:moveTo>
                        <a:pt x="0" y="0"/>
                      </a:moveTo>
                      <a:cubicBezTo>
                        <a:pt x="0" y="18"/>
                        <a:pt x="0" y="18"/>
                        <a:pt x="0" y="18"/>
                      </a:cubicBezTo>
                      <a:cubicBezTo>
                        <a:pt x="0" y="21"/>
                        <a:pt x="3" y="24"/>
                        <a:pt x="6" y="24"/>
                      </a:cubicBezTo>
                      <a:cubicBezTo>
                        <a:pt x="34" y="24"/>
                        <a:pt x="34" y="24"/>
                        <a:pt x="34" y="24"/>
                      </a:cubicBezTo>
                      <a:cubicBezTo>
                        <a:pt x="37" y="24"/>
                        <a:pt x="40" y="27"/>
                        <a:pt x="40" y="30"/>
                      </a:cubicBezTo>
                      <a:cubicBezTo>
                        <a:pt x="40" y="36"/>
                        <a:pt x="40" y="36"/>
                        <a:pt x="40" y="36"/>
                      </a:cubicBezTo>
                    </a:path>
                  </a:pathLst>
                </a:cu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</p:grpSp>
        </p:grp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870D2041-5EBA-4ADC-BEFE-AE7A663414D6}"/>
                </a:ext>
              </a:extLst>
            </p:cNvPr>
            <p:cNvSpPr/>
            <p:nvPr/>
          </p:nvSpPr>
          <p:spPr>
            <a:xfrm>
              <a:off x="1670670" y="163777"/>
              <a:ext cx="9546998" cy="950273"/>
            </a:xfrm>
            <a:prstGeom prst="roundRect">
              <a:avLst>
                <a:gd name="adj" fmla="val 4647"/>
              </a:avLst>
            </a:prstGeom>
            <a:solidFill>
              <a:srgbClr val="7030A0">
                <a:alpha val="78842"/>
              </a:srgbClr>
            </a:solidFill>
            <a:ln w="19050">
              <a:solidFill>
                <a:srgbClr val="034B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625478"/>
              <a:r>
                <a:rPr lang="en-GB" sz="3000" b="1" dirty="0">
                  <a:solidFill>
                    <a:srgbClr val="FFFFFF"/>
                  </a:solidFill>
                  <a:latin typeface="Arial Narrow" panose="020B0606020202030204" pitchFamily="34" charset="0"/>
                  <a:cs typeface="Segoe UI" panose="020B0502040204020203" pitchFamily="34" charset="0"/>
                  <a:sym typeface="Barlow"/>
                </a:rPr>
                <a:t>A Roadmap for Development of Capital Markets</a:t>
              </a:r>
            </a:p>
          </p:txBody>
        </p:sp>
        <p:pic>
          <p:nvPicPr>
            <p:cNvPr id="22" name="Picture 21" descr="A picture containing sitting, circuit, city&#10;&#10;Description automatically generated">
              <a:extLst>
                <a:ext uri="{FF2B5EF4-FFF2-40B4-BE49-F238E27FC236}">
                  <a16:creationId xmlns:a16="http://schemas.microsoft.com/office/drawing/2014/main" id="{ACA7A857-F4D3-4F7D-9A09-FE895905996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21" y="163777"/>
              <a:ext cx="1548430" cy="95027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08572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3721C0-A055-4682-BCD1-ACB1E6556D27}"/>
              </a:ext>
            </a:extLst>
          </p:cNvPr>
          <p:cNvSpPr txBox="1"/>
          <p:nvPr/>
        </p:nvSpPr>
        <p:spPr>
          <a:xfrm>
            <a:off x="11645461" y="6418580"/>
            <a:ext cx="4204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8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A825BC9-2307-4BFB-88EA-28669D527A82}"/>
              </a:ext>
            </a:extLst>
          </p:cNvPr>
          <p:cNvGrpSpPr/>
          <p:nvPr/>
        </p:nvGrpSpPr>
        <p:grpSpPr>
          <a:xfrm>
            <a:off x="1173372" y="85336"/>
            <a:ext cx="10797751" cy="950273"/>
            <a:chOff x="1216365" y="95538"/>
            <a:chExt cx="10797751" cy="950273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92C7033D-CF13-4D43-AF23-2927BF3E9C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16365" y="582176"/>
              <a:ext cx="370817" cy="6457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69AABA4-6DDA-4ACC-84D3-7328BDB8516B}"/>
                </a:ext>
              </a:extLst>
            </p:cNvPr>
            <p:cNvCxnSpPr/>
            <p:nvPr/>
          </p:nvCxnSpPr>
          <p:spPr>
            <a:xfrm>
              <a:off x="10591760" y="588633"/>
              <a:ext cx="97087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ABD46DB-46E5-4CD8-880F-7DF5E8E6C00F}"/>
                </a:ext>
              </a:extLst>
            </p:cNvPr>
            <p:cNvGrpSpPr/>
            <p:nvPr/>
          </p:nvGrpSpPr>
          <p:grpSpPr>
            <a:xfrm>
              <a:off x="11453545" y="338641"/>
              <a:ext cx="560571" cy="488117"/>
              <a:chOff x="8563755" y="318903"/>
              <a:chExt cx="420428" cy="366088"/>
            </a:xfrm>
          </p:grpSpPr>
          <p:sp>
            <p:nvSpPr>
              <p:cNvPr id="23" name="Rectangle: Rounded Corners 10">
                <a:extLst>
                  <a:ext uri="{FF2B5EF4-FFF2-40B4-BE49-F238E27FC236}">
                    <a16:creationId xmlns:a16="http://schemas.microsoft.com/office/drawing/2014/main" id="{09AAA636-88C5-460B-A903-22D2295B562C}"/>
                  </a:ext>
                </a:extLst>
              </p:cNvPr>
              <p:cNvSpPr/>
              <p:nvPr/>
            </p:nvSpPr>
            <p:spPr>
              <a:xfrm rot="18900000">
                <a:off x="8563755" y="318903"/>
                <a:ext cx="366088" cy="366088"/>
              </a:xfrm>
              <a:prstGeom prst="roundRect">
                <a:avLst/>
              </a:prstGeom>
              <a:solidFill>
                <a:srgbClr val="034B64"/>
              </a:solidFill>
              <a:ln w="180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377">
                  <a:defRPr/>
                </a:pPr>
                <a:endParaRPr lang="en-US" sz="162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24" name="Rectangle: Rounded Corners 11">
                <a:extLst>
                  <a:ext uri="{FF2B5EF4-FFF2-40B4-BE49-F238E27FC236}">
                    <a16:creationId xmlns:a16="http://schemas.microsoft.com/office/drawing/2014/main" id="{1A9E5011-EBC4-4781-93F8-7E41ECB48A59}"/>
                  </a:ext>
                </a:extLst>
              </p:cNvPr>
              <p:cNvSpPr/>
              <p:nvPr/>
            </p:nvSpPr>
            <p:spPr>
              <a:xfrm rot="18900000">
                <a:off x="8633399" y="326555"/>
                <a:ext cx="350784" cy="350784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4">
                      <a:shade val="30000"/>
                      <a:satMod val="115000"/>
                    </a:schemeClr>
                  </a:gs>
                  <a:gs pos="26200">
                    <a:srgbClr val="377B86"/>
                  </a:gs>
                  <a:gs pos="50000">
                    <a:schemeClr val="accent4">
                      <a:shade val="67500"/>
                      <a:satMod val="115000"/>
                    </a:schemeClr>
                  </a:gs>
                  <a:gs pos="100000">
                    <a:schemeClr val="accent4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80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77">
                  <a:defRPr/>
                </a:pPr>
                <a:endParaRPr lang="en-US" sz="162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8C9F4785-4073-4A2F-ACAF-FF0B8DE09239}"/>
                  </a:ext>
                </a:extLst>
              </p:cNvPr>
              <p:cNvGrpSpPr/>
              <p:nvPr/>
            </p:nvGrpSpPr>
            <p:grpSpPr>
              <a:xfrm>
                <a:off x="8715533" y="415628"/>
                <a:ext cx="166992" cy="155987"/>
                <a:chOff x="4141788" y="3251201"/>
                <a:chExt cx="346075" cy="355600"/>
              </a:xfrm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A49D786D-105A-444A-AA47-AC0AC7701F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41788" y="3251201"/>
                  <a:ext cx="196850" cy="46038"/>
                </a:xfrm>
                <a:prstGeom prst="rect">
                  <a:avLst/>
                </a:pr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2E757ECE-943F-40A1-980C-241ADDE291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2600" y="3436938"/>
                  <a:ext cx="195263" cy="46038"/>
                </a:xfrm>
                <a:prstGeom prst="rect">
                  <a:avLst/>
                </a:pr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  <p:sp>
              <p:nvSpPr>
                <p:cNvPr id="28" name="Rectangle 27">
                  <a:extLst>
                    <a:ext uri="{FF2B5EF4-FFF2-40B4-BE49-F238E27FC236}">
                      <a16:creationId xmlns:a16="http://schemas.microsoft.com/office/drawing/2014/main" id="{1BECE311-68F0-49BA-A171-80F92947D2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2600" y="3560763"/>
                  <a:ext cx="195263" cy="46038"/>
                </a:xfrm>
                <a:prstGeom prst="rect">
                  <a:avLst/>
                </a:pr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  <p:sp>
              <p:nvSpPr>
                <p:cNvPr id="29" name="Line 21">
                  <a:extLst>
                    <a:ext uri="{FF2B5EF4-FFF2-40B4-BE49-F238E27FC236}">
                      <a16:creationId xmlns:a16="http://schemas.microsoft.com/office/drawing/2014/main" id="{CD8CE83E-592C-45A6-9839-F8B6E0A04D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97375" y="3482976"/>
                  <a:ext cx="0" cy="77788"/>
                </a:xfrm>
                <a:prstGeom prst="line">
                  <a:avLst/>
                </a:pr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  <p:sp>
              <p:nvSpPr>
                <p:cNvPr id="30" name="Freeform 213">
                  <a:extLst>
                    <a:ext uri="{FF2B5EF4-FFF2-40B4-BE49-F238E27FC236}">
                      <a16:creationId xmlns:a16="http://schemas.microsoft.com/office/drawing/2014/main" id="{2C18CA9C-EC84-400E-BCD3-082BEE0B101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48149" y="3297236"/>
                  <a:ext cx="149224" cy="139700"/>
                </a:xfrm>
                <a:custGeom>
                  <a:avLst/>
                  <a:gdLst>
                    <a:gd name="T0" fmla="*/ 0 w 40"/>
                    <a:gd name="T1" fmla="*/ 0 h 36"/>
                    <a:gd name="T2" fmla="*/ 0 w 40"/>
                    <a:gd name="T3" fmla="*/ 18 h 36"/>
                    <a:gd name="T4" fmla="*/ 6 w 40"/>
                    <a:gd name="T5" fmla="*/ 24 h 36"/>
                    <a:gd name="T6" fmla="*/ 34 w 40"/>
                    <a:gd name="T7" fmla="*/ 24 h 36"/>
                    <a:gd name="T8" fmla="*/ 40 w 40"/>
                    <a:gd name="T9" fmla="*/ 30 h 36"/>
                    <a:gd name="T10" fmla="*/ 40 w 40"/>
                    <a:gd name="T11" fmla="*/ 36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0" h="36">
                      <a:moveTo>
                        <a:pt x="0" y="0"/>
                      </a:moveTo>
                      <a:cubicBezTo>
                        <a:pt x="0" y="18"/>
                        <a:pt x="0" y="18"/>
                        <a:pt x="0" y="18"/>
                      </a:cubicBezTo>
                      <a:cubicBezTo>
                        <a:pt x="0" y="21"/>
                        <a:pt x="3" y="24"/>
                        <a:pt x="6" y="24"/>
                      </a:cubicBezTo>
                      <a:cubicBezTo>
                        <a:pt x="34" y="24"/>
                        <a:pt x="34" y="24"/>
                        <a:pt x="34" y="24"/>
                      </a:cubicBezTo>
                      <a:cubicBezTo>
                        <a:pt x="37" y="24"/>
                        <a:pt x="40" y="27"/>
                        <a:pt x="40" y="30"/>
                      </a:cubicBezTo>
                      <a:cubicBezTo>
                        <a:pt x="40" y="36"/>
                        <a:pt x="40" y="36"/>
                        <a:pt x="40" y="36"/>
                      </a:cubicBezTo>
                    </a:path>
                  </a:pathLst>
                </a:cu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</p:grpSp>
        </p:grp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2D776E74-64F2-4687-ABFB-BA82F03202AC}"/>
                </a:ext>
              </a:extLst>
            </p:cNvPr>
            <p:cNvSpPr/>
            <p:nvPr/>
          </p:nvSpPr>
          <p:spPr>
            <a:xfrm>
              <a:off x="1489415" y="95538"/>
              <a:ext cx="9724483" cy="950273"/>
            </a:xfrm>
            <a:prstGeom prst="roundRect">
              <a:avLst>
                <a:gd name="adj" fmla="val 4647"/>
              </a:avLst>
            </a:prstGeom>
            <a:solidFill>
              <a:srgbClr val="034B64"/>
            </a:solidFill>
            <a:ln w="19050">
              <a:solidFill>
                <a:srgbClr val="034B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Progress in Implementing the Capital Markets Development Plan</a:t>
              </a:r>
            </a:p>
          </p:txBody>
        </p:sp>
      </p:grpSp>
      <p:graphicFrame>
        <p:nvGraphicFramePr>
          <p:cNvPr id="45" name="Diagram 16">
            <a:extLst>
              <a:ext uri="{FF2B5EF4-FFF2-40B4-BE49-F238E27FC236}">
                <a16:creationId xmlns:a16="http://schemas.microsoft.com/office/drawing/2014/main" id="{78E0D543-0031-B34D-883E-0979912905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8331451"/>
              </p:ext>
            </p:extLst>
          </p:nvPr>
        </p:nvGraphicFramePr>
        <p:xfrm>
          <a:off x="126125" y="1219757"/>
          <a:ext cx="11716071" cy="5262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8" name="Picture 17" descr="A picture containing sitting, circuit, city&#10;&#10;Description automatically generated">
            <a:extLst>
              <a:ext uri="{FF2B5EF4-FFF2-40B4-BE49-F238E27FC236}">
                <a16:creationId xmlns:a16="http://schemas.microsoft.com/office/drawing/2014/main" id="{4EE23586-D130-BD4F-AC6B-E213B78B5EF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336"/>
            <a:ext cx="1393851" cy="950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638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3721C0-A055-4682-BCD1-ACB1E6556D27}"/>
              </a:ext>
            </a:extLst>
          </p:cNvPr>
          <p:cNvSpPr txBox="1"/>
          <p:nvPr/>
        </p:nvSpPr>
        <p:spPr>
          <a:xfrm>
            <a:off x="11645461" y="6418580"/>
            <a:ext cx="4204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8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A825BC9-2307-4BFB-88EA-28669D527A82}"/>
              </a:ext>
            </a:extLst>
          </p:cNvPr>
          <p:cNvGrpSpPr/>
          <p:nvPr/>
        </p:nvGrpSpPr>
        <p:grpSpPr>
          <a:xfrm>
            <a:off x="1173372" y="85336"/>
            <a:ext cx="10797751" cy="950273"/>
            <a:chOff x="1216365" y="95538"/>
            <a:chExt cx="10797751" cy="950273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92C7033D-CF13-4D43-AF23-2927BF3E9C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16365" y="582176"/>
              <a:ext cx="370817" cy="6457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69AABA4-6DDA-4ACC-84D3-7328BDB8516B}"/>
                </a:ext>
              </a:extLst>
            </p:cNvPr>
            <p:cNvCxnSpPr/>
            <p:nvPr/>
          </p:nvCxnSpPr>
          <p:spPr>
            <a:xfrm>
              <a:off x="10591760" y="588633"/>
              <a:ext cx="97087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ABD46DB-46E5-4CD8-880F-7DF5E8E6C00F}"/>
                </a:ext>
              </a:extLst>
            </p:cNvPr>
            <p:cNvGrpSpPr/>
            <p:nvPr/>
          </p:nvGrpSpPr>
          <p:grpSpPr>
            <a:xfrm>
              <a:off x="11453545" y="338641"/>
              <a:ext cx="560571" cy="488117"/>
              <a:chOff x="8563755" y="318903"/>
              <a:chExt cx="420428" cy="366088"/>
            </a:xfrm>
          </p:grpSpPr>
          <p:sp>
            <p:nvSpPr>
              <p:cNvPr id="23" name="Rectangle: Rounded Corners 10">
                <a:extLst>
                  <a:ext uri="{FF2B5EF4-FFF2-40B4-BE49-F238E27FC236}">
                    <a16:creationId xmlns:a16="http://schemas.microsoft.com/office/drawing/2014/main" id="{09AAA636-88C5-460B-A903-22D2295B562C}"/>
                  </a:ext>
                </a:extLst>
              </p:cNvPr>
              <p:cNvSpPr/>
              <p:nvPr/>
            </p:nvSpPr>
            <p:spPr>
              <a:xfrm rot="18900000">
                <a:off x="8563755" y="318903"/>
                <a:ext cx="366088" cy="366088"/>
              </a:xfrm>
              <a:prstGeom prst="roundRect">
                <a:avLst/>
              </a:prstGeom>
              <a:solidFill>
                <a:srgbClr val="034B64"/>
              </a:solidFill>
              <a:ln w="180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377">
                  <a:defRPr/>
                </a:pPr>
                <a:endParaRPr lang="en-US" sz="162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24" name="Rectangle: Rounded Corners 11">
                <a:extLst>
                  <a:ext uri="{FF2B5EF4-FFF2-40B4-BE49-F238E27FC236}">
                    <a16:creationId xmlns:a16="http://schemas.microsoft.com/office/drawing/2014/main" id="{1A9E5011-EBC4-4781-93F8-7E41ECB48A59}"/>
                  </a:ext>
                </a:extLst>
              </p:cNvPr>
              <p:cNvSpPr/>
              <p:nvPr/>
            </p:nvSpPr>
            <p:spPr>
              <a:xfrm rot="18900000">
                <a:off x="8633399" y="326555"/>
                <a:ext cx="350784" cy="350784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4">
                      <a:shade val="30000"/>
                      <a:satMod val="115000"/>
                    </a:schemeClr>
                  </a:gs>
                  <a:gs pos="26200">
                    <a:srgbClr val="377B86"/>
                  </a:gs>
                  <a:gs pos="50000">
                    <a:schemeClr val="accent4">
                      <a:shade val="67500"/>
                      <a:satMod val="115000"/>
                    </a:schemeClr>
                  </a:gs>
                  <a:gs pos="100000">
                    <a:schemeClr val="accent4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80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77">
                  <a:defRPr/>
                </a:pPr>
                <a:endParaRPr lang="en-US" sz="162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8C9F4785-4073-4A2F-ACAF-FF0B8DE09239}"/>
                  </a:ext>
                </a:extLst>
              </p:cNvPr>
              <p:cNvGrpSpPr/>
              <p:nvPr/>
            </p:nvGrpSpPr>
            <p:grpSpPr>
              <a:xfrm>
                <a:off x="8715533" y="415627"/>
                <a:ext cx="166992" cy="155987"/>
                <a:chOff x="4141788" y="3251201"/>
                <a:chExt cx="346075" cy="355600"/>
              </a:xfrm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A49D786D-105A-444A-AA47-AC0AC7701F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41788" y="3251201"/>
                  <a:ext cx="196850" cy="46038"/>
                </a:xfrm>
                <a:prstGeom prst="rect">
                  <a:avLst/>
                </a:pr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2E757ECE-943F-40A1-980C-241ADDE291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2600" y="3436938"/>
                  <a:ext cx="195263" cy="46038"/>
                </a:xfrm>
                <a:prstGeom prst="rect">
                  <a:avLst/>
                </a:pr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  <p:sp>
              <p:nvSpPr>
                <p:cNvPr id="28" name="Rectangle 27">
                  <a:extLst>
                    <a:ext uri="{FF2B5EF4-FFF2-40B4-BE49-F238E27FC236}">
                      <a16:creationId xmlns:a16="http://schemas.microsoft.com/office/drawing/2014/main" id="{1BECE311-68F0-49BA-A171-80F92947D2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2600" y="3560763"/>
                  <a:ext cx="195263" cy="46038"/>
                </a:xfrm>
                <a:prstGeom prst="rect">
                  <a:avLst/>
                </a:pr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  <p:sp>
              <p:nvSpPr>
                <p:cNvPr id="29" name="Line 21">
                  <a:extLst>
                    <a:ext uri="{FF2B5EF4-FFF2-40B4-BE49-F238E27FC236}">
                      <a16:creationId xmlns:a16="http://schemas.microsoft.com/office/drawing/2014/main" id="{CD8CE83E-592C-45A6-9839-F8B6E0A04D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97375" y="3482976"/>
                  <a:ext cx="0" cy="77788"/>
                </a:xfrm>
                <a:prstGeom prst="line">
                  <a:avLst/>
                </a:pr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  <p:sp>
              <p:nvSpPr>
                <p:cNvPr id="30" name="Freeform 213">
                  <a:extLst>
                    <a:ext uri="{FF2B5EF4-FFF2-40B4-BE49-F238E27FC236}">
                      <a16:creationId xmlns:a16="http://schemas.microsoft.com/office/drawing/2014/main" id="{2C18CA9C-EC84-400E-BCD3-082BEE0B101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48149" y="3297236"/>
                  <a:ext cx="149224" cy="139700"/>
                </a:xfrm>
                <a:custGeom>
                  <a:avLst/>
                  <a:gdLst>
                    <a:gd name="T0" fmla="*/ 0 w 40"/>
                    <a:gd name="T1" fmla="*/ 0 h 36"/>
                    <a:gd name="T2" fmla="*/ 0 w 40"/>
                    <a:gd name="T3" fmla="*/ 18 h 36"/>
                    <a:gd name="T4" fmla="*/ 6 w 40"/>
                    <a:gd name="T5" fmla="*/ 24 h 36"/>
                    <a:gd name="T6" fmla="*/ 34 w 40"/>
                    <a:gd name="T7" fmla="*/ 24 h 36"/>
                    <a:gd name="T8" fmla="*/ 40 w 40"/>
                    <a:gd name="T9" fmla="*/ 30 h 36"/>
                    <a:gd name="T10" fmla="*/ 40 w 40"/>
                    <a:gd name="T11" fmla="*/ 36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0" h="36">
                      <a:moveTo>
                        <a:pt x="0" y="0"/>
                      </a:moveTo>
                      <a:cubicBezTo>
                        <a:pt x="0" y="18"/>
                        <a:pt x="0" y="18"/>
                        <a:pt x="0" y="18"/>
                      </a:cubicBezTo>
                      <a:cubicBezTo>
                        <a:pt x="0" y="21"/>
                        <a:pt x="3" y="24"/>
                        <a:pt x="6" y="24"/>
                      </a:cubicBezTo>
                      <a:cubicBezTo>
                        <a:pt x="34" y="24"/>
                        <a:pt x="34" y="24"/>
                        <a:pt x="34" y="24"/>
                      </a:cubicBezTo>
                      <a:cubicBezTo>
                        <a:pt x="37" y="24"/>
                        <a:pt x="40" y="27"/>
                        <a:pt x="40" y="30"/>
                      </a:cubicBezTo>
                      <a:cubicBezTo>
                        <a:pt x="40" y="36"/>
                        <a:pt x="40" y="36"/>
                        <a:pt x="40" y="36"/>
                      </a:cubicBezTo>
                    </a:path>
                  </a:pathLst>
                </a:cu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</p:grpSp>
        </p:grp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2D776E74-64F2-4687-ABFB-BA82F03202AC}"/>
                </a:ext>
              </a:extLst>
            </p:cNvPr>
            <p:cNvSpPr/>
            <p:nvPr/>
          </p:nvSpPr>
          <p:spPr>
            <a:xfrm>
              <a:off x="1489415" y="95538"/>
              <a:ext cx="9724483" cy="950273"/>
            </a:xfrm>
            <a:prstGeom prst="roundRect">
              <a:avLst>
                <a:gd name="adj" fmla="val 4647"/>
              </a:avLst>
            </a:prstGeom>
            <a:solidFill>
              <a:srgbClr val="7030A0">
                <a:alpha val="80130"/>
              </a:srgbClr>
            </a:solidFill>
            <a:ln w="19050">
              <a:solidFill>
                <a:srgbClr val="034B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Ongoing and Planned Activities</a:t>
              </a:r>
            </a:p>
          </p:txBody>
        </p:sp>
      </p:grpSp>
      <p:graphicFrame>
        <p:nvGraphicFramePr>
          <p:cNvPr id="45" name="Diagram 16">
            <a:extLst>
              <a:ext uri="{FF2B5EF4-FFF2-40B4-BE49-F238E27FC236}">
                <a16:creationId xmlns:a16="http://schemas.microsoft.com/office/drawing/2014/main" id="{78E0D543-0031-B34D-883E-0979912905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2320139"/>
              </p:ext>
            </p:extLst>
          </p:nvPr>
        </p:nvGraphicFramePr>
        <p:xfrm>
          <a:off x="126125" y="1219757"/>
          <a:ext cx="11716071" cy="5262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8" name="Picture 17" descr="A picture containing sitting, circuit, city&#10;&#10;Description automatically generated">
            <a:extLst>
              <a:ext uri="{FF2B5EF4-FFF2-40B4-BE49-F238E27FC236}">
                <a16:creationId xmlns:a16="http://schemas.microsoft.com/office/drawing/2014/main" id="{4EE23586-D130-BD4F-AC6B-E213B78B5EF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336"/>
            <a:ext cx="1393851" cy="950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144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3721C0-A055-4682-BCD1-ACB1E6556D27}"/>
              </a:ext>
            </a:extLst>
          </p:cNvPr>
          <p:cNvSpPr txBox="1"/>
          <p:nvPr/>
        </p:nvSpPr>
        <p:spPr>
          <a:xfrm>
            <a:off x="11645461" y="6418580"/>
            <a:ext cx="4204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8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A825BC9-2307-4BFB-88EA-28669D527A82}"/>
              </a:ext>
            </a:extLst>
          </p:cNvPr>
          <p:cNvGrpSpPr/>
          <p:nvPr/>
        </p:nvGrpSpPr>
        <p:grpSpPr>
          <a:xfrm>
            <a:off x="1173372" y="85336"/>
            <a:ext cx="10797751" cy="950273"/>
            <a:chOff x="1216365" y="95538"/>
            <a:chExt cx="10797751" cy="950273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92C7033D-CF13-4D43-AF23-2927BF3E9C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16365" y="582176"/>
              <a:ext cx="370817" cy="6457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69AABA4-6DDA-4ACC-84D3-7328BDB8516B}"/>
                </a:ext>
              </a:extLst>
            </p:cNvPr>
            <p:cNvCxnSpPr/>
            <p:nvPr/>
          </p:nvCxnSpPr>
          <p:spPr>
            <a:xfrm>
              <a:off x="10591760" y="588633"/>
              <a:ext cx="97087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ABD46DB-46E5-4CD8-880F-7DF5E8E6C00F}"/>
                </a:ext>
              </a:extLst>
            </p:cNvPr>
            <p:cNvGrpSpPr/>
            <p:nvPr/>
          </p:nvGrpSpPr>
          <p:grpSpPr>
            <a:xfrm>
              <a:off x="11453545" y="338641"/>
              <a:ext cx="560571" cy="488117"/>
              <a:chOff x="8563755" y="318903"/>
              <a:chExt cx="420428" cy="366088"/>
            </a:xfrm>
          </p:grpSpPr>
          <p:sp>
            <p:nvSpPr>
              <p:cNvPr id="23" name="Rectangle: Rounded Corners 10">
                <a:extLst>
                  <a:ext uri="{FF2B5EF4-FFF2-40B4-BE49-F238E27FC236}">
                    <a16:creationId xmlns:a16="http://schemas.microsoft.com/office/drawing/2014/main" id="{09AAA636-88C5-460B-A903-22D2295B562C}"/>
                  </a:ext>
                </a:extLst>
              </p:cNvPr>
              <p:cNvSpPr/>
              <p:nvPr/>
            </p:nvSpPr>
            <p:spPr>
              <a:xfrm rot="18900000">
                <a:off x="8563755" y="318903"/>
                <a:ext cx="366088" cy="366088"/>
              </a:xfrm>
              <a:prstGeom prst="roundRect">
                <a:avLst/>
              </a:prstGeom>
              <a:solidFill>
                <a:srgbClr val="034B64"/>
              </a:solidFill>
              <a:ln w="180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377">
                  <a:defRPr/>
                </a:pPr>
                <a:endParaRPr lang="en-US" sz="162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24" name="Rectangle: Rounded Corners 11">
                <a:extLst>
                  <a:ext uri="{FF2B5EF4-FFF2-40B4-BE49-F238E27FC236}">
                    <a16:creationId xmlns:a16="http://schemas.microsoft.com/office/drawing/2014/main" id="{1A9E5011-EBC4-4781-93F8-7E41ECB48A59}"/>
                  </a:ext>
                </a:extLst>
              </p:cNvPr>
              <p:cNvSpPr/>
              <p:nvPr/>
            </p:nvSpPr>
            <p:spPr>
              <a:xfrm rot="18900000">
                <a:off x="8633399" y="326555"/>
                <a:ext cx="350784" cy="350784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4">
                      <a:shade val="30000"/>
                      <a:satMod val="115000"/>
                    </a:schemeClr>
                  </a:gs>
                  <a:gs pos="26200">
                    <a:srgbClr val="377B86"/>
                  </a:gs>
                  <a:gs pos="50000">
                    <a:schemeClr val="accent4">
                      <a:shade val="67500"/>
                      <a:satMod val="115000"/>
                    </a:schemeClr>
                  </a:gs>
                  <a:gs pos="100000">
                    <a:schemeClr val="accent4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80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77">
                  <a:defRPr/>
                </a:pPr>
                <a:endParaRPr lang="en-US" sz="162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8C9F4785-4073-4A2F-ACAF-FF0B8DE09239}"/>
                  </a:ext>
                </a:extLst>
              </p:cNvPr>
              <p:cNvGrpSpPr/>
              <p:nvPr/>
            </p:nvGrpSpPr>
            <p:grpSpPr>
              <a:xfrm>
                <a:off x="8715533" y="415627"/>
                <a:ext cx="166992" cy="155987"/>
                <a:chOff x="4141788" y="3251201"/>
                <a:chExt cx="346075" cy="355600"/>
              </a:xfrm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A49D786D-105A-444A-AA47-AC0AC7701F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41788" y="3251201"/>
                  <a:ext cx="196850" cy="46038"/>
                </a:xfrm>
                <a:prstGeom prst="rect">
                  <a:avLst/>
                </a:pr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2E757ECE-943F-40A1-980C-241ADDE291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2600" y="3436938"/>
                  <a:ext cx="195263" cy="46038"/>
                </a:xfrm>
                <a:prstGeom prst="rect">
                  <a:avLst/>
                </a:pr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  <p:sp>
              <p:nvSpPr>
                <p:cNvPr id="28" name="Rectangle 27">
                  <a:extLst>
                    <a:ext uri="{FF2B5EF4-FFF2-40B4-BE49-F238E27FC236}">
                      <a16:creationId xmlns:a16="http://schemas.microsoft.com/office/drawing/2014/main" id="{1BECE311-68F0-49BA-A171-80F92947D2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2600" y="3560763"/>
                  <a:ext cx="195263" cy="46038"/>
                </a:xfrm>
                <a:prstGeom prst="rect">
                  <a:avLst/>
                </a:pr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  <p:sp>
              <p:nvSpPr>
                <p:cNvPr id="29" name="Line 21">
                  <a:extLst>
                    <a:ext uri="{FF2B5EF4-FFF2-40B4-BE49-F238E27FC236}">
                      <a16:creationId xmlns:a16="http://schemas.microsoft.com/office/drawing/2014/main" id="{CD8CE83E-592C-45A6-9839-F8B6E0A04D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97375" y="3482976"/>
                  <a:ext cx="0" cy="77788"/>
                </a:xfrm>
                <a:prstGeom prst="line">
                  <a:avLst/>
                </a:pr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  <p:sp>
              <p:nvSpPr>
                <p:cNvPr id="30" name="Freeform 213">
                  <a:extLst>
                    <a:ext uri="{FF2B5EF4-FFF2-40B4-BE49-F238E27FC236}">
                      <a16:creationId xmlns:a16="http://schemas.microsoft.com/office/drawing/2014/main" id="{2C18CA9C-EC84-400E-BCD3-082BEE0B101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48149" y="3297236"/>
                  <a:ext cx="149224" cy="139700"/>
                </a:xfrm>
                <a:custGeom>
                  <a:avLst/>
                  <a:gdLst>
                    <a:gd name="T0" fmla="*/ 0 w 40"/>
                    <a:gd name="T1" fmla="*/ 0 h 36"/>
                    <a:gd name="T2" fmla="*/ 0 w 40"/>
                    <a:gd name="T3" fmla="*/ 18 h 36"/>
                    <a:gd name="T4" fmla="*/ 6 w 40"/>
                    <a:gd name="T5" fmla="*/ 24 h 36"/>
                    <a:gd name="T6" fmla="*/ 34 w 40"/>
                    <a:gd name="T7" fmla="*/ 24 h 36"/>
                    <a:gd name="T8" fmla="*/ 40 w 40"/>
                    <a:gd name="T9" fmla="*/ 30 h 36"/>
                    <a:gd name="T10" fmla="*/ 40 w 40"/>
                    <a:gd name="T11" fmla="*/ 36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0" h="36">
                      <a:moveTo>
                        <a:pt x="0" y="0"/>
                      </a:moveTo>
                      <a:cubicBezTo>
                        <a:pt x="0" y="18"/>
                        <a:pt x="0" y="18"/>
                        <a:pt x="0" y="18"/>
                      </a:cubicBezTo>
                      <a:cubicBezTo>
                        <a:pt x="0" y="21"/>
                        <a:pt x="3" y="24"/>
                        <a:pt x="6" y="24"/>
                      </a:cubicBezTo>
                      <a:cubicBezTo>
                        <a:pt x="34" y="24"/>
                        <a:pt x="34" y="24"/>
                        <a:pt x="34" y="24"/>
                      </a:cubicBezTo>
                      <a:cubicBezTo>
                        <a:pt x="37" y="24"/>
                        <a:pt x="40" y="27"/>
                        <a:pt x="40" y="30"/>
                      </a:cubicBezTo>
                      <a:cubicBezTo>
                        <a:pt x="40" y="36"/>
                        <a:pt x="40" y="36"/>
                        <a:pt x="40" y="36"/>
                      </a:cubicBezTo>
                    </a:path>
                  </a:pathLst>
                </a:cu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</p:grpSp>
        </p:grp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2D776E74-64F2-4687-ABFB-BA82F03202AC}"/>
                </a:ext>
              </a:extLst>
            </p:cNvPr>
            <p:cNvSpPr/>
            <p:nvPr/>
          </p:nvSpPr>
          <p:spPr>
            <a:xfrm>
              <a:off x="1489415" y="95538"/>
              <a:ext cx="9724483" cy="950273"/>
            </a:xfrm>
            <a:prstGeom prst="roundRect">
              <a:avLst>
                <a:gd name="adj" fmla="val 4647"/>
              </a:avLst>
            </a:prstGeom>
            <a:solidFill>
              <a:srgbClr val="034B64"/>
            </a:solidFill>
            <a:ln w="19050">
              <a:solidFill>
                <a:srgbClr val="034B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How to Get Involved?</a:t>
              </a:r>
            </a:p>
          </p:txBody>
        </p:sp>
      </p:grpSp>
      <p:graphicFrame>
        <p:nvGraphicFramePr>
          <p:cNvPr id="45" name="Diagram 16">
            <a:extLst>
              <a:ext uri="{FF2B5EF4-FFF2-40B4-BE49-F238E27FC236}">
                <a16:creationId xmlns:a16="http://schemas.microsoft.com/office/drawing/2014/main" id="{78E0D543-0031-B34D-883E-0979912905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1319307"/>
              </p:ext>
            </p:extLst>
          </p:nvPr>
        </p:nvGraphicFramePr>
        <p:xfrm>
          <a:off x="126125" y="1219757"/>
          <a:ext cx="11716071" cy="5262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8" name="Picture 17" descr="A picture containing sitting, circuit, city&#10;&#10;Description automatically generated">
            <a:extLst>
              <a:ext uri="{FF2B5EF4-FFF2-40B4-BE49-F238E27FC236}">
                <a16:creationId xmlns:a16="http://schemas.microsoft.com/office/drawing/2014/main" id="{4EE23586-D130-BD4F-AC6B-E213B78B5EF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336"/>
            <a:ext cx="1393851" cy="950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296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F1AB4-8638-4263-A06F-D1C524AC0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5" y="3429000"/>
            <a:ext cx="5292727" cy="106679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4000" kern="1200" dirty="0">
                <a:solidFill>
                  <a:schemeClr val="tx1">
                    <a:alpha val="60000"/>
                  </a:schemeClr>
                </a:solidFill>
                <a:latin typeface="Arial Narrow" panose="020B0606020202030204" pitchFamily="34" charset="0"/>
              </a:rPr>
              <a:t>THANK YOU</a:t>
            </a:r>
          </a:p>
        </p:txBody>
      </p:sp>
      <p:pic>
        <p:nvPicPr>
          <p:cNvPr id="7" name="Graphic 6" descr="Smiling Face with No Fill">
            <a:extLst>
              <a:ext uri="{FF2B5EF4-FFF2-40B4-BE49-F238E27FC236}">
                <a16:creationId xmlns:a16="http://schemas.microsoft.com/office/drawing/2014/main" id="{1F3E96EB-FBF9-445A-9F4D-109CD515A2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73428" y="1935862"/>
            <a:ext cx="3240000" cy="32400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EE09E864-AC3E-6E45-98B5-2EF8898D90CF}"/>
              </a:ext>
            </a:extLst>
          </p:cNvPr>
          <p:cNvGrpSpPr/>
          <p:nvPr/>
        </p:nvGrpSpPr>
        <p:grpSpPr>
          <a:xfrm>
            <a:off x="1173372" y="85336"/>
            <a:ext cx="10797751" cy="950273"/>
            <a:chOff x="1216365" y="95538"/>
            <a:chExt cx="10797751" cy="950273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D93EA59-F05B-3548-AB84-ABC19E656A5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16365" y="582176"/>
              <a:ext cx="370817" cy="6457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3C6098A-A892-5C4C-B86A-D1581BA2244B}"/>
                </a:ext>
              </a:extLst>
            </p:cNvPr>
            <p:cNvCxnSpPr/>
            <p:nvPr/>
          </p:nvCxnSpPr>
          <p:spPr>
            <a:xfrm>
              <a:off x="10591760" y="588633"/>
              <a:ext cx="97087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33DFFB5-1444-C14E-8B34-78AB4CA00797}"/>
                </a:ext>
              </a:extLst>
            </p:cNvPr>
            <p:cNvGrpSpPr/>
            <p:nvPr/>
          </p:nvGrpSpPr>
          <p:grpSpPr>
            <a:xfrm>
              <a:off x="11453545" y="338641"/>
              <a:ext cx="560571" cy="488117"/>
              <a:chOff x="8563755" y="318903"/>
              <a:chExt cx="420428" cy="366088"/>
            </a:xfrm>
          </p:grpSpPr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093FD11C-1D72-5643-9363-253FFBF5C6B6}"/>
                  </a:ext>
                </a:extLst>
              </p:cNvPr>
              <p:cNvSpPr/>
              <p:nvPr/>
            </p:nvSpPr>
            <p:spPr>
              <a:xfrm rot="18900000">
                <a:off x="8563755" y="318903"/>
                <a:ext cx="366088" cy="366088"/>
              </a:xfrm>
              <a:prstGeom prst="roundRect">
                <a:avLst/>
              </a:prstGeom>
              <a:solidFill>
                <a:srgbClr val="034B64"/>
              </a:solidFill>
              <a:ln w="180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377">
                  <a:defRPr/>
                </a:pPr>
                <a:endParaRPr lang="en-US" sz="162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53D12D83-FE82-BC4B-AC13-F349C26CCCEA}"/>
                  </a:ext>
                </a:extLst>
              </p:cNvPr>
              <p:cNvSpPr/>
              <p:nvPr/>
            </p:nvSpPr>
            <p:spPr>
              <a:xfrm rot="18900000">
                <a:off x="8633399" y="326555"/>
                <a:ext cx="350784" cy="350784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4">
                      <a:shade val="30000"/>
                      <a:satMod val="115000"/>
                    </a:schemeClr>
                  </a:gs>
                  <a:gs pos="26200">
                    <a:srgbClr val="377B86"/>
                  </a:gs>
                  <a:gs pos="50000">
                    <a:schemeClr val="accent4">
                      <a:shade val="67500"/>
                      <a:satMod val="115000"/>
                    </a:schemeClr>
                  </a:gs>
                  <a:gs pos="100000">
                    <a:schemeClr val="accent4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80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77">
                  <a:defRPr/>
                </a:pPr>
                <a:endParaRPr lang="en-US" sz="162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76385E84-E5C8-324C-8C4B-57FD0A448C13}"/>
                  </a:ext>
                </a:extLst>
              </p:cNvPr>
              <p:cNvGrpSpPr/>
              <p:nvPr/>
            </p:nvGrpSpPr>
            <p:grpSpPr>
              <a:xfrm>
                <a:off x="8715533" y="415627"/>
                <a:ext cx="166992" cy="155987"/>
                <a:chOff x="4141788" y="3251201"/>
                <a:chExt cx="346075" cy="355600"/>
              </a:xfrm>
            </p:grpSpPr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3E36ACEA-DC81-334E-90C6-0D32728E90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41788" y="3251201"/>
                  <a:ext cx="196850" cy="46038"/>
                </a:xfrm>
                <a:prstGeom prst="rect">
                  <a:avLst/>
                </a:pr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8D96141A-0AA5-284F-9B8B-6945FEF200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2600" y="3436938"/>
                  <a:ext cx="195263" cy="46038"/>
                </a:xfrm>
                <a:prstGeom prst="rect">
                  <a:avLst/>
                </a:pr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949BB7B4-5661-F846-B691-2533AE61DC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2600" y="3560763"/>
                  <a:ext cx="195263" cy="46038"/>
                </a:xfrm>
                <a:prstGeom prst="rect">
                  <a:avLst/>
                </a:pr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  <p:sp>
              <p:nvSpPr>
                <p:cNvPr id="17" name="Line 21">
                  <a:extLst>
                    <a:ext uri="{FF2B5EF4-FFF2-40B4-BE49-F238E27FC236}">
                      <a16:creationId xmlns:a16="http://schemas.microsoft.com/office/drawing/2014/main" id="{F3E663FE-9F29-1F48-A7EC-275CAC9820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97375" y="3482976"/>
                  <a:ext cx="0" cy="77788"/>
                </a:xfrm>
                <a:prstGeom prst="line">
                  <a:avLst/>
                </a:pr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  <p:sp>
              <p:nvSpPr>
                <p:cNvPr id="18" name="Freeform 213">
                  <a:extLst>
                    <a:ext uri="{FF2B5EF4-FFF2-40B4-BE49-F238E27FC236}">
                      <a16:creationId xmlns:a16="http://schemas.microsoft.com/office/drawing/2014/main" id="{98EA1DCA-B34D-A74B-897D-1A7C560B97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48149" y="3297236"/>
                  <a:ext cx="149224" cy="139700"/>
                </a:xfrm>
                <a:custGeom>
                  <a:avLst/>
                  <a:gdLst>
                    <a:gd name="T0" fmla="*/ 0 w 40"/>
                    <a:gd name="T1" fmla="*/ 0 h 36"/>
                    <a:gd name="T2" fmla="*/ 0 w 40"/>
                    <a:gd name="T3" fmla="*/ 18 h 36"/>
                    <a:gd name="T4" fmla="*/ 6 w 40"/>
                    <a:gd name="T5" fmla="*/ 24 h 36"/>
                    <a:gd name="T6" fmla="*/ 34 w 40"/>
                    <a:gd name="T7" fmla="*/ 24 h 36"/>
                    <a:gd name="T8" fmla="*/ 40 w 40"/>
                    <a:gd name="T9" fmla="*/ 30 h 36"/>
                    <a:gd name="T10" fmla="*/ 40 w 40"/>
                    <a:gd name="T11" fmla="*/ 36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0" h="36">
                      <a:moveTo>
                        <a:pt x="0" y="0"/>
                      </a:moveTo>
                      <a:cubicBezTo>
                        <a:pt x="0" y="18"/>
                        <a:pt x="0" y="18"/>
                        <a:pt x="0" y="18"/>
                      </a:cubicBezTo>
                      <a:cubicBezTo>
                        <a:pt x="0" y="21"/>
                        <a:pt x="3" y="24"/>
                        <a:pt x="6" y="24"/>
                      </a:cubicBezTo>
                      <a:cubicBezTo>
                        <a:pt x="34" y="24"/>
                        <a:pt x="34" y="24"/>
                        <a:pt x="34" y="24"/>
                      </a:cubicBezTo>
                      <a:cubicBezTo>
                        <a:pt x="37" y="24"/>
                        <a:pt x="40" y="27"/>
                        <a:pt x="40" y="30"/>
                      </a:cubicBezTo>
                      <a:cubicBezTo>
                        <a:pt x="40" y="36"/>
                        <a:pt x="40" y="36"/>
                        <a:pt x="40" y="36"/>
                      </a:cubicBezTo>
                    </a:path>
                  </a:pathLst>
                </a:custGeom>
                <a:noFill/>
                <a:ln w="12700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 sz="2400"/>
                </a:p>
              </p:txBody>
            </p:sp>
          </p:grpSp>
        </p:grpSp>
        <p:sp>
          <p:nvSpPr>
            <p:cNvPr id="10" name="Rectangle: Rounded Corners 21">
              <a:extLst>
                <a:ext uri="{FF2B5EF4-FFF2-40B4-BE49-F238E27FC236}">
                  <a16:creationId xmlns:a16="http://schemas.microsoft.com/office/drawing/2014/main" id="{2BDBCACD-8D7F-6849-B3A8-FE02C65BD8ED}"/>
                </a:ext>
              </a:extLst>
            </p:cNvPr>
            <p:cNvSpPr/>
            <p:nvPr/>
          </p:nvSpPr>
          <p:spPr>
            <a:xfrm>
              <a:off x="1489415" y="95538"/>
              <a:ext cx="9724483" cy="950273"/>
            </a:xfrm>
            <a:prstGeom prst="roundRect">
              <a:avLst>
                <a:gd name="adj" fmla="val 4647"/>
              </a:avLst>
            </a:prstGeom>
            <a:solidFill>
              <a:srgbClr val="7030A0">
                <a:alpha val="80000"/>
              </a:srgb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Questions and Comments are Welcome</a:t>
              </a:r>
            </a:p>
          </p:txBody>
        </p:sp>
      </p:grpSp>
      <p:pic>
        <p:nvPicPr>
          <p:cNvPr id="19" name="Picture 18" descr="A picture containing sitting, circuit, city&#10;&#10;Description automatically generated">
            <a:extLst>
              <a:ext uri="{FF2B5EF4-FFF2-40B4-BE49-F238E27FC236}">
                <a16:creationId xmlns:a16="http://schemas.microsoft.com/office/drawing/2014/main" id="{698C8DB6-B08C-A048-892A-672DFE8506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336"/>
            <a:ext cx="1393851" cy="950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587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636</Words>
  <Application>Microsoft Macintosh PowerPoint</Application>
  <PresentationFormat>Widescreen</PresentationFormat>
  <Paragraphs>93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Century Gothic</vt:lpstr>
      <vt:lpstr>Courier New</vt:lpstr>
      <vt:lpstr>Wingdings</vt:lpstr>
      <vt:lpstr>Office Theme</vt:lpstr>
      <vt:lpstr>THE ETHIOPIA CAPITAL MARKETS DEVELOPMENT AGENDA: PROGRESS AND PROSPECTS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MARKET DEVELOPMENT IN ETHIOPIA</dc:title>
  <dc:creator>Tashu, Melesse Minale</dc:creator>
  <cp:lastModifiedBy>Tashu, Melesse Minale</cp:lastModifiedBy>
  <cp:revision>39</cp:revision>
  <dcterms:created xsi:type="dcterms:W3CDTF">2020-08-20T19:13:58Z</dcterms:created>
  <dcterms:modified xsi:type="dcterms:W3CDTF">2022-01-14T18:30:35Z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12c16c5-ae7d-4499-be80-e5a5a2868224_Enabled">
    <vt:lpwstr>true</vt:lpwstr>
  </property>
  <property fmtid="{D5CDD505-2E9C-101B-9397-08002B2CF9AE}" pid="3" name="MSIP_Label_e12c16c5-ae7d-4499-be80-e5a5a2868224_SetDate">
    <vt:lpwstr>2021-03-11T07:12:49Z</vt:lpwstr>
  </property>
  <property fmtid="{D5CDD505-2E9C-101B-9397-08002B2CF9AE}" pid="4" name="MSIP_Label_e12c16c5-ae7d-4499-be80-e5a5a2868224_Method">
    <vt:lpwstr>Privileged</vt:lpwstr>
  </property>
  <property fmtid="{D5CDD505-2E9C-101B-9397-08002B2CF9AE}" pid="5" name="MSIP_Label_e12c16c5-ae7d-4499-be80-e5a5a2868224_Name">
    <vt:lpwstr>e12c16c5-ae7d-4499-be80-e5a5a2868224</vt:lpwstr>
  </property>
  <property fmtid="{D5CDD505-2E9C-101B-9397-08002B2CF9AE}" pid="6" name="MSIP_Label_e12c16c5-ae7d-4499-be80-e5a5a2868224_SiteId">
    <vt:lpwstr>8085fa43-302e-45bd-b171-a6648c3b6be7</vt:lpwstr>
  </property>
  <property fmtid="{D5CDD505-2E9C-101B-9397-08002B2CF9AE}" pid="7" name="MSIP_Label_e12c16c5-ae7d-4499-be80-e5a5a2868224_ActionId">
    <vt:lpwstr>9953c291-32ad-4938-92a1-9ffba12a2e5a</vt:lpwstr>
  </property>
  <property fmtid="{D5CDD505-2E9C-101B-9397-08002B2CF9AE}" pid="8" name="MSIP_Label_e12c16c5-ae7d-4499-be80-e5a5a2868224_ContentBits">
    <vt:lpwstr>0</vt:lpwstr>
  </property>
</Properties>
</file>