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861" r:id="rId3"/>
    <p:sldId id="1454" r:id="rId4"/>
    <p:sldId id="1450" r:id="rId5"/>
    <p:sldId id="1453" r:id="rId6"/>
    <p:sldId id="1449" r:id="rId7"/>
    <p:sldId id="1437" r:id="rId8"/>
    <p:sldId id="1457" r:id="rId9"/>
    <p:sldId id="1473" r:id="rId10"/>
    <p:sldId id="1460" r:id="rId11"/>
    <p:sldId id="1461" r:id="rId12"/>
    <p:sldId id="1465" r:id="rId13"/>
    <p:sldId id="1474" r:id="rId14"/>
    <p:sldId id="1467" r:id="rId15"/>
    <p:sldId id="1469" r:id="rId16"/>
    <p:sldId id="1470" r:id="rId17"/>
    <p:sldId id="1472" r:id="rId18"/>
    <p:sldId id="2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46A"/>
    <a:srgbClr val="014B63"/>
    <a:srgbClr val="B48915"/>
    <a:srgbClr val="715610"/>
    <a:srgbClr val="D8A110"/>
    <a:srgbClr val="397A83"/>
    <a:srgbClr val="BBC9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9" autoAdjust="0"/>
    <p:restoredTop sz="94660"/>
  </p:normalViewPr>
  <p:slideViewPr>
    <p:cSldViewPr snapToGrid="0">
      <p:cViewPr varScale="1">
        <p:scale>
          <a:sx n="89" d="100"/>
          <a:sy n="89" d="100"/>
        </p:scale>
        <p:origin x="32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FC2F80-4E97-494F-8EE3-83744BF5451D}" type="datetimeFigureOut">
              <a:rPr lang="en-US" smtClean="0"/>
              <a:t>1/15/2022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BD4024-071E-45DE-A62D-C4A55A53E64E}" type="slidenum">
              <a:rPr lang="en-US" smtClean="0"/>
              <a:t>‹#›</a:t>
            </a:fld>
            <a:endParaRPr lang="en-US"/>
          </a:p>
        </p:txBody>
      </p:sp>
    </p:spTree>
    <p:extLst>
      <p:ext uri="{BB962C8B-B14F-4D97-AF65-F5344CB8AC3E}">
        <p14:creationId xmlns:p14="http://schemas.microsoft.com/office/powerpoint/2010/main" val="3210612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76107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96644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13121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91506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68604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68107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24027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54293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78760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B94B5-B4C2-4364-B24E-77A3E4CA47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918A-F5A2-4D6D-8B89-CF479AAE6D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3FFA4E-2BDA-4E00-827F-8E95FE22E5D6}"/>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5" name="Footer Placeholder 4">
            <a:extLst>
              <a:ext uri="{FF2B5EF4-FFF2-40B4-BE49-F238E27FC236}">
                <a16:creationId xmlns:a16="http://schemas.microsoft.com/office/drawing/2014/main" id="{9F6530AD-6417-443F-A5E2-DFFCBC457A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A24DA-B741-4C5F-86E1-04E764602167}"/>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2522380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18961-5516-4222-BB01-6185B9F3ED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8079ED-294A-4C41-AB9C-19F64DB6B3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FB5B18-E2BD-482D-B08F-4094486E0D95}"/>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5" name="Footer Placeholder 4">
            <a:extLst>
              <a:ext uri="{FF2B5EF4-FFF2-40B4-BE49-F238E27FC236}">
                <a16:creationId xmlns:a16="http://schemas.microsoft.com/office/drawing/2014/main" id="{34D69DCB-2EC5-45EC-8B7A-9EE9404017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E5579-9237-407E-96E0-9EB7AE0808B6}"/>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1026394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15CB86-C7FF-47E3-B4BD-6153E6E9D9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9BD7E8-6AD5-4502-AD90-FAD6B5AD12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ABDC5-6FDB-4AF8-B6CA-D2B09F5F4675}"/>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5" name="Footer Placeholder 4">
            <a:extLst>
              <a:ext uri="{FF2B5EF4-FFF2-40B4-BE49-F238E27FC236}">
                <a16:creationId xmlns:a16="http://schemas.microsoft.com/office/drawing/2014/main" id="{6634A355-6D66-489B-97FF-E27BF0F019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143063-0287-451C-97CB-2CA3F9C6CE89}"/>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289459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DC2D2-D7CE-42D2-89AD-6DB7B072D9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DA74D3-454D-4C16-A723-25E212E67B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E84B8F-1E61-4D12-B1D1-7E2E32ACBF05}"/>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5" name="Footer Placeholder 4">
            <a:extLst>
              <a:ext uri="{FF2B5EF4-FFF2-40B4-BE49-F238E27FC236}">
                <a16:creationId xmlns:a16="http://schemas.microsoft.com/office/drawing/2014/main" id="{E1FC0879-6972-4EA1-8221-D8758E1ABF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F42107-D73E-4E0F-BC53-94AF736CA6BA}"/>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102578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B3E40-3105-4E82-A983-6E419E0372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AF7775-3597-420A-999B-777D6C0A76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2B1B46-4EF8-4854-9201-E072DB0BE035}"/>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5" name="Footer Placeholder 4">
            <a:extLst>
              <a:ext uri="{FF2B5EF4-FFF2-40B4-BE49-F238E27FC236}">
                <a16:creationId xmlns:a16="http://schemas.microsoft.com/office/drawing/2014/main" id="{DCA251C7-187C-4F20-945A-8910A47002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C55995-83FC-4FEB-93F2-E485F8E00A20}"/>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31703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9FBF7-9031-4777-ACDF-7B306332D2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6D358E-913A-4FE3-88DA-0730B4525E2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DDB760-3905-4510-B7C0-E08C36C3CF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8CED35-3CA5-4447-8DC6-80DFDF1B741F}"/>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6" name="Footer Placeholder 5">
            <a:extLst>
              <a:ext uri="{FF2B5EF4-FFF2-40B4-BE49-F238E27FC236}">
                <a16:creationId xmlns:a16="http://schemas.microsoft.com/office/drawing/2014/main" id="{287C706F-869B-426D-A544-1B7F9395B2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066587-2FAB-47DC-9F8B-1786C44F8D69}"/>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1097360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9984B-A9D2-49D8-8313-096A37BED7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2873A5-7A41-4286-8722-B98ED8773E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37EEA9-B5E9-46B7-B82E-6E46AF70388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3394F5-5D56-42D4-A912-918F9DEEB1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8925DB-B9B8-4830-BD68-27FA2E3BBB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46BD4C-2422-4EB7-A551-EDB22041A662}"/>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8" name="Footer Placeholder 7">
            <a:extLst>
              <a:ext uri="{FF2B5EF4-FFF2-40B4-BE49-F238E27FC236}">
                <a16:creationId xmlns:a16="http://schemas.microsoft.com/office/drawing/2014/main" id="{961FB8F7-AABE-4ACA-9258-09266C90F4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5B0393-D9A9-4FF5-B82D-860ED92AECC7}"/>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3977532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43AC3-77E0-4799-AFA5-BDB379D880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C4AE60-845A-4DC4-9CC5-1D6D535D59E8}"/>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4" name="Footer Placeholder 3">
            <a:extLst>
              <a:ext uri="{FF2B5EF4-FFF2-40B4-BE49-F238E27FC236}">
                <a16:creationId xmlns:a16="http://schemas.microsoft.com/office/drawing/2014/main" id="{953C4EC7-0636-4209-9A40-B0489E0E04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685B8A-E8B1-42EB-98D0-654405CE081B}"/>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2728585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A4EC-C58B-4745-958A-90E543943C51}"/>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3" name="Footer Placeholder 2">
            <a:extLst>
              <a:ext uri="{FF2B5EF4-FFF2-40B4-BE49-F238E27FC236}">
                <a16:creationId xmlns:a16="http://schemas.microsoft.com/office/drawing/2014/main" id="{57559868-52CF-4ABA-808F-DA34278FB9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AA15CB-6C5F-4D4B-AECE-61B4A57ADB87}"/>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1826223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49574-B486-4907-A88D-E50F0EA389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2F9359-40C4-4375-8530-5C44F1F1ED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24D3F4-5257-40E3-B537-6F0BA725B7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F7FAF3-709E-4781-BAA2-66D0A68C4F6F}"/>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6" name="Footer Placeholder 5">
            <a:extLst>
              <a:ext uri="{FF2B5EF4-FFF2-40B4-BE49-F238E27FC236}">
                <a16:creationId xmlns:a16="http://schemas.microsoft.com/office/drawing/2014/main" id="{9A1BC6D1-E38F-4BEE-931A-F57FE45931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05DD8E-1AA1-47BC-89CC-4289CBA7DE90}"/>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120545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29A29-4E63-4122-A019-35C6006EB9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0D18EE-C470-49F2-9709-CC593B0ED2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5111F2-C9FF-488B-8C8A-01934E4A5F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CDDD5A-513A-47F5-8FAE-FA1121EBB410}"/>
              </a:ext>
            </a:extLst>
          </p:cNvPr>
          <p:cNvSpPr>
            <a:spLocks noGrp="1"/>
          </p:cNvSpPr>
          <p:nvPr>
            <p:ph type="dt" sz="half" idx="10"/>
          </p:nvPr>
        </p:nvSpPr>
        <p:spPr/>
        <p:txBody>
          <a:bodyPr/>
          <a:lstStyle/>
          <a:p>
            <a:fld id="{2B021148-5C6D-43DB-9E96-2BDB6EDC3073}" type="datetimeFigureOut">
              <a:rPr lang="en-US" smtClean="0"/>
              <a:t>1/15/2022</a:t>
            </a:fld>
            <a:endParaRPr lang="en-US"/>
          </a:p>
        </p:txBody>
      </p:sp>
      <p:sp>
        <p:nvSpPr>
          <p:cNvPr id="6" name="Footer Placeholder 5">
            <a:extLst>
              <a:ext uri="{FF2B5EF4-FFF2-40B4-BE49-F238E27FC236}">
                <a16:creationId xmlns:a16="http://schemas.microsoft.com/office/drawing/2014/main" id="{A153B6D8-5502-42AB-BDBB-7F97568175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D81D46-EB95-4FEE-8038-FC4FC3136000}"/>
              </a:ext>
            </a:extLst>
          </p:cNvPr>
          <p:cNvSpPr>
            <a:spLocks noGrp="1"/>
          </p:cNvSpPr>
          <p:nvPr>
            <p:ph type="sldNum" sz="quarter" idx="12"/>
          </p:nvPr>
        </p:nvSpPr>
        <p:spPr/>
        <p:txBody>
          <a:bodyPr/>
          <a:lstStyle/>
          <a:p>
            <a:fld id="{BD76CA38-B1F3-4274-9EE1-44D90E400EDB}" type="slidenum">
              <a:rPr lang="en-US" smtClean="0"/>
              <a:t>‹#›</a:t>
            </a:fld>
            <a:endParaRPr lang="en-US"/>
          </a:p>
        </p:txBody>
      </p:sp>
    </p:spTree>
    <p:extLst>
      <p:ext uri="{BB962C8B-B14F-4D97-AF65-F5344CB8AC3E}">
        <p14:creationId xmlns:p14="http://schemas.microsoft.com/office/powerpoint/2010/main" val="3968027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F33ED1-06C3-4A66-842D-BFA7A65218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65A1A4-5744-4FE3-A487-8AC4C025DC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207A7C-502C-4152-97C9-12D54F8D7D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021148-5C6D-43DB-9E96-2BDB6EDC3073}" type="datetimeFigureOut">
              <a:rPr lang="en-US" smtClean="0"/>
              <a:t>1/15/2022</a:t>
            </a:fld>
            <a:endParaRPr lang="en-US"/>
          </a:p>
        </p:txBody>
      </p:sp>
      <p:sp>
        <p:nvSpPr>
          <p:cNvPr id="5" name="Footer Placeholder 4">
            <a:extLst>
              <a:ext uri="{FF2B5EF4-FFF2-40B4-BE49-F238E27FC236}">
                <a16:creationId xmlns:a16="http://schemas.microsoft.com/office/drawing/2014/main" id="{384E1988-5F6F-4045-99EC-4D9AAFA013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6AB16E3-CC3D-43F8-B7FB-E029401B5C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76CA38-B1F3-4274-9EE1-44D90E400EDB}" type="slidenum">
              <a:rPr lang="en-US" smtClean="0"/>
              <a:t>‹#›</a:t>
            </a:fld>
            <a:endParaRPr lang="en-US"/>
          </a:p>
        </p:txBody>
      </p:sp>
    </p:spTree>
    <p:extLst>
      <p:ext uri="{BB962C8B-B14F-4D97-AF65-F5344CB8AC3E}">
        <p14:creationId xmlns:p14="http://schemas.microsoft.com/office/powerpoint/2010/main" val="3919229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1">
            <a:extLst>
              <a:ext uri="{FF2B5EF4-FFF2-40B4-BE49-F238E27FC236}">
                <a16:creationId xmlns:a16="http://schemas.microsoft.com/office/drawing/2014/main" id="{27BDFED6-6E33-4606-AFE2-886ADB1C01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picture containing drawing&#10;&#10;Description automatically generated">
            <a:extLst>
              <a:ext uri="{FF2B5EF4-FFF2-40B4-BE49-F238E27FC236}">
                <a16:creationId xmlns:a16="http://schemas.microsoft.com/office/drawing/2014/main" id="{2AB6751E-0FE4-475F-9C4F-C625573DB5FA}"/>
              </a:ext>
            </a:extLst>
          </p:cNvPr>
          <p:cNvPicPr>
            <a:picLocks noChangeAspect="1"/>
          </p:cNvPicPr>
          <p:nvPr/>
        </p:nvPicPr>
        <p:blipFill rotWithShape="1">
          <a:blip r:embed="rId2">
            <a:alphaModFix/>
            <a:extLst>
              <a:ext uri="{28A0092B-C50C-407E-A947-70E740481C1C}">
                <a14:useLocalDpi xmlns:a14="http://schemas.microsoft.com/office/drawing/2010/main" val="0"/>
              </a:ext>
            </a:extLst>
          </a:blip>
          <a:srcRect t="2087" r="-1" b="1592"/>
          <a:stretch/>
        </p:blipFill>
        <p:spPr>
          <a:xfrm>
            <a:off x="4547937" y="-23460"/>
            <a:ext cx="7644062" cy="3681406"/>
          </a:xfrm>
          <a:prstGeom prst="rect">
            <a:avLst/>
          </a:prstGeom>
        </p:spPr>
      </p:pic>
      <p:pic>
        <p:nvPicPr>
          <p:cNvPr id="7" name="Picture 6" descr="A picture containing sitting, circuit, city&#10;&#10;Description automatically generated">
            <a:extLst>
              <a:ext uri="{FF2B5EF4-FFF2-40B4-BE49-F238E27FC236}">
                <a16:creationId xmlns:a16="http://schemas.microsoft.com/office/drawing/2014/main" id="{F6E5120C-0CF9-4590-8AC3-7D95EA0E0232}"/>
              </a:ext>
            </a:extLst>
          </p:cNvPr>
          <p:cNvPicPr>
            <a:picLocks noChangeAspect="1"/>
          </p:cNvPicPr>
          <p:nvPr/>
        </p:nvPicPr>
        <p:blipFill rotWithShape="1">
          <a:blip r:embed="rId3">
            <a:extLst>
              <a:ext uri="{28A0092B-C50C-407E-A947-70E740481C1C}">
                <a14:useLocalDpi xmlns:a14="http://schemas.microsoft.com/office/drawing/2010/main" val="0"/>
              </a:ext>
            </a:extLst>
          </a:blip>
          <a:srcRect t="18657" r="-1" b="14852"/>
          <a:stretch/>
        </p:blipFill>
        <p:spPr>
          <a:xfrm>
            <a:off x="5168766" y="3681409"/>
            <a:ext cx="7023234" cy="3176595"/>
          </a:xfrm>
          <a:prstGeom prst="rect">
            <a:avLst/>
          </a:prstGeom>
        </p:spPr>
      </p:pic>
      <p:sp>
        <p:nvSpPr>
          <p:cNvPr id="18" name="Rectangle 13">
            <a:extLst>
              <a:ext uri="{FF2B5EF4-FFF2-40B4-BE49-F238E27FC236}">
                <a16:creationId xmlns:a16="http://schemas.microsoft.com/office/drawing/2014/main" id="{890DEF05-784E-4B61-89E4-04C4ECF4E5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36000">
                <a:schemeClr val="tx1">
                  <a:lumMod val="95000"/>
                  <a:lumOff val="5000"/>
                </a:schemeClr>
              </a:gs>
              <a:gs pos="81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8BF44E-117E-405D-B9D4-59BC0E162450}"/>
              </a:ext>
            </a:extLst>
          </p:cNvPr>
          <p:cNvSpPr>
            <a:spLocks noGrp="1"/>
          </p:cNvSpPr>
          <p:nvPr>
            <p:ph type="ctrTitle"/>
          </p:nvPr>
        </p:nvSpPr>
        <p:spPr>
          <a:xfrm>
            <a:off x="196645" y="1052131"/>
            <a:ext cx="7644062" cy="1137616"/>
          </a:xfrm>
        </p:spPr>
        <p:txBody>
          <a:bodyPr>
            <a:normAutofit fontScale="90000"/>
          </a:bodyPr>
          <a:lstStyle/>
          <a:p>
            <a:pPr algn="l"/>
            <a:r>
              <a:rPr lang="en-US" sz="5000" dirty="0">
                <a:solidFill>
                  <a:schemeClr val="bg1"/>
                </a:solidFill>
                <a:latin typeface="Arial Narrow" panose="020B0606020202030204" pitchFamily="34" charset="0"/>
              </a:rPr>
              <a:t>Capital Market Regulatory Framework </a:t>
            </a:r>
            <a:endParaRPr lang="en-US" sz="4000" dirty="0">
              <a:solidFill>
                <a:schemeClr val="bg1"/>
              </a:solidFill>
              <a:latin typeface="Arial Narrow" panose="020B0606020202030204" pitchFamily="34" charset="0"/>
            </a:endParaRPr>
          </a:p>
        </p:txBody>
      </p:sp>
      <p:cxnSp>
        <p:nvCxnSpPr>
          <p:cNvPr id="16" name="Straight Connector 15">
            <a:extLst>
              <a:ext uri="{FF2B5EF4-FFF2-40B4-BE49-F238E27FC236}">
                <a16:creationId xmlns:a16="http://schemas.microsoft.com/office/drawing/2014/main" id="{C41BAEC7-F7B0-4224-8B18-8F74B7D87F0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3681408"/>
            <a:ext cx="1135379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Subtitle 2">
            <a:extLst>
              <a:ext uri="{FF2B5EF4-FFF2-40B4-BE49-F238E27FC236}">
                <a16:creationId xmlns:a16="http://schemas.microsoft.com/office/drawing/2014/main" id="{1BF56160-C7A0-A943-BA8B-A2640A71A7F5}"/>
              </a:ext>
            </a:extLst>
          </p:cNvPr>
          <p:cNvSpPr>
            <a:spLocks noGrp="1"/>
          </p:cNvSpPr>
          <p:nvPr>
            <p:ph type="subTitle" idx="1"/>
          </p:nvPr>
        </p:nvSpPr>
        <p:spPr>
          <a:xfrm>
            <a:off x="328992" y="4543125"/>
            <a:ext cx="5395912" cy="2009133"/>
          </a:xfrm>
        </p:spPr>
        <p:txBody>
          <a:bodyPr>
            <a:normAutofit/>
          </a:bodyPr>
          <a:lstStyle/>
          <a:p>
            <a:pPr algn="l"/>
            <a:r>
              <a:rPr lang="en-US" sz="2000" dirty="0">
                <a:solidFill>
                  <a:schemeClr val="bg1"/>
                </a:solidFill>
                <a:latin typeface="Arial Narrow" panose="020B0606020202030204" pitchFamily="34" charset="0"/>
              </a:rPr>
              <a:t>Capital Market Project Implementation Team (CMPIT) </a:t>
            </a:r>
          </a:p>
          <a:p>
            <a:pPr algn="l"/>
            <a:r>
              <a:rPr lang="en-US" sz="2000" dirty="0">
                <a:solidFill>
                  <a:schemeClr val="bg1"/>
                </a:solidFill>
                <a:latin typeface="Arial Narrow" panose="020B0606020202030204" pitchFamily="34" charset="0"/>
              </a:rPr>
              <a:t>National Bank of Ethiopia</a:t>
            </a:r>
          </a:p>
          <a:p>
            <a:pPr algn="l"/>
            <a:r>
              <a:rPr lang="en-US" sz="2000" dirty="0">
                <a:solidFill>
                  <a:schemeClr val="bg1"/>
                </a:solidFill>
                <a:latin typeface="Arial Narrow" panose="020B0606020202030204" pitchFamily="34" charset="0"/>
              </a:rPr>
              <a:t>January 15, 2022 </a:t>
            </a:r>
          </a:p>
          <a:p>
            <a:pPr algn="l"/>
            <a:endParaRPr lang="en-US" sz="2000"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633947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0"/>
        <p:cNvGrpSpPr/>
        <p:nvPr/>
      </p:nvGrpSpPr>
      <p:grpSpPr>
        <a:xfrm>
          <a:off x="0" y="0"/>
          <a:ext cx="0" cy="0"/>
          <a:chOff x="0" y="0"/>
          <a:chExt cx="0" cy="0"/>
        </a:xfrm>
      </p:grpSpPr>
      <p:sp useBgFill="1">
        <p:nvSpPr>
          <p:cNvPr id="77" name="Rectangle 59">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61">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7">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69">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71">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10BE8FE9-B21B-445F-A540-EDAA5AA5CF53}"/>
              </a:ext>
            </a:extLst>
          </p:cNvPr>
          <p:cNvSpPr/>
          <p:nvPr/>
        </p:nvSpPr>
        <p:spPr>
          <a:xfrm>
            <a:off x="418225" y="1922360"/>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r">
              <a:lnSpc>
                <a:spcPct val="90000"/>
              </a:lnSpc>
              <a:spcBef>
                <a:spcPct val="0"/>
              </a:spcBef>
              <a:spcAft>
                <a:spcPts val="600"/>
              </a:spcAft>
            </a:pPr>
            <a:r>
              <a:rPr lang="en-US" sz="3200" kern="1200" dirty="0">
                <a:solidFill>
                  <a:srgbClr val="FFFFFF"/>
                </a:solidFill>
                <a:effectLst/>
                <a:latin typeface="Arial Narrow" panose="020B0604020202020204" pitchFamily="34" charset="0"/>
                <a:ea typeface="+mj-ea"/>
                <a:cs typeface="Arial Narrow" panose="020B0604020202020204" pitchFamily="34" charset="0"/>
              </a:rPr>
              <a:t>Regulated Capital Market Activities and Services⏤</a:t>
            </a:r>
          </a:p>
        </p:txBody>
      </p:sp>
      <p:sp>
        <p:nvSpPr>
          <p:cNvPr id="34" name="Rectangle 33">
            <a:extLst>
              <a:ext uri="{FF2B5EF4-FFF2-40B4-BE49-F238E27FC236}">
                <a16:creationId xmlns:a16="http://schemas.microsoft.com/office/drawing/2014/main" id="{C1A34CB8-1B9D-4C13-83C5-BDCB3A3845AC}"/>
              </a:ext>
            </a:extLst>
          </p:cNvPr>
          <p:cNvSpPr/>
          <p:nvPr/>
        </p:nvSpPr>
        <p:spPr>
          <a:xfrm>
            <a:off x="4456051" y="760525"/>
            <a:ext cx="7084640" cy="5524770"/>
          </a:xfrm>
          <a:prstGeom prst="rect">
            <a:avLst/>
          </a:prstGeom>
        </p:spPr>
        <p:txBody>
          <a:bodyPr vert="horz" lIns="91440" tIns="45720" rIns="91440" bIns="45720" rtlCol="0" anchor="ctr">
            <a:normAutofit/>
          </a:bodyPr>
          <a:lstStyle/>
          <a:p>
            <a:pPr marL="400050" lvl="1" indent="-342900">
              <a:lnSpc>
                <a:spcPct val="90000"/>
              </a:lnSpc>
              <a:spcBef>
                <a:spcPts val="600"/>
              </a:spcBef>
              <a:spcAft>
                <a:spcPts val="6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Calibri" panose="020F0502020204030204" pitchFamily="34" charset="0"/>
              </a:rPr>
              <a:t>The following activities/services are regulated under the CMP:</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Buying, selling, and dealing in securities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Investment advice</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Underwriting</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Fund management</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Corporate finance advice relating to acquisition, mergers, divestures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Securities custodian services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Collective investment schemes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Credit rating services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Any other activity deemed by the Authority as a regulated service pursuant to the CMP</a:t>
            </a:r>
          </a:p>
        </p:txBody>
      </p:sp>
      <p:cxnSp>
        <p:nvCxnSpPr>
          <p:cNvPr id="12" name="Straight Connector 11">
            <a:extLst>
              <a:ext uri="{FF2B5EF4-FFF2-40B4-BE49-F238E27FC236}">
                <a16:creationId xmlns:a16="http://schemas.microsoft.com/office/drawing/2014/main" id="{CE4BD2E4-37D0-414B-BD94-8697F70755D0}"/>
              </a:ext>
            </a:extLst>
          </p:cNvPr>
          <p:cNvCxnSpPr/>
          <p:nvPr/>
        </p:nvCxnSpPr>
        <p:spPr>
          <a:xfrm>
            <a:off x="10743471" y="662985"/>
            <a:ext cx="97087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CCB6F8A4-DDAA-4A8D-9FD2-E3D7630E83B0}"/>
              </a:ext>
            </a:extLst>
          </p:cNvPr>
          <p:cNvGrpSpPr/>
          <p:nvPr/>
        </p:nvGrpSpPr>
        <p:grpSpPr>
          <a:xfrm>
            <a:off x="11435582" y="185742"/>
            <a:ext cx="560571" cy="488117"/>
            <a:chOff x="8563755" y="318903"/>
            <a:chExt cx="420428" cy="366088"/>
          </a:xfrm>
        </p:grpSpPr>
        <p:sp>
          <p:nvSpPr>
            <p:cNvPr id="26" name="Rectangle: Rounded Corners 10">
              <a:extLst>
                <a:ext uri="{FF2B5EF4-FFF2-40B4-BE49-F238E27FC236}">
                  <a16:creationId xmlns:a16="http://schemas.microsoft.com/office/drawing/2014/main" id="{5DC1C8F5-9074-4B33-96EE-84D5A3788296}"/>
                </a:ext>
              </a:extLst>
            </p:cNvPr>
            <p:cNvSpPr/>
            <p:nvPr/>
          </p:nvSpPr>
          <p:spPr>
            <a:xfrm rot="18900000">
              <a:off x="8563755" y="318903"/>
              <a:ext cx="366088" cy="366088"/>
            </a:xfrm>
            <a:prstGeom prst="roundRect">
              <a:avLst/>
            </a:prstGeom>
            <a:solidFill>
              <a:srgbClr val="034B64"/>
            </a:solidFill>
            <a:ln w="18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defTabSz="914377">
                <a:defRPr/>
              </a:pPr>
              <a:endParaRPr lang="en-US" sz="1620">
                <a:solidFill>
                  <a:srgbClr val="000000"/>
                </a:solidFill>
                <a:latin typeface="Century Gothic" panose="020B0502020202020204" pitchFamily="34" charset="0"/>
              </a:endParaRPr>
            </a:p>
          </p:txBody>
        </p:sp>
        <p:sp>
          <p:nvSpPr>
            <p:cNvPr id="27" name="Rectangle: Rounded Corners 11">
              <a:extLst>
                <a:ext uri="{FF2B5EF4-FFF2-40B4-BE49-F238E27FC236}">
                  <a16:creationId xmlns:a16="http://schemas.microsoft.com/office/drawing/2014/main" id="{FFC74AA8-4E49-4C0F-BC28-696840ECA208}"/>
                </a:ext>
              </a:extLst>
            </p:cNvPr>
            <p:cNvSpPr/>
            <p:nvPr/>
          </p:nvSpPr>
          <p:spPr>
            <a:xfrm rot="18900000">
              <a:off x="8633399" y="326555"/>
              <a:ext cx="350784" cy="350784"/>
            </a:xfrm>
            <a:prstGeom prst="roundRect">
              <a:avLst/>
            </a:prstGeom>
            <a:gradFill flip="none" rotWithShape="1">
              <a:gsLst>
                <a:gs pos="0">
                  <a:schemeClr val="accent4">
                    <a:shade val="30000"/>
                    <a:satMod val="115000"/>
                  </a:schemeClr>
                </a:gs>
                <a:gs pos="26200">
                  <a:srgbClr val="377B86"/>
                </a:gs>
                <a:gs pos="50000">
                  <a:schemeClr val="accent4">
                    <a:shade val="67500"/>
                    <a:satMod val="115000"/>
                  </a:schemeClr>
                </a:gs>
                <a:gs pos="100000">
                  <a:schemeClr val="accent4"/>
                </a:gs>
              </a:gsLst>
              <a:path path="circle">
                <a:fillToRect l="100000" t="100000"/>
              </a:path>
              <a:tileRect r="-100000" b="-100000"/>
            </a:gradFill>
            <a:ln w="18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sz="1620">
                <a:solidFill>
                  <a:srgbClr val="000000"/>
                </a:solidFill>
                <a:latin typeface="Century Gothic" panose="020B0502020202020204" pitchFamily="34" charset="0"/>
              </a:endParaRPr>
            </a:p>
          </p:txBody>
        </p:sp>
        <p:grpSp>
          <p:nvGrpSpPr>
            <p:cNvPr id="28" name="Group 27">
              <a:extLst>
                <a:ext uri="{FF2B5EF4-FFF2-40B4-BE49-F238E27FC236}">
                  <a16:creationId xmlns:a16="http://schemas.microsoft.com/office/drawing/2014/main" id="{201D27D9-300F-420F-AB75-A849221F6558}"/>
                </a:ext>
              </a:extLst>
            </p:cNvPr>
            <p:cNvGrpSpPr/>
            <p:nvPr/>
          </p:nvGrpSpPr>
          <p:grpSpPr>
            <a:xfrm>
              <a:off x="8715533" y="415628"/>
              <a:ext cx="166992" cy="155987"/>
              <a:chOff x="4141788" y="3251201"/>
              <a:chExt cx="346075" cy="355600"/>
            </a:xfrm>
          </p:grpSpPr>
          <p:sp>
            <p:nvSpPr>
              <p:cNvPr id="29" name="Rectangle 28">
                <a:extLst>
                  <a:ext uri="{FF2B5EF4-FFF2-40B4-BE49-F238E27FC236}">
                    <a16:creationId xmlns:a16="http://schemas.microsoft.com/office/drawing/2014/main" id="{62DE5C6D-2B8F-4A4E-B41E-440FCC746737}"/>
                  </a:ext>
                </a:extLst>
              </p:cNvPr>
              <p:cNvSpPr>
                <a:spLocks noChangeArrowheads="1"/>
              </p:cNvSpPr>
              <p:nvPr/>
            </p:nvSpPr>
            <p:spPr bwMode="auto">
              <a:xfrm>
                <a:off x="4141788" y="3251201"/>
                <a:ext cx="196850"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0" name="Rectangle 29">
                <a:extLst>
                  <a:ext uri="{FF2B5EF4-FFF2-40B4-BE49-F238E27FC236}">
                    <a16:creationId xmlns:a16="http://schemas.microsoft.com/office/drawing/2014/main" id="{D2CF7EDB-33FF-4921-BA05-88115B483EA3}"/>
                  </a:ext>
                </a:extLst>
              </p:cNvPr>
              <p:cNvSpPr>
                <a:spLocks noChangeArrowheads="1"/>
              </p:cNvSpPr>
              <p:nvPr/>
            </p:nvSpPr>
            <p:spPr bwMode="auto">
              <a:xfrm>
                <a:off x="4292600" y="3436938"/>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1" name="Rectangle 30">
                <a:extLst>
                  <a:ext uri="{FF2B5EF4-FFF2-40B4-BE49-F238E27FC236}">
                    <a16:creationId xmlns:a16="http://schemas.microsoft.com/office/drawing/2014/main" id="{EDC5F032-D2C9-4669-AA83-5C57E0A00102}"/>
                  </a:ext>
                </a:extLst>
              </p:cNvPr>
              <p:cNvSpPr>
                <a:spLocks noChangeArrowheads="1"/>
              </p:cNvSpPr>
              <p:nvPr/>
            </p:nvSpPr>
            <p:spPr bwMode="auto">
              <a:xfrm>
                <a:off x="4292600" y="3560763"/>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2" name="Line 21">
                <a:extLst>
                  <a:ext uri="{FF2B5EF4-FFF2-40B4-BE49-F238E27FC236}">
                    <a16:creationId xmlns:a16="http://schemas.microsoft.com/office/drawing/2014/main" id="{1C2FEBCF-7DC0-41D8-8DF5-5ADFF943D679}"/>
                  </a:ext>
                </a:extLst>
              </p:cNvPr>
              <p:cNvSpPr>
                <a:spLocks noChangeShapeType="1"/>
              </p:cNvSpPr>
              <p:nvPr/>
            </p:nvSpPr>
            <p:spPr bwMode="auto">
              <a:xfrm>
                <a:off x="4397375" y="3482976"/>
                <a:ext cx="0" cy="77788"/>
              </a:xfrm>
              <a:prstGeom prst="line">
                <a:avLst/>
              </a:prstGeom>
              <a:noFill/>
              <a:ln w="12700" cap="rnd">
                <a:solidFill>
                  <a:schemeClr val="bg1"/>
                </a:solidFill>
                <a:prstDash val="solid"/>
                <a:round/>
                <a:headEnd/>
                <a:tailEnd/>
              </a:ln>
              <a:extLst>
                <a:ext uri="{909E8E84-426E-40dd-AFC4-6F175D3DCCD1}">
                  <a14:hiddenFill xmlns=""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3" name="Freeform 213">
                <a:extLst>
                  <a:ext uri="{FF2B5EF4-FFF2-40B4-BE49-F238E27FC236}">
                    <a16:creationId xmlns:a16="http://schemas.microsoft.com/office/drawing/2014/main" id="{C092248E-1B7F-4DC4-8AE6-0798078353B8}"/>
                  </a:ext>
                </a:extLst>
              </p:cNvPr>
              <p:cNvSpPr>
                <a:spLocks/>
              </p:cNvSpPr>
              <p:nvPr/>
            </p:nvSpPr>
            <p:spPr bwMode="auto">
              <a:xfrm>
                <a:off x="4248149" y="3297236"/>
                <a:ext cx="149224" cy="139700"/>
              </a:xfrm>
              <a:custGeom>
                <a:avLst/>
                <a:gdLst>
                  <a:gd name="T0" fmla="*/ 0 w 40"/>
                  <a:gd name="T1" fmla="*/ 0 h 36"/>
                  <a:gd name="T2" fmla="*/ 0 w 40"/>
                  <a:gd name="T3" fmla="*/ 18 h 36"/>
                  <a:gd name="T4" fmla="*/ 6 w 40"/>
                  <a:gd name="T5" fmla="*/ 24 h 36"/>
                  <a:gd name="T6" fmla="*/ 34 w 40"/>
                  <a:gd name="T7" fmla="*/ 24 h 36"/>
                  <a:gd name="T8" fmla="*/ 40 w 40"/>
                  <a:gd name="T9" fmla="*/ 30 h 36"/>
                  <a:gd name="T10" fmla="*/ 40 w 40"/>
                  <a:gd name="T11" fmla="*/ 36 h 36"/>
                </a:gdLst>
                <a:ahLst/>
                <a:cxnLst>
                  <a:cxn ang="0">
                    <a:pos x="T0" y="T1"/>
                  </a:cxn>
                  <a:cxn ang="0">
                    <a:pos x="T2" y="T3"/>
                  </a:cxn>
                  <a:cxn ang="0">
                    <a:pos x="T4" y="T5"/>
                  </a:cxn>
                  <a:cxn ang="0">
                    <a:pos x="T6" y="T7"/>
                  </a:cxn>
                  <a:cxn ang="0">
                    <a:pos x="T8" y="T9"/>
                  </a:cxn>
                  <a:cxn ang="0">
                    <a:pos x="T10" y="T11"/>
                  </a:cxn>
                </a:cxnLst>
                <a:rect l="0" t="0" r="r" b="b"/>
                <a:pathLst>
                  <a:path w="40" h="36">
                    <a:moveTo>
                      <a:pt x="0" y="0"/>
                    </a:moveTo>
                    <a:cubicBezTo>
                      <a:pt x="0" y="18"/>
                      <a:pt x="0" y="18"/>
                      <a:pt x="0" y="18"/>
                    </a:cubicBezTo>
                    <a:cubicBezTo>
                      <a:pt x="0" y="21"/>
                      <a:pt x="3" y="24"/>
                      <a:pt x="6" y="24"/>
                    </a:cubicBezTo>
                    <a:cubicBezTo>
                      <a:pt x="34" y="24"/>
                      <a:pt x="34" y="24"/>
                      <a:pt x="34" y="24"/>
                    </a:cubicBezTo>
                    <a:cubicBezTo>
                      <a:pt x="37" y="24"/>
                      <a:pt x="40" y="27"/>
                      <a:pt x="40" y="30"/>
                    </a:cubicBezTo>
                    <a:cubicBezTo>
                      <a:pt x="40" y="36"/>
                      <a:pt x="40" y="36"/>
                      <a:pt x="40" y="36"/>
                    </a:cubicBezTo>
                  </a:path>
                </a:pathLst>
              </a:cu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grpSp>
      </p:grpSp>
    </p:spTree>
    <p:extLst>
      <p:ext uri="{BB962C8B-B14F-4D97-AF65-F5344CB8AC3E}">
        <p14:creationId xmlns:p14="http://schemas.microsoft.com/office/powerpoint/2010/main" val="3541888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0"/>
        <p:cNvGrpSpPr/>
        <p:nvPr/>
      </p:nvGrpSpPr>
      <p:grpSpPr>
        <a:xfrm>
          <a:off x="0" y="0"/>
          <a:ext cx="0" cy="0"/>
          <a:chOff x="0" y="0"/>
          <a:chExt cx="0" cy="0"/>
        </a:xfrm>
      </p:grpSpPr>
      <p:sp useBgFill="1">
        <p:nvSpPr>
          <p:cNvPr id="77" name="Rectangle 59">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61">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7">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69">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71">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10BE8FE9-B21B-445F-A540-EDAA5AA5CF53}"/>
              </a:ext>
            </a:extLst>
          </p:cNvPr>
          <p:cNvSpPr/>
          <p:nvPr/>
        </p:nvSpPr>
        <p:spPr>
          <a:xfrm>
            <a:off x="418225" y="1922360"/>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r">
              <a:lnSpc>
                <a:spcPct val="90000"/>
              </a:lnSpc>
              <a:spcBef>
                <a:spcPct val="0"/>
              </a:spcBef>
              <a:spcAft>
                <a:spcPts val="600"/>
              </a:spcAft>
            </a:pPr>
            <a:r>
              <a:rPr lang="en-US" sz="3200" kern="1200" dirty="0">
                <a:solidFill>
                  <a:srgbClr val="FFFFFF"/>
                </a:solidFill>
                <a:effectLst/>
                <a:latin typeface="Arial Narrow" panose="020B0604020202020204" pitchFamily="34" charset="0"/>
                <a:ea typeface="+mj-ea"/>
                <a:cs typeface="Arial Narrow" panose="020B0604020202020204" pitchFamily="34" charset="0"/>
              </a:rPr>
              <a:t>Regulated Capital Market Activities and Services</a:t>
            </a:r>
          </a:p>
        </p:txBody>
      </p:sp>
      <p:sp>
        <p:nvSpPr>
          <p:cNvPr id="34" name="Rectangle 33">
            <a:extLst>
              <a:ext uri="{FF2B5EF4-FFF2-40B4-BE49-F238E27FC236}">
                <a16:creationId xmlns:a16="http://schemas.microsoft.com/office/drawing/2014/main" id="{C1A34CB8-1B9D-4C13-83C5-BDCB3A3845AC}"/>
              </a:ext>
            </a:extLst>
          </p:cNvPr>
          <p:cNvSpPr/>
          <p:nvPr/>
        </p:nvSpPr>
        <p:spPr>
          <a:xfrm>
            <a:off x="4456051" y="760525"/>
            <a:ext cx="7084640" cy="5524770"/>
          </a:xfrm>
          <a:prstGeom prst="rect">
            <a:avLst/>
          </a:prstGeom>
        </p:spPr>
        <p:txBody>
          <a:bodyPr vert="horz" lIns="91440" tIns="45720" rIns="91440" bIns="45720" rtlCol="0" anchor="ctr">
            <a:normAutofit/>
          </a:bodyPr>
          <a:lstStyle/>
          <a:p>
            <a:pPr marL="400050" lvl="1" indent="-342900">
              <a:lnSpc>
                <a:spcPct val="90000"/>
              </a:lnSpc>
              <a:spcBef>
                <a:spcPts val="600"/>
              </a:spcBef>
              <a:spcAft>
                <a:spcPts val="600"/>
              </a:spcAft>
              <a:buClr>
                <a:srgbClr val="034B64"/>
              </a:buClr>
              <a:buFont typeface="Wingdings" panose="05000000000000000000" pitchFamily="2" charset="2"/>
              <a:buChar char="q"/>
            </a:pPr>
            <a:r>
              <a:rPr lang="en-US" sz="2000" dirty="0">
                <a:solidFill>
                  <a:schemeClr val="tx2"/>
                </a:solidFill>
                <a:latin typeface="Arial Narrow" panose="020B0604020202020204" pitchFamily="34" charset="0"/>
                <a:cs typeface="Arial Narrow" panose="020B0604020202020204" pitchFamily="34" charset="0"/>
              </a:rPr>
              <a:t>Regulated capital markets services can only be provided by the following licensed persons: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Securities brokers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Securities dealers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Investment advisors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Investment banks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Fund managers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Collective investment scheme operators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Custodians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Credit rating agencies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Appointed representatives of capital market service providers</a:t>
            </a:r>
          </a:p>
          <a:p>
            <a:pPr marL="857250" lvl="2" indent="-342900">
              <a:lnSpc>
                <a:spcPct val="90000"/>
              </a:lnSpc>
              <a:spcBef>
                <a:spcPts val="600"/>
              </a:spcBef>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Other persons licensed by the Authority to engage in regulated activities. </a:t>
            </a:r>
          </a:p>
          <a:p>
            <a:pPr marL="857250" lvl="2" indent="-342900">
              <a:lnSpc>
                <a:spcPct val="90000"/>
              </a:lnSpc>
              <a:spcBef>
                <a:spcPts val="600"/>
              </a:spcBef>
              <a:spcAft>
                <a:spcPts val="600"/>
              </a:spcAft>
              <a:buClr>
                <a:srgbClr val="034B64"/>
              </a:buClr>
              <a:buFont typeface="Wingdings" pitchFamily="2" charset="2"/>
              <a:buChar char="ü"/>
            </a:pPr>
            <a:endParaRPr lang="en-US" sz="2000" dirty="0">
              <a:latin typeface="Arial Narrow" panose="020B0604020202020204" pitchFamily="34" charset="0"/>
              <a:cs typeface="Arial Narrow" panose="020B0604020202020204" pitchFamily="34" charset="0"/>
            </a:endParaRPr>
          </a:p>
        </p:txBody>
      </p:sp>
      <p:cxnSp>
        <p:nvCxnSpPr>
          <p:cNvPr id="12" name="Straight Connector 11">
            <a:extLst>
              <a:ext uri="{FF2B5EF4-FFF2-40B4-BE49-F238E27FC236}">
                <a16:creationId xmlns:a16="http://schemas.microsoft.com/office/drawing/2014/main" id="{CE4BD2E4-37D0-414B-BD94-8697F70755D0}"/>
              </a:ext>
            </a:extLst>
          </p:cNvPr>
          <p:cNvCxnSpPr/>
          <p:nvPr/>
        </p:nvCxnSpPr>
        <p:spPr>
          <a:xfrm>
            <a:off x="10743471" y="662985"/>
            <a:ext cx="97087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CCB6F8A4-DDAA-4A8D-9FD2-E3D7630E83B0}"/>
              </a:ext>
            </a:extLst>
          </p:cNvPr>
          <p:cNvGrpSpPr/>
          <p:nvPr/>
        </p:nvGrpSpPr>
        <p:grpSpPr>
          <a:xfrm>
            <a:off x="11435582" y="185742"/>
            <a:ext cx="560571" cy="488117"/>
            <a:chOff x="8563755" y="318903"/>
            <a:chExt cx="420428" cy="366088"/>
          </a:xfrm>
        </p:grpSpPr>
        <p:sp>
          <p:nvSpPr>
            <p:cNvPr id="26" name="Rectangle: Rounded Corners 10">
              <a:extLst>
                <a:ext uri="{FF2B5EF4-FFF2-40B4-BE49-F238E27FC236}">
                  <a16:creationId xmlns:a16="http://schemas.microsoft.com/office/drawing/2014/main" id="{5DC1C8F5-9074-4B33-96EE-84D5A3788296}"/>
                </a:ext>
              </a:extLst>
            </p:cNvPr>
            <p:cNvSpPr/>
            <p:nvPr/>
          </p:nvSpPr>
          <p:spPr>
            <a:xfrm rot="18900000">
              <a:off x="8563755" y="318903"/>
              <a:ext cx="366088" cy="366088"/>
            </a:xfrm>
            <a:prstGeom prst="roundRect">
              <a:avLst/>
            </a:prstGeom>
            <a:solidFill>
              <a:srgbClr val="034B64"/>
            </a:solidFill>
            <a:ln w="18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defTabSz="914377">
                <a:defRPr/>
              </a:pPr>
              <a:endParaRPr lang="en-US" sz="1620">
                <a:solidFill>
                  <a:srgbClr val="000000"/>
                </a:solidFill>
                <a:latin typeface="Century Gothic" panose="020B0502020202020204" pitchFamily="34" charset="0"/>
              </a:endParaRPr>
            </a:p>
          </p:txBody>
        </p:sp>
        <p:sp>
          <p:nvSpPr>
            <p:cNvPr id="27" name="Rectangle: Rounded Corners 11">
              <a:extLst>
                <a:ext uri="{FF2B5EF4-FFF2-40B4-BE49-F238E27FC236}">
                  <a16:creationId xmlns:a16="http://schemas.microsoft.com/office/drawing/2014/main" id="{FFC74AA8-4E49-4C0F-BC28-696840ECA208}"/>
                </a:ext>
              </a:extLst>
            </p:cNvPr>
            <p:cNvSpPr/>
            <p:nvPr/>
          </p:nvSpPr>
          <p:spPr>
            <a:xfrm rot="18900000">
              <a:off x="8633399" y="326555"/>
              <a:ext cx="350784" cy="350784"/>
            </a:xfrm>
            <a:prstGeom prst="roundRect">
              <a:avLst/>
            </a:prstGeom>
            <a:gradFill flip="none" rotWithShape="1">
              <a:gsLst>
                <a:gs pos="0">
                  <a:schemeClr val="accent4">
                    <a:shade val="30000"/>
                    <a:satMod val="115000"/>
                  </a:schemeClr>
                </a:gs>
                <a:gs pos="26200">
                  <a:srgbClr val="377B86"/>
                </a:gs>
                <a:gs pos="50000">
                  <a:schemeClr val="accent4">
                    <a:shade val="67500"/>
                    <a:satMod val="115000"/>
                  </a:schemeClr>
                </a:gs>
                <a:gs pos="100000">
                  <a:schemeClr val="accent4"/>
                </a:gs>
              </a:gsLst>
              <a:path path="circle">
                <a:fillToRect l="100000" t="100000"/>
              </a:path>
              <a:tileRect r="-100000" b="-100000"/>
            </a:gradFill>
            <a:ln w="18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sz="1620">
                <a:solidFill>
                  <a:srgbClr val="000000"/>
                </a:solidFill>
                <a:latin typeface="Century Gothic" panose="020B0502020202020204" pitchFamily="34" charset="0"/>
              </a:endParaRPr>
            </a:p>
          </p:txBody>
        </p:sp>
        <p:grpSp>
          <p:nvGrpSpPr>
            <p:cNvPr id="28" name="Group 27">
              <a:extLst>
                <a:ext uri="{FF2B5EF4-FFF2-40B4-BE49-F238E27FC236}">
                  <a16:creationId xmlns:a16="http://schemas.microsoft.com/office/drawing/2014/main" id="{201D27D9-300F-420F-AB75-A849221F6558}"/>
                </a:ext>
              </a:extLst>
            </p:cNvPr>
            <p:cNvGrpSpPr/>
            <p:nvPr/>
          </p:nvGrpSpPr>
          <p:grpSpPr>
            <a:xfrm>
              <a:off x="8715533" y="415628"/>
              <a:ext cx="166992" cy="155987"/>
              <a:chOff x="4141788" y="3251201"/>
              <a:chExt cx="346075" cy="355600"/>
            </a:xfrm>
          </p:grpSpPr>
          <p:sp>
            <p:nvSpPr>
              <p:cNvPr id="29" name="Rectangle 28">
                <a:extLst>
                  <a:ext uri="{FF2B5EF4-FFF2-40B4-BE49-F238E27FC236}">
                    <a16:creationId xmlns:a16="http://schemas.microsoft.com/office/drawing/2014/main" id="{62DE5C6D-2B8F-4A4E-B41E-440FCC746737}"/>
                  </a:ext>
                </a:extLst>
              </p:cNvPr>
              <p:cNvSpPr>
                <a:spLocks noChangeArrowheads="1"/>
              </p:cNvSpPr>
              <p:nvPr/>
            </p:nvSpPr>
            <p:spPr bwMode="auto">
              <a:xfrm>
                <a:off x="4141788" y="3251201"/>
                <a:ext cx="196850" cy="46038"/>
              </a:xfrm>
              <a:prstGeom prst="rect">
                <a:avLst/>
              </a:pr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0" name="Rectangle 29">
                <a:extLst>
                  <a:ext uri="{FF2B5EF4-FFF2-40B4-BE49-F238E27FC236}">
                    <a16:creationId xmlns:a16="http://schemas.microsoft.com/office/drawing/2014/main" id="{D2CF7EDB-33FF-4921-BA05-88115B483EA3}"/>
                  </a:ext>
                </a:extLst>
              </p:cNvPr>
              <p:cNvSpPr>
                <a:spLocks noChangeArrowheads="1"/>
              </p:cNvSpPr>
              <p:nvPr/>
            </p:nvSpPr>
            <p:spPr bwMode="auto">
              <a:xfrm>
                <a:off x="4292600" y="3436938"/>
                <a:ext cx="195263" cy="46038"/>
              </a:xfrm>
              <a:prstGeom prst="rect">
                <a:avLst/>
              </a:pr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1" name="Rectangle 30">
                <a:extLst>
                  <a:ext uri="{FF2B5EF4-FFF2-40B4-BE49-F238E27FC236}">
                    <a16:creationId xmlns:a16="http://schemas.microsoft.com/office/drawing/2014/main" id="{EDC5F032-D2C9-4669-AA83-5C57E0A00102}"/>
                  </a:ext>
                </a:extLst>
              </p:cNvPr>
              <p:cNvSpPr>
                <a:spLocks noChangeArrowheads="1"/>
              </p:cNvSpPr>
              <p:nvPr/>
            </p:nvSpPr>
            <p:spPr bwMode="auto">
              <a:xfrm>
                <a:off x="4292600" y="3560763"/>
                <a:ext cx="195263" cy="46038"/>
              </a:xfrm>
              <a:prstGeom prst="rect">
                <a:avLst/>
              </a:pr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2" name="Line 21">
                <a:extLst>
                  <a:ext uri="{FF2B5EF4-FFF2-40B4-BE49-F238E27FC236}">
                    <a16:creationId xmlns:a16="http://schemas.microsoft.com/office/drawing/2014/main" id="{1C2FEBCF-7DC0-41D8-8DF5-5ADFF943D679}"/>
                  </a:ext>
                </a:extLst>
              </p:cNvPr>
              <p:cNvSpPr>
                <a:spLocks noChangeShapeType="1"/>
              </p:cNvSpPr>
              <p:nvPr/>
            </p:nvSpPr>
            <p:spPr bwMode="auto">
              <a:xfrm>
                <a:off x="4397375" y="3482976"/>
                <a:ext cx="0" cy="77788"/>
              </a:xfrm>
              <a:prstGeom prst="line">
                <a:avLst/>
              </a:prstGeom>
              <a:noFill/>
              <a:ln w="12700" cap="rnd">
                <a:solidFill>
                  <a:schemeClr val="bg1"/>
                </a:solidFill>
                <a:prstDash val="solid"/>
                <a:round/>
                <a:headEnd/>
                <a:tailEnd/>
              </a:ln>
              <a:extLst>
                <a:ext uri="{909E8E84-426E-40dd-AFC4-6F175D3DCCD1}">
                  <a14:hiddenFill xmlns:a14="http://schemas.microsoft.com/office/drawing/2010/main" xmlns="">
                    <a:no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3" name="Freeform 213">
                <a:extLst>
                  <a:ext uri="{FF2B5EF4-FFF2-40B4-BE49-F238E27FC236}">
                    <a16:creationId xmlns:a16="http://schemas.microsoft.com/office/drawing/2014/main" id="{C092248E-1B7F-4DC4-8AE6-0798078353B8}"/>
                  </a:ext>
                </a:extLst>
              </p:cNvPr>
              <p:cNvSpPr>
                <a:spLocks/>
              </p:cNvSpPr>
              <p:nvPr/>
            </p:nvSpPr>
            <p:spPr bwMode="auto">
              <a:xfrm>
                <a:off x="4248149" y="3297236"/>
                <a:ext cx="149224" cy="139700"/>
              </a:xfrm>
              <a:custGeom>
                <a:avLst/>
                <a:gdLst>
                  <a:gd name="T0" fmla="*/ 0 w 40"/>
                  <a:gd name="T1" fmla="*/ 0 h 36"/>
                  <a:gd name="T2" fmla="*/ 0 w 40"/>
                  <a:gd name="T3" fmla="*/ 18 h 36"/>
                  <a:gd name="T4" fmla="*/ 6 w 40"/>
                  <a:gd name="T5" fmla="*/ 24 h 36"/>
                  <a:gd name="T6" fmla="*/ 34 w 40"/>
                  <a:gd name="T7" fmla="*/ 24 h 36"/>
                  <a:gd name="T8" fmla="*/ 40 w 40"/>
                  <a:gd name="T9" fmla="*/ 30 h 36"/>
                  <a:gd name="T10" fmla="*/ 40 w 40"/>
                  <a:gd name="T11" fmla="*/ 36 h 36"/>
                </a:gdLst>
                <a:ahLst/>
                <a:cxnLst>
                  <a:cxn ang="0">
                    <a:pos x="T0" y="T1"/>
                  </a:cxn>
                  <a:cxn ang="0">
                    <a:pos x="T2" y="T3"/>
                  </a:cxn>
                  <a:cxn ang="0">
                    <a:pos x="T4" y="T5"/>
                  </a:cxn>
                  <a:cxn ang="0">
                    <a:pos x="T6" y="T7"/>
                  </a:cxn>
                  <a:cxn ang="0">
                    <a:pos x="T8" y="T9"/>
                  </a:cxn>
                  <a:cxn ang="0">
                    <a:pos x="T10" y="T11"/>
                  </a:cxn>
                </a:cxnLst>
                <a:rect l="0" t="0" r="r" b="b"/>
                <a:pathLst>
                  <a:path w="40" h="36">
                    <a:moveTo>
                      <a:pt x="0" y="0"/>
                    </a:moveTo>
                    <a:cubicBezTo>
                      <a:pt x="0" y="18"/>
                      <a:pt x="0" y="18"/>
                      <a:pt x="0" y="18"/>
                    </a:cubicBezTo>
                    <a:cubicBezTo>
                      <a:pt x="0" y="21"/>
                      <a:pt x="3" y="24"/>
                      <a:pt x="6" y="24"/>
                    </a:cubicBezTo>
                    <a:cubicBezTo>
                      <a:pt x="34" y="24"/>
                      <a:pt x="34" y="24"/>
                      <a:pt x="34" y="24"/>
                    </a:cubicBezTo>
                    <a:cubicBezTo>
                      <a:pt x="37" y="24"/>
                      <a:pt x="40" y="27"/>
                      <a:pt x="40" y="30"/>
                    </a:cubicBezTo>
                    <a:cubicBezTo>
                      <a:pt x="40" y="36"/>
                      <a:pt x="40" y="36"/>
                      <a:pt x="40" y="36"/>
                    </a:cubicBezTo>
                  </a:path>
                </a:pathLst>
              </a:cu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grpSp>
      </p:grpSp>
    </p:spTree>
    <p:extLst>
      <p:ext uri="{BB962C8B-B14F-4D97-AF65-F5344CB8AC3E}">
        <p14:creationId xmlns:p14="http://schemas.microsoft.com/office/powerpoint/2010/main" val="1515893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79421-24DC-1D4B-8AEB-5AF694D79D3A}"/>
              </a:ext>
            </a:extLst>
          </p:cNvPr>
          <p:cNvSpPr>
            <a:spLocks noGrp="1"/>
          </p:cNvSpPr>
          <p:nvPr>
            <p:ph type="title"/>
          </p:nvPr>
        </p:nvSpPr>
        <p:spPr>
          <a:xfrm>
            <a:off x="1" y="0"/>
            <a:ext cx="3445844" cy="6858000"/>
          </a:xfrm>
          <a:solidFill>
            <a:srgbClr val="002060"/>
          </a:solidFill>
          <a:ln>
            <a:solidFill>
              <a:schemeClr val="accent6">
                <a:lumMod val="50000"/>
              </a:schemeClr>
            </a:solidFill>
          </a:ln>
        </p:spPr>
        <p:txBody>
          <a:bodyPr>
            <a:normAutofit/>
          </a:bodyPr>
          <a:lstStyle/>
          <a:p>
            <a:pPr algn="r"/>
            <a:endParaRPr lang="en-ET" sz="4000" dirty="0">
              <a:solidFill>
                <a:schemeClr val="bg1"/>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873B4454-1934-4367-AF51-E59D16C4DFF7}"/>
              </a:ext>
            </a:extLst>
          </p:cNvPr>
          <p:cNvSpPr>
            <a:spLocks noGrp="1"/>
          </p:cNvSpPr>
          <p:nvPr>
            <p:ph idx="1"/>
          </p:nvPr>
        </p:nvSpPr>
        <p:spPr>
          <a:xfrm>
            <a:off x="4052235" y="654518"/>
            <a:ext cx="7738711" cy="5062888"/>
          </a:xfrm>
        </p:spPr>
        <p:txBody>
          <a:bodyPr>
            <a:normAutofit/>
          </a:bodyPr>
          <a:lstStyle/>
          <a:p>
            <a:pPr marL="400050" lvl="1" indent="-342900" algn="just">
              <a:spcBef>
                <a:spcPts val="600"/>
              </a:spcBef>
              <a:spcAft>
                <a:spcPts val="6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rPr>
              <a:t>Collective Investment Scheme (CIS): </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6020202030204" pitchFamily="34" charset="0"/>
              </a:rPr>
              <a:t>Vehicle for pooling funds; </a:t>
            </a:r>
            <a:r>
              <a:rPr lang="en-GB" dirty="0">
                <a:solidFill>
                  <a:schemeClr val="tx2"/>
                </a:solidFill>
                <a:effectLst/>
                <a:latin typeface="Arial Narrow" panose="020B0606020202030204" pitchFamily="34" charset="0"/>
                <a:ea typeface="Calibri" panose="020F0502020204030204" pitchFamily="34" charset="0"/>
                <a:cs typeface="Arial" panose="020B0604020202020204" pitchFamily="34" charset="0"/>
              </a:rPr>
              <a:t>investors benefit from </a:t>
            </a:r>
            <a:r>
              <a:rPr lang="en-AU" dirty="0">
                <a:solidFill>
                  <a:schemeClr val="tx2"/>
                </a:solidFill>
                <a:effectLst/>
                <a:latin typeface="Arial Narrow" panose="020B0606020202030204" pitchFamily="34" charset="0"/>
                <a:ea typeface="Times New Roman" panose="02020603050405020304" pitchFamily="18" charset="0"/>
              </a:rPr>
              <a:t>receiving </a:t>
            </a:r>
            <a:r>
              <a:rPr lang="en-AU" dirty="0">
                <a:solidFill>
                  <a:schemeClr val="tx2"/>
                </a:solidFill>
                <a:latin typeface="Arial Narrow" panose="020B0606020202030204" pitchFamily="34" charset="0"/>
              </a:rPr>
              <a:t>profits or income as well as sharing risk by being part of a group of participants in the scheme. </a:t>
            </a:r>
            <a:r>
              <a:rPr lang="en-GB" dirty="0">
                <a:solidFill>
                  <a:schemeClr val="tx2"/>
                </a:solidFill>
                <a:latin typeface="Arial Narrow" panose="020B0606020202030204" pitchFamily="34" charset="0"/>
              </a:rPr>
              <a:t> </a:t>
            </a:r>
            <a:endParaRPr lang="en-US" dirty="0">
              <a:solidFill>
                <a:schemeClr val="tx2"/>
              </a:solidFill>
              <a:latin typeface="Arial Narrow" panose="020B0606020202030204" pitchFamily="34" charset="0"/>
            </a:endParaRPr>
          </a:p>
          <a:p>
            <a:pPr marL="400050" lvl="1" indent="-342900">
              <a:spcBef>
                <a:spcPts val="600"/>
              </a:spcBef>
              <a:spcAft>
                <a:spcPts val="600"/>
              </a:spcAft>
              <a:buClr>
                <a:srgbClr val="034B64"/>
              </a:buClr>
              <a:buFont typeface="Wingdings" panose="05000000000000000000" pitchFamily="2" charset="2"/>
              <a:buChar char="q"/>
            </a:pPr>
            <a:r>
              <a:rPr lang="en-US" sz="2000" dirty="0">
                <a:solidFill>
                  <a:schemeClr val="tx2"/>
                </a:solidFill>
                <a:latin typeface="Arial Narrow" panose="020B0604020202020204" pitchFamily="34" charset="0"/>
              </a:rPr>
              <a:t>Legal Forms </a:t>
            </a:r>
          </a:p>
          <a:p>
            <a:pPr lvl="1">
              <a:buFont typeface="Wingdings" panose="05000000000000000000" pitchFamily="2" charset="2"/>
              <a:buChar char="ü"/>
            </a:pPr>
            <a:r>
              <a:rPr lang="en-US" sz="2000" b="0" i="0" dirty="0">
                <a:solidFill>
                  <a:schemeClr val="tx2"/>
                </a:solidFill>
                <a:latin typeface="Arial Narrow" panose="020B0604020202020204" pitchFamily="34" charset="0"/>
                <a:cs typeface="Arial Narrow" panose="020B0604020202020204" pitchFamily="34" charset="0"/>
              </a:rPr>
              <a:t>    </a:t>
            </a:r>
            <a:r>
              <a:rPr lang="en-US" sz="2000" b="0" dirty="0">
                <a:solidFill>
                  <a:schemeClr val="tx2"/>
                </a:solidFill>
                <a:latin typeface="Arial Narrow" panose="020B0604020202020204" pitchFamily="34" charset="0"/>
                <a:cs typeface="Arial Narrow" panose="020B0604020202020204" pitchFamily="34" charset="0"/>
              </a:rPr>
              <a:t>Investment  Companies such as mutual funds, Partnerships &amp; Others</a:t>
            </a:r>
          </a:p>
          <a:p>
            <a:pPr marL="400050" lvl="1" indent="-342900">
              <a:spcBef>
                <a:spcPts val="600"/>
              </a:spcBef>
              <a:spcAft>
                <a:spcPts val="600"/>
              </a:spcAft>
              <a:buClr>
                <a:srgbClr val="034B64"/>
              </a:buClr>
              <a:buFont typeface="Wingdings" panose="05000000000000000000" pitchFamily="2" charset="2"/>
              <a:buChar char="q"/>
            </a:pPr>
            <a:r>
              <a:rPr lang="en-US" sz="2000" dirty="0">
                <a:solidFill>
                  <a:schemeClr val="tx2"/>
                </a:solidFill>
                <a:latin typeface="Arial Narrow" panose="020B0604020202020204" pitchFamily="34" charset="0"/>
              </a:rPr>
              <a:t>Regulatory Requirements of CIS Service Providers</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4020202020204" pitchFamily="34" charset="0"/>
                <a:cs typeface="Arial Narrow" panose="020B0604020202020204" pitchFamily="34" charset="0"/>
              </a:rPr>
              <a:t>Securities or units pertaining to a CIS cannot be managed or sold unless the scheme is </a:t>
            </a:r>
            <a:r>
              <a:rPr lang="en-US" dirty="0">
                <a:solidFill>
                  <a:schemeClr val="tx2"/>
                </a:solidFill>
                <a:latin typeface="Arial Narrow" panose="020B0606020202030204" pitchFamily="34" charset="0"/>
              </a:rPr>
              <a:t>registered by the Authority</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6020202030204" pitchFamily="34" charset="0"/>
              </a:rPr>
              <a:t>Main actors includes; CIS Operator, Fund Manager/Advisor, Custodian</a:t>
            </a:r>
          </a:p>
          <a:p>
            <a:pPr marL="400050" lvl="1" indent="-342900">
              <a:spcBef>
                <a:spcPts val="600"/>
              </a:spcBef>
              <a:spcAft>
                <a:spcPts val="600"/>
              </a:spcAft>
              <a:buClr>
                <a:srgbClr val="034B64"/>
              </a:buClr>
              <a:buFont typeface="Wingdings" panose="05000000000000000000" pitchFamily="2" charset="2"/>
              <a:buChar char="q"/>
            </a:pPr>
            <a:r>
              <a:rPr lang="en-US" sz="2000" b="0" i="0" dirty="0">
                <a:solidFill>
                  <a:schemeClr val="tx2"/>
                </a:solidFill>
                <a:latin typeface="Arial Narrow" panose="020B0604020202020204" pitchFamily="34" charset="0"/>
                <a:cs typeface="Arial Narrow" panose="020B0604020202020204" pitchFamily="34" charset="0"/>
              </a:rPr>
              <a:t>Rights of CIS Investors</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4020202020204" pitchFamily="34" charset="0"/>
              </a:rPr>
              <a:t>CIS investor assets should be protected from losses or insolvency of a CIS operator.</a:t>
            </a:r>
          </a:p>
          <a:p>
            <a:pPr marL="0" indent="0">
              <a:buNone/>
            </a:pPr>
            <a:endParaRPr lang="en-GB" dirty="0"/>
          </a:p>
        </p:txBody>
      </p:sp>
      <p:sp>
        <p:nvSpPr>
          <p:cNvPr id="6" name="Rectangle: Rounded Corners 5">
            <a:extLst>
              <a:ext uri="{FF2B5EF4-FFF2-40B4-BE49-F238E27FC236}">
                <a16:creationId xmlns:a16="http://schemas.microsoft.com/office/drawing/2014/main" id="{3C9EABC7-7EEB-4276-8E4C-A9A35765E354}"/>
              </a:ext>
            </a:extLst>
          </p:cNvPr>
          <p:cNvSpPr/>
          <p:nvPr/>
        </p:nvSpPr>
        <p:spPr>
          <a:xfrm>
            <a:off x="151116" y="2626618"/>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nSpc>
                <a:spcPct val="70000"/>
              </a:lnSpc>
              <a:spcBef>
                <a:spcPct val="0"/>
              </a:spcBef>
              <a:spcAft>
                <a:spcPts val="600"/>
              </a:spcAft>
            </a:pPr>
            <a:r>
              <a:rPr lang="en-ET" sz="3000" dirty="0">
                <a:latin typeface="Arial Narrow" panose="020B0606020202030204" pitchFamily="34" charset="0"/>
              </a:rPr>
              <a:t>Collective Investment Schemes </a:t>
            </a:r>
            <a:endParaRPr lang="en-GB" sz="3000" dirty="0">
              <a:latin typeface="Arial Narrow" panose="020B0606020202030204" pitchFamily="34" charset="0"/>
            </a:endParaRPr>
          </a:p>
        </p:txBody>
      </p:sp>
    </p:spTree>
    <p:extLst>
      <p:ext uri="{BB962C8B-B14F-4D97-AF65-F5344CB8AC3E}">
        <p14:creationId xmlns:p14="http://schemas.microsoft.com/office/powerpoint/2010/main" val="2828050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79421-24DC-1D4B-8AEB-5AF694D79D3A}"/>
              </a:ext>
            </a:extLst>
          </p:cNvPr>
          <p:cNvSpPr>
            <a:spLocks noGrp="1"/>
          </p:cNvSpPr>
          <p:nvPr>
            <p:ph type="title"/>
          </p:nvPr>
        </p:nvSpPr>
        <p:spPr>
          <a:xfrm>
            <a:off x="1" y="0"/>
            <a:ext cx="3445844" cy="6858000"/>
          </a:xfrm>
          <a:solidFill>
            <a:srgbClr val="002060"/>
          </a:solidFill>
          <a:ln>
            <a:solidFill>
              <a:schemeClr val="accent6">
                <a:lumMod val="50000"/>
              </a:schemeClr>
            </a:solidFill>
          </a:ln>
        </p:spPr>
        <p:txBody>
          <a:bodyPr>
            <a:normAutofit/>
          </a:bodyPr>
          <a:lstStyle/>
          <a:p>
            <a:pPr algn="r"/>
            <a:endParaRPr lang="en-ET" sz="4000" dirty="0">
              <a:solidFill>
                <a:schemeClr val="bg1"/>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873B4454-1934-4367-AF51-E59D16C4DFF7}"/>
              </a:ext>
            </a:extLst>
          </p:cNvPr>
          <p:cNvSpPr>
            <a:spLocks noGrp="1"/>
          </p:cNvSpPr>
          <p:nvPr>
            <p:ph idx="1"/>
          </p:nvPr>
        </p:nvSpPr>
        <p:spPr>
          <a:xfrm>
            <a:off x="3936733" y="625642"/>
            <a:ext cx="7892715" cy="5409398"/>
          </a:xfrm>
        </p:spPr>
        <p:txBody>
          <a:bodyPr>
            <a:normAutofit lnSpcReduction="10000"/>
          </a:bodyPr>
          <a:lstStyle/>
          <a:p>
            <a:pPr marL="400050" lvl="1" indent="-342900">
              <a:spcBef>
                <a:spcPts val="600"/>
              </a:spcBef>
              <a:spcAft>
                <a:spcPts val="600"/>
              </a:spcAft>
              <a:buClr>
                <a:srgbClr val="034B64"/>
              </a:buClr>
              <a:buFont typeface="Wingdings" panose="05000000000000000000" pitchFamily="2" charset="2"/>
              <a:buChar char="q"/>
            </a:pPr>
            <a:endParaRPr lang="en-US" sz="2000" dirty="0">
              <a:solidFill>
                <a:schemeClr val="tx2"/>
              </a:solidFill>
              <a:latin typeface="Arial Narrow" panose="020B0604020202020204" pitchFamily="34" charset="0"/>
            </a:endParaRPr>
          </a:p>
          <a:p>
            <a:pPr marL="400050" lvl="1" indent="-342900">
              <a:spcBef>
                <a:spcPts val="600"/>
              </a:spcBef>
              <a:spcAft>
                <a:spcPts val="600"/>
              </a:spcAft>
              <a:buClr>
                <a:srgbClr val="034B64"/>
              </a:buClr>
              <a:buFont typeface="Wingdings" panose="05000000000000000000" pitchFamily="2" charset="2"/>
              <a:buChar char="q"/>
            </a:pPr>
            <a:r>
              <a:rPr lang="en-US" sz="2000" dirty="0">
                <a:solidFill>
                  <a:schemeClr val="tx2"/>
                </a:solidFill>
                <a:latin typeface="Arial Narrow" panose="020B0604020202020204" pitchFamily="34" charset="0"/>
              </a:rPr>
              <a:t>Registration of Securities </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6020202030204" pitchFamily="34" charset="0"/>
                <a:cs typeface="Arial Narrow" panose="020B0604020202020204" pitchFamily="34" charset="0"/>
              </a:rPr>
              <a:t>P</a:t>
            </a:r>
            <a:r>
              <a:rPr lang="en-US" dirty="0">
                <a:solidFill>
                  <a:schemeClr val="tx2"/>
                </a:solidFill>
                <a:latin typeface="Arial Narrow" panose="020B0604020202020204" pitchFamily="34" charset="0"/>
                <a:cs typeface="Arial Narrow" panose="020B0604020202020204" pitchFamily="34" charset="0"/>
              </a:rPr>
              <a:t>ublicly traded securities need to be registered by the Authority prior to offer</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4020202020204" pitchFamily="34" charset="0"/>
                <a:cs typeface="Arial Narrow" panose="020B0604020202020204" pitchFamily="34" charset="0"/>
              </a:rPr>
              <a:t>Excepted securities (Gov’t, court rulings/bankruptcy, private placements)</a:t>
            </a:r>
          </a:p>
          <a:p>
            <a:pPr marL="400050" lvl="1" indent="-342900">
              <a:spcBef>
                <a:spcPts val="600"/>
              </a:spcBef>
              <a:spcAft>
                <a:spcPts val="600"/>
              </a:spcAft>
              <a:buClr>
                <a:srgbClr val="034B64"/>
              </a:buClr>
              <a:buFont typeface="Wingdings" panose="05000000000000000000" pitchFamily="2" charset="2"/>
              <a:buChar char="q"/>
            </a:pPr>
            <a:r>
              <a:rPr lang="en-US" sz="2000" dirty="0">
                <a:solidFill>
                  <a:schemeClr val="tx2"/>
                </a:solidFill>
                <a:latin typeface="Arial Narrow" panose="020B0604020202020204" pitchFamily="34" charset="0"/>
              </a:rPr>
              <a:t>Transparency &amp; disclosure requirements for issuers</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6020202030204" pitchFamily="34" charset="0"/>
              </a:rPr>
              <a:t> An issuer of securities for public offering needs to issue a prospectus and get the Authority’s approval for it.</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6020202030204" pitchFamily="34" charset="0"/>
              </a:rPr>
              <a:t>The prospectus has to be accurate, sufficiently clear, comprehensive and reasonably specific and timely.</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6020202030204" pitchFamily="34" charset="0"/>
              </a:rPr>
              <a:t>Accounting standards used by issuers to prepare financial statements should be of a high and internationally acceptable quality</a:t>
            </a:r>
          </a:p>
          <a:p>
            <a:pPr marL="400050" lvl="1" indent="-342900">
              <a:spcBef>
                <a:spcPts val="600"/>
              </a:spcBef>
              <a:spcAft>
                <a:spcPts val="600"/>
              </a:spcAft>
              <a:buClr>
                <a:srgbClr val="034B64"/>
              </a:buClr>
              <a:buFont typeface="Wingdings" panose="05000000000000000000" pitchFamily="2" charset="2"/>
              <a:buChar char="q"/>
            </a:pPr>
            <a:r>
              <a:rPr lang="en-US" sz="2000" dirty="0">
                <a:solidFill>
                  <a:schemeClr val="tx2"/>
                </a:solidFill>
                <a:latin typeface="Arial Narrow" panose="020B0604020202020204" pitchFamily="34" charset="0"/>
              </a:rPr>
              <a:t>Ongoing disclosure obligations</a:t>
            </a:r>
          </a:p>
          <a:p>
            <a:pPr marL="857250" lvl="2" indent="-342900" algn="just">
              <a:spcBef>
                <a:spcPts val="600"/>
              </a:spcBef>
              <a:spcAft>
                <a:spcPts val="600"/>
              </a:spcAft>
              <a:buClr>
                <a:srgbClr val="034B64"/>
              </a:buClr>
              <a:buFont typeface="Wingdings" panose="05000000000000000000" pitchFamily="2" charset="2"/>
              <a:buChar char="ü"/>
            </a:pPr>
            <a:r>
              <a:rPr lang="en-US" dirty="0">
                <a:solidFill>
                  <a:schemeClr val="tx2"/>
                </a:solidFill>
                <a:latin typeface="Arial Narrow" panose="020B0606020202030204" pitchFamily="34" charset="0"/>
              </a:rPr>
              <a:t>Issuers should disclose full, accurate and timely financial results, risk and other information which is material to investors’ decisions. </a:t>
            </a:r>
            <a:endParaRPr lang="en-GB" dirty="0">
              <a:solidFill>
                <a:schemeClr val="tx2"/>
              </a:solidFill>
              <a:latin typeface="Arial Narrow" panose="020B0606020202030204" pitchFamily="34" charset="0"/>
            </a:endParaRPr>
          </a:p>
        </p:txBody>
      </p:sp>
      <p:sp>
        <p:nvSpPr>
          <p:cNvPr id="5" name="Rectangle: Rounded Corners 4">
            <a:extLst>
              <a:ext uri="{FF2B5EF4-FFF2-40B4-BE49-F238E27FC236}">
                <a16:creationId xmlns:a16="http://schemas.microsoft.com/office/drawing/2014/main" id="{A2812FED-F3DD-461E-85A8-B793E94960DE}"/>
              </a:ext>
            </a:extLst>
          </p:cNvPr>
          <p:cNvSpPr/>
          <p:nvPr/>
        </p:nvSpPr>
        <p:spPr>
          <a:xfrm>
            <a:off x="122240" y="2761371"/>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nSpc>
                <a:spcPct val="70000"/>
              </a:lnSpc>
              <a:spcBef>
                <a:spcPct val="0"/>
              </a:spcBef>
              <a:spcAft>
                <a:spcPts val="600"/>
              </a:spcAft>
            </a:pPr>
            <a:r>
              <a:rPr lang="en-US" sz="3000" dirty="0">
                <a:latin typeface="Arial Narrow" panose="020B0606020202030204" pitchFamily="34" charset="0"/>
              </a:rPr>
              <a:t> Public Offering and Trading of Securities</a:t>
            </a:r>
          </a:p>
        </p:txBody>
      </p:sp>
    </p:spTree>
    <p:extLst>
      <p:ext uri="{BB962C8B-B14F-4D97-AF65-F5344CB8AC3E}">
        <p14:creationId xmlns:p14="http://schemas.microsoft.com/office/powerpoint/2010/main" val="3198275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79421-24DC-1D4B-8AEB-5AF694D79D3A}"/>
              </a:ext>
            </a:extLst>
          </p:cNvPr>
          <p:cNvSpPr>
            <a:spLocks noGrp="1"/>
          </p:cNvSpPr>
          <p:nvPr>
            <p:ph type="title"/>
          </p:nvPr>
        </p:nvSpPr>
        <p:spPr>
          <a:xfrm>
            <a:off x="1" y="0"/>
            <a:ext cx="3445844" cy="6858000"/>
          </a:xfrm>
          <a:solidFill>
            <a:srgbClr val="002060"/>
          </a:solidFill>
          <a:ln>
            <a:solidFill>
              <a:schemeClr val="accent6">
                <a:lumMod val="50000"/>
              </a:schemeClr>
            </a:solidFill>
          </a:ln>
        </p:spPr>
        <p:txBody>
          <a:bodyPr>
            <a:normAutofit/>
          </a:bodyPr>
          <a:lstStyle/>
          <a:p>
            <a:pPr algn="r"/>
            <a:endParaRPr lang="en-ET" sz="4000" dirty="0">
              <a:solidFill>
                <a:schemeClr val="bg1"/>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873B4454-1934-4367-AF51-E59D16C4DFF7}"/>
              </a:ext>
            </a:extLst>
          </p:cNvPr>
          <p:cNvSpPr>
            <a:spLocks noGrp="1"/>
          </p:cNvSpPr>
          <p:nvPr>
            <p:ph idx="1"/>
          </p:nvPr>
        </p:nvSpPr>
        <p:spPr>
          <a:xfrm>
            <a:off x="4158113" y="712269"/>
            <a:ext cx="7709835" cy="5361272"/>
          </a:xfrm>
        </p:spPr>
        <p:txBody>
          <a:bodyPr>
            <a:normAutofit fontScale="92500"/>
          </a:bodyPr>
          <a:lstStyle/>
          <a:p>
            <a:pPr marL="400050" lvl="1" indent="-342900" algn="just">
              <a:spcBef>
                <a:spcPts val="600"/>
              </a:spcBef>
              <a:spcAft>
                <a:spcPts val="600"/>
              </a:spcAft>
              <a:buClr>
                <a:srgbClr val="034B64"/>
              </a:buClr>
              <a:buFont typeface="Wingdings" panose="05000000000000000000" pitchFamily="2" charset="2"/>
              <a:buChar char="q"/>
            </a:pPr>
            <a:endParaRPr lang="en-US" sz="2000" dirty="0">
              <a:latin typeface="Arial Narrow" panose="020B0606020202030204" pitchFamily="34" charset="0"/>
            </a:endParaRPr>
          </a:p>
          <a:p>
            <a:pPr algn="just">
              <a:spcBef>
                <a:spcPts val="600"/>
              </a:spcBef>
              <a:spcAft>
                <a:spcPts val="600"/>
              </a:spcAft>
              <a:buFont typeface="Wingdings" panose="05000000000000000000" pitchFamily="2" charset="2"/>
              <a:buChar char="q"/>
            </a:pPr>
            <a:r>
              <a:rPr lang="en-US" sz="2200" dirty="0">
                <a:solidFill>
                  <a:schemeClr val="tx2"/>
                </a:solidFill>
                <a:latin typeface="Arial Narrow" panose="020B0604020202020204" pitchFamily="34" charset="0"/>
                <a:cs typeface="Arial Narrow" panose="020B0604020202020204" pitchFamily="34" charset="0"/>
              </a:rPr>
              <a:t>The proclamation provides regulatory framework for protecting minority shareholders/investors by specifying regulatory requirements for </a:t>
            </a:r>
          </a:p>
          <a:p>
            <a:pPr marL="914400" lvl="1" indent="-457200" algn="just">
              <a:spcBef>
                <a:spcPts val="600"/>
              </a:spcBef>
              <a:spcAft>
                <a:spcPts val="600"/>
              </a:spcAft>
              <a:buFont typeface="+mj-lt"/>
              <a:buAutoNum type="alphaLcParenR"/>
            </a:pPr>
            <a:r>
              <a:rPr lang="en-GB" sz="2200" dirty="0">
                <a:solidFill>
                  <a:schemeClr val="tx2"/>
                </a:solidFill>
                <a:latin typeface="Arial Narrow" panose="020B0604020202020204" pitchFamily="34" charset="0"/>
                <a:cs typeface="Arial Narrow" panose="020B0604020202020204" pitchFamily="34" charset="0"/>
              </a:rPr>
              <a:t>An interested </a:t>
            </a:r>
            <a:r>
              <a:rPr lang="en-ET" sz="2200" dirty="0">
                <a:solidFill>
                  <a:schemeClr val="tx2"/>
                </a:solidFill>
                <a:latin typeface="Arial Narrow" panose="020B0604020202020204" pitchFamily="34" charset="0"/>
                <a:cs typeface="Arial Narrow" panose="020B0604020202020204" pitchFamily="34" charset="0"/>
              </a:rPr>
              <a:t>person </a:t>
            </a:r>
            <a:r>
              <a:rPr lang="en-GB" sz="2200" dirty="0">
                <a:solidFill>
                  <a:schemeClr val="tx2"/>
                </a:solidFill>
                <a:latin typeface="Arial Narrow" panose="020B0604020202020204" pitchFamily="34" charset="0"/>
                <a:cs typeface="Arial Narrow" panose="020B0604020202020204" pitchFamily="34" charset="0"/>
              </a:rPr>
              <a:t>(5% shares of listed company) </a:t>
            </a:r>
            <a:r>
              <a:rPr lang="en-ET" sz="2200" dirty="0">
                <a:solidFill>
                  <a:schemeClr val="tx2"/>
                </a:solidFill>
                <a:latin typeface="Arial Narrow" panose="020B0604020202020204" pitchFamily="34" charset="0"/>
                <a:cs typeface="Arial Narrow" panose="020B0604020202020204" pitchFamily="34" charset="0"/>
              </a:rPr>
              <a:t>who control</a:t>
            </a:r>
            <a:r>
              <a:rPr lang="en-GB" sz="2200" dirty="0">
                <a:solidFill>
                  <a:schemeClr val="tx2"/>
                </a:solidFill>
                <a:latin typeface="Arial Narrow" panose="020B0604020202020204" pitchFamily="34" charset="0"/>
                <a:cs typeface="Arial Narrow" panose="020B0604020202020204" pitchFamily="34" charset="0"/>
              </a:rPr>
              <a:t>s</a:t>
            </a:r>
            <a:r>
              <a:rPr lang="en-ET" sz="2200" dirty="0">
                <a:solidFill>
                  <a:schemeClr val="tx2"/>
                </a:solidFill>
                <a:latin typeface="Arial Narrow" panose="020B0604020202020204" pitchFamily="34" charset="0"/>
                <a:cs typeface="Arial Narrow" panose="020B0604020202020204" pitchFamily="34" charset="0"/>
              </a:rPr>
              <a:t>, or who are in a position to control, interests in shares </a:t>
            </a:r>
            <a:r>
              <a:rPr lang="en-US" sz="2200" dirty="0">
                <a:solidFill>
                  <a:schemeClr val="tx2"/>
                </a:solidFill>
                <a:latin typeface="Arial Narrow" panose="020B0604020202020204" pitchFamily="34" charset="0"/>
                <a:cs typeface="Arial Narrow" panose="020B0604020202020204" pitchFamily="34" charset="0"/>
              </a:rPr>
              <a:t>of</a:t>
            </a:r>
            <a:r>
              <a:rPr lang="en-ET" sz="2200" dirty="0">
                <a:solidFill>
                  <a:schemeClr val="tx2"/>
                </a:solidFill>
                <a:latin typeface="Arial Narrow" panose="020B0604020202020204" pitchFamily="34" charset="0"/>
                <a:cs typeface="Arial Narrow" panose="020B0604020202020204" pitchFamily="34" charset="0"/>
              </a:rPr>
              <a:t> a listed company</a:t>
            </a:r>
            <a:r>
              <a:rPr lang="en-US" sz="2200" dirty="0">
                <a:solidFill>
                  <a:schemeClr val="tx2"/>
                </a:solidFill>
                <a:latin typeface="Arial Narrow" panose="020B0604020202020204" pitchFamily="34" charset="0"/>
                <a:cs typeface="Arial Narrow" panose="020B0604020202020204" pitchFamily="34" charset="0"/>
              </a:rPr>
              <a:t> should be disclosed</a:t>
            </a:r>
            <a:r>
              <a:rPr lang="en-ET" sz="2200" dirty="0">
                <a:solidFill>
                  <a:schemeClr val="tx2"/>
                </a:solidFill>
                <a:latin typeface="Arial Narrow" panose="020B0604020202020204" pitchFamily="34" charset="0"/>
                <a:cs typeface="Arial Narrow" panose="020B0604020202020204" pitchFamily="34" charset="0"/>
              </a:rPr>
              <a:t>.</a:t>
            </a:r>
            <a:endParaRPr lang="en-GB" sz="2200" dirty="0">
              <a:solidFill>
                <a:schemeClr val="tx2"/>
              </a:solidFill>
              <a:latin typeface="Arial Narrow" panose="020B0604020202020204" pitchFamily="34" charset="0"/>
              <a:cs typeface="Arial Narrow" panose="020B0604020202020204" pitchFamily="34" charset="0"/>
            </a:endParaRPr>
          </a:p>
          <a:p>
            <a:pPr marL="914400" lvl="1" indent="-457200" algn="just">
              <a:spcBef>
                <a:spcPts val="600"/>
              </a:spcBef>
              <a:spcAft>
                <a:spcPts val="600"/>
              </a:spcAft>
              <a:buFont typeface="+mj-lt"/>
              <a:buAutoNum type="alphaLcParenR"/>
            </a:pPr>
            <a:r>
              <a:rPr lang="en-AU" sz="2200" dirty="0">
                <a:solidFill>
                  <a:schemeClr val="tx2"/>
                </a:solidFill>
                <a:latin typeface="Arial Narrow" panose="020B0604020202020204" pitchFamily="34" charset="0"/>
              </a:rPr>
              <a:t>A person who acquires, directly or indirectly, more than the required majority percentage of the shares admitted to trading of a listed company shall satisfy regulatory requirements set by the Authority</a:t>
            </a:r>
          </a:p>
          <a:p>
            <a:pPr algn="just">
              <a:spcBef>
                <a:spcPts val="600"/>
              </a:spcBef>
              <a:spcAft>
                <a:spcPts val="600"/>
              </a:spcAft>
              <a:buFont typeface="Wingdings" panose="05000000000000000000" pitchFamily="2" charset="2"/>
              <a:buChar char="q"/>
            </a:pPr>
            <a:r>
              <a:rPr lang="en-US" sz="2200" dirty="0">
                <a:solidFill>
                  <a:schemeClr val="tx2"/>
                </a:solidFill>
                <a:latin typeface="Arial Narrow" panose="020B0604020202020204" pitchFamily="34" charset="0"/>
                <a:cs typeface="Arial Narrow" panose="020B0604020202020204" pitchFamily="34" charset="0"/>
              </a:rPr>
              <a:t>An interested person is required</a:t>
            </a:r>
            <a:r>
              <a:rPr lang="en-GB" sz="2200" dirty="0">
                <a:solidFill>
                  <a:schemeClr val="tx2"/>
                </a:solidFill>
                <a:latin typeface="Arial Narrow" panose="020B0604020202020204" pitchFamily="34" charset="0"/>
                <a:cs typeface="Arial Narrow" panose="020B0604020202020204" pitchFamily="34" charset="0"/>
              </a:rPr>
              <a:t>, within a period of 5 days from acquiring the interest, send an authenticated and signed statement to the Authority, Exchange &amp; Issuers of securities.</a:t>
            </a:r>
            <a:endParaRPr lang="en-US" sz="2200" dirty="0">
              <a:solidFill>
                <a:schemeClr val="tx2"/>
              </a:solidFill>
              <a:latin typeface="Arial Narrow" panose="020B0604020202020204" pitchFamily="34" charset="0"/>
            </a:endParaRPr>
          </a:p>
          <a:p>
            <a:pPr algn="just">
              <a:spcBef>
                <a:spcPts val="600"/>
              </a:spcBef>
              <a:spcAft>
                <a:spcPts val="600"/>
              </a:spcAft>
              <a:buFont typeface="Wingdings" panose="05000000000000000000" pitchFamily="2" charset="2"/>
              <a:buChar char="q"/>
            </a:pPr>
            <a:r>
              <a:rPr lang="en-US" sz="2200" dirty="0">
                <a:solidFill>
                  <a:schemeClr val="tx2"/>
                </a:solidFill>
                <a:latin typeface="Arial Narrow" panose="020B0604020202020204" pitchFamily="34" charset="0"/>
              </a:rPr>
              <a:t>A</a:t>
            </a:r>
            <a:r>
              <a:rPr lang="en-AU" sz="2200" dirty="0">
                <a:solidFill>
                  <a:schemeClr val="tx2"/>
                </a:solidFill>
                <a:latin typeface="Arial Narrow" panose="020B0604020202020204" pitchFamily="34" charset="0"/>
              </a:rPr>
              <a:t> person who acquires (directly or indirectly) more than the required majority percentage of the shares admitted to trading of a listed company </a:t>
            </a:r>
            <a:r>
              <a:rPr lang="en-US" sz="2200" dirty="0">
                <a:solidFill>
                  <a:schemeClr val="tx2"/>
                </a:solidFill>
                <a:latin typeface="Arial Narrow" panose="020B0604020202020204" pitchFamily="34" charset="0"/>
              </a:rPr>
              <a:t>is required</a:t>
            </a:r>
            <a:r>
              <a:rPr lang="en-GB" sz="2200" dirty="0">
                <a:solidFill>
                  <a:schemeClr val="tx2"/>
                </a:solidFill>
                <a:latin typeface="Arial Narrow" panose="020B0604020202020204" pitchFamily="34" charset="0"/>
              </a:rPr>
              <a:t>, within </a:t>
            </a:r>
            <a:r>
              <a:rPr lang="en-AU" sz="2200" dirty="0">
                <a:solidFill>
                  <a:schemeClr val="tx2"/>
                </a:solidFill>
                <a:latin typeface="Arial Narrow" panose="020B0604020202020204" pitchFamily="34" charset="0"/>
              </a:rPr>
              <a:t>30 (thirty) days from the date of acquisition submit an offer to purchase all the remaining shares traded in the exchange.</a:t>
            </a:r>
            <a:r>
              <a:rPr lang="en-GB" sz="2200" dirty="0">
                <a:solidFill>
                  <a:schemeClr val="tx2"/>
                </a:solidFill>
                <a:latin typeface="Arial Narrow" panose="020B0604020202020204" pitchFamily="34" charset="0"/>
              </a:rPr>
              <a:t> </a:t>
            </a:r>
          </a:p>
          <a:p>
            <a:pPr marL="57150" lvl="1" indent="0">
              <a:spcBef>
                <a:spcPts val="600"/>
              </a:spcBef>
              <a:spcAft>
                <a:spcPts val="600"/>
              </a:spcAft>
              <a:buClr>
                <a:srgbClr val="034B64"/>
              </a:buClr>
              <a:buNone/>
            </a:pPr>
            <a:endParaRPr lang="en-US" sz="2400" b="0" i="0" dirty="0">
              <a:latin typeface="Arial Narrow" panose="020B0604020202020204" pitchFamily="34" charset="0"/>
              <a:cs typeface="Arial Narrow" panose="020B0604020202020204" pitchFamily="34" charset="0"/>
            </a:endParaRPr>
          </a:p>
          <a:p>
            <a:pPr marL="57150" lvl="1" indent="0">
              <a:spcBef>
                <a:spcPts val="600"/>
              </a:spcBef>
              <a:spcAft>
                <a:spcPts val="600"/>
              </a:spcAft>
              <a:buClr>
                <a:srgbClr val="034B64"/>
              </a:buClr>
              <a:buNone/>
            </a:pPr>
            <a:endParaRPr lang="en-US" sz="2100" dirty="0">
              <a:latin typeface="Arial Narrow" panose="020B0604020202020204" pitchFamily="34" charset="0"/>
            </a:endParaRPr>
          </a:p>
          <a:p>
            <a:pPr marL="914400" lvl="2" indent="0">
              <a:buNone/>
            </a:pPr>
            <a:endParaRPr lang="en-US" b="0" i="1" dirty="0">
              <a:latin typeface="Arial Narrow" panose="020B0604020202020204" pitchFamily="34" charset="0"/>
              <a:cs typeface="Arial Narrow" panose="020B0604020202020204" pitchFamily="34" charset="0"/>
            </a:endParaRPr>
          </a:p>
          <a:p>
            <a:pPr marL="0" indent="0">
              <a:buNone/>
            </a:pPr>
            <a:endParaRPr lang="en-GB" dirty="0"/>
          </a:p>
        </p:txBody>
      </p:sp>
      <p:sp>
        <p:nvSpPr>
          <p:cNvPr id="5" name="Rectangle: Rounded Corners 4">
            <a:extLst>
              <a:ext uri="{FF2B5EF4-FFF2-40B4-BE49-F238E27FC236}">
                <a16:creationId xmlns:a16="http://schemas.microsoft.com/office/drawing/2014/main" id="{A2812FED-F3DD-461E-85A8-B793E94960DE}"/>
              </a:ext>
            </a:extLst>
          </p:cNvPr>
          <p:cNvSpPr/>
          <p:nvPr/>
        </p:nvSpPr>
        <p:spPr>
          <a:xfrm>
            <a:off x="122240" y="2761371"/>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nSpc>
                <a:spcPct val="70000"/>
              </a:lnSpc>
              <a:spcBef>
                <a:spcPct val="0"/>
              </a:spcBef>
              <a:spcAft>
                <a:spcPts val="600"/>
              </a:spcAft>
            </a:pPr>
            <a:r>
              <a:rPr lang="en-US" sz="3200" dirty="0">
                <a:solidFill>
                  <a:srgbClr val="FFFFFF"/>
                </a:solidFill>
                <a:latin typeface="Arial Narrow" panose="020B0606020202030204" pitchFamily="34" charset="0"/>
              </a:rPr>
              <a:t>Disclosure of Interest and Acquisition Offer</a:t>
            </a:r>
          </a:p>
        </p:txBody>
      </p:sp>
    </p:spTree>
    <p:extLst>
      <p:ext uri="{BB962C8B-B14F-4D97-AF65-F5344CB8AC3E}">
        <p14:creationId xmlns:p14="http://schemas.microsoft.com/office/powerpoint/2010/main" val="4024737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79421-24DC-1D4B-8AEB-5AF694D79D3A}"/>
              </a:ext>
            </a:extLst>
          </p:cNvPr>
          <p:cNvSpPr>
            <a:spLocks noGrp="1"/>
          </p:cNvSpPr>
          <p:nvPr>
            <p:ph type="title"/>
          </p:nvPr>
        </p:nvSpPr>
        <p:spPr>
          <a:xfrm>
            <a:off x="1" y="0"/>
            <a:ext cx="3445844" cy="6858000"/>
          </a:xfrm>
          <a:solidFill>
            <a:srgbClr val="002060"/>
          </a:solidFill>
          <a:ln>
            <a:solidFill>
              <a:schemeClr val="accent6">
                <a:lumMod val="50000"/>
              </a:schemeClr>
            </a:solidFill>
          </a:ln>
        </p:spPr>
        <p:txBody>
          <a:bodyPr>
            <a:normAutofit/>
          </a:bodyPr>
          <a:lstStyle/>
          <a:p>
            <a:pPr algn="r"/>
            <a:endParaRPr lang="en-ET" sz="4000" dirty="0">
              <a:solidFill>
                <a:schemeClr val="bg1"/>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873B4454-1934-4367-AF51-E59D16C4DFF7}"/>
              </a:ext>
            </a:extLst>
          </p:cNvPr>
          <p:cNvSpPr>
            <a:spLocks noGrp="1"/>
          </p:cNvSpPr>
          <p:nvPr>
            <p:ph idx="1"/>
          </p:nvPr>
        </p:nvSpPr>
        <p:spPr>
          <a:xfrm>
            <a:off x="4158114" y="856648"/>
            <a:ext cx="7652084" cy="5226518"/>
          </a:xfrm>
        </p:spPr>
        <p:txBody>
          <a:bodyPr>
            <a:noAutofit/>
          </a:bodyPr>
          <a:lstStyle/>
          <a:p>
            <a:pPr algn="just">
              <a:lnSpc>
                <a:spcPct val="110000"/>
              </a:lnSpc>
              <a:spcBef>
                <a:spcPts val="600"/>
              </a:spcBef>
              <a:spcAft>
                <a:spcPts val="600"/>
              </a:spcAft>
              <a:buClr>
                <a:srgbClr val="034B64"/>
              </a:buClr>
              <a:buFont typeface="Wingdings" panose="05000000000000000000" pitchFamily="2" charset="2"/>
              <a:buChar char="q"/>
              <a:tabLst>
                <a:tab pos="914400" algn="l"/>
              </a:tabLst>
            </a:pPr>
            <a:r>
              <a:rPr lang="en-US" sz="2000" dirty="0">
                <a:solidFill>
                  <a:schemeClr val="tx2"/>
                </a:solidFill>
                <a:latin typeface="Arial Narrow" panose="020B0604020202020204" pitchFamily="34" charset="0"/>
              </a:rPr>
              <a:t>The legal &amp; regulatory framework is </a:t>
            </a:r>
            <a:r>
              <a:rPr lang="en-AU" sz="2000" dirty="0">
                <a:solidFill>
                  <a:schemeClr val="tx2"/>
                </a:solidFill>
                <a:latin typeface="Arial Narrow" panose="020B0604020202020204" pitchFamily="34" charset="0"/>
              </a:rPr>
              <a:t>intended to detect and deter manipulation and other unfair trading practices. </a:t>
            </a:r>
          </a:p>
          <a:p>
            <a:pPr algn="just">
              <a:lnSpc>
                <a:spcPct val="110000"/>
              </a:lnSpc>
              <a:spcBef>
                <a:spcPts val="600"/>
              </a:spcBef>
              <a:spcAft>
                <a:spcPts val="600"/>
              </a:spcAft>
              <a:buClr>
                <a:srgbClr val="034B64"/>
              </a:buClr>
              <a:buFont typeface="Wingdings" panose="05000000000000000000" pitchFamily="2" charset="2"/>
              <a:buChar char="q"/>
              <a:tabLst>
                <a:tab pos="914400" algn="l"/>
              </a:tabLst>
            </a:pPr>
            <a:r>
              <a:rPr lang="en-AU" sz="2000" dirty="0">
                <a:solidFill>
                  <a:schemeClr val="tx2"/>
                </a:solidFill>
                <a:latin typeface="Arial Narrow" panose="020B0604020202020204" pitchFamily="34" charset="0"/>
              </a:rPr>
              <a:t>Some of these prohibited trading practices include;</a:t>
            </a:r>
          </a:p>
          <a:p>
            <a:pPr lvl="1" algn="just">
              <a:lnSpc>
                <a:spcPct val="110000"/>
              </a:lnSpc>
              <a:spcBef>
                <a:spcPts val="600"/>
              </a:spcBef>
              <a:spcAft>
                <a:spcPts val="600"/>
              </a:spcAft>
              <a:buClr>
                <a:srgbClr val="034B64"/>
              </a:buClr>
              <a:buFont typeface="Wingdings" panose="05000000000000000000" pitchFamily="2" charset="2"/>
              <a:buChar char="ü"/>
              <a:tabLst>
                <a:tab pos="914400" algn="l"/>
              </a:tabLst>
            </a:pPr>
            <a:r>
              <a:rPr lang="en-AU" sz="2000" b="1" dirty="0">
                <a:solidFill>
                  <a:schemeClr val="tx2"/>
                </a:solidFill>
                <a:latin typeface="Arial Narrow" panose="020B0604020202020204" pitchFamily="34" charset="0"/>
              </a:rPr>
              <a:t>Insider Trading</a:t>
            </a:r>
            <a:r>
              <a:rPr lang="en-AU" sz="2000" dirty="0">
                <a:solidFill>
                  <a:schemeClr val="tx2"/>
                </a:solidFill>
                <a:latin typeface="Arial Narrow" panose="020B0604020202020204" pitchFamily="34" charset="0"/>
              </a:rPr>
              <a:t>: </a:t>
            </a:r>
            <a:r>
              <a:rPr lang="en-GB" sz="2000" dirty="0">
                <a:solidFill>
                  <a:schemeClr val="tx2"/>
                </a:solidFill>
                <a:latin typeface="Arial Narrow" panose="020B0604020202020204" pitchFamily="34" charset="0"/>
              </a:rPr>
              <a:t>Insider trading takes place if o</a:t>
            </a:r>
            <a:r>
              <a:rPr lang="en-GB" sz="2000" dirty="0">
                <a:solidFill>
                  <a:schemeClr val="tx2"/>
                </a:solidFill>
                <a:effectLst/>
                <a:latin typeface="Arial Narrow" panose="020B0606020202030204" pitchFamily="34" charset="0"/>
                <a:ea typeface="Calibri" panose="020F0502020204030204" pitchFamily="34" charset="0"/>
                <a:cs typeface="GillSansMT"/>
              </a:rPr>
              <a:t>fficials,</a:t>
            </a:r>
            <a:r>
              <a:rPr lang="en-GB" sz="2000" dirty="0">
                <a:solidFill>
                  <a:schemeClr val="tx2"/>
                </a:solidFill>
                <a:latin typeface="Arial Narrow" panose="020B0604020202020204" pitchFamily="34" charset="0"/>
              </a:rPr>
              <a:t> executive or a majority shareholder </a:t>
            </a:r>
            <a:r>
              <a:rPr lang="en-GB" sz="2000" dirty="0">
                <a:solidFill>
                  <a:schemeClr val="tx2"/>
                </a:solidFill>
                <a:effectLst/>
                <a:latin typeface="Arial Narrow" panose="020B0606020202030204" pitchFamily="34" charset="0"/>
                <a:ea typeface="Calibri" panose="020F0502020204030204" pitchFamily="34" charset="0"/>
                <a:cs typeface="GillSansMT"/>
              </a:rPr>
              <a:t>in listed companies, authorised persons or even individual investors </a:t>
            </a:r>
            <a:r>
              <a:rPr lang="en-GB" sz="2000" dirty="0">
                <a:solidFill>
                  <a:schemeClr val="tx2"/>
                </a:solidFill>
                <a:effectLst/>
                <a:latin typeface="Arial Narrow" panose="020B0606020202030204" pitchFamily="34" charset="0"/>
                <a:ea typeface="Calibri" panose="020F0502020204030204" pitchFamily="34" charset="0"/>
                <a:cs typeface="Times New Roman" panose="02020603050405020304" pitchFamily="18" charset="0"/>
              </a:rPr>
              <a:t>sells or buys shares or other securities of the company based on information that is concealed from the public</a:t>
            </a:r>
            <a:endParaRPr lang="en-GB" sz="2000" dirty="0">
              <a:solidFill>
                <a:schemeClr val="tx2"/>
              </a:solidFill>
              <a:latin typeface="Arial Narrow" panose="020B0604020202020204" pitchFamily="34" charset="0"/>
            </a:endParaRPr>
          </a:p>
          <a:p>
            <a:pPr lvl="1" algn="just">
              <a:lnSpc>
                <a:spcPct val="110000"/>
              </a:lnSpc>
              <a:spcBef>
                <a:spcPts val="600"/>
              </a:spcBef>
              <a:spcAft>
                <a:spcPts val="600"/>
              </a:spcAft>
              <a:buClr>
                <a:srgbClr val="034B64"/>
              </a:buClr>
              <a:buFont typeface="Wingdings" panose="05000000000000000000" pitchFamily="2" charset="2"/>
              <a:buChar char="ü"/>
              <a:tabLst>
                <a:tab pos="914400" algn="l"/>
              </a:tabLst>
            </a:pPr>
            <a:r>
              <a:rPr lang="en-GB" sz="2000" b="1" dirty="0">
                <a:solidFill>
                  <a:schemeClr val="tx2"/>
                </a:solidFill>
                <a:latin typeface="Arial Narrow" panose="020B0604020202020204" pitchFamily="34" charset="0"/>
              </a:rPr>
              <a:t>Market manipulation: </a:t>
            </a:r>
            <a:r>
              <a:rPr lang="en-GB" sz="2000" dirty="0">
                <a:solidFill>
                  <a:schemeClr val="tx2"/>
                </a:solidFill>
                <a:latin typeface="Arial Narrow" panose="020B0606020202030204" pitchFamily="34" charset="0"/>
              </a:rPr>
              <a:t>is any act or practice that involves manipulation, deceit, fraud and misleading information when trading a security. </a:t>
            </a:r>
          </a:p>
          <a:p>
            <a:pPr lvl="1" algn="just">
              <a:lnSpc>
                <a:spcPct val="110000"/>
              </a:lnSpc>
              <a:spcBef>
                <a:spcPts val="600"/>
              </a:spcBef>
              <a:spcAft>
                <a:spcPts val="600"/>
              </a:spcAft>
              <a:buClr>
                <a:srgbClr val="034B64"/>
              </a:buClr>
              <a:buFont typeface="Wingdings" panose="05000000000000000000" pitchFamily="2" charset="2"/>
              <a:buChar char="ü"/>
              <a:tabLst>
                <a:tab pos="914400" algn="l"/>
              </a:tabLst>
            </a:pPr>
            <a:r>
              <a:rPr lang="en-AU" sz="2000" b="1" dirty="0">
                <a:solidFill>
                  <a:schemeClr val="tx2"/>
                </a:solidFill>
                <a:latin typeface="Arial Narrow" panose="020B0606020202030204" pitchFamily="34" charset="0"/>
                <a:cs typeface="Segoe UI" panose="020B0502040204020203" pitchFamily="34" charset="0"/>
              </a:rPr>
              <a:t>False Trading: </a:t>
            </a:r>
            <a:r>
              <a:rPr lang="en-AU" sz="2000" dirty="0">
                <a:solidFill>
                  <a:schemeClr val="tx2"/>
                </a:solidFill>
                <a:latin typeface="Arial Narrow" panose="020B0606020202030204" pitchFamily="34" charset="0"/>
                <a:cs typeface="Segoe UI" panose="020B0502040204020203" pitchFamily="34" charset="0"/>
              </a:rPr>
              <a:t>A person shall not create or cause to be created, or do anything with the intention of creating a false or misleading appearance of active trading in volume and prices of securities.</a:t>
            </a:r>
          </a:p>
        </p:txBody>
      </p:sp>
      <p:sp>
        <p:nvSpPr>
          <p:cNvPr id="5" name="Rectangle: Rounded Corners 4">
            <a:extLst>
              <a:ext uri="{FF2B5EF4-FFF2-40B4-BE49-F238E27FC236}">
                <a16:creationId xmlns:a16="http://schemas.microsoft.com/office/drawing/2014/main" id="{A2812FED-F3DD-461E-85A8-B793E94960DE}"/>
              </a:ext>
            </a:extLst>
          </p:cNvPr>
          <p:cNvSpPr/>
          <p:nvPr/>
        </p:nvSpPr>
        <p:spPr>
          <a:xfrm>
            <a:off x="122240" y="2761371"/>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ctr">
              <a:lnSpc>
                <a:spcPct val="115000"/>
              </a:lnSpc>
              <a:spcBef>
                <a:spcPts val="1000"/>
              </a:spcBef>
            </a:pPr>
            <a:r>
              <a:rPr lang="en-AU" sz="32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Prohibited Trading Practices</a:t>
            </a:r>
          </a:p>
        </p:txBody>
      </p:sp>
    </p:spTree>
    <p:extLst>
      <p:ext uri="{BB962C8B-B14F-4D97-AF65-F5344CB8AC3E}">
        <p14:creationId xmlns:p14="http://schemas.microsoft.com/office/powerpoint/2010/main" val="23191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79421-24DC-1D4B-8AEB-5AF694D79D3A}"/>
              </a:ext>
            </a:extLst>
          </p:cNvPr>
          <p:cNvSpPr>
            <a:spLocks noGrp="1"/>
          </p:cNvSpPr>
          <p:nvPr>
            <p:ph type="title"/>
          </p:nvPr>
        </p:nvSpPr>
        <p:spPr>
          <a:xfrm>
            <a:off x="1" y="0"/>
            <a:ext cx="3445844" cy="6858000"/>
          </a:xfrm>
          <a:solidFill>
            <a:srgbClr val="002060"/>
          </a:solidFill>
          <a:ln>
            <a:solidFill>
              <a:schemeClr val="accent6">
                <a:lumMod val="50000"/>
              </a:schemeClr>
            </a:solidFill>
          </a:ln>
        </p:spPr>
        <p:txBody>
          <a:bodyPr>
            <a:normAutofit/>
          </a:bodyPr>
          <a:lstStyle/>
          <a:p>
            <a:pPr algn="r"/>
            <a:endParaRPr lang="en-ET" sz="4000" dirty="0">
              <a:solidFill>
                <a:schemeClr val="bg1"/>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873B4454-1934-4367-AF51-E59D16C4DFF7}"/>
              </a:ext>
            </a:extLst>
          </p:cNvPr>
          <p:cNvSpPr>
            <a:spLocks noGrp="1"/>
          </p:cNvSpPr>
          <p:nvPr>
            <p:ph idx="1"/>
          </p:nvPr>
        </p:nvSpPr>
        <p:spPr>
          <a:xfrm>
            <a:off x="4158114" y="616017"/>
            <a:ext cx="7526955" cy="5755907"/>
          </a:xfrm>
        </p:spPr>
        <p:txBody>
          <a:bodyPr>
            <a:noAutofit/>
          </a:bodyPr>
          <a:lstStyle/>
          <a:p>
            <a:pPr lvl="0" algn="just">
              <a:lnSpc>
                <a:spcPct val="107000"/>
              </a:lnSpc>
              <a:spcAft>
                <a:spcPts val="800"/>
              </a:spcAft>
              <a:buClr>
                <a:srgbClr val="034B64"/>
              </a:buClr>
              <a:buFont typeface="Wingdings" panose="05000000000000000000" pitchFamily="2" charset="2"/>
              <a:buChar char="q"/>
              <a:tabLst>
                <a:tab pos="914400" algn="l"/>
              </a:tabLst>
            </a:pPr>
            <a:r>
              <a:rPr lang="en-GB" sz="2000" b="1" dirty="0">
                <a:solidFill>
                  <a:schemeClr val="tx2"/>
                </a:solidFill>
                <a:latin typeface="Arial Narrow" panose="020B0606020202030204" pitchFamily="34" charset="0"/>
                <a:cs typeface="Segoe UI" panose="020B0502040204020203" pitchFamily="34" charset="0"/>
              </a:rPr>
              <a:t>The Administrative Tribunal: </a:t>
            </a:r>
            <a:r>
              <a:rPr lang="en-AU" sz="2000" dirty="0">
                <a:solidFill>
                  <a:schemeClr val="tx2"/>
                </a:solidFill>
                <a:latin typeface="Arial Narrow" panose="020B0606020202030204" pitchFamily="34" charset="0"/>
                <a:cs typeface="Segoe UI" panose="020B0502040204020203" pitchFamily="34" charset="0"/>
              </a:rPr>
              <a:t>established to hear appeals against decisions of the Authority. </a:t>
            </a:r>
          </a:p>
          <a:p>
            <a:pPr lvl="1" algn="just">
              <a:lnSpc>
                <a:spcPct val="107000"/>
              </a:lnSpc>
              <a:spcAft>
                <a:spcPts val="800"/>
              </a:spcAft>
              <a:buClr>
                <a:srgbClr val="034B64"/>
              </a:buClr>
              <a:buFont typeface="Wingdings" panose="05000000000000000000" pitchFamily="2" charset="2"/>
              <a:buChar char="ü"/>
              <a:tabLst>
                <a:tab pos="914400" algn="l"/>
              </a:tabLst>
            </a:pPr>
            <a:r>
              <a:rPr lang="en-AU" sz="2000" dirty="0">
                <a:solidFill>
                  <a:schemeClr val="tx2"/>
                </a:solidFill>
                <a:latin typeface="Arial Narrow" panose="020B0606020202030204" pitchFamily="34" charset="0"/>
                <a:cs typeface="Segoe UI" panose="020B0502040204020203" pitchFamily="34" charset="0"/>
              </a:rPr>
              <a:t>shall have jurisdiction to hear and determine appeals of the decisions of the Authority or a person exercising the functions or powers of the Authority.</a:t>
            </a:r>
            <a:endParaRPr lang="en-GB" sz="2000" dirty="0">
              <a:solidFill>
                <a:schemeClr val="tx2"/>
              </a:solidFill>
              <a:latin typeface="Arial Narrow" panose="020B0606020202030204" pitchFamily="34" charset="0"/>
              <a:cs typeface="Segoe UI" panose="020B0502040204020203" pitchFamily="34" charset="0"/>
            </a:endParaRPr>
          </a:p>
          <a:p>
            <a:pPr lvl="1" algn="just">
              <a:lnSpc>
                <a:spcPct val="107000"/>
              </a:lnSpc>
              <a:spcAft>
                <a:spcPts val="800"/>
              </a:spcAft>
              <a:buClr>
                <a:srgbClr val="034B64"/>
              </a:buClr>
              <a:buFont typeface="Wingdings" panose="05000000000000000000" pitchFamily="2" charset="2"/>
              <a:buChar char="ü"/>
              <a:tabLst>
                <a:tab pos="914400" algn="l"/>
              </a:tabLst>
            </a:pPr>
            <a:r>
              <a:rPr lang="en-AU" sz="2000" dirty="0">
                <a:solidFill>
                  <a:schemeClr val="tx2"/>
                </a:solidFill>
                <a:latin typeface="Arial Narrow" panose="020B0606020202030204" pitchFamily="34" charset="0"/>
                <a:cs typeface="Segoe UI" panose="020B0502040204020203" pitchFamily="34" charset="0"/>
              </a:rPr>
              <a:t>shall have five members of administrative tribunal appointed by the Prime Minster</a:t>
            </a:r>
          </a:p>
          <a:p>
            <a:pPr algn="just">
              <a:lnSpc>
                <a:spcPct val="107000"/>
              </a:lnSpc>
              <a:spcAft>
                <a:spcPts val="800"/>
              </a:spcAft>
              <a:buClr>
                <a:srgbClr val="034B64"/>
              </a:buClr>
              <a:buFont typeface="Wingdings" panose="05000000000000000000" pitchFamily="2" charset="2"/>
              <a:buChar char="q"/>
              <a:tabLst>
                <a:tab pos="914400" algn="l"/>
              </a:tabLst>
            </a:pPr>
            <a:r>
              <a:rPr lang="en-AU" sz="2000" b="1" dirty="0">
                <a:solidFill>
                  <a:schemeClr val="tx2"/>
                </a:solidFill>
                <a:latin typeface="Arial Narrow" panose="020B0606020202030204" pitchFamily="34" charset="0"/>
                <a:cs typeface="Segoe UI" panose="020B0502040204020203" pitchFamily="34" charset="0"/>
              </a:rPr>
              <a:t>Compensation Fund: </a:t>
            </a:r>
            <a:r>
              <a:rPr lang="en-AU" sz="2000" dirty="0">
                <a:solidFill>
                  <a:schemeClr val="tx2"/>
                </a:solidFill>
                <a:latin typeface="Arial Narrow" panose="020B0606020202030204" pitchFamily="34" charset="0"/>
                <a:cs typeface="Segoe UI" panose="020B0502040204020203" pitchFamily="34" charset="0"/>
              </a:rPr>
              <a:t>is established for the purposes of granting compensation to investors who suffer pecuniary loss resulting from the failure of a capital market service provider or securities exchange to meet it’s contractual obligations and paying beneficiaries from collected unclaimed dividends when they resurface.</a:t>
            </a:r>
          </a:p>
          <a:p>
            <a:pPr lvl="1" algn="just">
              <a:lnSpc>
                <a:spcPct val="107000"/>
              </a:lnSpc>
              <a:spcAft>
                <a:spcPts val="800"/>
              </a:spcAft>
              <a:buClr>
                <a:srgbClr val="034B64"/>
              </a:buClr>
              <a:buFont typeface="Wingdings" panose="05000000000000000000" pitchFamily="2" charset="2"/>
              <a:buChar char="ü"/>
              <a:tabLst>
                <a:tab pos="914400" algn="l"/>
              </a:tabLst>
            </a:pPr>
            <a:r>
              <a:rPr lang="en-AU" sz="2000" dirty="0">
                <a:solidFill>
                  <a:schemeClr val="tx2"/>
                </a:solidFill>
                <a:latin typeface="Arial Narrow" panose="020B0606020202030204" pitchFamily="34" charset="0"/>
                <a:cs typeface="Segoe UI" panose="020B0502040204020203" pitchFamily="34" charset="0"/>
              </a:rPr>
              <a:t>Issues related to the compensation fund (fund administration, investment policy, minimum amount of fund &amp; others) shall be determined by regulation of the Council of Ministers:</a:t>
            </a:r>
          </a:p>
          <a:p>
            <a:pPr marL="457200" lvl="1" indent="0" algn="just">
              <a:lnSpc>
                <a:spcPct val="107000"/>
              </a:lnSpc>
              <a:spcAft>
                <a:spcPts val="800"/>
              </a:spcAft>
              <a:buClr>
                <a:srgbClr val="034B64"/>
              </a:buClr>
              <a:buNone/>
              <a:tabLst>
                <a:tab pos="914400" algn="l"/>
              </a:tabLst>
            </a:pPr>
            <a:endParaRPr lang="en-GB" sz="2000" dirty="0">
              <a:solidFill>
                <a:schemeClr val="tx2"/>
              </a:solidFill>
              <a:latin typeface="Arial Narrow" panose="020B0606020202030204" pitchFamily="34" charset="0"/>
              <a:cs typeface="Segoe UI" panose="020B0502040204020203" pitchFamily="34" charset="0"/>
            </a:endParaRPr>
          </a:p>
          <a:p>
            <a:pPr algn="just">
              <a:lnSpc>
                <a:spcPct val="107000"/>
              </a:lnSpc>
              <a:spcAft>
                <a:spcPts val="800"/>
              </a:spcAft>
              <a:buClr>
                <a:srgbClr val="034B64"/>
              </a:buClr>
              <a:buFont typeface="Wingdings" panose="05000000000000000000" pitchFamily="2" charset="2"/>
              <a:buChar char="q"/>
              <a:tabLst>
                <a:tab pos="914400" algn="l"/>
              </a:tabLst>
            </a:pPr>
            <a:endParaRPr lang="en-AU" sz="2000" dirty="0">
              <a:solidFill>
                <a:schemeClr val="tx2"/>
              </a:solidFill>
              <a:latin typeface="Arial Narrow" panose="020B0606020202030204" pitchFamily="34" charset="0"/>
              <a:cs typeface="Segoe UI" panose="020B0502040204020203" pitchFamily="34" charset="0"/>
            </a:endParaRPr>
          </a:p>
          <a:p>
            <a:pPr lvl="1" algn="just">
              <a:lnSpc>
                <a:spcPct val="107000"/>
              </a:lnSpc>
              <a:spcAft>
                <a:spcPts val="800"/>
              </a:spcAft>
              <a:buClr>
                <a:srgbClr val="034B64"/>
              </a:buClr>
              <a:buFont typeface="Wingdings" panose="05000000000000000000" pitchFamily="2" charset="2"/>
              <a:buChar char="ü"/>
              <a:tabLst>
                <a:tab pos="914400" algn="l"/>
              </a:tabLst>
            </a:pPr>
            <a:endParaRPr lang="en-AU" sz="1600" dirty="0">
              <a:solidFill>
                <a:schemeClr val="tx2"/>
              </a:solidFill>
              <a:latin typeface="Arial Narrow" panose="020B0606020202030204" pitchFamily="34" charset="0"/>
              <a:cs typeface="Segoe UI" panose="020B0502040204020203" pitchFamily="34" charset="0"/>
            </a:endParaRPr>
          </a:p>
        </p:txBody>
      </p:sp>
      <p:sp>
        <p:nvSpPr>
          <p:cNvPr id="5" name="Rectangle: Rounded Corners 4">
            <a:extLst>
              <a:ext uri="{FF2B5EF4-FFF2-40B4-BE49-F238E27FC236}">
                <a16:creationId xmlns:a16="http://schemas.microsoft.com/office/drawing/2014/main" id="{A2812FED-F3DD-461E-85A8-B793E94960DE}"/>
              </a:ext>
            </a:extLst>
          </p:cNvPr>
          <p:cNvSpPr/>
          <p:nvPr/>
        </p:nvSpPr>
        <p:spPr>
          <a:xfrm>
            <a:off x="122240" y="2607367"/>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ctr">
              <a:lnSpc>
                <a:spcPct val="115000"/>
              </a:lnSpc>
              <a:spcBef>
                <a:spcPts val="1000"/>
              </a:spcBef>
            </a:pPr>
            <a:r>
              <a:rPr lang="en-US" sz="3200" dirty="0">
                <a:solidFill>
                  <a:schemeClr val="bg1"/>
                </a:solidFill>
                <a:latin typeface="Arial Narrow" panose="020B0606020202030204" pitchFamily="34" charset="0"/>
              </a:rPr>
              <a:t>Other Institutions</a:t>
            </a:r>
          </a:p>
          <a:p>
            <a:pPr algn="ctr">
              <a:lnSpc>
                <a:spcPct val="115000"/>
              </a:lnSpc>
              <a:spcBef>
                <a:spcPts val="1000"/>
              </a:spcBef>
            </a:pPr>
            <a:r>
              <a:rPr lang="en-US" sz="2400" dirty="0">
                <a:solidFill>
                  <a:schemeClr val="bg1"/>
                </a:solidFill>
                <a:effectLst/>
                <a:latin typeface="Arial Narrow" panose="020B0606020202030204" pitchFamily="34" charset="0"/>
                <a:ea typeface="Times New Roman" panose="02020603050405020304" pitchFamily="18" charset="0"/>
                <a:cs typeface="Times New Roman" panose="02020603050405020304" pitchFamily="18" charset="0"/>
              </a:rPr>
              <a:t>(Part VII &amp; Part XIII)</a:t>
            </a:r>
            <a:endParaRPr lang="en-GB" sz="2400" dirty="0">
              <a:solidFill>
                <a:schemeClr val="bg1"/>
              </a:solidFill>
              <a:effectLst/>
              <a:latin typeface="Arial Narrow" panose="020B0606020202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5203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79421-24DC-1D4B-8AEB-5AF694D79D3A}"/>
              </a:ext>
            </a:extLst>
          </p:cNvPr>
          <p:cNvSpPr>
            <a:spLocks noGrp="1"/>
          </p:cNvSpPr>
          <p:nvPr>
            <p:ph type="title"/>
          </p:nvPr>
        </p:nvSpPr>
        <p:spPr>
          <a:xfrm>
            <a:off x="1" y="0"/>
            <a:ext cx="3445844" cy="6858000"/>
          </a:xfrm>
          <a:solidFill>
            <a:srgbClr val="002060"/>
          </a:solidFill>
          <a:ln>
            <a:solidFill>
              <a:schemeClr val="accent6">
                <a:lumMod val="50000"/>
              </a:schemeClr>
            </a:solidFill>
          </a:ln>
        </p:spPr>
        <p:txBody>
          <a:bodyPr>
            <a:normAutofit/>
          </a:bodyPr>
          <a:lstStyle/>
          <a:p>
            <a:pPr algn="r"/>
            <a:endParaRPr lang="en-ET" sz="4000" dirty="0">
              <a:solidFill>
                <a:schemeClr val="bg1"/>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873B4454-1934-4367-AF51-E59D16C4DFF7}"/>
              </a:ext>
            </a:extLst>
          </p:cNvPr>
          <p:cNvSpPr>
            <a:spLocks noGrp="1"/>
          </p:cNvSpPr>
          <p:nvPr>
            <p:ph idx="1"/>
          </p:nvPr>
        </p:nvSpPr>
        <p:spPr>
          <a:xfrm>
            <a:off x="4013735" y="385011"/>
            <a:ext cx="7777211" cy="6333424"/>
          </a:xfrm>
        </p:spPr>
        <p:txBody>
          <a:bodyPr numCol="1">
            <a:noAutofit/>
          </a:bodyPr>
          <a:lstStyle/>
          <a:p>
            <a:pPr algn="just">
              <a:lnSpc>
                <a:spcPct val="107000"/>
              </a:lnSpc>
              <a:spcAft>
                <a:spcPts val="800"/>
              </a:spcAft>
              <a:buClr>
                <a:srgbClr val="034B64"/>
              </a:buClr>
              <a:buFont typeface="Wingdings" panose="05000000000000000000" pitchFamily="2" charset="2"/>
              <a:buChar char="q"/>
              <a:tabLst>
                <a:tab pos="914400" algn="l"/>
              </a:tabLst>
            </a:pPr>
            <a:r>
              <a:rPr lang="en-GB" sz="1800" b="1" dirty="0">
                <a:solidFill>
                  <a:schemeClr val="tx2"/>
                </a:solidFill>
                <a:latin typeface="Arial Narrow" panose="020B0606020202030204" pitchFamily="34" charset="0"/>
                <a:cs typeface="Segoe UI" panose="020B0502040204020203" pitchFamily="34" charset="0"/>
              </a:rPr>
              <a:t>Criminal Liability: </a:t>
            </a:r>
            <a:r>
              <a:rPr lang="en-GB" sz="1800" dirty="0">
                <a:solidFill>
                  <a:schemeClr val="tx2"/>
                </a:solidFill>
                <a:latin typeface="Arial Narrow" panose="020B0606020202030204" pitchFamily="34" charset="0"/>
                <a:ea typeface="Calibri" panose="020F0502020204030204" pitchFamily="34" charset="0"/>
                <a:cs typeface="GillSansMT"/>
              </a:rPr>
              <a:t>A</a:t>
            </a:r>
            <a:r>
              <a:rPr lang="en-GB" sz="1800" dirty="0">
                <a:solidFill>
                  <a:schemeClr val="tx2"/>
                </a:solidFill>
                <a:effectLst/>
                <a:latin typeface="Arial Narrow" panose="020B0606020202030204" pitchFamily="34" charset="0"/>
                <a:ea typeface="Calibri" panose="020F0502020204030204" pitchFamily="34" charset="0"/>
                <a:cs typeface="GillSansMT"/>
              </a:rPr>
              <a:t>ny person whose acts or practices constitutes a violation of any provisions of the Proclamation or its implementing directives shall be punished with imprisonment and financial penalties. </a:t>
            </a:r>
          </a:p>
          <a:p>
            <a:pPr lvl="1" algn="just">
              <a:lnSpc>
                <a:spcPct val="107000"/>
              </a:lnSpc>
              <a:spcAft>
                <a:spcPts val="800"/>
              </a:spcAft>
              <a:buClr>
                <a:srgbClr val="034B64"/>
              </a:buClr>
              <a:buFont typeface="Wingdings" panose="05000000000000000000" pitchFamily="2" charset="2"/>
              <a:buChar char="ü"/>
              <a:tabLst>
                <a:tab pos="914400" algn="l"/>
              </a:tabLst>
            </a:pPr>
            <a:r>
              <a:rPr lang="en-GB" sz="1400" dirty="0">
                <a:solidFill>
                  <a:schemeClr val="tx2"/>
                </a:solidFill>
                <a:effectLst/>
                <a:latin typeface="Arial Narrow" panose="020B0606020202030204" pitchFamily="34" charset="0"/>
                <a:ea typeface="Calibri" panose="020F0502020204030204" pitchFamily="34" charset="0"/>
                <a:cs typeface="GillSansMT"/>
              </a:rPr>
              <a:t>Min 5 years &amp; Max 20 years</a:t>
            </a:r>
          </a:p>
          <a:p>
            <a:pPr lvl="1" algn="just">
              <a:lnSpc>
                <a:spcPct val="107000"/>
              </a:lnSpc>
              <a:spcAft>
                <a:spcPts val="800"/>
              </a:spcAft>
              <a:buClr>
                <a:srgbClr val="034B64"/>
              </a:buClr>
              <a:buFont typeface="Wingdings" panose="05000000000000000000" pitchFamily="2" charset="2"/>
              <a:buChar char="ü"/>
              <a:tabLst>
                <a:tab pos="914400" algn="l"/>
              </a:tabLst>
            </a:pPr>
            <a:r>
              <a:rPr lang="en-GB" sz="1400" dirty="0">
                <a:solidFill>
                  <a:schemeClr val="tx2"/>
                </a:solidFill>
                <a:latin typeface="Arial Narrow" panose="020B0606020202030204" pitchFamily="34" charset="0"/>
                <a:ea typeface="Calibri" panose="020F0502020204030204" pitchFamily="34" charset="0"/>
                <a:cs typeface="GillSansMT"/>
              </a:rPr>
              <a:t>Min 50 K &amp; max 2.5 ml birr</a:t>
            </a:r>
            <a:endParaRPr lang="en-GB" sz="1400" dirty="0">
              <a:solidFill>
                <a:schemeClr val="tx2"/>
              </a:solidFill>
              <a:effectLst/>
              <a:latin typeface="Arial Narrow" panose="020B0606020202030204" pitchFamily="34" charset="0"/>
              <a:ea typeface="Calibri" panose="020F0502020204030204" pitchFamily="34" charset="0"/>
              <a:cs typeface="GillSansMT"/>
            </a:endParaRPr>
          </a:p>
          <a:p>
            <a:pPr algn="just">
              <a:lnSpc>
                <a:spcPct val="107000"/>
              </a:lnSpc>
              <a:spcAft>
                <a:spcPts val="800"/>
              </a:spcAft>
              <a:buClr>
                <a:srgbClr val="034B64"/>
              </a:buClr>
              <a:buFont typeface="Wingdings" panose="05000000000000000000" pitchFamily="2" charset="2"/>
              <a:buChar char="q"/>
              <a:tabLst>
                <a:tab pos="914400" algn="l"/>
              </a:tabLst>
            </a:pPr>
            <a:r>
              <a:rPr lang="en-GB" sz="1800" b="1" dirty="0">
                <a:solidFill>
                  <a:schemeClr val="tx2"/>
                </a:solidFill>
                <a:latin typeface="Arial Narrow" panose="020B0606020202030204" pitchFamily="34" charset="0"/>
                <a:cs typeface="Segoe UI" panose="020B0502040204020203" pitchFamily="34" charset="0"/>
              </a:rPr>
              <a:t>Administrative Measure: </a:t>
            </a:r>
            <a:r>
              <a:rPr lang="en-AU" sz="1800" dirty="0">
                <a:solidFill>
                  <a:schemeClr val="tx2"/>
                </a:solidFill>
                <a:latin typeface="Arial Narrow" panose="020B0606020202030204" pitchFamily="34" charset="0"/>
                <a:cs typeface="Times New Roman" panose="02020603050405020304" pitchFamily="18" charset="0"/>
              </a:rPr>
              <a:t>the Authority may impose administrative measure based on its supervision or investigation report to revoke or suspend a license or order the dismissal or suspension of senior personnel or board of directors of the licensed person and/or impose fine on a person who contravenes the provisions of this Proclamation, or regulations or directives issued under this Proclamation.</a:t>
            </a:r>
            <a:endParaRPr lang="en-AU" sz="1800" b="1" dirty="0">
              <a:solidFill>
                <a:schemeClr val="tx2"/>
              </a:solidFill>
              <a:latin typeface="Arial Narrow" panose="020B0606020202030204" pitchFamily="34" charset="0"/>
              <a:cs typeface="Segoe UI" panose="020B0502040204020203" pitchFamily="34" charset="0"/>
            </a:endParaRPr>
          </a:p>
          <a:p>
            <a:pPr algn="just">
              <a:spcAft>
                <a:spcPts val="800"/>
              </a:spcAft>
              <a:buClr>
                <a:srgbClr val="034B64"/>
              </a:buClr>
              <a:buFont typeface="Wingdings" panose="05000000000000000000" pitchFamily="2" charset="2"/>
              <a:buChar char="q"/>
              <a:tabLst>
                <a:tab pos="914400" algn="l"/>
              </a:tabLst>
            </a:pPr>
            <a:r>
              <a:rPr lang="en-AU" sz="1800" b="1" dirty="0">
                <a:solidFill>
                  <a:schemeClr val="tx2"/>
                </a:solidFill>
                <a:latin typeface="Arial Narrow" panose="020B0606020202030204" pitchFamily="34" charset="0"/>
                <a:cs typeface="Segoe UI" panose="020B0502040204020203" pitchFamily="34" charset="0"/>
              </a:rPr>
              <a:t>Settlement of Disputes: </a:t>
            </a:r>
            <a:r>
              <a:rPr lang="en-AU" sz="1800" dirty="0">
                <a:solidFill>
                  <a:schemeClr val="tx2"/>
                </a:solidFill>
                <a:effectLst/>
                <a:latin typeface="Arial Narrow" panose="020B0606020202030204" pitchFamily="34" charset="0"/>
                <a:ea typeface="Calibri" panose="020F0502020204030204" pitchFamily="34" charset="0"/>
                <a:cs typeface="Times New Roman" panose="02020603050405020304" pitchFamily="18" charset="0"/>
              </a:rPr>
              <a:t>Disputes among parties involved in the capital market concerning any civil matter arising under this Proclamation shall be resolved by mediation. </a:t>
            </a:r>
            <a:endParaRPr lang="en-GB" sz="1800" dirty="0">
              <a:solidFill>
                <a:schemeClr val="tx2"/>
              </a:solidFill>
              <a:effectLst/>
              <a:latin typeface="Arial Narrow" panose="020B0606020202030204" pitchFamily="34" charset="0"/>
              <a:ea typeface="Calibri" panose="020F0502020204030204" pitchFamily="34" charset="0"/>
              <a:cs typeface="Times New Roman" panose="02020603050405020304" pitchFamily="18" charset="0"/>
            </a:endParaRPr>
          </a:p>
          <a:p>
            <a:pPr marL="914400" indent="-457200" algn="just">
              <a:lnSpc>
                <a:spcPct val="115000"/>
              </a:lnSpc>
              <a:spcAft>
                <a:spcPts val="1000"/>
              </a:spcAft>
              <a:buFont typeface="Wingdings" panose="05000000000000000000" pitchFamily="2" charset="2"/>
              <a:buChar char="ü"/>
            </a:pPr>
            <a:r>
              <a:rPr lang="en-AU" sz="1800" dirty="0">
                <a:solidFill>
                  <a:schemeClr val="tx2"/>
                </a:solidFill>
                <a:effectLst/>
                <a:latin typeface="Arial Narrow" panose="020B0606020202030204" pitchFamily="34" charset="0"/>
                <a:ea typeface="Calibri" panose="020F0502020204030204" pitchFamily="34" charset="0"/>
                <a:cs typeface="Times New Roman" panose="02020603050405020304" pitchFamily="18" charset="0"/>
              </a:rPr>
              <a:t>Where the disputes cannot be resolved through  mediation the matter shall be settled by arbitration. </a:t>
            </a:r>
          </a:p>
          <a:p>
            <a:pPr marL="914400" indent="-457200" algn="just">
              <a:lnSpc>
                <a:spcPct val="115000"/>
              </a:lnSpc>
              <a:spcAft>
                <a:spcPts val="1000"/>
              </a:spcAft>
              <a:buFont typeface="Wingdings" panose="05000000000000000000" pitchFamily="2" charset="2"/>
              <a:buChar char="ü"/>
            </a:pPr>
            <a:r>
              <a:rPr lang="en-AU" sz="1800" dirty="0">
                <a:solidFill>
                  <a:schemeClr val="tx2"/>
                </a:solidFill>
                <a:effectLst/>
                <a:latin typeface="Arial Narrow" panose="020B0606020202030204" pitchFamily="34" charset="0"/>
                <a:ea typeface="Calibri" panose="020F0502020204030204" pitchFamily="34" charset="0"/>
                <a:cs typeface="Times New Roman" panose="02020603050405020304" pitchFamily="18" charset="0"/>
              </a:rPr>
              <a:t>The arbitral award shall be final and binding on the parties. </a:t>
            </a:r>
          </a:p>
          <a:p>
            <a:pPr marL="457200" lvl="1" indent="0" algn="just">
              <a:lnSpc>
                <a:spcPct val="107000"/>
              </a:lnSpc>
              <a:spcAft>
                <a:spcPts val="800"/>
              </a:spcAft>
              <a:buClr>
                <a:srgbClr val="034B64"/>
              </a:buClr>
              <a:buNone/>
              <a:tabLst>
                <a:tab pos="914400" algn="l"/>
              </a:tabLst>
            </a:pPr>
            <a:endParaRPr lang="en-GB" sz="1600" dirty="0">
              <a:solidFill>
                <a:schemeClr val="tx2"/>
              </a:solidFill>
              <a:latin typeface="Arial Narrow" panose="020B0606020202030204" pitchFamily="34" charset="0"/>
              <a:cs typeface="Segoe UI" panose="020B0502040204020203" pitchFamily="34" charset="0"/>
            </a:endParaRPr>
          </a:p>
          <a:p>
            <a:pPr algn="just">
              <a:lnSpc>
                <a:spcPct val="107000"/>
              </a:lnSpc>
              <a:spcAft>
                <a:spcPts val="800"/>
              </a:spcAft>
              <a:buClr>
                <a:srgbClr val="034B64"/>
              </a:buClr>
              <a:buFont typeface="Wingdings" panose="05000000000000000000" pitchFamily="2" charset="2"/>
              <a:buChar char="q"/>
              <a:tabLst>
                <a:tab pos="914400" algn="l"/>
              </a:tabLst>
            </a:pPr>
            <a:endParaRPr lang="en-AU" sz="1800" dirty="0">
              <a:solidFill>
                <a:schemeClr val="tx2"/>
              </a:solidFill>
              <a:latin typeface="Arial Narrow" panose="020B0606020202030204" pitchFamily="34" charset="0"/>
              <a:cs typeface="Segoe UI" panose="020B0502040204020203" pitchFamily="34" charset="0"/>
            </a:endParaRPr>
          </a:p>
          <a:p>
            <a:pPr lvl="1" algn="just">
              <a:lnSpc>
                <a:spcPct val="107000"/>
              </a:lnSpc>
              <a:spcAft>
                <a:spcPts val="800"/>
              </a:spcAft>
              <a:buClr>
                <a:srgbClr val="034B64"/>
              </a:buClr>
              <a:buFont typeface="Wingdings" panose="05000000000000000000" pitchFamily="2" charset="2"/>
              <a:buChar char="ü"/>
              <a:tabLst>
                <a:tab pos="914400" algn="l"/>
              </a:tabLst>
            </a:pPr>
            <a:endParaRPr lang="en-AU" sz="1600" dirty="0">
              <a:solidFill>
                <a:schemeClr val="tx2"/>
              </a:solidFill>
              <a:latin typeface="Arial Narrow" panose="020B0606020202030204" pitchFamily="34" charset="0"/>
              <a:cs typeface="Segoe UI" panose="020B0502040204020203" pitchFamily="34" charset="0"/>
            </a:endParaRPr>
          </a:p>
        </p:txBody>
      </p:sp>
      <p:sp>
        <p:nvSpPr>
          <p:cNvPr id="5" name="Rectangle: Rounded Corners 4">
            <a:extLst>
              <a:ext uri="{FF2B5EF4-FFF2-40B4-BE49-F238E27FC236}">
                <a16:creationId xmlns:a16="http://schemas.microsoft.com/office/drawing/2014/main" id="{A2812FED-F3DD-461E-85A8-B793E94960DE}"/>
              </a:ext>
            </a:extLst>
          </p:cNvPr>
          <p:cNvSpPr/>
          <p:nvPr/>
        </p:nvSpPr>
        <p:spPr>
          <a:xfrm>
            <a:off x="122240" y="2252313"/>
            <a:ext cx="3236978" cy="2270184"/>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ctr">
              <a:lnSpc>
                <a:spcPct val="115000"/>
              </a:lnSpc>
              <a:spcBef>
                <a:spcPts val="1000"/>
              </a:spcBef>
            </a:pPr>
            <a:r>
              <a:rPr lang="en-AU" sz="32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Penalties for Violations </a:t>
            </a:r>
          </a:p>
          <a:p>
            <a:pPr algn="ctr">
              <a:lnSpc>
                <a:spcPct val="115000"/>
              </a:lnSpc>
              <a:spcBef>
                <a:spcPts val="1000"/>
              </a:spcBef>
            </a:pPr>
            <a:r>
              <a:rPr lang="en-AU" sz="24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(Part XIV, Art 93, 94 &amp; 95)</a:t>
            </a:r>
            <a:endParaRPr lang="en-GB" sz="2400" dirty="0">
              <a:solidFill>
                <a:schemeClr val="bg1"/>
              </a:solidFill>
              <a:effectLst/>
              <a:latin typeface="Arial Narrow" panose="020B0606020202030204" pitchFamily="34" charset="0"/>
              <a:ea typeface="Times New Roman" panose="02020603050405020304" pitchFamily="18" charset="0"/>
              <a:cs typeface="Times New Roman" panose="02020603050405020304" pitchFamily="18" charset="0"/>
            </a:endParaRPr>
          </a:p>
          <a:p>
            <a:pPr algn="ctr">
              <a:lnSpc>
                <a:spcPct val="115000"/>
              </a:lnSpc>
              <a:spcBef>
                <a:spcPts val="1000"/>
              </a:spcBef>
            </a:pPr>
            <a:endParaRPr lang="en-GB" sz="3200" b="1" dirty="0">
              <a:solidFill>
                <a:schemeClr val="bg1"/>
              </a:solidFill>
              <a:effectLst/>
              <a:latin typeface="Arial Narrow" panose="020B0606020202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57692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2F1AB4-8638-4263-A06F-D1C524AC064B}"/>
              </a:ext>
            </a:extLst>
          </p:cNvPr>
          <p:cNvSpPr>
            <a:spLocks noGrp="1"/>
          </p:cNvSpPr>
          <p:nvPr>
            <p:ph idx="1"/>
          </p:nvPr>
        </p:nvSpPr>
        <p:spPr>
          <a:xfrm>
            <a:off x="1209479" y="2895600"/>
            <a:ext cx="5292727" cy="1066799"/>
          </a:xfrm>
        </p:spPr>
        <p:txBody>
          <a:bodyPr vert="horz" lIns="91440" tIns="45720" rIns="91440" bIns="45720" rtlCol="0">
            <a:normAutofit/>
          </a:bodyPr>
          <a:lstStyle/>
          <a:p>
            <a:pPr marL="0" indent="0">
              <a:buNone/>
            </a:pPr>
            <a:r>
              <a:rPr lang="en-US" sz="4000" kern="1200" dirty="0">
                <a:solidFill>
                  <a:schemeClr val="tx1">
                    <a:alpha val="60000"/>
                  </a:schemeClr>
                </a:solidFill>
                <a:latin typeface="Arial Narrow" panose="020B0606020202030204" pitchFamily="34" charset="0"/>
              </a:rPr>
              <a:t>THANK YOU</a:t>
            </a:r>
          </a:p>
        </p:txBody>
      </p:sp>
      <p:pic>
        <p:nvPicPr>
          <p:cNvPr id="7" name="Graphic 6" descr="Smiling Face with No Fill">
            <a:extLst>
              <a:ext uri="{FF2B5EF4-FFF2-40B4-BE49-F238E27FC236}">
                <a16:creationId xmlns:a16="http://schemas.microsoft.com/office/drawing/2014/main" id="{1F3E96EB-FBF9-445A-9F4D-109CD515A20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573428" y="1935862"/>
            <a:ext cx="3240000" cy="3240000"/>
          </a:xfrm>
          <a:prstGeom prst="rect">
            <a:avLst/>
          </a:prstGeom>
        </p:spPr>
      </p:pic>
    </p:spTree>
    <p:extLst>
      <p:ext uri="{BB962C8B-B14F-4D97-AF65-F5344CB8AC3E}">
        <p14:creationId xmlns:p14="http://schemas.microsoft.com/office/powerpoint/2010/main" val="111058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775CD93-9DF2-48CB-9F57-1BCA9A46C7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9D81B56C-CF21-49BC-80C0-12005D45BC9B}"/>
              </a:ext>
            </a:extLst>
          </p:cNvPr>
          <p:cNvSpPr>
            <a:spLocks noGrp="1"/>
          </p:cNvSpPr>
          <p:nvPr>
            <p:ph type="title"/>
          </p:nvPr>
        </p:nvSpPr>
        <p:spPr>
          <a:xfrm>
            <a:off x="777240" y="731519"/>
            <a:ext cx="2845191" cy="3237579"/>
          </a:xfrm>
        </p:spPr>
        <p:txBody>
          <a:bodyPr>
            <a:normAutofit/>
          </a:bodyPr>
          <a:lstStyle/>
          <a:p>
            <a:r>
              <a:rPr lang="en-US" sz="3800" dirty="0">
                <a:solidFill>
                  <a:srgbClr val="FFFFFF"/>
                </a:solidFill>
                <a:latin typeface="Arial Narrow" panose="020B0606020202030204" pitchFamily="34" charset="0"/>
              </a:rPr>
              <a:t>Outline</a:t>
            </a:r>
          </a:p>
        </p:txBody>
      </p:sp>
      <p:sp>
        <p:nvSpPr>
          <p:cNvPr id="25" name="Rectangle 24">
            <a:extLst>
              <a:ext uri="{FF2B5EF4-FFF2-40B4-BE49-F238E27FC236}">
                <a16:creationId xmlns:a16="http://schemas.microsoft.com/office/drawing/2014/main" id="{6166C6D1-23AC-49C4-BA07-238E4E9F8C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7" name="Rectangle 26">
            <a:extLst>
              <a:ext uri="{FF2B5EF4-FFF2-40B4-BE49-F238E27FC236}">
                <a16:creationId xmlns:a16="http://schemas.microsoft.com/office/drawing/2014/main" id="{1C091803-41C2-48E0-9228-5148460C74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6452BFC-36BE-4B56-93B2-FCAC0535CB7D}"/>
              </a:ext>
            </a:extLst>
          </p:cNvPr>
          <p:cNvSpPr>
            <a:spLocks noGrp="1"/>
          </p:cNvSpPr>
          <p:nvPr>
            <p:ph idx="1"/>
          </p:nvPr>
        </p:nvSpPr>
        <p:spPr>
          <a:xfrm>
            <a:off x="4377169" y="529088"/>
            <a:ext cx="7037591" cy="5869992"/>
          </a:xfrm>
        </p:spPr>
        <p:txBody>
          <a:bodyPr anchor="ctr">
            <a:noAutofit/>
          </a:bodyPr>
          <a:lstStyle/>
          <a:p>
            <a:pPr lvl="1">
              <a:lnSpc>
                <a:spcPct val="150000"/>
              </a:lnSpc>
              <a:buFont typeface="Wingdings" panose="05000000000000000000" pitchFamily="2" charset="2"/>
              <a:buChar char="§"/>
            </a:pPr>
            <a:endParaRPr lang="en-US" sz="2200" dirty="0">
              <a:latin typeface="Arial Narrow" panose="020B0606020202030204" pitchFamily="34" charset="0"/>
            </a:endParaRPr>
          </a:p>
          <a:p>
            <a:pPr lvl="1">
              <a:lnSpc>
                <a:spcPct val="150000"/>
              </a:lnSpc>
              <a:buFont typeface="Wingdings" panose="05000000000000000000" pitchFamily="2" charset="2"/>
              <a:buChar char="q"/>
            </a:pPr>
            <a:r>
              <a:rPr lang="en-US" sz="2000" dirty="0">
                <a:solidFill>
                  <a:schemeClr val="tx2"/>
                </a:solidFill>
                <a:latin typeface="Arial Narrow" panose="020B0606020202030204" pitchFamily="34" charset="0"/>
              </a:rPr>
              <a:t>Capital Market Regulatory Framework in Ethiopia</a:t>
            </a:r>
          </a:p>
          <a:p>
            <a:pPr lvl="2">
              <a:lnSpc>
                <a:spcPct val="150000"/>
              </a:lnSpc>
              <a:buFont typeface="Wingdings" panose="05000000000000000000" pitchFamily="2" charset="2"/>
              <a:buChar char="§"/>
            </a:pPr>
            <a:r>
              <a:rPr lang="en-US" dirty="0">
                <a:solidFill>
                  <a:schemeClr val="tx2"/>
                </a:solidFill>
                <a:latin typeface="Arial Narrow" panose="020B0606020202030204" pitchFamily="34" charset="0"/>
              </a:rPr>
              <a:t>Capital Market Proclamation</a:t>
            </a:r>
          </a:p>
          <a:p>
            <a:pPr lvl="3">
              <a:lnSpc>
                <a:spcPct val="150000"/>
              </a:lnSpc>
              <a:buFont typeface="Wingdings" panose="05000000000000000000" pitchFamily="2" charset="2"/>
              <a:buChar char="ü"/>
            </a:pPr>
            <a:r>
              <a:rPr lang="en-US" sz="2000" dirty="0">
                <a:solidFill>
                  <a:schemeClr val="tx2"/>
                </a:solidFill>
                <a:latin typeface="Arial Narrow" panose="020B0606020202030204" pitchFamily="34" charset="0"/>
                <a:cs typeface="Segoe UI" panose="020B0502040204020203" pitchFamily="34" charset="0"/>
              </a:rPr>
              <a:t>Regulatory institutions</a:t>
            </a:r>
          </a:p>
          <a:p>
            <a:pPr lvl="3">
              <a:lnSpc>
                <a:spcPct val="150000"/>
              </a:lnSpc>
              <a:buFont typeface="Wingdings" panose="05000000000000000000" pitchFamily="2" charset="2"/>
              <a:buChar char="ü"/>
            </a:pPr>
            <a:r>
              <a:rPr lang="en-US" sz="2000" dirty="0">
                <a:solidFill>
                  <a:schemeClr val="tx2"/>
                </a:solidFill>
                <a:latin typeface="Arial Narrow" panose="020B0606020202030204" pitchFamily="34" charset="0"/>
                <a:cs typeface="Segoe UI" panose="020B0502040204020203" pitchFamily="34" charset="0"/>
              </a:rPr>
              <a:t>Capital market infrastructures</a:t>
            </a:r>
          </a:p>
          <a:p>
            <a:pPr lvl="3">
              <a:lnSpc>
                <a:spcPct val="150000"/>
              </a:lnSpc>
              <a:buFont typeface="Wingdings" panose="05000000000000000000" pitchFamily="2" charset="2"/>
              <a:buChar char="ü"/>
            </a:pPr>
            <a:r>
              <a:rPr lang="en-US" sz="2000" dirty="0">
                <a:solidFill>
                  <a:schemeClr val="tx2"/>
                </a:solidFill>
                <a:latin typeface="Arial Narrow" panose="020B0606020202030204" pitchFamily="34" charset="0"/>
                <a:cs typeface="Segoe UI" panose="020B0502040204020203" pitchFamily="34" charset="0"/>
              </a:rPr>
              <a:t>Capital market service providers</a:t>
            </a:r>
          </a:p>
          <a:p>
            <a:pPr lvl="3">
              <a:lnSpc>
                <a:spcPct val="150000"/>
              </a:lnSpc>
              <a:buFont typeface="Wingdings" panose="05000000000000000000" pitchFamily="2" charset="2"/>
              <a:buChar char="ü"/>
            </a:pPr>
            <a:r>
              <a:rPr lang="en-US" sz="2000" dirty="0">
                <a:solidFill>
                  <a:schemeClr val="tx2"/>
                </a:solidFill>
                <a:latin typeface="Arial Narrow" panose="020B0606020202030204" pitchFamily="34" charset="0"/>
                <a:cs typeface="Segoe UI" panose="020B0502040204020203" pitchFamily="34" charset="0"/>
              </a:rPr>
              <a:t>Securities issuance &amp; trading rules</a:t>
            </a:r>
          </a:p>
          <a:p>
            <a:pPr lvl="3">
              <a:lnSpc>
                <a:spcPct val="150000"/>
              </a:lnSpc>
              <a:buFont typeface="Wingdings" panose="05000000000000000000" pitchFamily="2" charset="2"/>
              <a:buChar char="ü"/>
            </a:pPr>
            <a:r>
              <a:rPr lang="en-US" sz="2000" dirty="0">
                <a:solidFill>
                  <a:schemeClr val="tx2"/>
                </a:solidFill>
                <a:latin typeface="Arial Narrow" panose="020B0606020202030204" pitchFamily="34" charset="0"/>
                <a:cs typeface="Segoe UI" panose="020B0502040204020203" pitchFamily="34" charset="0"/>
              </a:rPr>
              <a:t>Other institutions &amp; miscellaneous provisions</a:t>
            </a:r>
          </a:p>
          <a:p>
            <a:pPr lvl="2">
              <a:lnSpc>
                <a:spcPct val="150000"/>
              </a:lnSpc>
              <a:buFont typeface="Wingdings" panose="05000000000000000000" pitchFamily="2" charset="2"/>
              <a:buChar char="§"/>
            </a:pPr>
            <a:endParaRPr lang="en-US" sz="2200" dirty="0">
              <a:latin typeface="Arial Narrow" panose="020B0606020202030204" pitchFamily="34" charset="0"/>
            </a:endParaRPr>
          </a:p>
        </p:txBody>
      </p:sp>
    </p:spTree>
    <p:extLst>
      <p:ext uri="{BB962C8B-B14F-4D97-AF65-F5344CB8AC3E}">
        <p14:creationId xmlns:p14="http://schemas.microsoft.com/office/powerpoint/2010/main" val="1507587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0"/>
        <p:cNvGrpSpPr/>
        <p:nvPr/>
      </p:nvGrpSpPr>
      <p:grpSpPr>
        <a:xfrm>
          <a:off x="0" y="0"/>
          <a:ext cx="0" cy="0"/>
          <a:chOff x="0" y="0"/>
          <a:chExt cx="0" cy="0"/>
        </a:xfrm>
      </p:grpSpPr>
      <p:sp useBgFill="1">
        <p:nvSpPr>
          <p:cNvPr id="77" name="Rectangle 59">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61">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7">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69">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71">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10BE8FE9-B21B-445F-A540-EDAA5AA5CF53}"/>
              </a:ext>
            </a:extLst>
          </p:cNvPr>
          <p:cNvSpPr/>
          <p:nvPr/>
        </p:nvSpPr>
        <p:spPr>
          <a:xfrm>
            <a:off x="418225" y="1922360"/>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r">
              <a:lnSpc>
                <a:spcPct val="90000"/>
              </a:lnSpc>
              <a:spcBef>
                <a:spcPct val="0"/>
              </a:spcBef>
              <a:spcAft>
                <a:spcPts val="600"/>
              </a:spcAft>
            </a:pPr>
            <a:r>
              <a:rPr lang="en-US" sz="3200" kern="1200" dirty="0">
                <a:solidFill>
                  <a:srgbClr val="FFFFFF"/>
                </a:solidFill>
                <a:effectLst/>
                <a:latin typeface="Arial Narrow" panose="020B0604020202020204" pitchFamily="34" charset="0"/>
                <a:ea typeface="+mj-ea"/>
                <a:cs typeface="Arial Narrow" panose="020B0604020202020204" pitchFamily="34" charset="0"/>
              </a:rPr>
              <a:t>Capital Market Regulatory Framework in Ethiopia</a:t>
            </a:r>
            <a:endParaRPr lang="en-US" sz="3200" kern="1200" dirty="0">
              <a:solidFill>
                <a:srgbClr val="FFFFFF"/>
              </a:solidFill>
              <a:latin typeface="Arial Narrow" panose="020B0604020202020204" pitchFamily="34" charset="0"/>
              <a:ea typeface="+mj-ea"/>
              <a:cs typeface="Arial Narrow" panose="020B0604020202020204" pitchFamily="34" charset="0"/>
              <a:sym typeface="Barlow"/>
            </a:endParaRPr>
          </a:p>
        </p:txBody>
      </p:sp>
      <p:sp>
        <p:nvSpPr>
          <p:cNvPr id="34" name="Rectangle 33">
            <a:extLst>
              <a:ext uri="{FF2B5EF4-FFF2-40B4-BE49-F238E27FC236}">
                <a16:creationId xmlns:a16="http://schemas.microsoft.com/office/drawing/2014/main" id="{C1A34CB8-1B9D-4C13-83C5-BDCB3A3845AC}"/>
              </a:ext>
            </a:extLst>
          </p:cNvPr>
          <p:cNvSpPr/>
          <p:nvPr/>
        </p:nvSpPr>
        <p:spPr>
          <a:xfrm>
            <a:off x="4810259" y="762154"/>
            <a:ext cx="6555347" cy="5186259"/>
          </a:xfrm>
          <a:prstGeom prst="rect">
            <a:avLst/>
          </a:prstGeom>
        </p:spPr>
        <p:txBody>
          <a:bodyPr vert="horz" lIns="91440" tIns="45720" rIns="91440" bIns="45720" rtlCol="0" anchor="ctr">
            <a:normAutofit/>
          </a:bodyPr>
          <a:lstStyle/>
          <a:p>
            <a:pPr marL="285750" lvl="1" indent="-285750" algn="just">
              <a:spcBef>
                <a:spcPts val="1200"/>
              </a:spcBef>
              <a:spcAft>
                <a:spcPts val="12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Although there is a Commercial Code and other legal instruments, there hasn’t been any specific proclamation for securities markets in Ethiopia until the CM proclamation was enacted in June 2021.</a:t>
            </a:r>
          </a:p>
          <a:p>
            <a:pPr marL="285750" lvl="1" indent="-285750" algn="just">
              <a:spcBef>
                <a:spcPts val="1200"/>
              </a:spcBef>
              <a:spcAft>
                <a:spcPts val="12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These legal instruments did not envisage the dynamics of capital markets where securities (equities/shares, debt and others) are traded in a securities exchange. </a:t>
            </a:r>
          </a:p>
          <a:p>
            <a:pPr marL="285750" lvl="1" indent="-285750" algn="just">
              <a:spcBef>
                <a:spcPts val="1200"/>
              </a:spcBef>
              <a:spcAft>
                <a:spcPts val="12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It was, therefore, imperative to establish the necessary </a:t>
            </a:r>
            <a:r>
              <a:rPr lang="en-US" sz="2000" b="1" dirty="0">
                <a:solidFill>
                  <a:schemeClr val="tx2"/>
                </a:solidFill>
                <a:latin typeface="Arial Narrow" panose="020B0606020202030204" pitchFamily="34" charset="0"/>
                <a:cs typeface="Segoe UI" panose="020B0502040204020203" pitchFamily="34" charset="0"/>
              </a:rPr>
              <a:t>regulatory and legislative framework </a:t>
            </a:r>
            <a:r>
              <a:rPr lang="en-US" sz="2000" dirty="0">
                <a:solidFill>
                  <a:schemeClr val="tx2"/>
                </a:solidFill>
                <a:latin typeface="Arial Narrow" panose="020B0606020202030204" pitchFamily="34" charset="0"/>
                <a:cs typeface="Segoe UI" panose="020B0502040204020203" pitchFamily="34" charset="0"/>
              </a:rPr>
              <a:t>that requires high standards of accountability, conduct, and behavior for securities trading, the capital market ecosystem as well as market intermediaries who participate in the system.  </a:t>
            </a:r>
          </a:p>
          <a:p>
            <a:pPr marL="285750" lvl="1" indent="-285750" algn="just">
              <a:spcBef>
                <a:spcPts val="1200"/>
              </a:spcBef>
              <a:spcAft>
                <a:spcPts val="12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Enactment of the Capital Market Proclamation has provided the foundation of capital regulatory framework in Ethiopia.</a:t>
            </a:r>
            <a:endParaRPr lang="en-GB" sz="2000" dirty="0">
              <a:solidFill>
                <a:srgbClr val="034B64"/>
              </a:solidFill>
              <a:latin typeface="Arial Narrow" panose="020B0606020202030204" pitchFamily="34" charset="0"/>
              <a:cs typeface="Segoe UI" panose="020B0502040204020203" pitchFamily="34" charset="0"/>
            </a:endParaRPr>
          </a:p>
        </p:txBody>
      </p:sp>
      <p:cxnSp>
        <p:nvCxnSpPr>
          <p:cNvPr id="12" name="Straight Connector 11">
            <a:extLst>
              <a:ext uri="{FF2B5EF4-FFF2-40B4-BE49-F238E27FC236}">
                <a16:creationId xmlns:a16="http://schemas.microsoft.com/office/drawing/2014/main" id="{CE4BD2E4-37D0-414B-BD94-8697F70755D0}"/>
              </a:ext>
            </a:extLst>
          </p:cNvPr>
          <p:cNvCxnSpPr/>
          <p:nvPr/>
        </p:nvCxnSpPr>
        <p:spPr>
          <a:xfrm>
            <a:off x="10743471" y="662985"/>
            <a:ext cx="97087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CCB6F8A4-DDAA-4A8D-9FD2-E3D7630E83B0}"/>
              </a:ext>
            </a:extLst>
          </p:cNvPr>
          <p:cNvGrpSpPr/>
          <p:nvPr/>
        </p:nvGrpSpPr>
        <p:grpSpPr>
          <a:xfrm>
            <a:off x="11418340" y="425204"/>
            <a:ext cx="560571" cy="488117"/>
            <a:chOff x="8563755" y="318903"/>
            <a:chExt cx="420428" cy="366088"/>
          </a:xfrm>
        </p:grpSpPr>
        <p:sp>
          <p:nvSpPr>
            <p:cNvPr id="26" name="Rectangle: Rounded Corners 10">
              <a:extLst>
                <a:ext uri="{FF2B5EF4-FFF2-40B4-BE49-F238E27FC236}">
                  <a16:creationId xmlns:a16="http://schemas.microsoft.com/office/drawing/2014/main" id="{5DC1C8F5-9074-4B33-96EE-84D5A3788296}"/>
                </a:ext>
              </a:extLst>
            </p:cNvPr>
            <p:cNvSpPr/>
            <p:nvPr/>
          </p:nvSpPr>
          <p:spPr>
            <a:xfrm rot="18900000">
              <a:off x="8563755" y="318903"/>
              <a:ext cx="366088" cy="366088"/>
            </a:xfrm>
            <a:prstGeom prst="roundRect">
              <a:avLst/>
            </a:prstGeom>
            <a:solidFill>
              <a:srgbClr val="034B64"/>
            </a:solidFill>
            <a:ln w="18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defTabSz="914377">
                <a:defRPr/>
              </a:pPr>
              <a:endParaRPr lang="en-US" sz="1620">
                <a:solidFill>
                  <a:srgbClr val="000000"/>
                </a:solidFill>
                <a:latin typeface="Century Gothic" panose="020B0502020202020204" pitchFamily="34" charset="0"/>
              </a:endParaRPr>
            </a:p>
          </p:txBody>
        </p:sp>
        <p:sp>
          <p:nvSpPr>
            <p:cNvPr id="27" name="Rectangle: Rounded Corners 11">
              <a:extLst>
                <a:ext uri="{FF2B5EF4-FFF2-40B4-BE49-F238E27FC236}">
                  <a16:creationId xmlns:a16="http://schemas.microsoft.com/office/drawing/2014/main" id="{FFC74AA8-4E49-4C0F-BC28-696840ECA208}"/>
                </a:ext>
              </a:extLst>
            </p:cNvPr>
            <p:cNvSpPr/>
            <p:nvPr/>
          </p:nvSpPr>
          <p:spPr>
            <a:xfrm rot="18900000">
              <a:off x="8633399" y="326555"/>
              <a:ext cx="350784" cy="350784"/>
            </a:xfrm>
            <a:prstGeom prst="roundRect">
              <a:avLst/>
            </a:prstGeom>
            <a:gradFill flip="none" rotWithShape="1">
              <a:gsLst>
                <a:gs pos="0">
                  <a:schemeClr val="accent4">
                    <a:shade val="30000"/>
                    <a:satMod val="115000"/>
                  </a:schemeClr>
                </a:gs>
                <a:gs pos="26200">
                  <a:srgbClr val="377B86"/>
                </a:gs>
                <a:gs pos="50000">
                  <a:schemeClr val="accent4">
                    <a:shade val="67500"/>
                    <a:satMod val="115000"/>
                  </a:schemeClr>
                </a:gs>
                <a:gs pos="100000">
                  <a:schemeClr val="accent4"/>
                </a:gs>
              </a:gsLst>
              <a:path path="circle">
                <a:fillToRect l="100000" t="100000"/>
              </a:path>
              <a:tileRect r="-100000" b="-100000"/>
            </a:gradFill>
            <a:ln w="18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sz="1620">
                <a:solidFill>
                  <a:srgbClr val="000000"/>
                </a:solidFill>
                <a:latin typeface="Century Gothic" panose="020B0502020202020204" pitchFamily="34" charset="0"/>
              </a:endParaRPr>
            </a:p>
          </p:txBody>
        </p:sp>
        <p:grpSp>
          <p:nvGrpSpPr>
            <p:cNvPr id="28" name="Group 27">
              <a:extLst>
                <a:ext uri="{FF2B5EF4-FFF2-40B4-BE49-F238E27FC236}">
                  <a16:creationId xmlns:a16="http://schemas.microsoft.com/office/drawing/2014/main" id="{201D27D9-300F-420F-AB75-A849221F6558}"/>
                </a:ext>
              </a:extLst>
            </p:cNvPr>
            <p:cNvGrpSpPr/>
            <p:nvPr/>
          </p:nvGrpSpPr>
          <p:grpSpPr>
            <a:xfrm>
              <a:off x="8715533" y="415628"/>
              <a:ext cx="166992" cy="155987"/>
              <a:chOff x="4141788" y="3251201"/>
              <a:chExt cx="346075" cy="355600"/>
            </a:xfrm>
          </p:grpSpPr>
          <p:sp>
            <p:nvSpPr>
              <p:cNvPr id="29" name="Rectangle 28">
                <a:extLst>
                  <a:ext uri="{FF2B5EF4-FFF2-40B4-BE49-F238E27FC236}">
                    <a16:creationId xmlns:a16="http://schemas.microsoft.com/office/drawing/2014/main" id="{62DE5C6D-2B8F-4A4E-B41E-440FCC746737}"/>
                  </a:ext>
                </a:extLst>
              </p:cNvPr>
              <p:cNvSpPr>
                <a:spLocks noChangeArrowheads="1"/>
              </p:cNvSpPr>
              <p:nvPr/>
            </p:nvSpPr>
            <p:spPr bwMode="auto">
              <a:xfrm>
                <a:off x="4141788" y="3251201"/>
                <a:ext cx="196850"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0" name="Rectangle 29">
                <a:extLst>
                  <a:ext uri="{FF2B5EF4-FFF2-40B4-BE49-F238E27FC236}">
                    <a16:creationId xmlns:a16="http://schemas.microsoft.com/office/drawing/2014/main" id="{D2CF7EDB-33FF-4921-BA05-88115B483EA3}"/>
                  </a:ext>
                </a:extLst>
              </p:cNvPr>
              <p:cNvSpPr>
                <a:spLocks noChangeArrowheads="1"/>
              </p:cNvSpPr>
              <p:nvPr/>
            </p:nvSpPr>
            <p:spPr bwMode="auto">
              <a:xfrm>
                <a:off x="4292600" y="3436938"/>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1" name="Rectangle 30">
                <a:extLst>
                  <a:ext uri="{FF2B5EF4-FFF2-40B4-BE49-F238E27FC236}">
                    <a16:creationId xmlns:a16="http://schemas.microsoft.com/office/drawing/2014/main" id="{EDC5F032-D2C9-4669-AA83-5C57E0A00102}"/>
                  </a:ext>
                </a:extLst>
              </p:cNvPr>
              <p:cNvSpPr>
                <a:spLocks noChangeArrowheads="1"/>
              </p:cNvSpPr>
              <p:nvPr/>
            </p:nvSpPr>
            <p:spPr bwMode="auto">
              <a:xfrm>
                <a:off x="4292600" y="3560763"/>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2" name="Line 21">
                <a:extLst>
                  <a:ext uri="{FF2B5EF4-FFF2-40B4-BE49-F238E27FC236}">
                    <a16:creationId xmlns:a16="http://schemas.microsoft.com/office/drawing/2014/main" id="{1C2FEBCF-7DC0-41D8-8DF5-5ADFF943D679}"/>
                  </a:ext>
                </a:extLst>
              </p:cNvPr>
              <p:cNvSpPr>
                <a:spLocks noChangeShapeType="1"/>
              </p:cNvSpPr>
              <p:nvPr/>
            </p:nvSpPr>
            <p:spPr bwMode="auto">
              <a:xfrm>
                <a:off x="4397375" y="3482976"/>
                <a:ext cx="0" cy="77788"/>
              </a:xfrm>
              <a:prstGeom prst="line">
                <a:avLst/>
              </a:prstGeom>
              <a:noFill/>
              <a:ln w="12700" cap="rnd">
                <a:solidFill>
                  <a:schemeClr val="bg1"/>
                </a:solidFill>
                <a:prstDash val="solid"/>
                <a:round/>
                <a:headEnd/>
                <a:tailEnd/>
              </a:ln>
              <a:extLst>
                <a:ext uri="{909E8E84-426E-40dd-AFC4-6F175D3DCCD1}">
                  <a14:hiddenFill xmlns=""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3" name="Freeform 213">
                <a:extLst>
                  <a:ext uri="{FF2B5EF4-FFF2-40B4-BE49-F238E27FC236}">
                    <a16:creationId xmlns:a16="http://schemas.microsoft.com/office/drawing/2014/main" id="{C092248E-1B7F-4DC4-8AE6-0798078353B8}"/>
                  </a:ext>
                </a:extLst>
              </p:cNvPr>
              <p:cNvSpPr>
                <a:spLocks/>
              </p:cNvSpPr>
              <p:nvPr/>
            </p:nvSpPr>
            <p:spPr bwMode="auto">
              <a:xfrm>
                <a:off x="4248149" y="3297236"/>
                <a:ext cx="149224" cy="139700"/>
              </a:xfrm>
              <a:custGeom>
                <a:avLst/>
                <a:gdLst>
                  <a:gd name="T0" fmla="*/ 0 w 40"/>
                  <a:gd name="T1" fmla="*/ 0 h 36"/>
                  <a:gd name="T2" fmla="*/ 0 w 40"/>
                  <a:gd name="T3" fmla="*/ 18 h 36"/>
                  <a:gd name="T4" fmla="*/ 6 w 40"/>
                  <a:gd name="T5" fmla="*/ 24 h 36"/>
                  <a:gd name="T6" fmla="*/ 34 w 40"/>
                  <a:gd name="T7" fmla="*/ 24 h 36"/>
                  <a:gd name="T8" fmla="*/ 40 w 40"/>
                  <a:gd name="T9" fmla="*/ 30 h 36"/>
                  <a:gd name="T10" fmla="*/ 40 w 40"/>
                  <a:gd name="T11" fmla="*/ 36 h 36"/>
                </a:gdLst>
                <a:ahLst/>
                <a:cxnLst>
                  <a:cxn ang="0">
                    <a:pos x="T0" y="T1"/>
                  </a:cxn>
                  <a:cxn ang="0">
                    <a:pos x="T2" y="T3"/>
                  </a:cxn>
                  <a:cxn ang="0">
                    <a:pos x="T4" y="T5"/>
                  </a:cxn>
                  <a:cxn ang="0">
                    <a:pos x="T6" y="T7"/>
                  </a:cxn>
                  <a:cxn ang="0">
                    <a:pos x="T8" y="T9"/>
                  </a:cxn>
                  <a:cxn ang="0">
                    <a:pos x="T10" y="T11"/>
                  </a:cxn>
                </a:cxnLst>
                <a:rect l="0" t="0" r="r" b="b"/>
                <a:pathLst>
                  <a:path w="40" h="36">
                    <a:moveTo>
                      <a:pt x="0" y="0"/>
                    </a:moveTo>
                    <a:cubicBezTo>
                      <a:pt x="0" y="18"/>
                      <a:pt x="0" y="18"/>
                      <a:pt x="0" y="18"/>
                    </a:cubicBezTo>
                    <a:cubicBezTo>
                      <a:pt x="0" y="21"/>
                      <a:pt x="3" y="24"/>
                      <a:pt x="6" y="24"/>
                    </a:cubicBezTo>
                    <a:cubicBezTo>
                      <a:pt x="34" y="24"/>
                      <a:pt x="34" y="24"/>
                      <a:pt x="34" y="24"/>
                    </a:cubicBezTo>
                    <a:cubicBezTo>
                      <a:pt x="37" y="24"/>
                      <a:pt x="40" y="27"/>
                      <a:pt x="40" y="30"/>
                    </a:cubicBezTo>
                    <a:cubicBezTo>
                      <a:pt x="40" y="36"/>
                      <a:pt x="40" y="36"/>
                      <a:pt x="40" y="36"/>
                    </a:cubicBezTo>
                  </a:path>
                </a:pathLst>
              </a:cu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grpSp>
      </p:grpSp>
    </p:spTree>
    <p:extLst>
      <p:ext uri="{BB962C8B-B14F-4D97-AF65-F5344CB8AC3E}">
        <p14:creationId xmlns:p14="http://schemas.microsoft.com/office/powerpoint/2010/main" val="2657238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0"/>
        <p:cNvGrpSpPr/>
        <p:nvPr/>
      </p:nvGrpSpPr>
      <p:grpSpPr>
        <a:xfrm>
          <a:off x="0" y="0"/>
          <a:ext cx="0" cy="0"/>
          <a:chOff x="0" y="0"/>
          <a:chExt cx="0" cy="0"/>
        </a:xfrm>
      </p:grpSpPr>
      <p:sp useBgFill="1">
        <p:nvSpPr>
          <p:cNvPr id="77" name="Rectangle 59">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61">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7">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69">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71">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10BE8FE9-B21B-445F-A540-EDAA5AA5CF53}"/>
              </a:ext>
            </a:extLst>
          </p:cNvPr>
          <p:cNvSpPr/>
          <p:nvPr/>
        </p:nvSpPr>
        <p:spPr>
          <a:xfrm>
            <a:off x="418225" y="1922360"/>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r">
              <a:lnSpc>
                <a:spcPct val="90000"/>
              </a:lnSpc>
              <a:spcBef>
                <a:spcPct val="0"/>
              </a:spcBef>
              <a:spcAft>
                <a:spcPts val="600"/>
              </a:spcAft>
            </a:pPr>
            <a:r>
              <a:rPr lang="en-US" sz="3200" kern="1200" dirty="0">
                <a:solidFill>
                  <a:srgbClr val="FFFFFF"/>
                </a:solidFill>
                <a:effectLst/>
                <a:latin typeface="Arial Narrow" panose="020B0604020202020204" pitchFamily="34" charset="0"/>
                <a:ea typeface="+mj-ea"/>
                <a:cs typeface="Arial Narrow" panose="020B0604020202020204" pitchFamily="34" charset="0"/>
              </a:rPr>
              <a:t>Capital Market Regulatory Framework in Ethiopia </a:t>
            </a:r>
            <a:endParaRPr lang="en-US" sz="3200" kern="1200" dirty="0">
              <a:solidFill>
                <a:srgbClr val="FFFFFF"/>
              </a:solidFill>
              <a:latin typeface="Arial Narrow" panose="020B0604020202020204" pitchFamily="34" charset="0"/>
              <a:ea typeface="+mj-ea"/>
              <a:cs typeface="Arial Narrow" panose="020B0604020202020204" pitchFamily="34" charset="0"/>
              <a:sym typeface="Barlow"/>
            </a:endParaRPr>
          </a:p>
        </p:txBody>
      </p:sp>
      <p:sp>
        <p:nvSpPr>
          <p:cNvPr id="34" name="Rectangle 33">
            <a:extLst>
              <a:ext uri="{FF2B5EF4-FFF2-40B4-BE49-F238E27FC236}">
                <a16:creationId xmlns:a16="http://schemas.microsoft.com/office/drawing/2014/main" id="{C1A34CB8-1B9D-4C13-83C5-BDCB3A3845AC}"/>
              </a:ext>
            </a:extLst>
          </p:cNvPr>
          <p:cNvSpPr/>
          <p:nvPr/>
        </p:nvSpPr>
        <p:spPr>
          <a:xfrm>
            <a:off x="4543124" y="633104"/>
            <a:ext cx="7300243" cy="5767696"/>
          </a:xfrm>
          <a:prstGeom prst="rect">
            <a:avLst/>
          </a:prstGeom>
        </p:spPr>
        <p:txBody>
          <a:bodyPr vert="horz" lIns="91440" tIns="45720" rIns="91440" bIns="45720" rtlCol="0" anchor="ctr">
            <a:normAutofit/>
          </a:bodyPr>
          <a:lstStyle/>
          <a:p>
            <a:pPr marL="285750" lvl="1" indent="-285750" algn="just">
              <a:lnSpc>
                <a:spcPct val="90000"/>
              </a:lnSpc>
              <a:spcBef>
                <a:spcPts val="1200"/>
              </a:spcBef>
              <a:spcAft>
                <a:spcPts val="12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A The Capital Market Proclamation (CMP) created:</a:t>
            </a:r>
          </a:p>
          <a:p>
            <a:pPr marL="800100" lvl="2" indent="-342900" algn="just">
              <a:spcBef>
                <a:spcPts val="1200"/>
              </a:spcBef>
              <a:spcAft>
                <a:spcPts val="1200"/>
              </a:spcAft>
              <a:buClr>
                <a:srgbClr val="034B64"/>
              </a:buClr>
              <a:buFont typeface="Wingdings" panose="05000000000000000000" pitchFamily="2" charset="2"/>
              <a:buChar char="ü"/>
            </a:pPr>
            <a:r>
              <a:rPr lang="en-US" sz="2000" dirty="0">
                <a:solidFill>
                  <a:schemeClr val="tx2"/>
                </a:solidFill>
                <a:latin typeface="Arial Narrow" panose="020B0606020202030204" pitchFamily="34" charset="0"/>
                <a:cs typeface="Segoe UI" panose="020B0502040204020203" pitchFamily="34" charset="0"/>
              </a:rPr>
              <a:t>Legal &amp; regulatory framework for the establishment of key capital market institutions.</a:t>
            </a:r>
          </a:p>
          <a:p>
            <a:pPr marL="800100" lvl="2" indent="-342900" algn="just">
              <a:spcBef>
                <a:spcPts val="1200"/>
              </a:spcBef>
              <a:spcAft>
                <a:spcPts val="1200"/>
              </a:spcAft>
              <a:buClr>
                <a:srgbClr val="034B64"/>
              </a:buClr>
              <a:buFont typeface="Wingdings" panose="05000000000000000000" pitchFamily="2" charset="2"/>
              <a:buChar char="ü"/>
            </a:pPr>
            <a:r>
              <a:rPr lang="en-US" sz="2000" dirty="0">
                <a:solidFill>
                  <a:schemeClr val="tx2"/>
                </a:solidFill>
                <a:latin typeface="Arial Narrow" panose="020B0606020202030204" pitchFamily="34" charset="0"/>
                <a:cs typeface="Segoe UI" panose="020B0502040204020203" pitchFamily="34" charset="0"/>
              </a:rPr>
              <a:t>Clear and transparent regulatory framework aimed at ensuring fair and efficient markets, by setting out the principles for licensing, registration, information sharing, and reporting requirements. </a:t>
            </a:r>
          </a:p>
          <a:p>
            <a:pPr marL="800100" lvl="2" indent="-342900" algn="just">
              <a:spcBef>
                <a:spcPts val="1200"/>
              </a:spcBef>
              <a:spcAft>
                <a:spcPts val="1200"/>
              </a:spcAft>
              <a:buClr>
                <a:srgbClr val="034B64"/>
              </a:buClr>
              <a:buFont typeface="Wingdings" panose="05000000000000000000" pitchFamily="2" charset="2"/>
              <a:buChar char="ü"/>
            </a:pPr>
            <a:r>
              <a:rPr lang="en-US" sz="2000" dirty="0">
                <a:solidFill>
                  <a:schemeClr val="tx2"/>
                </a:solidFill>
                <a:latin typeface="Arial Narrow" panose="020B0606020202030204" pitchFamily="34" charset="0"/>
                <a:cs typeface="Segoe UI" panose="020B0502040204020203" pitchFamily="34" charset="0"/>
              </a:rPr>
              <a:t>Protection of investors’ rights, in particular the rights of minority investors, and prevention and mitigation of systemic risks by setting out disclosure requirements and accounting standards </a:t>
            </a:r>
            <a:endParaRPr lang="en-GB" sz="2000" dirty="0">
              <a:solidFill>
                <a:schemeClr val="tx2"/>
              </a:solidFill>
              <a:latin typeface="Arial Narrow" panose="020B0606020202030204" pitchFamily="34" charset="0"/>
              <a:cs typeface="Segoe UI" panose="020B0502040204020203" pitchFamily="34" charset="0"/>
            </a:endParaRPr>
          </a:p>
          <a:p>
            <a:pPr marL="342900" lvl="1" indent="-342900" algn="just">
              <a:spcBef>
                <a:spcPts val="1200"/>
              </a:spcBef>
              <a:spcAft>
                <a:spcPts val="12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Moreover, directives issued by the Authority, relevant regulations issued by </a:t>
            </a:r>
            <a:r>
              <a:rPr lang="en-US" sz="2000" dirty="0" err="1">
                <a:solidFill>
                  <a:schemeClr val="tx2"/>
                </a:solidFill>
                <a:latin typeface="Arial Narrow" panose="020B0606020202030204" pitchFamily="34" charset="0"/>
                <a:cs typeface="Segoe UI" panose="020B0502040204020203" pitchFamily="34" charset="0"/>
              </a:rPr>
              <a:t>CoM</a:t>
            </a:r>
            <a:r>
              <a:rPr lang="en-US" sz="2000" dirty="0">
                <a:solidFill>
                  <a:schemeClr val="tx2"/>
                </a:solidFill>
                <a:latin typeface="Arial Narrow" panose="020B0606020202030204" pitchFamily="34" charset="0"/>
                <a:cs typeface="Segoe UI" panose="020B0502040204020203" pitchFamily="34" charset="0"/>
              </a:rPr>
              <a:t>, applicable provisions of the Commercial Code as well as future amendments of the proclamation would continue to reinforce the regulatory framework provided by the proclamation.  </a:t>
            </a:r>
            <a:endParaRPr lang="en-GB" sz="2000" dirty="0">
              <a:solidFill>
                <a:schemeClr val="tx2"/>
              </a:solidFill>
              <a:latin typeface="Arial Narrow" panose="020B0606020202030204" pitchFamily="34" charset="0"/>
              <a:cs typeface="Segoe UI" panose="020B0502040204020203" pitchFamily="34" charset="0"/>
            </a:endParaRPr>
          </a:p>
        </p:txBody>
      </p:sp>
      <p:cxnSp>
        <p:nvCxnSpPr>
          <p:cNvPr id="12" name="Straight Connector 11">
            <a:extLst>
              <a:ext uri="{FF2B5EF4-FFF2-40B4-BE49-F238E27FC236}">
                <a16:creationId xmlns:a16="http://schemas.microsoft.com/office/drawing/2014/main" id="{CE4BD2E4-37D0-414B-BD94-8697F70755D0}"/>
              </a:ext>
            </a:extLst>
          </p:cNvPr>
          <p:cNvCxnSpPr/>
          <p:nvPr/>
        </p:nvCxnSpPr>
        <p:spPr>
          <a:xfrm>
            <a:off x="10743471" y="662985"/>
            <a:ext cx="97087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CCB6F8A4-DDAA-4A8D-9FD2-E3D7630E83B0}"/>
              </a:ext>
            </a:extLst>
          </p:cNvPr>
          <p:cNvGrpSpPr/>
          <p:nvPr/>
        </p:nvGrpSpPr>
        <p:grpSpPr>
          <a:xfrm>
            <a:off x="11418340" y="425204"/>
            <a:ext cx="560571" cy="488117"/>
            <a:chOff x="8563755" y="318903"/>
            <a:chExt cx="420428" cy="366088"/>
          </a:xfrm>
        </p:grpSpPr>
        <p:sp>
          <p:nvSpPr>
            <p:cNvPr id="26" name="Rectangle: Rounded Corners 10">
              <a:extLst>
                <a:ext uri="{FF2B5EF4-FFF2-40B4-BE49-F238E27FC236}">
                  <a16:creationId xmlns:a16="http://schemas.microsoft.com/office/drawing/2014/main" id="{5DC1C8F5-9074-4B33-96EE-84D5A3788296}"/>
                </a:ext>
              </a:extLst>
            </p:cNvPr>
            <p:cNvSpPr/>
            <p:nvPr/>
          </p:nvSpPr>
          <p:spPr>
            <a:xfrm rot="18900000">
              <a:off x="8563755" y="318903"/>
              <a:ext cx="366088" cy="366088"/>
            </a:xfrm>
            <a:prstGeom prst="roundRect">
              <a:avLst/>
            </a:prstGeom>
            <a:solidFill>
              <a:srgbClr val="034B64"/>
            </a:solidFill>
            <a:ln w="18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defTabSz="914377">
                <a:defRPr/>
              </a:pPr>
              <a:endParaRPr lang="en-US" sz="1620">
                <a:solidFill>
                  <a:srgbClr val="000000"/>
                </a:solidFill>
                <a:latin typeface="Century Gothic" panose="020B0502020202020204" pitchFamily="34" charset="0"/>
              </a:endParaRPr>
            </a:p>
          </p:txBody>
        </p:sp>
        <p:sp>
          <p:nvSpPr>
            <p:cNvPr id="27" name="Rectangle: Rounded Corners 11">
              <a:extLst>
                <a:ext uri="{FF2B5EF4-FFF2-40B4-BE49-F238E27FC236}">
                  <a16:creationId xmlns:a16="http://schemas.microsoft.com/office/drawing/2014/main" id="{FFC74AA8-4E49-4C0F-BC28-696840ECA208}"/>
                </a:ext>
              </a:extLst>
            </p:cNvPr>
            <p:cNvSpPr/>
            <p:nvPr/>
          </p:nvSpPr>
          <p:spPr>
            <a:xfrm rot="18900000">
              <a:off x="8633399" y="326555"/>
              <a:ext cx="350784" cy="350784"/>
            </a:xfrm>
            <a:prstGeom prst="roundRect">
              <a:avLst/>
            </a:prstGeom>
            <a:gradFill flip="none" rotWithShape="1">
              <a:gsLst>
                <a:gs pos="0">
                  <a:schemeClr val="accent4">
                    <a:shade val="30000"/>
                    <a:satMod val="115000"/>
                  </a:schemeClr>
                </a:gs>
                <a:gs pos="26200">
                  <a:srgbClr val="377B86"/>
                </a:gs>
                <a:gs pos="50000">
                  <a:schemeClr val="accent4">
                    <a:shade val="67500"/>
                    <a:satMod val="115000"/>
                  </a:schemeClr>
                </a:gs>
                <a:gs pos="100000">
                  <a:schemeClr val="accent4"/>
                </a:gs>
              </a:gsLst>
              <a:path path="circle">
                <a:fillToRect l="100000" t="100000"/>
              </a:path>
              <a:tileRect r="-100000" b="-100000"/>
            </a:gradFill>
            <a:ln w="18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sz="1620">
                <a:solidFill>
                  <a:srgbClr val="000000"/>
                </a:solidFill>
                <a:latin typeface="Century Gothic" panose="020B0502020202020204" pitchFamily="34" charset="0"/>
              </a:endParaRPr>
            </a:p>
          </p:txBody>
        </p:sp>
        <p:grpSp>
          <p:nvGrpSpPr>
            <p:cNvPr id="28" name="Group 27">
              <a:extLst>
                <a:ext uri="{FF2B5EF4-FFF2-40B4-BE49-F238E27FC236}">
                  <a16:creationId xmlns:a16="http://schemas.microsoft.com/office/drawing/2014/main" id="{201D27D9-300F-420F-AB75-A849221F6558}"/>
                </a:ext>
              </a:extLst>
            </p:cNvPr>
            <p:cNvGrpSpPr/>
            <p:nvPr/>
          </p:nvGrpSpPr>
          <p:grpSpPr>
            <a:xfrm>
              <a:off x="8715533" y="415628"/>
              <a:ext cx="166992" cy="155987"/>
              <a:chOff x="4141788" y="3251201"/>
              <a:chExt cx="346075" cy="355600"/>
            </a:xfrm>
          </p:grpSpPr>
          <p:sp>
            <p:nvSpPr>
              <p:cNvPr id="29" name="Rectangle 28">
                <a:extLst>
                  <a:ext uri="{FF2B5EF4-FFF2-40B4-BE49-F238E27FC236}">
                    <a16:creationId xmlns:a16="http://schemas.microsoft.com/office/drawing/2014/main" id="{62DE5C6D-2B8F-4A4E-B41E-440FCC746737}"/>
                  </a:ext>
                </a:extLst>
              </p:cNvPr>
              <p:cNvSpPr>
                <a:spLocks noChangeArrowheads="1"/>
              </p:cNvSpPr>
              <p:nvPr/>
            </p:nvSpPr>
            <p:spPr bwMode="auto">
              <a:xfrm>
                <a:off x="4141788" y="3251201"/>
                <a:ext cx="196850"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0" name="Rectangle 29">
                <a:extLst>
                  <a:ext uri="{FF2B5EF4-FFF2-40B4-BE49-F238E27FC236}">
                    <a16:creationId xmlns:a16="http://schemas.microsoft.com/office/drawing/2014/main" id="{D2CF7EDB-33FF-4921-BA05-88115B483EA3}"/>
                  </a:ext>
                </a:extLst>
              </p:cNvPr>
              <p:cNvSpPr>
                <a:spLocks noChangeArrowheads="1"/>
              </p:cNvSpPr>
              <p:nvPr/>
            </p:nvSpPr>
            <p:spPr bwMode="auto">
              <a:xfrm>
                <a:off x="4292600" y="3436938"/>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1" name="Rectangle 30">
                <a:extLst>
                  <a:ext uri="{FF2B5EF4-FFF2-40B4-BE49-F238E27FC236}">
                    <a16:creationId xmlns:a16="http://schemas.microsoft.com/office/drawing/2014/main" id="{EDC5F032-D2C9-4669-AA83-5C57E0A00102}"/>
                  </a:ext>
                </a:extLst>
              </p:cNvPr>
              <p:cNvSpPr>
                <a:spLocks noChangeArrowheads="1"/>
              </p:cNvSpPr>
              <p:nvPr/>
            </p:nvSpPr>
            <p:spPr bwMode="auto">
              <a:xfrm>
                <a:off x="4292600" y="3560763"/>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2" name="Line 21">
                <a:extLst>
                  <a:ext uri="{FF2B5EF4-FFF2-40B4-BE49-F238E27FC236}">
                    <a16:creationId xmlns:a16="http://schemas.microsoft.com/office/drawing/2014/main" id="{1C2FEBCF-7DC0-41D8-8DF5-5ADFF943D679}"/>
                  </a:ext>
                </a:extLst>
              </p:cNvPr>
              <p:cNvSpPr>
                <a:spLocks noChangeShapeType="1"/>
              </p:cNvSpPr>
              <p:nvPr/>
            </p:nvSpPr>
            <p:spPr bwMode="auto">
              <a:xfrm>
                <a:off x="4397375" y="3482976"/>
                <a:ext cx="0" cy="77788"/>
              </a:xfrm>
              <a:prstGeom prst="line">
                <a:avLst/>
              </a:prstGeom>
              <a:noFill/>
              <a:ln w="12700" cap="rnd">
                <a:solidFill>
                  <a:schemeClr val="bg1"/>
                </a:solidFill>
                <a:prstDash val="solid"/>
                <a:round/>
                <a:headEnd/>
                <a:tailEnd/>
              </a:ln>
              <a:extLst>
                <a:ext uri="{909E8E84-426E-40dd-AFC4-6F175D3DCCD1}">
                  <a14:hiddenFill xmlns=""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3" name="Freeform 213">
                <a:extLst>
                  <a:ext uri="{FF2B5EF4-FFF2-40B4-BE49-F238E27FC236}">
                    <a16:creationId xmlns:a16="http://schemas.microsoft.com/office/drawing/2014/main" id="{C092248E-1B7F-4DC4-8AE6-0798078353B8}"/>
                  </a:ext>
                </a:extLst>
              </p:cNvPr>
              <p:cNvSpPr>
                <a:spLocks/>
              </p:cNvSpPr>
              <p:nvPr/>
            </p:nvSpPr>
            <p:spPr bwMode="auto">
              <a:xfrm>
                <a:off x="4248149" y="3297236"/>
                <a:ext cx="149224" cy="139700"/>
              </a:xfrm>
              <a:custGeom>
                <a:avLst/>
                <a:gdLst>
                  <a:gd name="T0" fmla="*/ 0 w 40"/>
                  <a:gd name="T1" fmla="*/ 0 h 36"/>
                  <a:gd name="T2" fmla="*/ 0 w 40"/>
                  <a:gd name="T3" fmla="*/ 18 h 36"/>
                  <a:gd name="T4" fmla="*/ 6 w 40"/>
                  <a:gd name="T5" fmla="*/ 24 h 36"/>
                  <a:gd name="T6" fmla="*/ 34 w 40"/>
                  <a:gd name="T7" fmla="*/ 24 h 36"/>
                  <a:gd name="T8" fmla="*/ 40 w 40"/>
                  <a:gd name="T9" fmla="*/ 30 h 36"/>
                  <a:gd name="T10" fmla="*/ 40 w 40"/>
                  <a:gd name="T11" fmla="*/ 36 h 36"/>
                </a:gdLst>
                <a:ahLst/>
                <a:cxnLst>
                  <a:cxn ang="0">
                    <a:pos x="T0" y="T1"/>
                  </a:cxn>
                  <a:cxn ang="0">
                    <a:pos x="T2" y="T3"/>
                  </a:cxn>
                  <a:cxn ang="0">
                    <a:pos x="T4" y="T5"/>
                  </a:cxn>
                  <a:cxn ang="0">
                    <a:pos x="T6" y="T7"/>
                  </a:cxn>
                  <a:cxn ang="0">
                    <a:pos x="T8" y="T9"/>
                  </a:cxn>
                  <a:cxn ang="0">
                    <a:pos x="T10" y="T11"/>
                  </a:cxn>
                </a:cxnLst>
                <a:rect l="0" t="0" r="r" b="b"/>
                <a:pathLst>
                  <a:path w="40" h="36">
                    <a:moveTo>
                      <a:pt x="0" y="0"/>
                    </a:moveTo>
                    <a:cubicBezTo>
                      <a:pt x="0" y="18"/>
                      <a:pt x="0" y="18"/>
                      <a:pt x="0" y="18"/>
                    </a:cubicBezTo>
                    <a:cubicBezTo>
                      <a:pt x="0" y="21"/>
                      <a:pt x="3" y="24"/>
                      <a:pt x="6" y="24"/>
                    </a:cubicBezTo>
                    <a:cubicBezTo>
                      <a:pt x="34" y="24"/>
                      <a:pt x="34" y="24"/>
                      <a:pt x="34" y="24"/>
                    </a:cubicBezTo>
                    <a:cubicBezTo>
                      <a:pt x="37" y="24"/>
                      <a:pt x="40" y="27"/>
                      <a:pt x="40" y="30"/>
                    </a:cubicBezTo>
                    <a:cubicBezTo>
                      <a:pt x="40" y="36"/>
                      <a:pt x="40" y="36"/>
                      <a:pt x="40" y="36"/>
                    </a:cubicBezTo>
                  </a:path>
                </a:pathLst>
              </a:cu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grpSp>
      </p:grpSp>
    </p:spTree>
    <p:extLst>
      <p:ext uri="{BB962C8B-B14F-4D97-AF65-F5344CB8AC3E}">
        <p14:creationId xmlns:p14="http://schemas.microsoft.com/office/powerpoint/2010/main" val="1776828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0"/>
        <p:cNvGrpSpPr/>
        <p:nvPr/>
      </p:nvGrpSpPr>
      <p:grpSpPr>
        <a:xfrm>
          <a:off x="0" y="0"/>
          <a:ext cx="0" cy="0"/>
          <a:chOff x="0" y="0"/>
          <a:chExt cx="0" cy="0"/>
        </a:xfrm>
      </p:grpSpPr>
      <p:sp useBgFill="1">
        <p:nvSpPr>
          <p:cNvPr id="77" name="Rectangle 59">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61">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7">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69">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71">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10BE8FE9-B21B-445F-A540-EDAA5AA5CF53}"/>
              </a:ext>
            </a:extLst>
          </p:cNvPr>
          <p:cNvSpPr/>
          <p:nvPr/>
        </p:nvSpPr>
        <p:spPr>
          <a:xfrm>
            <a:off x="418225" y="1922360"/>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r">
              <a:lnSpc>
                <a:spcPct val="90000"/>
              </a:lnSpc>
              <a:spcBef>
                <a:spcPct val="0"/>
              </a:spcBef>
              <a:spcAft>
                <a:spcPts val="600"/>
              </a:spcAft>
            </a:pPr>
            <a:r>
              <a:rPr lang="en-US" sz="3200" dirty="0">
                <a:solidFill>
                  <a:srgbClr val="FFFFFF"/>
                </a:solidFill>
                <a:latin typeface="Arial Narrow" panose="020B0604020202020204" pitchFamily="34" charset="0"/>
                <a:ea typeface="+mj-ea"/>
              </a:rPr>
              <a:t>The Capital Market Proclamation</a:t>
            </a:r>
          </a:p>
          <a:p>
            <a:pPr algn="r">
              <a:lnSpc>
                <a:spcPct val="90000"/>
              </a:lnSpc>
              <a:spcBef>
                <a:spcPct val="0"/>
              </a:spcBef>
              <a:spcAft>
                <a:spcPts val="600"/>
              </a:spcAft>
            </a:pPr>
            <a:endParaRPr lang="en-GB" sz="3200" dirty="0">
              <a:solidFill>
                <a:srgbClr val="FFFFFF"/>
              </a:solidFill>
              <a:latin typeface="Arial Narrow" panose="020B0604020202020204" pitchFamily="34" charset="0"/>
              <a:ea typeface="+mj-ea"/>
              <a:sym typeface="Barlow"/>
            </a:endParaRPr>
          </a:p>
        </p:txBody>
      </p:sp>
      <p:sp>
        <p:nvSpPr>
          <p:cNvPr id="34" name="Rectangle 33">
            <a:extLst>
              <a:ext uri="{FF2B5EF4-FFF2-40B4-BE49-F238E27FC236}">
                <a16:creationId xmlns:a16="http://schemas.microsoft.com/office/drawing/2014/main" id="{C1A34CB8-1B9D-4C13-83C5-BDCB3A3845AC}"/>
              </a:ext>
            </a:extLst>
          </p:cNvPr>
          <p:cNvSpPr/>
          <p:nvPr/>
        </p:nvSpPr>
        <p:spPr>
          <a:xfrm>
            <a:off x="4610503" y="1155032"/>
            <a:ext cx="7002748" cy="5111014"/>
          </a:xfrm>
          <a:prstGeom prst="rect">
            <a:avLst/>
          </a:prstGeom>
        </p:spPr>
        <p:txBody>
          <a:bodyPr vert="horz" lIns="91440" tIns="45720" rIns="91440" bIns="45720" rtlCol="0" anchor="ctr">
            <a:noAutofit/>
          </a:bodyPr>
          <a:lstStyle/>
          <a:p>
            <a:pPr algn="just">
              <a:spcAft>
                <a:spcPts val="1000"/>
              </a:spcAft>
              <a:buClr>
                <a:srgbClr val="034B64"/>
              </a:buClr>
            </a:pPr>
            <a:r>
              <a:rPr lang="en-US" sz="2000" dirty="0">
                <a:solidFill>
                  <a:schemeClr val="tx2"/>
                </a:solidFill>
                <a:latin typeface="Arial Narrow" panose="020B0606020202030204" pitchFamily="34" charset="0"/>
                <a:cs typeface="Segoe UI" panose="020B0502040204020203" pitchFamily="34" charset="0"/>
              </a:rPr>
              <a:t>The capital market proclamation has provided legal &amp; regulatory framework for;</a:t>
            </a:r>
          </a:p>
          <a:p>
            <a:pPr marL="797972" lvl="1" indent="-342900" algn="just">
              <a:spcAft>
                <a:spcPts val="10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The establishment of the regulatory institutions, C</a:t>
            </a:r>
            <a:r>
              <a:rPr lang="en-US" sz="2000" dirty="0">
                <a:solidFill>
                  <a:schemeClr val="tx2"/>
                </a:solidFill>
                <a:latin typeface="Arial Narrow" panose="020B0606020202030204" pitchFamily="34" charset="0"/>
              </a:rPr>
              <a:t>apital Market Authority (Part II) and Self-regulatory Organizations (Part III)</a:t>
            </a:r>
          </a:p>
          <a:p>
            <a:pPr marL="797972" lvl="1" indent="-342900" algn="just">
              <a:spcAft>
                <a:spcPts val="10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The establishment of capital market infrastructures; s</a:t>
            </a:r>
            <a:r>
              <a:rPr lang="en-US" sz="2000" dirty="0">
                <a:solidFill>
                  <a:schemeClr val="tx2"/>
                </a:solidFill>
                <a:latin typeface="Arial Narrow" panose="020B0606020202030204" pitchFamily="34" charset="0"/>
              </a:rPr>
              <a:t>ecurities exchange (Part IV) and securities depository and clearing company (Part V)</a:t>
            </a:r>
          </a:p>
          <a:p>
            <a:pPr marL="797972" lvl="1" indent="-342900" algn="just">
              <a:spcAft>
                <a:spcPts val="10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Capital market service providers, </a:t>
            </a:r>
            <a:r>
              <a:rPr lang="en-US" sz="2000" dirty="0">
                <a:solidFill>
                  <a:schemeClr val="tx2"/>
                </a:solidFill>
                <a:latin typeface="Arial Narrow" panose="020B0606020202030204" pitchFamily="34" charset="0"/>
              </a:rPr>
              <a:t>(Part VI) and collective investment schemes (Part XI)</a:t>
            </a:r>
          </a:p>
          <a:p>
            <a:pPr marL="797972" lvl="1" indent="-342900" algn="just">
              <a:spcAft>
                <a:spcPts val="10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Securities issuance &amp; trading rules, including d</a:t>
            </a:r>
            <a:r>
              <a:rPr lang="en-US" sz="2000" dirty="0">
                <a:solidFill>
                  <a:schemeClr val="tx2"/>
                </a:solidFill>
                <a:latin typeface="Arial Narrow" panose="020B0606020202030204" pitchFamily="34" charset="0"/>
              </a:rPr>
              <a:t>isclosure requirements and accounting standards (Parts VIII-X &amp; Part XII)</a:t>
            </a:r>
          </a:p>
          <a:p>
            <a:pPr marL="797972" lvl="2" indent="-342900" algn="just">
              <a:spcAft>
                <a:spcPts val="1000"/>
              </a:spcAft>
              <a:buClr>
                <a:srgbClr val="034B64"/>
              </a:buClr>
              <a:buFont typeface="Wingdings" panose="05000000000000000000" pitchFamily="2" charset="2"/>
              <a:buChar char="q"/>
            </a:pPr>
            <a:r>
              <a:rPr lang="en-US" sz="2000" dirty="0">
                <a:solidFill>
                  <a:schemeClr val="tx2"/>
                </a:solidFill>
                <a:latin typeface="Arial Narrow" panose="020B0606020202030204" pitchFamily="34" charset="0"/>
                <a:cs typeface="Segoe UI" panose="020B0502040204020203" pitchFamily="34" charset="0"/>
              </a:rPr>
              <a:t> Other institutions &amp; miscellaneous provisions (</a:t>
            </a:r>
            <a:r>
              <a:rPr lang="en-US" sz="2000" dirty="0">
                <a:solidFill>
                  <a:schemeClr val="tx2"/>
                </a:solidFill>
                <a:latin typeface="Arial Narrow" panose="020B0606020202030204" pitchFamily="34" charset="0"/>
              </a:rPr>
              <a:t>Part VII &amp; Parts XIII &amp; XIV).</a:t>
            </a:r>
            <a:endParaRPr lang="en-US" sz="2000" dirty="0">
              <a:solidFill>
                <a:schemeClr val="tx2"/>
              </a:solidFill>
              <a:latin typeface="Arial Narrow" panose="020B0606020202030204" pitchFamily="34" charset="0"/>
              <a:cs typeface="Segoe UI" panose="020B0502040204020203" pitchFamily="34" charset="0"/>
            </a:endParaRPr>
          </a:p>
        </p:txBody>
      </p:sp>
      <p:grpSp>
        <p:nvGrpSpPr>
          <p:cNvPr id="25" name="Group 24">
            <a:extLst>
              <a:ext uri="{FF2B5EF4-FFF2-40B4-BE49-F238E27FC236}">
                <a16:creationId xmlns:a16="http://schemas.microsoft.com/office/drawing/2014/main" id="{CCB6F8A4-DDAA-4A8D-9FD2-E3D7630E83B0}"/>
              </a:ext>
            </a:extLst>
          </p:cNvPr>
          <p:cNvGrpSpPr/>
          <p:nvPr/>
        </p:nvGrpSpPr>
        <p:grpSpPr>
          <a:xfrm>
            <a:off x="11714343" y="-57783"/>
            <a:ext cx="560571" cy="488117"/>
            <a:chOff x="8563755" y="318903"/>
            <a:chExt cx="420428" cy="366088"/>
          </a:xfrm>
        </p:grpSpPr>
        <p:sp>
          <p:nvSpPr>
            <p:cNvPr id="26" name="Rectangle: Rounded Corners 10">
              <a:extLst>
                <a:ext uri="{FF2B5EF4-FFF2-40B4-BE49-F238E27FC236}">
                  <a16:creationId xmlns:a16="http://schemas.microsoft.com/office/drawing/2014/main" id="{5DC1C8F5-9074-4B33-96EE-84D5A3788296}"/>
                </a:ext>
              </a:extLst>
            </p:cNvPr>
            <p:cNvSpPr/>
            <p:nvPr/>
          </p:nvSpPr>
          <p:spPr>
            <a:xfrm rot="18900000">
              <a:off x="8563755" y="318903"/>
              <a:ext cx="366088" cy="366088"/>
            </a:xfrm>
            <a:prstGeom prst="roundRect">
              <a:avLst/>
            </a:prstGeom>
            <a:solidFill>
              <a:srgbClr val="034B64"/>
            </a:solidFill>
            <a:ln w="18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defTabSz="914377">
                <a:defRPr/>
              </a:pPr>
              <a:endParaRPr lang="en-US" sz="1620">
                <a:solidFill>
                  <a:srgbClr val="000000"/>
                </a:solidFill>
                <a:latin typeface="Century Gothic" panose="020B0502020202020204" pitchFamily="34" charset="0"/>
              </a:endParaRPr>
            </a:p>
          </p:txBody>
        </p:sp>
        <p:sp>
          <p:nvSpPr>
            <p:cNvPr id="27" name="Rectangle: Rounded Corners 11">
              <a:extLst>
                <a:ext uri="{FF2B5EF4-FFF2-40B4-BE49-F238E27FC236}">
                  <a16:creationId xmlns:a16="http://schemas.microsoft.com/office/drawing/2014/main" id="{FFC74AA8-4E49-4C0F-BC28-696840ECA208}"/>
                </a:ext>
              </a:extLst>
            </p:cNvPr>
            <p:cNvSpPr/>
            <p:nvPr/>
          </p:nvSpPr>
          <p:spPr>
            <a:xfrm rot="18900000">
              <a:off x="8633399" y="326555"/>
              <a:ext cx="350784" cy="350784"/>
            </a:xfrm>
            <a:prstGeom prst="roundRect">
              <a:avLst/>
            </a:prstGeom>
            <a:gradFill flip="none" rotWithShape="1">
              <a:gsLst>
                <a:gs pos="0">
                  <a:schemeClr val="accent4">
                    <a:shade val="30000"/>
                    <a:satMod val="115000"/>
                  </a:schemeClr>
                </a:gs>
                <a:gs pos="26200">
                  <a:srgbClr val="377B86"/>
                </a:gs>
                <a:gs pos="50000">
                  <a:schemeClr val="accent4">
                    <a:shade val="67500"/>
                    <a:satMod val="115000"/>
                  </a:schemeClr>
                </a:gs>
                <a:gs pos="100000">
                  <a:schemeClr val="accent4"/>
                </a:gs>
              </a:gsLst>
              <a:path path="circle">
                <a:fillToRect l="100000" t="100000"/>
              </a:path>
              <a:tileRect r="-100000" b="-100000"/>
            </a:gradFill>
            <a:ln w="18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sz="1620">
                <a:solidFill>
                  <a:srgbClr val="000000"/>
                </a:solidFill>
                <a:latin typeface="Century Gothic" panose="020B0502020202020204" pitchFamily="34" charset="0"/>
              </a:endParaRPr>
            </a:p>
          </p:txBody>
        </p:sp>
        <p:grpSp>
          <p:nvGrpSpPr>
            <p:cNvPr id="28" name="Group 27">
              <a:extLst>
                <a:ext uri="{FF2B5EF4-FFF2-40B4-BE49-F238E27FC236}">
                  <a16:creationId xmlns:a16="http://schemas.microsoft.com/office/drawing/2014/main" id="{201D27D9-300F-420F-AB75-A849221F6558}"/>
                </a:ext>
              </a:extLst>
            </p:cNvPr>
            <p:cNvGrpSpPr/>
            <p:nvPr/>
          </p:nvGrpSpPr>
          <p:grpSpPr>
            <a:xfrm>
              <a:off x="8715533" y="415628"/>
              <a:ext cx="166992" cy="155987"/>
              <a:chOff x="4141788" y="3251201"/>
              <a:chExt cx="346075" cy="355600"/>
            </a:xfrm>
          </p:grpSpPr>
          <p:sp>
            <p:nvSpPr>
              <p:cNvPr id="29" name="Rectangle 28">
                <a:extLst>
                  <a:ext uri="{FF2B5EF4-FFF2-40B4-BE49-F238E27FC236}">
                    <a16:creationId xmlns:a16="http://schemas.microsoft.com/office/drawing/2014/main" id="{62DE5C6D-2B8F-4A4E-B41E-440FCC746737}"/>
                  </a:ext>
                </a:extLst>
              </p:cNvPr>
              <p:cNvSpPr>
                <a:spLocks noChangeArrowheads="1"/>
              </p:cNvSpPr>
              <p:nvPr/>
            </p:nvSpPr>
            <p:spPr bwMode="auto">
              <a:xfrm>
                <a:off x="4141788" y="3251201"/>
                <a:ext cx="196850"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0" name="Rectangle 29">
                <a:extLst>
                  <a:ext uri="{FF2B5EF4-FFF2-40B4-BE49-F238E27FC236}">
                    <a16:creationId xmlns:a16="http://schemas.microsoft.com/office/drawing/2014/main" id="{D2CF7EDB-33FF-4921-BA05-88115B483EA3}"/>
                  </a:ext>
                </a:extLst>
              </p:cNvPr>
              <p:cNvSpPr>
                <a:spLocks noChangeArrowheads="1"/>
              </p:cNvSpPr>
              <p:nvPr/>
            </p:nvSpPr>
            <p:spPr bwMode="auto">
              <a:xfrm>
                <a:off x="4292600" y="3436938"/>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1" name="Rectangle 30">
                <a:extLst>
                  <a:ext uri="{FF2B5EF4-FFF2-40B4-BE49-F238E27FC236}">
                    <a16:creationId xmlns:a16="http://schemas.microsoft.com/office/drawing/2014/main" id="{EDC5F032-D2C9-4669-AA83-5C57E0A00102}"/>
                  </a:ext>
                </a:extLst>
              </p:cNvPr>
              <p:cNvSpPr>
                <a:spLocks noChangeArrowheads="1"/>
              </p:cNvSpPr>
              <p:nvPr/>
            </p:nvSpPr>
            <p:spPr bwMode="auto">
              <a:xfrm>
                <a:off x="4292600" y="3560763"/>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2" name="Line 21">
                <a:extLst>
                  <a:ext uri="{FF2B5EF4-FFF2-40B4-BE49-F238E27FC236}">
                    <a16:creationId xmlns:a16="http://schemas.microsoft.com/office/drawing/2014/main" id="{1C2FEBCF-7DC0-41D8-8DF5-5ADFF943D679}"/>
                  </a:ext>
                </a:extLst>
              </p:cNvPr>
              <p:cNvSpPr>
                <a:spLocks noChangeShapeType="1"/>
              </p:cNvSpPr>
              <p:nvPr/>
            </p:nvSpPr>
            <p:spPr bwMode="auto">
              <a:xfrm>
                <a:off x="4397375" y="3482976"/>
                <a:ext cx="0" cy="77788"/>
              </a:xfrm>
              <a:prstGeom prst="line">
                <a:avLst/>
              </a:prstGeom>
              <a:noFill/>
              <a:ln w="12700" cap="rnd">
                <a:solidFill>
                  <a:schemeClr val="bg1"/>
                </a:solidFill>
                <a:prstDash val="solid"/>
                <a:round/>
                <a:headEnd/>
                <a:tailEnd/>
              </a:ln>
              <a:extLst>
                <a:ext uri="{909E8E84-426E-40dd-AFC4-6F175D3DCCD1}">
                  <a14:hiddenFill xmlns=""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3" name="Freeform 213">
                <a:extLst>
                  <a:ext uri="{FF2B5EF4-FFF2-40B4-BE49-F238E27FC236}">
                    <a16:creationId xmlns:a16="http://schemas.microsoft.com/office/drawing/2014/main" id="{C092248E-1B7F-4DC4-8AE6-0798078353B8}"/>
                  </a:ext>
                </a:extLst>
              </p:cNvPr>
              <p:cNvSpPr>
                <a:spLocks/>
              </p:cNvSpPr>
              <p:nvPr/>
            </p:nvSpPr>
            <p:spPr bwMode="auto">
              <a:xfrm>
                <a:off x="4248149" y="3297236"/>
                <a:ext cx="149224" cy="139700"/>
              </a:xfrm>
              <a:custGeom>
                <a:avLst/>
                <a:gdLst>
                  <a:gd name="T0" fmla="*/ 0 w 40"/>
                  <a:gd name="T1" fmla="*/ 0 h 36"/>
                  <a:gd name="T2" fmla="*/ 0 w 40"/>
                  <a:gd name="T3" fmla="*/ 18 h 36"/>
                  <a:gd name="T4" fmla="*/ 6 w 40"/>
                  <a:gd name="T5" fmla="*/ 24 h 36"/>
                  <a:gd name="T6" fmla="*/ 34 w 40"/>
                  <a:gd name="T7" fmla="*/ 24 h 36"/>
                  <a:gd name="T8" fmla="*/ 40 w 40"/>
                  <a:gd name="T9" fmla="*/ 30 h 36"/>
                  <a:gd name="T10" fmla="*/ 40 w 40"/>
                  <a:gd name="T11" fmla="*/ 36 h 36"/>
                </a:gdLst>
                <a:ahLst/>
                <a:cxnLst>
                  <a:cxn ang="0">
                    <a:pos x="T0" y="T1"/>
                  </a:cxn>
                  <a:cxn ang="0">
                    <a:pos x="T2" y="T3"/>
                  </a:cxn>
                  <a:cxn ang="0">
                    <a:pos x="T4" y="T5"/>
                  </a:cxn>
                  <a:cxn ang="0">
                    <a:pos x="T6" y="T7"/>
                  </a:cxn>
                  <a:cxn ang="0">
                    <a:pos x="T8" y="T9"/>
                  </a:cxn>
                  <a:cxn ang="0">
                    <a:pos x="T10" y="T11"/>
                  </a:cxn>
                </a:cxnLst>
                <a:rect l="0" t="0" r="r" b="b"/>
                <a:pathLst>
                  <a:path w="40" h="36">
                    <a:moveTo>
                      <a:pt x="0" y="0"/>
                    </a:moveTo>
                    <a:cubicBezTo>
                      <a:pt x="0" y="18"/>
                      <a:pt x="0" y="18"/>
                      <a:pt x="0" y="18"/>
                    </a:cubicBezTo>
                    <a:cubicBezTo>
                      <a:pt x="0" y="21"/>
                      <a:pt x="3" y="24"/>
                      <a:pt x="6" y="24"/>
                    </a:cubicBezTo>
                    <a:cubicBezTo>
                      <a:pt x="34" y="24"/>
                      <a:pt x="34" y="24"/>
                      <a:pt x="34" y="24"/>
                    </a:cubicBezTo>
                    <a:cubicBezTo>
                      <a:pt x="37" y="24"/>
                      <a:pt x="40" y="27"/>
                      <a:pt x="40" y="30"/>
                    </a:cubicBezTo>
                    <a:cubicBezTo>
                      <a:pt x="40" y="36"/>
                      <a:pt x="40" y="36"/>
                      <a:pt x="40" y="36"/>
                    </a:cubicBezTo>
                  </a:path>
                </a:pathLst>
              </a:cu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grpSp>
      </p:grpSp>
    </p:spTree>
    <p:extLst>
      <p:ext uri="{BB962C8B-B14F-4D97-AF65-F5344CB8AC3E}">
        <p14:creationId xmlns:p14="http://schemas.microsoft.com/office/powerpoint/2010/main" val="140227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0"/>
        <p:cNvGrpSpPr/>
        <p:nvPr/>
      </p:nvGrpSpPr>
      <p:grpSpPr>
        <a:xfrm>
          <a:off x="0" y="0"/>
          <a:ext cx="0" cy="0"/>
          <a:chOff x="0" y="0"/>
          <a:chExt cx="0" cy="0"/>
        </a:xfrm>
      </p:grpSpPr>
      <p:sp useBgFill="1">
        <p:nvSpPr>
          <p:cNvPr id="77" name="Rectangle 59">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61">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7">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69">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71">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10BE8FE9-B21B-445F-A540-EDAA5AA5CF53}"/>
              </a:ext>
            </a:extLst>
          </p:cNvPr>
          <p:cNvSpPr/>
          <p:nvPr/>
        </p:nvSpPr>
        <p:spPr>
          <a:xfrm>
            <a:off x="418225" y="1922359"/>
            <a:ext cx="3201366" cy="22646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r">
              <a:lnSpc>
                <a:spcPct val="90000"/>
              </a:lnSpc>
              <a:spcBef>
                <a:spcPct val="0"/>
              </a:spcBef>
              <a:spcAft>
                <a:spcPts val="600"/>
              </a:spcAft>
            </a:pPr>
            <a:r>
              <a:rPr lang="en-US" sz="3200" kern="1200" dirty="0">
                <a:solidFill>
                  <a:srgbClr val="FFFFFF"/>
                </a:solidFill>
                <a:effectLst/>
                <a:latin typeface="Arial Narrow" panose="020B0604020202020204" pitchFamily="34" charset="0"/>
                <a:ea typeface="+mj-ea"/>
                <a:cs typeface="Arial Narrow" panose="020B0604020202020204" pitchFamily="34" charset="0"/>
              </a:rPr>
              <a:t>The Capital Market Authority</a:t>
            </a:r>
            <a:endParaRPr lang="en-US" sz="2400" kern="1200" dirty="0">
              <a:solidFill>
                <a:srgbClr val="FFFFFF"/>
              </a:solidFill>
              <a:latin typeface="Arial Narrow" panose="020B0604020202020204" pitchFamily="34" charset="0"/>
              <a:ea typeface="+mj-ea"/>
              <a:cs typeface="Arial Narrow" panose="020B0604020202020204" pitchFamily="34" charset="0"/>
              <a:sym typeface="Barlow"/>
            </a:endParaRPr>
          </a:p>
        </p:txBody>
      </p:sp>
      <p:sp>
        <p:nvSpPr>
          <p:cNvPr id="34" name="Rectangle 33">
            <a:extLst>
              <a:ext uri="{FF2B5EF4-FFF2-40B4-BE49-F238E27FC236}">
                <a16:creationId xmlns:a16="http://schemas.microsoft.com/office/drawing/2014/main" id="{C1A34CB8-1B9D-4C13-83C5-BDCB3A3845AC}"/>
              </a:ext>
            </a:extLst>
          </p:cNvPr>
          <p:cNvSpPr/>
          <p:nvPr/>
        </p:nvSpPr>
        <p:spPr>
          <a:xfrm>
            <a:off x="4810259" y="987431"/>
            <a:ext cx="6555347" cy="5208096"/>
          </a:xfrm>
          <a:prstGeom prst="rect">
            <a:avLst/>
          </a:prstGeom>
        </p:spPr>
        <p:txBody>
          <a:bodyPr vert="horz" lIns="91440" tIns="45720" rIns="91440" bIns="45720" rtlCol="0" anchor="ctr">
            <a:normAutofit/>
          </a:bodyPr>
          <a:lstStyle/>
          <a:p>
            <a:pPr marL="400050" lvl="1" indent="-342900" algn="just">
              <a:lnSpc>
                <a:spcPct val="90000"/>
              </a:lnSpc>
              <a:spcBef>
                <a:spcPts val="1200"/>
              </a:spcBef>
              <a:spcAft>
                <a:spcPts val="1200"/>
              </a:spcAft>
              <a:buClr>
                <a:srgbClr val="034B64"/>
              </a:buClr>
              <a:buFont typeface="Wingdings" panose="05000000000000000000" pitchFamily="2" charset="2"/>
              <a:buChar char="q"/>
            </a:pPr>
            <a:r>
              <a:rPr lang="en-US" sz="2000" dirty="0">
                <a:solidFill>
                  <a:schemeClr val="tx2"/>
                </a:solidFill>
                <a:latin typeface="Arial Narrow" panose="020B0604020202020204" pitchFamily="34" charset="0"/>
                <a:cs typeface="Arial Narrow" panose="020B0604020202020204" pitchFamily="34" charset="0"/>
              </a:rPr>
              <a:t>CMA established as an autonomous Federal Government regulatory Authority and has the following objectives:</a:t>
            </a:r>
          </a:p>
          <a:p>
            <a:pPr marL="857250" lvl="2" indent="-342900" algn="just">
              <a:lnSpc>
                <a:spcPct val="90000"/>
              </a:lnSpc>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Protect investors;</a:t>
            </a:r>
          </a:p>
          <a:p>
            <a:pPr marL="857250" lvl="2" indent="-342900" algn="just">
              <a:lnSpc>
                <a:spcPct val="90000"/>
              </a:lnSpc>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Ensure that securities are issued and traded in an orderly, fair, efficient, and transparent manner;</a:t>
            </a:r>
          </a:p>
          <a:p>
            <a:pPr marL="857250" lvl="2" indent="-342900" algn="just">
              <a:lnSpc>
                <a:spcPct val="90000"/>
              </a:lnSpc>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Reduce systemic risk; and</a:t>
            </a:r>
          </a:p>
          <a:p>
            <a:pPr marL="857250" lvl="2" indent="-342900" algn="just">
              <a:lnSpc>
                <a:spcPct val="90000"/>
              </a:lnSpc>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Promote the development of capital markets</a:t>
            </a:r>
          </a:p>
          <a:p>
            <a:pPr marL="514350" lvl="2" algn="just">
              <a:lnSpc>
                <a:spcPct val="90000"/>
              </a:lnSpc>
              <a:spcAft>
                <a:spcPts val="600"/>
              </a:spcAft>
              <a:buClr>
                <a:srgbClr val="034B64"/>
              </a:buClr>
            </a:pPr>
            <a:endParaRPr lang="en-US" sz="2000" dirty="0">
              <a:solidFill>
                <a:schemeClr val="tx2"/>
              </a:solidFill>
              <a:latin typeface="Arial Narrow" panose="020B0604020202020204" pitchFamily="34" charset="0"/>
              <a:cs typeface="Arial Narrow" panose="020B0604020202020204" pitchFamily="34" charset="0"/>
            </a:endParaRPr>
          </a:p>
          <a:p>
            <a:pPr marL="400050" lvl="1" indent="-342900" algn="just">
              <a:lnSpc>
                <a:spcPct val="90000"/>
              </a:lnSpc>
              <a:spcAft>
                <a:spcPts val="600"/>
              </a:spcAft>
              <a:buClr>
                <a:srgbClr val="034B64"/>
              </a:buClr>
              <a:buFont typeface="Wingdings" panose="05000000000000000000" pitchFamily="2" charset="2"/>
              <a:buChar char="q"/>
            </a:pPr>
            <a:r>
              <a:rPr lang="en-US" sz="2000" dirty="0">
                <a:solidFill>
                  <a:schemeClr val="tx2"/>
                </a:solidFill>
                <a:latin typeface="Arial Narrow" panose="020B0604020202020204" pitchFamily="34" charset="0"/>
                <a:cs typeface="Arial Narrow" panose="020B0604020202020204" pitchFamily="34" charset="0"/>
              </a:rPr>
              <a:t>The CMA regulates the capital market industry by exercising surveillance over capital market intermediaries and issuers of securities with a view of maintaining proper standards of conduct &amp; professionalism, thus ensuring the integrity of securities trading.</a:t>
            </a:r>
          </a:p>
          <a:p>
            <a:pPr marL="57150" lvl="1" algn="just">
              <a:lnSpc>
                <a:spcPct val="90000"/>
              </a:lnSpc>
              <a:spcAft>
                <a:spcPts val="600"/>
              </a:spcAft>
              <a:buClr>
                <a:srgbClr val="034B64"/>
              </a:buClr>
            </a:pPr>
            <a:endParaRPr lang="en-US" sz="2000" dirty="0">
              <a:solidFill>
                <a:schemeClr val="tx2"/>
              </a:solidFill>
              <a:latin typeface="Arial Narrow" panose="020B0604020202020204" pitchFamily="34" charset="0"/>
              <a:cs typeface="Arial Narrow" panose="020B0604020202020204" pitchFamily="34" charset="0"/>
            </a:endParaRPr>
          </a:p>
          <a:p>
            <a:pPr marL="514350" lvl="2" algn="just">
              <a:lnSpc>
                <a:spcPct val="90000"/>
              </a:lnSpc>
              <a:spcAft>
                <a:spcPts val="600"/>
              </a:spcAft>
              <a:buClr>
                <a:srgbClr val="034B64"/>
              </a:buClr>
            </a:pPr>
            <a:endParaRPr lang="en-US" sz="2000" dirty="0">
              <a:solidFill>
                <a:schemeClr val="tx2"/>
              </a:solidFill>
              <a:latin typeface="Arial Narrow" panose="020B0604020202020204" pitchFamily="34" charset="0"/>
              <a:cs typeface="Arial Narrow" panose="020B0604020202020204" pitchFamily="34" charset="0"/>
            </a:endParaRPr>
          </a:p>
        </p:txBody>
      </p:sp>
      <p:cxnSp>
        <p:nvCxnSpPr>
          <p:cNvPr id="12" name="Straight Connector 11">
            <a:extLst>
              <a:ext uri="{FF2B5EF4-FFF2-40B4-BE49-F238E27FC236}">
                <a16:creationId xmlns:a16="http://schemas.microsoft.com/office/drawing/2014/main" id="{CE4BD2E4-37D0-414B-BD94-8697F70755D0}"/>
              </a:ext>
            </a:extLst>
          </p:cNvPr>
          <p:cNvCxnSpPr/>
          <p:nvPr/>
        </p:nvCxnSpPr>
        <p:spPr>
          <a:xfrm>
            <a:off x="10743471" y="662985"/>
            <a:ext cx="97087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CCB6F8A4-DDAA-4A8D-9FD2-E3D7630E83B0}"/>
              </a:ext>
            </a:extLst>
          </p:cNvPr>
          <p:cNvGrpSpPr/>
          <p:nvPr/>
        </p:nvGrpSpPr>
        <p:grpSpPr>
          <a:xfrm>
            <a:off x="11418340" y="425204"/>
            <a:ext cx="560571" cy="488117"/>
            <a:chOff x="8563755" y="318903"/>
            <a:chExt cx="420428" cy="366088"/>
          </a:xfrm>
        </p:grpSpPr>
        <p:sp>
          <p:nvSpPr>
            <p:cNvPr id="26" name="Rectangle: Rounded Corners 10">
              <a:extLst>
                <a:ext uri="{FF2B5EF4-FFF2-40B4-BE49-F238E27FC236}">
                  <a16:creationId xmlns:a16="http://schemas.microsoft.com/office/drawing/2014/main" id="{5DC1C8F5-9074-4B33-96EE-84D5A3788296}"/>
                </a:ext>
              </a:extLst>
            </p:cNvPr>
            <p:cNvSpPr/>
            <p:nvPr/>
          </p:nvSpPr>
          <p:spPr>
            <a:xfrm rot="18900000">
              <a:off x="8563755" y="318903"/>
              <a:ext cx="366088" cy="366088"/>
            </a:xfrm>
            <a:prstGeom prst="roundRect">
              <a:avLst/>
            </a:prstGeom>
            <a:solidFill>
              <a:srgbClr val="034B64"/>
            </a:solidFill>
            <a:ln w="18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defTabSz="914377">
                <a:defRPr/>
              </a:pPr>
              <a:endParaRPr lang="en-US" sz="1620">
                <a:solidFill>
                  <a:srgbClr val="000000"/>
                </a:solidFill>
                <a:latin typeface="Century Gothic" panose="020B0502020202020204" pitchFamily="34" charset="0"/>
              </a:endParaRPr>
            </a:p>
          </p:txBody>
        </p:sp>
        <p:sp>
          <p:nvSpPr>
            <p:cNvPr id="27" name="Rectangle: Rounded Corners 11">
              <a:extLst>
                <a:ext uri="{FF2B5EF4-FFF2-40B4-BE49-F238E27FC236}">
                  <a16:creationId xmlns:a16="http://schemas.microsoft.com/office/drawing/2014/main" id="{FFC74AA8-4E49-4C0F-BC28-696840ECA208}"/>
                </a:ext>
              </a:extLst>
            </p:cNvPr>
            <p:cNvSpPr/>
            <p:nvPr/>
          </p:nvSpPr>
          <p:spPr>
            <a:xfrm rot="18900000">
              <a:off x="8633399" y="326555"/>
              <a:ext cx="350784" cy="350784"/>
            </a:xfrm>
            <a:prstGeom prst="roundRect">
              <a:avLst/>
            </a:prstGeom>
            <a:gradFill flip="none" rotWithShape="1">
              <a:gsLst>
                <a:gs pos="0">
                  <a:schemeClr val="accent4">
                    <a:shade val="30000"/>
                    <a:satMod val="115000"/>
                  </a:schemeClr>
                </a:gs>
                <a:gs pos="26200">
                  <a:srgbClr val="377B86"/>
                </a:gs>
                <a:gs pos="50000">
                  <a:schemeClr val="accent4">
                    <a:shade val="67500"/>
                    <a:satMod val="115000"/>
                  </a:schemeClr>
                </a:gs>
                <a:gs pos="100000">
                  <a:schemeClr val="accent4"/>
                </a:gs>
              </a:gsLst>
              <a:path path="circle">
                <a:fillToRect l="100000" t="100000"/>
              </a:path>
              <a:tileRect r="-100000" b="-100000"/>
            </a:gradFill>
            <a:ln w="18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sz="1620">
                <a:solidFill>
                  <a:srgbClr val="000000"/>
                </a:solidFill>
                <a:latin typeface="Century Gothic" panose="020B0502020202020204" pitchFamily="34" charset="0"/>
              </a:endParaRPr>
            </a:p>
          </p:txBody>
        </p:sp>
        <p:grpSp>
          <p:nvGrpSpPr>
            <p:cNvPr id="28" name="Group 27">
              <a:extLst>
                <a:ext uri="{FF2B5EF4-FFF2-40B4-BE49-F238E27FC236}">
                  <a16:creationId xmlns:a16="http://schemas.microsoft.com/office/drawing/2014/main" id="{201D27D9-300F-420F-AB75-A849221F6558}"/>
                </a:ext>
              </a:extLst>
            </p:cNvPr>
            <p:cNvGrpSpPr/>
            <p:nvPr/>
          </p:nvGrpSpPr>
          <p:grpSpPr>
            <a:xfrm>
              <a:off x="8715533" y="415628"/>
              <a:ext cx="166992" cy="155987"/>
              <a:chOff x="4141788" y="3251201"/>
              <a:chExt cx="346075" cy="355600"/>
            </a:xfrm>
          </p:grpSpPr>
          <p:sp>
            <p:nvSpPr>
              <p:cNvPr id="29" name="Rectangle 28">
                <a:extLst>
                  <a:ext uri="{FF2B5EF4-FFF2-40B4-BE49-F238E27FC236}">
                    <a16:creationId xmlns:a16="http://schemas.microsoft.com/office/drawing/2014/main" id="{62DE5C6D-2B8F-4A4E-B41E-440FCC746737}"/>
                  </a:ext>
                </a:extLst>
              </p:cNvPr>
              <p:cNvSpPr>
                <a:spLocks noChangeArrowheads="1"/>
              </p:cNvSpPr>
              <p:nvPr/>
            </p:nvSpPr>
            <p:spPr bwMode="auto">
              <a:xfrm>
                <a:off x="4141788" y="3251201"/>
                <a:ext cx="196850"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0" name="Rectangle 29">
                <a:extLst>
                  <a:ext uri="{FF2B5EF4-FFF2-40B4-BE49-F238E27FC236}">
                    <a16:creationId xmlns:a16="http://schemas.microsoft.com/office/drawing/2014/main" id="{D2CF7EDB-33FF-4921-BA05-88115B483EA3}"/>
                  </a:ext>
                </a:extLst>
              </p:cNvPr>
              <p:cNvSpPr>
                <a:spLocks noChangeArrowheads="1"/>
              </p:cNvSpPr>
              <p:nvPr/>
            </p:nvSpPr>
            <p:spPr bwMode="auto">
              <a:xfrm>
                <a:off x="4292600" y="3436938"/>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1" name="Rectangle 30">
                <a:extLst>
                  <a:ext uri="{FF2B5EF4-FFF2-40B4-BE49-F238E27FC236}">
                    <a16:creationId xmlns:a16="http://schemas.microsoft.com/office/drawing/2014/main" id="{EDC5F032-D2C9-4669-AA83-5C57E0A00102}"/>
                  </a:ext>
                </a:extLst>
              </p:cNvPr>
              <p:cNvSpPr>
                <a:spLocks noChangeArrowheads="1"/>
              </p:cNvSpPr>
              <p:nvPr/>
            </p:nvSpPr>
            <p:spPr bwMode="auto">
              <a:xfrm>
                <a:off x="4292600" y="3560763"/>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2" name="Line 21">
                <a:extLst>
                  <a:ext uri="{FF2B5EF4-FFF2-40B4-BE49-F238E27FC236}">
                    <a16:creationId xmlns:a16="http://schemas.microsoft.com/office/drawing/2014/main" id="{1C2FEBCF-7DC0-41D8-8DF5-5ADFF943D679}"/>
                  </a:ext>
                </a:extLst>
              </p:cNvPr>
              <p:cNvSpPr>
                <a:spLocks noChangeShapeType="1"/>
              </p:cNvSpPr>
              <p:nvPr/>
            </p:nvSpPr>
            <p:spPr bwMode="auto">
              <a:xfrm>
                <a:off x="4397375" y="3482976"/>
                <a:ext cx="0" cy="77788"/>
              </a:xfrm>
              <a:prstGeom prst="line">
                <a:avLst/>
              </a:prstGeom>
              <a:noFill/>
              <a:ln w="12700" cap="rnd">
                <a:solidFill>
                  <a:schemeClr val="bg1"/>
                </a:solidFill>
                <a:prstDash val="solid"/>
                <a:round/>
                <a:headEnd/>
                <a:tailEnd/>
              </a:ln>
              <a:extLst>
                <a:ext uri="{909E8E84-426E-40dd-AFC4-6F175D3DCCD1}">
                  <a14:hiddenFill xmlns=""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3" name="Freeform 213">
                <a:extLst>
                  <a:ext uri="{FF2B5EF4-FFF2-40B4-BE49-F238E27FC236}">
                    <a16:creationId xmlns:a16="http://schemas.microsoft.com/office/drawing/2014/main" id="{C092248E-1B7F-4DC4-8AE6-0798078353B8}"/>
                  </a:ext>
                </a:extLst>
              </p:cNvPr>
              <p:cNvSpPr>
                <a:spLocks/>
              </p:cNvSpPr>
              <p:nvPr/>
            </p:nvSpPr>
            <p:spPr bwMode="auto">
              <a:xfrm>
                <a:off x="4248149" y="3297236"/>
                <a:ext cx="149224" cy="139700"/>
              </a:xfrm>
              <a:custGeom>
                <a:avLst/>
                <a:gdLst>
                  <a:gd name="T0" fmla="*/ 0 w 40"/>
                  <a:gd name="T1" fmla="*/ 0 h 36"/>
                  <a:gd name="T2" fmla="*/ 0 w 40"/>
                  <a:gd name="T3" fmla="*/ 18 h 36"/>
                  <a:gd name="T4" fmla="*/ 6 w 40"/>
                  <a:gd name="T5" fmla="*/ 24 h 36"/>
                  <a:gd name="T6" fmla="*/ 34 w 40"/>
                  <a:gd name="T7" fmla="*/ 24 h 36"/>
                  <a:gd name="T8" fmla="*/ 40 w 40"/>
                  <a:gd name="T9" fmla="*/ 30 h 36"/>
                  <a:gd name="T10" fmla="*/ 40 w 40"/>
                  <a:gd name="T11" fmla="*/ 36 h 36"/>
                </a:gdLst>
                <a:ahLst/>
                <a:cxnLst>
                  <a:cxn ang="0">
                    <a:pos x="T0" y="T1"/>
                  </a:cxn>
                  <a:cxn ang="0">
                    <a:pos x="T2" y="T3"/>
                  </a:cxn>
                  <a:cxn ang="0">
                    <a:pos x="T4" y="T5"/>
                  </a:cxn>
                  <a:cxn ang="0">
                    <a:pos x="T6" y="T7"/>
                  </a:cxn>
                  <a:cxn ang="0">
                    <a:pos x="T8" y="T9"/>
                  </a:cxn>
                  <a:cxn ang="0">
                    <a:pos x="T10" y="T11"/>
                  </a:cxn>
                </a:cxnLst>
                <a:rect l="0" t="0" r="r" b="b"/>
                <a:pathLst>
                  <a:path w="40" h="36">
                    <a:moveTo>
                      <a:pt x="0" y="0"/>
                    </a:moveTo>
                    <a:cubicBezTo>
                      <a:pt x="0" y="18"/>
                      <a:pt x="0" y="18"/>
                      <a:pt x="0" y="18"/>
                    </a:cubicBezTo>
                    <a:cubicBezTo>
                      <a:pt x="0" y="21"/>
                      <a:pt x="3" y="24"/>
                      <a:pt x="6" y="24"/>
                    </a:cubicBezTo>
                    <a:cubicBezTo>
                      <a:pt x="34" y="24"/>
                      <a:pt x="34" y="24"/>
                      <a:pt x="34" y="24"/>
                    </a:cubicBezTo>
                    <a:cubicBezTo>
                      <a:pt x="37" y="24"/>
                      <a:pt x="40" y="27"/>
                      <a:pt x="40" y="30"/>
                    </a:cubicBezTo>
                    <a:cubicBezTo>
                      <a:pt x="40" y="36"/>
                      <a:pt x="40" y="36"/>
                      <a:pt x="40" y="36"/>
                    </a:cubicBezTo>
                  </a:path>
                </a:pathLst>
              </a:cu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grpSp>
      </p:grpSp>
    </p:spTree>
    <p:extLst>
      <p:ext uri="{BB962C8B-B14F-4D97-AF65-F5344CB8AC3E}">
        <p14:creationId xmlns:p14="http://schemas.microsoft.com/office/powerpoint/2010/main" val="3547059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0"/>
        <p:cNvGrpSpPr/>
        <p:nvPr/>
      </p:nvGrpSpPr>
      <p:grpSpPr>
        <a:xfrm>
          <a:off x="0" y="0"/>
          <a:ext cx="0" cy="0"/>
          <a:chOff x="0" y="0"/>
          <a:chExt cx="0" cy="0"/>
        </a:xfrm>
      </p:grpSpPr>
      <p:sp useBgFill="1">
        <p:nvSpPr>
          <p:cNvPr id="77" name="Rectangle 59">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61">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7">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69">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71">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10BE8FE9-B21B-445F-A540-EDAA5AA5CF53}"/>
              </a:ext>
            </a:extLst>
          </p:cNvPr>
          <p:cNvSpPr/>
          <p:nvPr/>
        </p:nvSpPr>
        <p:spPr>
          <a:xfrm>
            <a:off x="418225" y="1922360"/>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r">
              <a:lnSpc>
                <a:spcPct val="90000"/>
              </a:lnSpc>
              <a:spcBef>
                <a:spcPct val="0"/>
              </a:spcBef>
              <a:spcAft>
                <a:spcPts val="600"/>
              </a:spcAft>
            </a:pPr>
            <a:r>
              <a:rPr lang="en-US" sz="3200" kern="1200" dirty="0">
                <a:solidFill>
                  <a:srgbClr val="FFFFFF"/>
                </a:solidFill>
                <a:effectLst/>
                <a:latin typeface="Arial Narrow" panose="020B0604020202020204" pitchFamily="34" charset="0"/>
                <a:ea typeface="+mj-ea"/>
                <a:cs typeface="Arial Narrow" panose="020B0604020202020204" pitchFamily="34" charset="0"/>
              </a:rPr>
              <a:t>Powers and Duties of CMA </a:t>
            </a:r>
          </a:p>
        </p:txBody>
      </p:sp>
      <p:sp>
        <p:nvSpPr>
          <p:cNvPr id="34" name="Rectangle 33">
            <a:extLst>
              <a:ext uri="{FF2B5EF4-FFF2-40B4-BE49-F238E27FC236}">
                <a16:creationId xmlns:a16="http://schemas.microsoft.com/office/drawing/2014/main" id="{C1A34CB8-1B9D-4C13-83C5-BDCB3A3845AC}"/>
              </a:ext>
            </a:extLst>
          </p:cNvPr>
          <p:cNvSpPr/>
          <p:nvPr/>
        </p:nvSpPr>
        <p:spPr>
          <a:xfrm>
            <a:off x="4134911" y="762154"/>
            <a:ext cx="7418645" cy="5352080"/>
          </a:xfrm>
          <a:prstGeom prst="rect">
            <a:avLst/>
          </a:prstGeom>
        </p:spPr>
        <p:txBody>
          <a:bodyPr vert="horz" lIns="91440" tIns="45720" rIns="91440" bIns="45720" rtlCol="0" anchor="ctr">
            <a:normAutofit/>
          </a:bodyPr>
          <a:lstStyle/>
          <a:p>
            <a:pPr marL="400050" lvl="1" indent="-342900">
              <a:lnSpc>
                <a:spcPct val="90000"/>
              </a:lnSpc>
              <a:spcBef>
                <a:spcPts val="600"/>
              </a:spcBef>
              <a:spcAft>
                <a:spcPts val="600"/>
              </a:spcAft>
              <a:buClr>
                <a:srgbClr val="034B64"/>
              </a:buClr>
              <a:buFont typeface="Wingdings" pitchFamily="2" charset="2"/>
              <a:buChar char="§"/>
            </a:pPr>
            <a:r>
              <a:rPr lang="en-US" sz="2000" dirty="0">
                <a:solidFill>
                  <a:schemeClr val="tx2"/>
                </a:solidFill>
                <a:latin typeface="Arial Narrow" panose="020B0604020202020204" pitchFamily="34" charset="0"/>
                <a:cs typeface="Arial Narrow" panose="020B0604020202020204" pitchFamily="34" charset="0"/>
              </a:rPr>
              <a:t>Grant licenses to capital market intermediaries and market infrastructures</a:t>
            </a:r>
          </a:p>
          <a:p>
            <a:pPr marL="400050" lvl="1" indent="-342900">
              <a:lnSpc>
                <a:spcPct val="90000"/>
              </a:lnSpc>
              <a:spcBef>
                <a:spcPts val="600"/>
              </a:spcBef>
              <a:spcAft>
                <a:spcPts val="600"/>
              </a:spcAft>
              <a:buClr>
                <a:srgbClr val="034B64"/>
              </a:buClr>
              <a:buFont typeface="Wingdings" pitchFamily="2" charset="2"/>
              <a:buChar char="§"/>
            </a:pPr>
            <a:r>
              <a:rPr lang="en-US" sz="2000" dirty="0">
                <a:solidFill>
                  <a:schemeClr val="tx2"/>
                </a:solidFill>
                <a:latin typeface="Arial Narrow" panose="020B0604020202020204" pitchFamily="34" charset="0"/>
                <a:cs typeface="Arial Narrow" panose="020B0604020202020204" pitchFamily="34" charset="0"/>
              </a:rPr>
              <a:t>Regulate and supervise:</a:t>
            </a:r>
          </a:p>
          <a:p>
            <a:pPr marL="857250" lvl="2" indent="-342900">
              <a:lnSpc>
                <a:spcPct val="90000"/>
              </a:lnSpc>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Capital market intermediaries</a:t>
            </a:r>
          </a:p>
          <a:p>
            <a:pPr marL="857250" lvl="2" indent="-342900">
              <a:lnSpc>
                <a:spcPct val="90000"/>
              </a:lnSpc>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Market infrastructure</a:t>
            </a:r>
          </a:p>
          <a:p>
            <a:pPr marL="857250" lvl="2" indent="-342900">
              <a:lnSpc>
                <a:spcPct val="90000"/>
              </a:lnSpc>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Issuance, trading, listing/delisting, depositing, clearing, and delivery of securities</a:t>
            </a:r>
          </a:p>
          <a:p>
            <a:pPr marL="857250" lvl="2" indent="-342900">
              <a:lnSpc>
                <a:spcPct val="90000"/>
              </a:lnSpc>
              <a:spcAft>
                <a:spcPts val="600"/>
              </a:spcAft>
              <a:buClr>
                <a:srgbClr val="034B64"/>
              </a:buClr>
              <a:buFont typeface="Wingdings" pitchFamily="2" charset="2"/>
              <a:buChar char="ü"/>
            </a:pPr>
            <a:r>
              <a:rPr lang="en-US" sz="2000" dirty="0">
                <a:solidFill>
                  <a:schemeClr val="tx2"/>
                </a:solidFill>
                <a:latin typeface="Arial Narrow" panose="020B0604020202020204" pitchFamily="34" charset="0"/>
                <a:cs typeface="Arial Narrow" panose="020B0604020202020204" pitchFamily="34" charset="0"/>
              </a:rPr>
              <a:t>Management and dissemination of market information/data </a:t>
            </a:r>
          </a:p>
          <a:p>
            <a:pPr marL="400050" lvl="1" indent="-342900">
              <a:lnSpc>
                <a:spcPct val="90000"/>
              </a:lnSpc>
              <a:spcBef>
                <a:spcPts val="600"/>
              </a:spcBef>
              <a:spcAft>
                <a:spcPts val="600"/>
              </a:spcAft>
              <a:buClr>
                <a:srgbClr val="034B64"/>
              </a:buClr>
              <a:buFont typeface="Wingdings" pitchFamily="2" charset="2"/>
              <a:buChar char="§"/>
            </a:pPr>
            <a:r>
              <a:rPr lang="en-US" sz="2000" dirty="0">
                <a:solidFill>
                  <a:schemeClr val="tx2"/>
                </a:solidFill>
                <a:latin typeface="Arial Narrow" panose="020B0604020202020204" pitchFamily="34" charset="0"/>
                <a:cs typeface="Arial Narrow" panose="020B0604020202020204" pitchFamily="34" charset="0"/>
              </a:rPr>
              <a:t>Conduct offsite surveillance and onsite inspection of licensed bodies; and use police, prosecutors, and auditors towards this goal</a:t>
            </a:r>
          </a:p>
          <a:p>
            <a:pPr marL="400050" lvl="1" indent="-342900">
              <a:lnSpc>
                <a:spcPct val="90000"/>
              </a:lnSpc>
              <a:spcBef>
                <a:spcPts val="600"/>
              </a:spcBef>
              <a:spcAft>
                <a:spcPts val="600"/>
              </a:spcAft>
              <a:buClr>
                <a:srgbClr val="034B64"/>
              </a:buClr>
              <a:buFont typeface="Wingdings" pitchFamily="2" charset="2"/>
              <a:buChar char="§"/>
            </a:pPr>
            <a:r>
              <a:rPr lang="en-US" sz="2000" dirty="0">
                <a:solidFill>
                  <a:schemeClr val="tx2"/>
                </a:solidFill>
                <a:latin typeface="Arial Narrow" panose="020B0604020202020204" pitchFamily="34" charset="0"/>
                <a:cs typeface="Arial Narrow" panose="020B0604020202020204" pitchFamily="34" charset="0"/>
              </a:rPr>
              <a:t>Determine and collect reasonable levies and fees from capital market participants for its services or to cover the costs of its operations</a:t>
            </a:r>
          </a:p>
          <a:p>
            <a:pPr marL="400050" lvl="1" indent="-342900">
              <a:lnSpc>
                <a:spcPct val="90000"/>
              </a:lnSpc>
              <a:spcBef>
                <a:spcPts val="600"/>
              </a:spcBef>
              <a:spcAft>
                <a:spcPts val="600"/>
              </a:spcAft>
              <a:buClr>
                <a:srgbClr val="034B64"/>
              </a:buClr>
              <a:buFont typeface="Wingdings" pitchFamily="2" charset="2"/>
              <a:buChar char="§"/>
            </a:pPr>
            <a:r>
              <a:rPr lang="en-US" sz="2000" dirty="0">
                <a:solidFill>
                  <a:schemeClr val="tx2"/>
                </a:solidFill>
                <a:latin typeface="Arial Narrow" panose="020B0604020202020204" pitchFamily="34" charset="0"/>
                <a:cs typeface="Arial Narrow" panose="020B0604020202020204" pitchFamily="34" charset="0"/>
              </a:rPr>
              <a:t>Take administrative measures against breach of the CMP and related regulations and directives</a:t>
            </a:r>
          </a:p>
          <a:p>
            <a:pPr marL="400050" lvl="1" indent="-342900">
              <a:lnSpc>
                <a:spcPct val="90000"/>
              </a:lnSpc>
              <a:spcBef>
                <a:spcPts val="600"/>
              </a:spcBef>
              <a:spcAft>
                <a:spcPts val="600"/>
              </a:spcAft>
              <a:buClr>
                <a:srgbClr val="034B64"/>
              </a:buClr>
              <a:buFont typeface="Wingdings" pitchFamily="2" charset="2"/>
              <a:buChar char="§"/>
            </a:pPr>
            <a:r>
              <a:rPr lang="en-US" sz="2000" dirty="0">
                <a:solidFill>
                  <a:schemeClr val="tx2"/>
                </a:solidFill>
                <a:latin typeface="Arial Narrow" panose="020B0604020202020204" pitchFamily="34" charset="0"/>
                <a:cs typeface="Arial Narrow" panose="020B0604020202020204" pitchFamily="34" charset="0"/>
              </a:rPr>
              <a:t>Promote investor education</a:t>
            </a:r>
          </a:p>
        </p:txBody>
      </p:sp>
      <p:cxnSp>
        <p:nvCxnSpPr>
          <p:cNvPr id="12" name="Straight Connector 11">
            <a:extLst>
              <a:ext uri="{FF2B5EF4-FFF2-40B4-BE49-F238E27FC236}">
                <a16:creationId xmlns:a16="http://schemas.microsoft.com/office/drawing/2014/main" id="{CE4BD2E4-37D0-414B-BD94-8697F70755D0}"/>
              </a:ext>
            </a:extLst>
          </p:cNvPr>
          <p:cNvCxnSpPr/>
          <p:nvPr/>
        </p:nvCxnSpPr>
        <p:spPr>
          <a:xfrm>
            <a:off x="10743471" y="662985"/>
            <a:ext cx="97087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CCB6F8A4-DDAA-4A8D-9FD2-E3D7630E83B0}"/>
              </a:ext>
            </a:extLst>
          </p:cNvPr>
          <p:cNvGrpSpPr/>
          <p:nvPr/>
        </p:nvGrpSpPr>
        <p:grpSpPr>
          <a:xfrm>
            <a:off x="11418340" y="425204"/>
            <a:ext cx="560571" cy="488117"/>
            <a:chOff x="8563755" y="318903"/>
            <a:chExt cx="420428" cy="366088"/>
          </a:xfrm>
        </p:grpSpPr>
        <p:sp>
          <p:nvSpPr>
            <p:cNvPr id="26" name="Rectangle: Rounded Corners 10">
              <a:extLst>
                <a:ext uri="{FF2B5EF4-FFF2-40B4-BE49-F238E27FC236}">
                  <a16:creationId xmlns:a16="http://schemas.microsoft.com/office/drawing/2014/main" id="{5DC1C8F5-9074-4B33-96EE-84D5A3788296}"/>
                </a:ext>
              </a:extLst>
            </p:cNvPr>
            <p:cNvSpPr/>
            <p:nvPr/>
          </p:nvSpPr>
          <p:spPr>
            <a:xfrm rot="18900000">
              <a:off x="8563755" y="318903"/>
              <a:ext cx="366088" cy="366088"/>
            </a:xfrm>
            <a:prstGeom prst="roundRect">
              <a:avLst/>
            </a:prstGeom>
            <a:solidFill>
              <a:srgbClr val="034B64"/>
            </a:solidFill>
            <a:ln w="18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defTabSz="914377">
                <a:defRPr/>
              </a:pPr>
              <a:endParaRPr lang="en-US" sz="1620">
                <a:solidFill>
                  <a:srgbClr val="000000"/>
                </a:solidFill>
                <a:latin typeface="Century Gothic" panose="020B0502020202020204" pitchFamily="34" charset="0"/>
              </a:endParaRPr>
            </a:p>
          </p:txBody>
        </p:sp>
        <p:sp>
          <p:nvSpPr>
            <p:cNvPr id="27" name="Rectangle: Rounded Corners 11">
              <a:extLst>
                <a:ext uri="{FF2B5EF4-FFF2-40B4-BE49-F238E27FC236}">
                  <a16:creationId xmlns:a16="http://schemas.microsoft.com/office/drawing/2014/main" id="{FFC74AA8-4E49-4C0F-BC28-696840ECA208}"/>
                </a:ext>
              </a:extLst>
            </p:cNvPr>
            <p:cNvSpPr/>
            <p:nvPr/>
          </p:nvSpPr>
          <p:spPr>
            <a:xfrm rot="18900000">
              <a:off x="8633399" y="326555"/>
              <a:ext cx="350784" cy="350784"/>
            </a:xfrm>
            <a:prstGeom prst="roundRect">
              <a:avLst/>
            </a:prstGeom>
            <a:gradFill flip="none" rotWithShape="1">
              <a:gsLst>
                <a:gs pos="0">
                  <a:schemeClr val="accent4">
                    <a:shade val="30000"/>
                    <a:satMod val="115000"/>
                  </a:schemeClr>
                </a:gs>
                <a:gs pos="26200">
                  <a:srgbClr val="377B86"/>
                </a:gs>
                <a:gs pos="50000">
                  <a:schemeClr val="accent4">
                    <a:shade val="67500"/>
                    <a:satMod val="115000"/>
                  </a:schemeClr>
                </a:gs>
                <a:gs pos="100000">
                  <a:schemeClr val="accent4"/>
                </a:gs>
              </a:gsLst>
              <a:path path="circle">
                <a:fillToRect l="100000" t="100000"/>
              </a:path>
              <a:tileRect r="-100000" b="-100000"/>
            </a:gradFill>
            <a:ln w="18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sz="1620">
                <a:solidFill>
                  <a:srgbClr val="000000"/>
                </a:solidFill>
                <a:latin typeface="Century Gothic" panose="020B0502020202020204" pitchFamily="34" charset="0"/>
              </a:endParaRPr>
            </a:p>
          </p:txBody>
        </p:sp>
        <p:grpSp>
          <p:nvGrpSpPr>
            <p:cNvPr id="28" name="Group 27">
              <a:extLst>
                <a:ext uri="{FF2B5EF4-FFF2-40B4-BE49-F238E27FC236}">
                  <a16:creationId xmlns:a16="http://schemas.microsoft.com/office/drawing/2014/main" id="{201D27D9-300F-420F-AB75-A849221F6558}"/>
                </a:ext>
              </a:extLst>
            </p:cNvPr>
            <p:cNvGrpSpPr/>
            <p:nvPr/>
          </p:nvGrpSpPr>
          <p:grpSpPr>
            <a:xfrm>
              <a:off x="8715533" y="415628"/>
              <a:ext cx="166992" cy="155987"/>
              <a:chOff x="4141788" y="3251201"/>
              <a:chExt cx="346075" cy="355600"/>
            </a:xfrm>
          </p:grpSpPr>
          <p:sp>
            <p:nvSpPr>
              <p:cNvPr id="29" name="Rectangle 28">
                <a:extLst>
                  <a:ext uri="{FF2B5EF4-FFF2-40B4-BE49-F238E27FC236}">
                    <a16:creationId xmlns:a16="http://schemas.microsoft.com/office/drawing/2014/main" id="{62DE5C6D-2B8F-4A4E-B41E-440FCC746737}"/>
                  </a:ext>
                </a:extLst>
              </p:cNvPr>
              <p:cNvSpPr>
                <a:spLocks noChangeArrowheads="1"/>
              </p:cNvSpPr>
              <p:nvPr/>
            </p:nvSpPr>
            <p:spPr bwMode="auto">
              <a:xfrm>
                <a:off x="4141788" y="3251201"/>
                <a:ext cx="196850" cy="46038"/>
              </a:xfrm>
              <a:prstGeom prst="rect">
                <a:avLst/>
              </a:pr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0" name="Rectangle 29">
                <a:extLst>
                  <a:ext uri="{FF2B5EF4-FFF2-40B4-BE49-F238E27FC236}">
                    <a16:creationId xmlns:a16="http://schemas.microsoft.com/office/drawing/2014/main" id="{D2CF7EDB-33FF-4921-BA05-88115B483EA3}"/>
                  </a:ext>
                </a:extLst>
              </p:cNvPr>
              <p:cNvSpPr>
                <a:spLocks noChangeArrowheads="1"/>
              </p:cNvSpPr>
              <p:nvPr/>
            </p:nvSpPr>
            <p:spPr bwMode="auto">
              <a:xfrm>
                <a:off x="4292600" y="3436938"/>
                <a:ext cx="195263" cy="46038"/>
              </a:xfrm>
              <a:prstGeom prst="rect">
                <a:avLst/>
              </a:pr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1" name="Rectangle 30">
                <a:extLst>
                  <a:ext uri="{FF2B5EF4-FFF2-40B4-BE49-F238E27FC236}">
                    <a16:creationId xmlns:a16="http://schemas.microsoft.com/office/drawing/2014/main" id="{EDC5F032-D2C9-4669-AA83-5C57E0A00102}"/>
                  </a:ext>
                </a:extLst>
              </p:cNvPr>
              <p:cNvSpPr>
                <a:spLocks noChangeArrowheads="1"/>
              </p:cNvSpPr>
              <p:nvPr/>
            </p:nvSpPr>
            <p:spPr bwMode="auto">
              <a:xfrm>
                <a:off x="4292600" y="3560763"/>
                <a:ext cx="195263" cy="46038"/>
              </a:xfrm>
              <a:prstGeom prst="rect">
                <a:avLst/>
              </a:pr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2" name="Line 21">
                <a:extLst>
                  <a:ext uri="{FF2B5EF4-FFF2-40B4-BE49-F238E27FC236}">
                    <a16:creationId xmlns:a16="http://schemas.microsoft.com/office/drawing/2014/main" id="{1C2FEBCF-7DC0-41D8-8DF5-5ADFF943D679}"/>
                  </a:ext>
                </a:extLst>
              </p:cNvPr>
              <p:cNvSpPr>
                <a:spLocks noChangeShapeType="1"/>
              </p:cNvSpPr>
              <p:nvPr/>
            </p:nvSpPr>
            <p:spPr bwMode="auto">
              <a:xfrm>
                <a:off x="4397375" y="3482976"/>
                <a:ext cx="0" cy="77788"/>
              </a:xfrm>
              <a:prstGeom prst="line">
                <a:avLst/>
              </a:prstGeom>
              <a:noFill/>
              <a:ln w="12700" cap="rnd">
                <a:solidFill>
                  <a:schemeClr val="bg1"/>
                </a:solidFill>
                <a:prstDash val="solid"/>
                <a:round/>
                <a:headEnd/>
                <a:tailEnd/>
              </a:ln>
              <a:extLst>
                <a:ext uri="{909E8E84-426E-40dd-AFC4-6F175D3DCCD1}">
                  <a14:hiddenFill xmlns:a14="http://schemas.microsoft.com/office/drawing/2010/main" xmlns="">
                    <a:no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3" name="Freeform 213">
                <a:extLst>
                  <a:ext uri="{FF2B5EF4-FFF2-40B4-BE49-F238E27FC236}">
                    <a16:creationId xmlns:a16="http://schemas.microsoft.com/office/drawing/2014/main" id="{C092248E-1B7F-4DC4-8AE6-0798078353B8}"/>
                  </a:ext>
                </a:extLst>
              </p:cNvPr>
              <p:cNvSpPr>
                <a:spLocks/>
              </p:cNvSpPr>
              <p:nvPr/>
            </p:nvSpPr>
            <p:spPr bwMode="auto">
              <a:xfrm>
                <a:off x="4248149" y="3297236"/>
                <a:ext cx="149224" cy="139700"/>
              </a:xfrm>
              <a:custGeom>
                <a:avLst/>
                <a:gdLst>
                  <a:gd name="T0" fmla="*/ 0 w 40"/>
                  <a:gd name="T1" fmla="*/ 0 h 36"/>
                  <a:gd name="T2" fmla="*/ 0 w 40"/>
                  <a:gd name="T3" fmla="*/ 18 h 36"/>
                  <a:gd name="T4" fmla="*/ 6 w 40"/>
                  <a:gd name="T5" fmla="*/ 24 h 36"/>
                  <a:gd name="T6" fmla="*/ 34 w 40"/>
                  <a:gd name="T7" fmla="*/ 24 h 36"/>
                  <a:gd name="T8" fmla="*/ 40 w 40"/>
                  <a:gd name="T9" fmla="*/ 30 h 36"/>
                  <a:gd name="T10" fmla="*/ 40 w 40"/>
                  <a:gd name="T11" fmla="*/ 36 h 36"/>
                </a:gdLst>
                <a:ahLst/>
                <a:cxnLst>
                  <a:cxn ang="0">
                    <a:pos x="T0" y="T1"/>
                  </a:cxn>
                  <a:cxn ang="0">
                    <a:pos x="T2" y="T3"/>
                  </a:cxn>
                  <a:cxn ang="0">
                    <a:pos x="T4" y="T5"/>
                  </a:cxn>
                  <a:cxn ang="0">
                    <a:pos x="T6" y="T7"/>
                  </a:cxn>
                  <a:cxn ang="0">
                    <a:pos x="T8" y="T9"/>
                  </a:cxn>
                  <a:cxn ang="0">
                    <a:pos x="T10" y="T11"/>
                  </a:cxn>
                </a:cxnLst>
                <a:rect l="0" t="0" r="r" b="b"/>
                <a:pathLst>
                  <a:path w="40" h="36">
                    <a:moveTo>
                      <a:pt x="0" y="0"/>
                    </a:moveTo>
                    <a:cubicBezTo>
                      <a:pt x="0" y="18"/>
                      <a:pt x="0" y="18"/>
                      <a:pt x="0" y="18"/>
                    </a:cubicBezTo>
                    <a:cubicBezTo>
                      <a:pt x="0" y="21"/>
                      <a:pt x="3" y="24"/>
                      <a:pt x="6" y="24"/>
                    </a:cubicBezTo>
                    <a:cubicBezTo>
                      <a:pt x="34" y="24"/>
                      <a:pt x="34" y="24"/>
                      <a:pt x="34" y="24"/>
                    </a:cubicBezTo>
                    <a:cubicBezTo>
                      <a:pt x="37" y="24"/>
                      <a:pt x="40" y="27"/>
                      <a:pt x="40" y="30"/>
                    </a:cubicBezTo>
                    <a:cubicBezTo>
                      <a:pt x="40" y="36"/>
                      <a:pt x="40" y="36"/>
                      <a:pt x="40" y="36"/>
                    </a:cubicBezTo>
                  </a:path>
                </a:pathLst>
              </a:cu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grpSp>
      </p:grpSp>
    </p:spTree>
    <p:extLst>
      <p:ext uri="{BB962C8B-B14F-4D97-AF65-F5344CB8AC3E}">
        <p14:creationId xmlns:p14="http://schemas.microsoft.com/office/powerpoint/2010/main" val="1165519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0"/>
        <p:cNvGrpSpPr/>
        <p:nvPr/>
      </p:nvGrpSpPr>
      <p:grpSpPr>
        <a:xfrm>
          <a:off x="0" y="0"/>
          <a:ext cx="0" cy="0"/>
          <a:chOff x="0" y="0"/>
          <a:chExt cx="0" cy="0"/>
        </a:xfrm>
      </p:grpSpPr>
      <p:sp useBgFill="1">
        <p:nvSpPr>
          <p:cNvPr id="77" name="Rectangle 59">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61">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7">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69">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71">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10BE8FE9-B21B-445F-A540-EDAA5AA5CF53}"/>
              </a:ext>
            </a:extLst>
          </p:cNvPr>
          <p:cNvSpPr/>
          <p:nvPr/>
        </p:nvSpPr>
        <p:spPr>
          <a:xfrm>
            <a:off x="418225" y="2190262"/>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lnSpcReduction="10000"/>
          </a:bodyPr>
          <a:lstStyle/>
          <a:p>
            <a:pPr defTabSz="1625478"/>
            <a:r>
              <a:rPr lang="en-US" sz="3200" dirty="0">
                <a:latin typeface="Arial Narrow" panose="020B0604020202020204" pitchFamily="34" charset="0"/>
              </a:rPr>
              <a:t>Securities Exchange and Depository &amp; Clearing System. </a:t>
            </a:r>
            <a:endParaRPr lang="en-GB" sz="3200" dirty="0">
              <a:latin typeface="Arial Narrow" panose="020B0604020202020204" pitchFamily="34" charset="0"/>
              <a:sym typeface="Barlow"/>
            </a:endParaRPr>
          </a:p>
        </p:txBody>
      </p:sp>
      <p:sp>
        <p:nvSpPr>
          <p:cNvPr id="34" name="Rectangle 33">
            <a:extLst>
              <a:ext uri="{FF2B5EF4-FFF2-40B4-BE49-F238E27FC236}">
                <a16:creationId xmlns:a16="http://schemas.microsoft.com/office/drawing/2014/main" id="{C1A34CB8-1B9D-4C13-83C5-BDCB3A3845AC}"/>
              </a:ext>
            </a:extLst>
          </p:cNvPr>
          <p:cNvSpPr/>
          <p:nvPr/>
        </p:nvSpPr>
        <p:spPr>
          <a:xfrm>
            <a:off x="4341234" y="511389"/>
            <a:ext cx="7087292" cy="5427398"/>
          </a:xfrm>
          <a:prstGeom prst="rect">
            <a:avLst/>
          </a:prstGeom>
        </p:spPr>
        <p:txBody>
          <a:bodyPr vert="horz" lIns="91440" tIns="45720" rIns="91440" bIns="45720" rtlCol="0" anchor="ctr">
            <a:normAutofit/>
          </a:bodyPr>
          <a:lstStyle/>
          <a:p>
            <a:pPr marL="742950" lvl="0" indent="-285750" algn="just">
              <a:lnSpc>
                <a:spcPct val="115000"/>
              </a:lnSpc>
              <a:spcAft>
                <a:spcPts val="1000"/>
              </a:spcAft>
              <a:buFont typeface="Wingdings" panose="05000000000000000000" pitchFamily="2" charset="2"/>
              <a:buChar char="q"/>
            </a:pPr>
            <a:endParaRPr lang="en-US" sz="2200" dirty="0">
              <a:solidFill>
                <a:schemeClr val="tx2"/>
              </a:solidFill>
              <a:latin typeface="Arial Narrow" panose="020B0606020202030204" pitchFamily="34" charset="0"/>
              <a:cs typeface="Calibri" panose="020F0502020204030204" pitchFamily="34" charset="0"/>
            </a:endParaRPr>
          </a:p>
          <a:p>
            <a:pPr marL="742950" lvl="0" indent="-285750" algn="just">
              <a:lnSpc>
                <a:spcPct val="115000"/>
              </a:lnSpc>
              <a:spcAft>
                <a:spcPts val="1000"/>
              </a:spcAft>
              <a:buFont typeface="Wingdings" panose="05000000000000000000" pitchFamily="2" charset="2"/>
              <a:buChar char="q"/>
            </a:pPr>
            <a:r>
              <a:rPr lang="en-US" sz="2000" dirty="0">
                <a:solidFill>
                  <a:schemeClr val="tx2"/>
                </a:solidFill>
                <a:latin typeface="Arial Narrow" panose="020B0606020202030204" pitchFamily="34" charset="0"/>
                <a:cs typeface="Calibri" panose="020F0502020204030204" pitchFamily="34" charset="0"/>
              </a:rPr>
              <a:t>The proclamation has provided legal &amp; regulatory framework for securities exchange, depository &amp; clearing system</a:t>
            </a:r>
          </a:p>
          <a:p>
            <a:pPr marL="742950" indent="-285750" algn="just">
              <a:lnSpc>
                <a:spcPct val="115000"/>
              </a:lnSpc>
              <a:spcAft>
                <a:spcPts val="1000"/>
              </a:spcAft>
              <a:buFont typeface="Wingdings" panose="05000000000000000000" pitchFamily="2" charset="2"/>
              <a:buChar char="q"/>
            </a:pPr>
            <a:r>
              <a:rPr lang="en-AU" sz="2000" dirty="0">
                <a:solidFill>
                  <a:schemeClr val="tx2"/>
                </a:solidFill>
                <a:latin typeface="Arial Narrow" panose="020B0606020202030204" pitchFamily="34" charset="0"/>
                <a:cs typeface="Calibri" panose="020F0502020204030204" pitchFamily="34" charset="0"/>
              </a:rPr>
              <a:t>The establishment of trading, clearing and settlement systems including securities exchanges should be subject to regulatory authorization and oversight. </a:t>
            </a:r>
          </a:p>
          <a:p>
            <a:pPr marL="742950" indent="-285750" algn="just">
              <a:lnSpc>
                <a:spcPct val="115000"/>
              </a:lnSpc>
              <a:spcAft>
                <a:spcPts val="1000"/>
              </a:spcAft>
              <a:buFont typeface="Wingdings" panose="05000000000000000000" pitchFamily="2" charset="2"/>
              <a:buChar char="q"/>
            </a:pPr>
            <a:r>
              <a:rPr lang="en-AU" sz="2000" dirty="0">
                <a:solidFill>
                  <a:schemeClr val="tx2"/>
                </a:solidFill>
                <a:latin typeface="Arial Narrow" panose="020B0606020202030204" pitchFamily="34" charset="0"/>
                <a:cs typeface="Calibri" panose="020F0502020204030204" pitchFamily="34" charset="0"/>
              </a:rPr>
              <a:t>Supervision of exchanges and trading systems to ensure that the integrity of trading is maintained through fair and equitable rules that strike an appropriate balance between the demands of different market participants</a:t>
            </a:r>
            <a:endParaRPr lang="en-GB" sz="2000" dirty="0">
              <a:solidFill>
                <a:schemeClr val="tx2"/>
              </a:solidFill>
              <a:latin typeface="Arial Narrow" panose="020B0606020202030204" pitchFamily="34" charset="0"/>
              <a:cs typeface="Calibri" panose="020F0502020204030204" pitchFamily="34" charset="0"/>
            </a:endParaRPr>
          </a:p>
          <a:p>
            <a:pPr marL="742950" lvl="0" indent="-285750" algn="just">
              <a:lnSpc>
                <a:spcPct val="115000"/>
              </a:lnSpc>
              <a:spcAft>
                <a:spcPts val="1000"/>
              </a:spcAft>
              <a:buFont typeface="Wingdings" panose="05000000000000000000" pitchFamily="2" charset="2"/>
              <a:buChar char="q"/>
            </a:pPr>
            <a:r>
              <a:rPr lang="en-US" sz="2000" dirty="0">
                <a:solidFill>
                  <a:schemeClr val="tx2"/>
                </a:solidFill>
                <a:latin typeface="Arial Narrow" panose="020B0606020202030204" pitchFamily="34" charset="0"/>
                <a:cs typeface="Calibri" panose="020F0502020204030204" pitchFamily="34" charset="0"/>
              </a:rPr>
              <a:t> </a:t>
            </a:r>
            <a:r>
              <a:rPr lang="en-AU" sz="2000" dirty="0">
                <a:solidFill>
                  <a:schemeClr val="tx2"/>
                </a:solidFill>
                <a:latin typeface="Arial Narrow" panose="020B0606020202030204" pitchFamily="34" charset="0"/>
                <a:cs typeface="Calibri" panose="020F0502020204030204" pitchFamily="34" charset="0"/>
              </a:rPr>
              <a:t>Supervision of depository &amp; clearing systems to ensure</a:t>
            </a:r>
            <a:r>
              <a:rPr lang="en-US" sz="2000" dirty="0">
                <a:solidFill>
                  <a:schemeClr val="tx2"/>
                </a:solidFill>
                <a:latin typeface="Arial Narrow" panose="020B0606020202030204" pitchFamily="34" charset="0"/>
                <a:cs typeface="Calibri" panose="020F0502020204030204" pitchFamily="34" charset="0"/>
              </a:rPr>
              <a:t> transactions are safer and secure. </a:t>
            </a:r>
            <a:endParaRPr lang="en-GB" sz="2000" dirty="0">
              <a:solidFill>
                <a:schemeClr val="tx2"/>
              </a:solidFill>
              <a:latin typeface="Arial Narrow" panose="020B0606020202030204" pitchFamily="34" charset="0"/>
              <a:cs typeface="Calibri" panose="020F0502020204030204" pitchFamily="34" charset="0"/>
            </a:endParaRPr>
          </a:p>
          <a:p>
            <a:pPr lvl="1" algn="just">
              <a:lnSpc>
                <a:spcPct val="107000"/>
              </a:lnSpc>
              <a:spcAft>
                <a:spcPts val="800"/>
              </a:spcAft>
              <a:buClr>
                <a:srgbClr val="034B64"/>
              </a:buClr>
              <a:tabLst>
                <a:tab pos="914400" algn="l"/>
              </a:tabLst>
            </a:pPr>
            <a:endParaRPr lang="en-GB" sz="2000" dirty="0">
              <a:solidFill>
                <a:srgbClr val="034B64"/>
              </a:solidFill>
              <a:latin typeface="Arial Narrow" panose="020B0606020202030204" pitchFamily="34" charset="0"/>
              <a:cs typeface="Segoe UI" panose="020B0502040204020203" pitchFamily="34" charset="0"/>
            </a:endParaRPr>
          </a:p>
        </p:txBody>
      </p:sp>
      <p:cxnSp>
        <p:nvCxnSpPr>
          <p:cNvPr id="12" name="Straight Connector 11">
            <a:extLst>
              <a:ext uri="{FF2B5EF4-FFF2-40B4-BE49-F238E27FC236}">
                <a16:creationId xmlns:a16="http://schemas.microsoft.com/office/drawing/2014/main" id="{CE4BD2E4-37D0-414B-BD94-8697F70755D0}"/>
              </a:ext>
            </a:extLst>
          </p:cNvPr>
          <p:cNvCxnSpPr/>
          <p:nvPr/>
        </p:nvCxnSpPr>
        <p:spPr>
          <a:xfrm>
            <a:off x="10743471" y="662985"/>
            <a:ext cx="97087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CCB6F8A4-DDAA-4A8D-9FD2-E3D7630E83B0}"/>
              </a:ext>
            </a:extLst>
          </p:cNvPr>
          <p:cNvGrpSpPr/>
          <p:nvPr/>
        </p:nvGrpSpPr>
        <p:grpSpPr>
          <a:xfrm>
            <a:off x="11435582" y="185742"/>
            <a:ext cx="560571" cy="488117"/>
            <a:chOff x="8563755" y="318903"/>
            <a:chExt cx="420428" cy="366088"/>
          </a:xfrm>
        </p:grpSpPr>
        <p:sp>
          <p:nvSpPr>
            <p:cNvPr id="26" name="Rectangle: Rounded Corners 10">
              <a:extLst>
                <a:ext uri="{FF2B5EF4-FFF2-40B4-BE49-F238E27FC236}">
                  <a16:creationId xmlns:a16="http://schemas.microsoft.com/office/drawing/2014/main" id="{5DC1C8F5-9074-4B33-96EE-84D5A3788296}"/>
                </a:ext>
              </a:extLst>
            </p:cNvPr>
            <p:cNvSpPr/>
            <p:nvPr/>
          </p:nvSpPr>
          <p:spPr>
            <a:xfrm rot="18900000">
              <a:off x="8563755" y="318903"/>
              <a:ext cx="366088" cy="366088"/>
            </a:xfrm>
            <a:prstGeom prst="roundRect">
              <a:avLst/>
            </a:prstGeom>
            <a:solidFill>
              <a:srgbClr val="034B64"/>
            </a:solidFill>
            <a:ln w="18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defTabSz="914377">
                <a:defRPr/>
              </a:pPr>
              <a:endParaRPr lang="en-US" sz="1620">
                <a:solidFill>
                  <a:srgbClr val="000000"/>
                </a:solidFill>
                <a:latin typeface="Century Gothic" panose="020B0502020202020204" pitchFamily="34" charset="0"/>
              </a:endParaRPr>
            </a:p>
          </p:txBody>
        </p:sp>
        <p:sp>
          <p:nvSpPr>
            <p:cNvPr id="27" name="Rectangle: Rounded Corners 11">
              <a:extLst>
                <a:ext uri="{FF2B5EF4-FFF2-40B4-BE49-F238E27FC236}">
                  <a16:creationId xmlns:a16="http://schemas.microsoft.com/office/drawing/2014/main" id="{FFC74AA8-4E49-4C0F-BC28-696840ECA208}"/>
                </a:ext>
              </a:extLst>
            </p:cNvPr>
            <p:cNvSpPr/>
            <p:nvPr/>
          </p:nvSpPr>
          <p:spPr>
            <a:xfrm rot="18900000">
              <a:off x="8633399" y="326555"/>
              <a:ext cx="350784" cy="350784"/>
            </a:xfrm>
            <a:prstGeom prst="roundRect">
              <a:avLst/>
            </a:prstGeom>
            <a:gradFill flip="none" rotWithShape="1">
              <a:gsLst>
                <a:gs pos="0">
                  <a:schemeClr val="accent4">
                    <a:shade val="30000"/>
                    <a:satMod val="115000"/>
                  </a:schemeClr>
                </a:gs>
                <a:gs pos="26200">
                  <a:srgbClr val="377B86"/>
                </a:gs>
                <a:gs pos="50000">
                  <a:schemeClr val="accent4">
                    <a:shade val="67500"/>
                    <a:satMod val="115000"/>
                  </a:schemeClr>
                </a:gs>
                <a:gs pos="100000">
                  <a:schemeClr val="accent4"/>
                </a:gs>
              </a:gsLst>
              <a:path path="circle">
                <a:fillToRect l="100000" t="100000"/>
              </a:path>
              <a:tileRect r="-100000" b="-100000"/>
            </a:gradFill>
            <a:ln w="18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sz="1620">
                <a:solidFill>
                  <a:srgbClr val="000000"/>
                </a:solidFill>
                <a:latin typeface="Century Gothic" panose="020B0502020202020204" pitchFamily="34" charset="0"/>
              </a:endParaRPr>
            </a:p>
          </p:txBody>
        </p:sp>
        <p:grpSp>
          <p:nvGrpSpPr>
            <p:cNvPr id="28" name="Group 27">
              <a:extLst>
                <a:ext uri="{FF2B5EF4-FFF2-40B4-BE49-F238E27FC236}">
                  <a16:creationId xmlns:a16="http://schemas.microsoft.com/office/drawing/2014/main" id="{201D27D9-300F-420F-AB75-A849221F6558}"/>
                </a:ext>
              </a:extLst>
            </p:cNvPr>
            <p:cNvGrpSpPr/>
            <p:nvPr/>
          </p:nvGrpSpPr>
          <p:grpSpPr>
            <a:xfrm>
              <a:off x="8715533" y="415628"/>
              <a:ext cx="166992" cy="155987"/>
              <a:chOff x="4141788" y="3251201"/>
              <a:chExt cx="346075" cy="355600"/>
            </a:xfrm>
          </p:grpSpPr>
          <p:sp>
            <p:nvSpPr>
              <p:cNvPr id="29" name="Rectangle 28">
                <a:extLst>
                  <a:ext uri="{FF2B5EF4-FFF2-40B4-BE49-F238E27FC236}">
                    <a16:creationId xmlns:a16="http://schemas.microsoft.com/office/drawing/2014/main" id="{62DE5C6D-2B8F-4A4E-B41E-440FCC746737}"/>
                  </a:ext>
                </a:extLst>
              </p:cNvPr>
              <p:cNvSpPr>
                <a:spLocks noChangeArrowheads="1"/>
              </p:cNvSpPr>
              <p:nvPr/>
            </p:nvSpPr>
            <p:spPr bwMode="auto">
              <a:xfrm>
                <a:off x="4141788" y="3251201"/>
                <a:ext cx="196850" cy="46038"/>
              </a:xfrm>
              <a:prstGeom prst="rect">
                <a:avLst/>
              </a:pr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0" name="Rectangle 29">
                <a:extLst>
                  <a:ext uri="{FF2B5EF4-FFF2-40B4-BE49-F238E27FC236}">
                    <a16:creationId xmlns:a16="http://schemas.microsoft.com/office/drawing/2014/main" id="{D2CF7EDB-33FF-4921-BA05-88115B483EA3}"/>
                  </a:ext>
                </a:extLst>
              </p:cNvPr>
              <p:cNvSpPr>
                <a:spLocks noChangeArrowheads="1"/>
              </p:cNvSpPr>
              <p:nvPr/>
            </p:nvSpPr>
            <p:spPr bwMode="auto">
              <a:xfrm>
                <a:off x="4292600" y="3436938"/>
                <a:ext cx="195263" cy="46038"/>
              </a:xfrm>
              <a:prstGeom prst="rect">
                <a:avLst/>
              </a:pr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1" name="Rectangle 30">
                <a:extLst>
                  <a:ext uri="{FF2B5EF4-FFF2-40B4-BE49-F238E27FC236}">
                    <a16:creationId xmlns:a16="http://schemas.microsoft.com/office/drawing/2014/main" id="{EDC5F032-D2C9-4669-AA83-5C57E0A00102}"/>
                  </a:ext>
                </a:extLst>
              </p:cNvPr>
              <p:cNvSpPr>
                <a:spLocks noChangeArrowheads="1"/>
              </p:cNvSpPr>
              <p:nvPr/>
            </p:nvSpPr>
            <p:spPr bwMode="auto">
              <a:xfrm>
                <a:off x="4292600" y="3560763"/>
                <a:ext cx="195263" cy="46038"/>
              </a:xfrm>
              <a:prstGeom prst="rect">
                <a:avLst/>
              </a:pr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2" name="Line 21">
                <a:extLst>
                  <a:ext uri="{FF2B5EF4-FFF2-40B4-BE49-F238E27FC236}">
                    <a16:creationId xmlns:a16="http://schemas.microsoft.com/office/drawing/2014/main" id="{1C2FEBCF-7DC0-41D8-8DF5-5ADFF943D679}"/>
                  </a:ext>
                </a:extLst>
              </p:cNvPr>
              <p:cNvSpPr>
                <a:spLocks noChangeShapeType="1"/>
              </p:cNvSpPr>
              <p:nvPr/>
            </p:nvSpPr>
            <p:spPr bwMode="auto">
              <a:xfrm>
                <a:off x="4397375" y="3482976"/>
                <a:ext cx="0" cy="77788"/>
              </a:xfrm>
              <a:prstGeom prst="line">
                <a:avLst/>
              </a:prstGeom>
              <a:noFill/>
              <a:ln w="12700" cap="rnd">
                <a:solidFill>
                  <a:schemeClr val="bg1"/>
                </a:solidFill>
                <a:prstDash val="solid"/>
                <a:round/>
                <a:headEnd/>
                <a:tailEnd/>
              </a:ln>
              <a:extLst>
                <a:ext uri="{909E8E84-426E-40dd-AFC4-6F175D3DCCD1}">
                  <a14:hiddenFill xmlns:a14="http://schemas.microsoft.com/office/drawing/2010/main" xmlns="">
                    <a:no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3" name="Freeform 213">
                <a:extLst>
                  <a:ext uri="{FF2B5EF4-FFF2-40B4-BE49-F238E27FC236}">
                    <a16:creationId xmlns:a16="http://schemas.microsoft.com/office/drawing/2014/main" id="{C092248E-1B7F-4DC4-8AE6-0798078353B8}"/>
                  </a:ext>
                </a:extLst>
              </p:cNvPr>
              <p:cNvSpPr>
                <a:spLocks/>
              </p:cNvSpPr>
              <p:nvPr/>
            </p:nvSpPr>
            <p:spPr bwMode="auto">
              <a:xfrm>
                <a:off x="4248149" y="3297236"/>
                <a:ext cx="149224" cy="139700"/>
              </a:xfrm>
              <a:custGeom>
                <a:avLst/>
                <a:gdLst>
                  <a:gd name="T0" fmla="*/ 0 w 40"/>
                  <a:gd name="T1" fmla="*/ 0 h 36"/>
                  <a:gd name="T2" fmla="*/ 0 w 40"/>
                  <a:gd name="T3" fmla="*/ 18 h 36"/>
                  <a:gd name="T4" fmla="*/ 6 w 40"/>
                  <a:gd name="T5" fmla="*/ 24 h 36"/>
                  <a:gd name="T6" fmla="*/ 34 w 40"/>
                  <a:gd name="T7" fmla="*/ 24 h 36"/>
                  <a:gd name="T8" fmla="*/ 40 w 40"/>
                  <a:gd name="T9" fmla="*/ 30 h 36"/>
                  <a:gd name="T10" fmla="*/ 40 w 40"/>
                  <a:gd name="T11" fmla="*/ 36 h 36"/>
                </a:gdLst>
                <a:ahLst/>
                <a:cxnLst>
                  <a:cxn ang="0">
                    <a:pos x="T0" y="T1"/>
                  </a:cxn>
                  <a:cxn ang="0">
                    <a:pos x="T2" y="T3"/>
                  </a:cxn>
                  <a:cxn ang="0">
                    <a:pos x="T4" y="T5"/>
                  </a:cxn>
                  <a:cxn ang="0">
                    <a:pos x="T6" y="T7"/>
                  </a:cxn>
                  <a:cxn ang="0">
                    <a:pos x="T8" y="T9"/>
                  </a:cxn>
                  <a:cxn ang="0">
                    <a:pos x="T10" y="T11"/>
                  </a:cxn>
                </a:cxnLst>
                <a:rect l="0" t="0" r="r" b="b"/>
                <a:pathLst>
                  <a:path w="40" h="36">
                    <a:moveTo>
                      <a:pt x="0" y="0"/>
                    </a:moveTo>
                    <a:cubicBezTo>
                      <a:pt x="0" y="18"/>
                      <a:pt x="0" y="18"/>
                      <a:pt x="0" y="18"/>
                    </a:cubicBezTo>
                    <a:cubicBezTo>
                      <a:pt x="0" y="21"/>
                      <a:pt x="3" y="24"/>
                      <a:pt x="6" y="24"/>
                    </a:cubicBezTo>
                    <a:cubicBezTo>
                      <a:pt x="34" y="24"/>
                      <a:pt x="34" y="24"/>
                      <a:pt x="34" y="24"/>
                    </a:cubicBezTo>
                    <a:cubicBezTo>
                      <a:pt x="37" y="24"/>
                      <a:pt x="40" y="27"/>
                      <a:pt x="40" y="30"/>
                    </a:cubicBezTo>
                    <a:cubicBezTo>
                      <a:pt x="40" y="36"/>
                      <a:pt x="40" y="36"/>
                      <a:pt x="40" y="36"/>
                    </a:cubicBezTo>
                  </a:path>
                </a:pathLst>
              </a:custGeom>
              <a:noFill/>
              <a:ln w="12700" cap="rnd">
                <a:solidFill>
                  <a:schemeClr val="bg1"/>
                </a:solidFill>
                <a:prstDash val="solid"/>
                <a:round/>
                <a:headEnd/>
                <a:tailEnd/>
              </a:ln>
              <a:extLst>
                <a:ext uri="{909E8E84-426E-40dd-AFC4-6F175D3DCCD1}">
                  <a14:hiddenFill xmlns:a14="http://schemas.microsoft.com/office/drawing/2010/main" xmlns="">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grpSp>
      </p:grpSp>
    </p:spTree>
    <p:extLst>
      <p:ext uri="{BB962C8B-B14F-4D97-AF65-F5344CB8AC3E}">
        <p14:creationId xmlns:p14="http://schemas.microsoft.com/office/powerpoint/2010/main" val="169597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40"/>
        <p:cNvGrpSpPr/>
        <p:nvPr/>
      </p:nvGrpSpPr>
      <p:grpSpPr>
        <a:xfrm>
          <a:off x="0" y="0"/>
          <a:ext cx="0" cy="0"/>
          <a:chOff x="0" y="0"/>
          <a:chExt cx="0" cy="0"/>
        </a:xfrm>
      </p:grpSpPr>
      <p:sp useBgFill="1">
        <p:nvSpPr>
          <p:cNvPr id="77" name="Rectangle 59">
            <a:extLst>
              <a:ext uri="{FF2B5EF4-FFF2-40B4-BE49-F238E27FC236}">
                <a16:creationId xmlns:a16="http://schemas.microsoft.com/office/drawing/2014/main" id="{09588DA8-065E-4F6F-8EFD-43104AB2E0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61">
            <a:extLst>
              <a:ext uri="{FF2B5EF4-FFF2-40B4-BE49-F238E27FC236}">
                <a16:creationId xmlns:a16="http://schemas.microsoft.com/office/drawing/2014/main" id="{C4285719-470E-454C-AF62-8323075F1F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63">
            <a:extLst>
              <a:ext uri="{FF2B5EF4-FFF2-40B4-BE49-F238E27FC236}">
                <a16:creationId xmlns:a16="http://schemas.microsoft.com/office/drawing/2014/main" id="{CD9FE4EF-C4D8-49A0-B2FF-81D8DB7D8A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5">
            <a:extLst>
              <a:ext uri="{FF2B5EF4-FFF2-40B4-BE49-F238E27FC236}">
                <a16:creationId xmlns:a16="http://schemas.microsoft.com/office/drawing/2014/main" id="{4300840D-0A0B-4512-BACA-B439D5B9C57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67">
            <a:extLst>
              <a:ext uri="{FF2B5EF4-FFF2-40B4-BE49-F238E27FC236}">
                <a16:creationId xmlns:a16="http://schemas.microsoft.com/office/drawing/2014/main" id="{D2B78728-A580-49A7-84F9-6EF6F583AD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69">
            <a:extLst>
              <a:ext uri="{FF2B5EF4-FFF2-40B4-BE49-F238E27FC236}">
                <a16:creationId xmlns:a16="http://schemas.microsoft.com/office/drawing/2014/main" id="{38FAA1A1-D861-433F-88FA-1E9D6FD31D1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71">
            <a:extLst>
              <a:ext uri="{FF2B5EF4-FFF2-40B4-BE49-F238E27FC236}">
                <a16:creationId xmlns:a16="http://schemas.microsoft.com/office/drawing/2014/main" id="{8D71EDA1-87BF-4D5D-AB79-F346FD19278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10BE8FE9-B21B-445F-A540-EDAA5AA5CF53}"/>
              </a:ext>
            </a:extLst>
          </p:cNvPr>
          <p:cNvSpPr/>
          <p:nvPr/>
        </p:nvSpPr>
        <p:spPr>
          <a:xfrm>
            <a:off x="418225" y="2190262"/>
            <a:ext cx="3201366" cy="1915129"/>
          </a:xfrm>
          <a:prstGeom prst="roundRect">
            <a:avLst>
              <a:gd name="adj" fmla="val 4647"/>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algn="r">
              <a:lnSpc>
                <a:spcPct val="90000"/>
              </a:lnSpc>
              <a:spcBef>
                <a:spcPct val="0"/>
              </a:spcBef>
              <a:spcAft>
                <a:spcPts val="600"/>
              </a:spcAft>
            </a:pPr>
            <a:r>
              <a:rPr lang="en-US" sz="3200" dirty="0">
                <a:solidFill>
                  <a:schemeClr val="bg1"/>
                </a:solidFill>
                <a:latin typeface="Arial Narrow" panose="020B0606020202030204" pitchFamily="34" charset="0"/>
                <a:ea typeface="+mn-ea"/>
                <a:cs typeface="Calibri" panose="020F0502020204030204" pitchFamily="34" charset="0"/>
              </a:rPr>
              <a:t>Licensing Capital Market Service Providers</a:t>
            </a:r>
          </a:p>
        </p:txBody>
      </p:sp>
      <p:sp>
        <p:nvSpPr>
          <p:cNvPr id="34" name="Rectangle 33">
            <a:extLst>
              <a:ext uri="{FF2B5EF4-FFF2-40B4-BE49-F238E27FC236}">
                <a16:creationId xmlns:a16="http://schemas.microsoft.com/office/drawing/2014/main" id="{C1A34CB8-1B9D-4C13-83C5-BDCB3A3845AC}"/>
              </a:ext>
            </a:extLst>
          </p:cNvPr>
          <p:cNvSpPr/>
          <p:nvPr/>
        </p:nvSpPr>
        <p:spPr>
          <a:xfrm>
            <a:off x="4341233" y="511390"/>
            <a:ext cx="7373109" cy="5234892"/>
          </a:xfrm>
          <a:prstGeom prst="rect">
            <a:avLst/>
          </a:prstGeom>
        </p:spPr>
        <p:txBody>
          <a:bodyPr vert="horz" lIns="91440" tIns="45720" rIns="91440" bIns="45720" rtlCol="0" anchor="ctr">
            <a:normAutofit fontScale="85000" lnSpcReduction="10000"/>
          </a:bodyPr>
          <a:lstStyle/>
          <a:p>
            <a:pPr marL="742950" indent="-285750" algn="just">
              <a:lnSpc>
                <a:spcPct val="115000"/>
              </a:lnSpc>
              <a:spcAft>
                <a:spcPts val="1000"/>
              </a:spcAft>
              <a:buFont typeface="Wingdings" panose="05000000000000000000" pitchFamily="2" charset="2"/>
              <a:buChar char="q"/>
            </a:pPr>
            <a:endParaRPr lang="en-US" sz="2000" dirty="0">
              <a:solidFill>
                <a:schemeClr val="tx2"/>
              </a:solidFill>
              <a:latin typeface="Arial Narrow" panose="020B0606020202030204" pitchFamily="34" charset="0"/>
              <a:cs typeface="Calibri" panose="020F0502020204030204" pitchFamily="34" charset="0"/>
            </a:endParaRPr>
          </a:p>
          <a:p>
            <a:pPr marL="742950" indent="-285750" algn="just">
              <a:lnSpc>
                <a:spcPct val="115000"/>
              </a:lnSpc>
              <a:spcAft>
                <a:spcPts val="1000"/>
              </a:spcAft>
              <a:buFont typeface="Wingdings" panose="05000000000000000000" pitchFamily="2" charset="2"/>
              <a:buChar char="q"/>
            </a:pPr>
            <a:r>
              <a:rPr lang="en-US" sz="2200" dirty="0">
                <a:solidFill>
                  <a:schemeClr val="tx2"/>
                </a:solidFill>
                <a:latin typeface="Arial Narrow" panose="020B0606020202030204" pitchFamily="34" charset="0"/>
                <a:cs typeface="Calibri" panose="020F0502020204030204" pitchFamily="34" charset="0"/>
              </a:rPr>
              <a:t>Regulated Capital Market Activities and Service</a:t>
            </a:r>
          </a:p>
          <a:p>
            <a:pPr marL="742950" indent="-285750" algn="just">
              <a:lnSpc>
                <a:spcPct val="115000"/>
              </a:lnSpc>
              <a:spcAft>
                <a:spcPts val="1000"/>
              </a:spcAft>
              <a:buFont typeface="Wingdings" panose="05000000000000000000" pitchFamily="2" charset="2"/>
              <a:buChar char="q"/>
            </a:pPr>
            <a:r>
              <a:rPr lang="en-US" sz="2200" dirty="0">
                <a:solidFill>
                  <a:schemeClr val="tx2"/>
                </a:solidFill>
                <a:latin typeface="Arial Narrow" panose="020B0606020202030204" pitchFamily="34" charset="0"/>
                <a:cs typeface="Calibri" panose="020F0502020204030204" pitchFamily="34" charset="0"/>
              </a:rPr>
              <a:t>Licensing Requirements for Capital Market Service Providers</a:t>
            </a:r>
          </a:p>
          <a:p>
            <a:pPr marL="1314450" lvl="3" indent="-342900">
              <a:lnSpc>
                <a:spcPct val="90000"/>
              </a:lnSpc>
              <a:spcAft>
                <a:spcPts val="600"/>
              </a:spcAft>
              <a:buClr>
                <a:srgbClr val="034B64"/>
              </a:buClr>
              <a:buFont typeface="Wingdings" pitchFamily="2" charset="2"/>
              <a:buChar char="ü"/>
            </a:pPr>
            <a:r>
              <a:rPr lang="en-US" sz="2200" dirty="0">
                <a:solidFill>
                  <a:schemeClr val="tx2"/>
                </a:solidFill>
                <a:latin typeface="Arial Narrow" panose="020B0604020202020204" pitchFamily="34" charset="0"/>
                <a:cs typeface="Arial Narrow" panose="020B0604020202020204" pitchFamily="34" charset="0"/>
              </a:rPr>
              <a:t>satisfies the ‘fit and proper criteria’;</a:t>
            </a:r>
          </a:p>
          <a:p>
            <a:pPr marL="1314450" lvl="3" indent="-342900">
              <a:lnSpc>
                <a:spcPct val="90000"/>
              </a:lnSpc>
              <a:spcAft>
                <a:spcPts val="600"/>
              </a:spcAft>
              <a:buClr>
                <a:srgbClr val="034B64"/>
              </a:buClr>
              <a:buFont typeface="Wingdings" pitchFamily="2" charset="2"/>
              <a:buChar char="ü"/>
            </a:pPr>
            <a:r>
              <a:rPr lang="en-US" sz="2200" dirty="0">
                <a:solidFill>
                  <a:schemeClr val="tx2"/>
                </a:solidFill>
                <a:latin typeface="Arial Narrow" panose="020B0604020202020204" pitchFamily="34" charset="0"/>
                <a:cs typeface="Arial Narrow" panose="020B0604020202020204" pitchFamily="34" charset="0"/>
              </a:rPr>
              <a:t>meets the minimum capital requirement;</a:t>
            </a:r>
          </a:p>
          <a:p>
            <a:pPr marL="1314450" lvl="3" indent="-342900">
              <a:lnSpc>
                <a:spcPct val="90000"/>
              </a:lnSpc>
              <a:spcAft>
                <a:spcPts val="600"/>
              </a:spcAft>
              <a:buClr>
                <a:srgbClr val="034B64"/>
              </a:buClr>
              <a:buFont typeface="Wingdings" pitchFamily="2" charset="2"/>
              <a:buChar char="ü"/>
            </a:pPr>
            <a:r>
              <a:rPr lang="en-US" sz="2200" dirty="0">
                <a:solidFill>
                  <a:schemeClr val="tx2"/>
                </a:solidFill>
                <a:latin typeface="Arial Narrow" panose="020B0604020202020204" pitchFamily="34" charset="0"/>
                <a:cs typeface="Arial Narrow" panose="020B0604020202020204" pitchFamily="34" charset="0"/>
              </a:rPr>
              <a:t>establishes internal organization and risk management systems; and</a:t>
            </a:r>
          </a:p>
          <a:p>
            <a:pPr marL="742950" indent="-285750" algn="just">
              <a:lnSpc>
                <a:spcPct val="115000"/>
              </a:lnSpc>
              <a:spcAft>
                <a:spcPts val="1000"/>
              </a:spcAft>
              <a:buFont typeface="Wingdings" panose="05000000000000000000" pitchFamily="2" charset="2"/>
              <a:buChar char="q"/>
            </a:pPr>
            <a:r>
              <a:rPr lang="en-US" sz="2200" dirty="0">
                <a:solidFill>
                  <a:schemeClr val="tx2"/>
                </a:solidFill>
                <a:latin typeface="Arial Narrow" panose="020B0606020202030204" pitchFamily="34" charset="0"/>
                <a:cs typeface="Calibri" panose="020F0502020204030204" pitchFamily="34" charset="0"/>
              </a:rPr>
              <a:t>Conditions for Refusing, Suspending and Revoking Licenses </a:t>
            </a:r>
          </a:p>
          <a:p>
            <a:pPr marL="1257300" lvl="1" indent="-342900" algn="just">
              <a:lnSpc>
                <a:spcPct val="115000"/>
              </a:lnSpc>
              <a:spcAft>
                <a:spcPts val="1000"/>
              </a:spcAft>
              <a:buFont typeface="Wingdings" panose="05000000000000000000" pitchFamily="2" charset="2"/>
              <a:buChar char="ü"/>
            </a:pPr>
            <a:r>
              <a:rPr lang="en-US" sz="2200" dirty="0">
                <a:solidFill>
                  <a:schemeClr val="tx2"/>
                </a:solidFill>
                <a:latin typeface="Arial Narrow" panose="020B0606020202030204" pitchFamily="34" charset="0"/>
                <a:cs typeface="Calibri" panose="020F0502020204030204" pitchFamily="34" charset="0"/>
              </a:rPr>
              <a:t>False/misleading information; violation/breaches; carry out unauthorized activities, fail to provide accurate &amp; timely information.</a:t>
            </a:r>
          </a:p>
          <a:p>
            <a:pPr marL="742950" indent="-285750" algn="just">
              <a:lnSpc>
                <a:spcPct val="125000"/>
              </a:lnSpc>
              <a:spcAft>
                <a:spcPts val="1000"/>
              </a:spcAft>
              <a:buFont typeface="Wingdings" panose="05000000000000000000" pitchFamily="2" charset="2"/>
              <a:buChar char="q"/>
            </a:pPr>
            <a:r>
              <a:rPr lang="en-US" sz="2200" dirty="0">
                <a:solidFill>
                  <a:schemeClr val="tx2"/>
                </a:solidFill>
                <a:latin typeface="Arial Narrow" panose="020B0606020202030204" pitchFamily="34" charset="0"/>
                <a:cs typeface="Calibri" panose="020F0502020204030204" pitchFamily="34" charset="0"/>
              </a:rPr>
              <a:t>Regulatory Requirements</a:t>
            </a:r>
          </a:p>
          <a:p>
            <a:pPr marL="1257300" lvl="1" indent="-342900" algn="just">
              <a:lnSpc>
                <a:spcPct val="115000"/>
              </a:lnSpc>
              <a:spcAft>
                <a:spcPts val="1000"/>
              </a:spcAft>
              <a:buFont typeface="Wingdings" panose="05000000000000000000" pitchFamily="2" charset="2"/>
              <a:buChar char="ü"/>
            </a:pPr>
            <a:r>
              <a:rPr lang="en-US" sz="2200" dirty="0">
                <a:solidFill>
                  <a:schemeClr val="tx2"/>
                </a:solidFill>
                <a:latin typeface="Arial Narrow" panose="020B0606020202030204" pitchFamily="34" charset="0"/>
                <a:cs typeface="Calibri" panose="020F0502020204030204" pitchFamily="34" charset="0"/>
              </a:rPr>
              <a:t>Establish a compliance system &amp; internal controls; establish books, records, detail &amp; accurate accounts for at least 10 years; appoint external auditors, become a member of SRO</a:t>
            </a:r>
          </a:p>
          <a:p>
            <a:pPr marL="457200" algn="just">
              <a:lnSpc>
                <a:spcPct val="115000"/>
              </a:lnSpc>
              <a:spcAft>
                <a:spcPts val="1000"/>
              </a:spcAft>
            </a:pPr>
            <a:endParaRPr lang="en-US" sz="2000" dirty="0">
              <a:solidFill>
                <a:schemeClr val="tx2"/>
              </a:solidFill>
              <a:latin typeface="Arial Narrow" panose="020B0606020202030204" pitchFamily="34" charset="0"/>
              <a:cs typeface="Calibri" panose="020F0502020204030204" pitchFamily="34" charset="0"/>
            </a:endParaRPr>
          </a:p>
          <a:p>
            <a:pPr lvl="1" algn="just">
              <a:lnSpc>
                <a:spcPct val="107000"/>
              </a:lnSpc>
              <a:spcAft>
                <a:spcPts val="800"/>
              </a:spcAft>
              <a:buClr>
                <a:srgbClr val="034B64"/>
              </a:buClr>
              <a:tabLst>
                <a:tab pos="914400" algn="l"/>
              </a:tabLst>
            </a:pPr>
            <a:endParaRPr lang="en-GB" sz="2000" dirty="0">
              <a:solidFill>
                <a:srgbClr val="034B64"/>
              </a:solidFill>
              <a:latin typeface="Arial Narrow" panose="020B0606020202030204" pitchFamily="34" charset="0"/>
              <a:cs typeface="Segoe UI" panose="020B0502040204020203" pitchFamily="34" charset="0"/>
            </a:endParaRPr>
          </a:p>
        </p:txBody>
      </p:sp>
      <p:cxnSp>
        <p:nvCxnSpPr>
          <p:cNvPr id="12" name="Straight Connector 11">
            <a:extLst>
              <a:ext uri="{FF2B5EF4-FFF2-40B4-BE49-F238E27FC236}">
                <a16:creationId xmlns:a16="http://schemas.microsoft.com/office/drawing/2014/main" id="{CE4BD2E4-37D0-414B-BD94-8697F70755D0}"/>
              </a:ext>
            </a:extLst>
          </p:cNvPr>
          <p:cNvCxnSpPr/>
          <p:nvPr/>
        </p:nvCxnSpPr>
        <p:spPr>
          <a:xfrm>
            <a:off x="10743471" y="662985"/>
            <a:ext cx="97087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CCB6F8A4-DDAA-4A8D-9FD2-E3D7630E83B0}"/>
              </a:ext>
            </a:extLst>
          </p:cNvPr>
          <p:cNvGrpSpPr/>
          <p:nvPr/>
        </p:nvGrpSpPr>
        <p:grpSpPr>
          <a:xfrm>
            <a:off x="11435582" y="185742"/>
            <a:ext cx="560571" cy="488117"/>
            <a:chOff x="8563755" y="318903"/>
            <a:chExt cx="420428" cy="366088"/>
          </a:xfrm>
        </p:grpSpPr>
        <p:sp>
          <p:nvSpPr>
            <p:cNvPr id="26" name="Rectangle: Rounded Corners 10">
              <a:extLst>
                <a:ext uri="{FF2B5EF4-FFF2-40B4-BE49-F238E27FC236}">
                  <a16:creationId xmlns:a16="http://schemas.microsoft.com/office/drawing/2014/main" id="{5DC1C8F5-9074-4B33-96EE-84D5A3788296}"/>
                </a:ext>
              </a:extLst>
            </p:cNvPr>
            <p:cNvSpPr/>
            <p:nvPr/>
          </p:nvSpPr>
          <p:spPr>
            <a:xfrm rot="18900000">
              <a:off x="8563755" y="318903"/>
              <a:ext cx="366088" cy="366088"/>
            </a:xfrm>
            <a:prstGeom prst="roundRect">
              <a:avLst/>
            </a:prstGeom>
            <a:solidFill>
              <a:srgbClr val="034B64"/>
            </a:solidFill>
            <a:ln w="180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defTabSz="914377">
                <a:defRPr/>
              </a:pPr>
              <a:endParaRPr lang="en-US" sz="1620">
                <a:solidFill>
                  <a:srgbClr val="000000"/>
                </a:solidFill>
                <a:latin typeface="Century Gothic" panose="020B0502020202020204" pitchFamily="34" charset="0"/>
              </a:endParaRPr>
            </a:p>
          </p:txBody>
        </p:sp>
        <p:sp>
          <p:nvSpPr>
            <p:cNvPr id="27" name="Rectangle: Rounded Corners 11">
              <a:extLst>
                <a:ext uri="{FF2B5EF4-FFF2-40B4-BE49-F238E27FC236}">
                  <a16:creationId xmlns:a16="http://schemas.microsoft.com/office/drawing/2014/main" id="{FFC74AA8-4E49-4C0F-BC28-696840ECA208}"/>
                </a:ext>
              </a:extLst>
            </p:cNvPr>
            <p:cNvSpPr/>
            <p:nvPr/>
          </p:nvSpPr>
          <p:spPr>
            <a:xfrm rot="18900000">
              <a:off x="8633399" y="326555"/>
              <a:ext cx="350784" cy="350784"/>
            </a:xfrm>
            <a:prstGeom prst="roundRect">
              <a:avLst/>
            </a:prstGeom>
            <a:gradFill flip="none" rotWithShape="1">
              <a:gsLst>
                <a:gs pos="0">
                  <a:schemeClr val="accent4">
                    <a:shade val="30000"/>
                    <a:satMod val="115000"/>
                  </a:schemeClr>
                </a:gs>
                <a:gs pos="26200">
                  <a:srgbClr val="377B86"/>
                </a:gs>
                <a:gs pos="50000">
                  <a:schemeClr val="accent4">
                    <a:shade val="67500"/>
                    <a:satMod val="115000"/>
                  </a:schemeClr>
                </a:gs>
                <a:gs pos="100000">
                  <a:schemeClr val="accent4"/>
                </a:gs>
              </a:gsLst>
              <a:path path="circle">
                <a:fillToRect l="100000" t="100000"/>
              </a:path>
              <a:tileRect r="-100000" b="-100000"/>
            </a:gradFill>
            <a:ln w="18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defRPr/>
              </a:pPr>
              <a:endParaRPr lang="en-US" sz="1620">
                <a:solidFill>
                  <a:srgbClr val="000000"/>
                </a:solidFill>
                <a:latin typeface="Century Gothic" panose="020B0502020202020204" pitchFamily="34" charset="0"/>
              </a:endParaRPr>
            </a:p>
          </p:txBody>
        </p:sp>
        <p:grpSp>
          <p:nvGrpSpPr>
            <p:cNvPr id="28" name="Group 27">
              <a:extLst>
                <a:ext uri="{FF2B5EF4-FFF2-40B4-BE49-F238E27FC236}">
                  <a16:creationId xmlns:a16="http://schemas.microsoft.com/office/drawing/2014/main" id="{201D27D9-300F-420F-AB75-A849221F6558}"/>
                </a:ext>
              </a:extLst>
            </p:cNvPr>
            <p:cNvGrpSpPr/>
            <p:nvPr/>
          </p:nvGrpSpPr>
          <p:grpSpPr>
            <a:xfrm>
              <a:off x="8715533" y="415628"/>
              <a:ext cx="166992" cy="155987"/>
              <a:chOff x="4141788" y="3251201"/>
              <a:chExt cx="346075" cy="355600"/>
            </a:xfrm>
          </p:grpSpPr>
          <p:sp>
            <p:nvSpPr>
              <p:cNvPr id="29" name="Rectangle 28">
                <a:extLst>
                  <a:ext uri="{FF2B5EF4-FFF2-40B4-BE49-F238E27FC236}">
                    <a16:creationId xmlns:a16="http://schemas.microsoft.com/office/drawing/2014/main" id="{62DE5C6D-2B8F-4A4E-B41E-440FCC746737}"/>
                  </a:ext>
                </a:extLst>
              </p:cNvPr>
              <p:cNvSpPr>
                <a:spLocks noChangeArrowheads="1"/>
              </p:cNvSpPr>
              <p:nvPr/>
            </p:nvSpPr>
            <p:spPr bwMode="auto">
              <a:xfrm>
                <a:off x="4141788" y="3251201"/>
                <a:ext cx="196850"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0" name="Rectangle 29">
                <a:extLst>
                  <a:ext uri="{FF2B5EF4-FFF2-40B4-BE49-F238E27FC236}">
                    <a16:creationId xmlns:a16="http://schemas.microsoft.com/office/drawing/2014/main" id="{D2CF7EDB-33FF-4921-BA05-88115B483EA3}"/>
                  </a:ext>
                </a:extLst>
              </p:cNvPr>
              <p:cNvSpPr>
                <a:spLocks noChangeArrowheads="1"/>
              </p:cNvSpPr>
              <p:nvPr/>
            </p:nvSpPr>
            <p:spPr bwMode="auto">
              <a:xfrm>
                <a:off x="4292600" y="3436938"/>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1" name="Rectangle 30">
                <a:extLst>
                  <a:ext uri="{FF2B5EF4-FFF2-40B4-BE49-F238E27FC236}">
                    <a16:creationId xmlns:a16="http://schemas.microsoft.com/office/drawing/2014/main" id="{EDC5F032-D2C9-4669-AA83-5C57E0A00102}"/>
                  </a:ext>
                </a:extLst>
              </p:cNvPr>
              <p:cNvSpPr>
                <a:spLocks noChangeArrowheads="1"/>
              </p:cNvSpPr>
              <p:nvPr/>
            </p:nvSpPr>
            <p:spPr bwMode="auto">
              <a:xfrm>
                <a:off x="4292600" y="3560763"/>
                <a:ext cx="195263" cy="46038"/>
              </a:xfrm>
              <a:prstGeom prst="rect">
                <a:avLst/>
              </a:pr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2" name="Line 21">
                <a:extLst>
                  <a:ext uri="{FF2B5EF4-FFF2-40B4-BE49-F238E27FC236}">
                    <a16:creationId xmlns:a16="http://schemas.microsoft.com/office/drawing/2014/main" id="{1C2FEBCF-7DC0-41D8-8DF5-5ADFF943D679}"/>
                  </a:ext>
                </a:extLst>
              </p:cNvPr>
              <p:cNvSpPr>
                <a:spLocks noChangeShapeType="1"/>
              </p:cNvSpPr>
              <p:nvPr/>
            </p:nvSpPr>
            <p:spPr bwMode="auto">
              <a:xfrm>
                <a:off x="4397375" y="3482976"/>
                <a:ext cx="0" cy="77788"/>
              </a:xfrm>
              <a:prstGeom prst="line">
                <a:avLst/>
              </a:prstGeom>
              <a:noFill/>
              <a:ln w="12700" cap="rnd">
                <a:solidFill>
                  <a:schemeClr val="bg1"/>
                </a:solidFill>
                <a:prstDash val="solid"/>
                <a:round/>
                <a:headEnd/>
                <a:tailEnd/>
              </a:ln>
              <a:extLst>
                <a:ext uri="{909E8E84-426E-40dd-AFC4-6F175D3DCCD1}">
                  <a14:hiddenFill xmlns=""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id-ID" sz="2400"/>
              </a:p>
            </p:txBody>
          </p:sp>
          <p:sp>
            <p:nvSpPr>
              <p:cNvPr id="33" name="Freeform 213">
                <a:extLst>
                  <a:ext uri="{FF2B5EF4-FFF2-40B4-BE49-F238E27FC236}">
                    <a16:creationId xmlns:a16="http://schemas.microsoft.com/office/drawing/2014/main" id="{C092248E-1B7F-4DC4-8AE6-0798078353B8}"/>
                  </a:ext>
                </a:extLst>
              </p:cNvPr>
              <p:cNvSpPr>
                <a:spLocks/>
              </p:cNvSpPr>
              <p:nvPr/>
            </p:nvSpPr>
            <p:spPr bwMode="auto">
              <a:xfrm>
                <a:off x="4248149" y="3297236"/>
                <a:ext cx="149224" cy="139700"/>
              </a:xfrm>
              <a:custGeom>
                <a:avLst/>
                <a:gdLst>
                  <a:gd name="T0" fmla="*/ 0 w 40"/>
                  <a:gd name="T1" fmla="*/ 0 h 36"/>
                  <a:gd name="T2" fmla="*/ 0 w 40"/>
                  <a:gd name="T3" fmla="*/ 18 h 36"/>
                  <a:gd name="T4" fmla="*/ 6 w 40"/>
                  <a:gd name="T5" fmla="*/ 24 h 36"/>
                  <a:gd name="T6" fmla="*/ 34 w 40"/>
                  <a:gd name="T7" fmla="*/ 24 h 36"/>
                  <a:gd name="T8" fmla="*/ 40 w 40"/>
                  <a:gd name="T9" fmla="*/ 30 h 36"/>
                  <a:gd name="T10" fmla="*/ 40 w 40"/>
                  <a:gd name="T11" fmla="*/ 36 h 36"/>
                </a:gdLst>
                <a:ahLst/>
                <a:cxnLst>
                  <a:cxn ang="0">
                    <a:pos x="T0" y="T1"/>
                  </a:cxn>
                  <a:cxn ang="0">
                    <a:pos x="T2" y="T3"/>
                  </a:cxn>
                  <a:cxn ang="0">
                    <a:pos x="T4" y="T5"/>
                  </a:cxn>
                  <a:cxn ang="0">
                    <a:pos x="T6" y="T7"/>
                  </a:cxn>
                  <a:cxn ang="0">
                    <a:pos x="T8" y="T9"/>
                  </a:cxn>
                  <a:cxn ang="0">
                    <a:pos x="T10" y="T11"/>
                  </a:cxn>
                </a:cxnLst>
                <a:rect l="0" t="0" r="r" b="b"/>
                <a:pathLst>
                  <a:path w="40" h="36">
                    <a:moveTo>
                      <a:pt x="0" y="0"/>
                    </a:moveTo>
                    <a:cubicBezTo>
                      <a:pt x="0" y="18"/>
                      <a:pt x="0" y="18"/>
                      <a:pt x="0" y="18"/>
                    </a:cubicBezTo>
                    <a:cubicBezTo>
                      <a:pt x="0" y="21"/>
                      <a:pt x="3" y="24"/>
                      <a:pt x="6" y="24"/>
                    </a:cubicBezTo>
                    <a:cubicBezTo>
                      <a:pt x="34" y="24"/>
                      <a:pt x="34" y="24"/>
                      <a:pt x="34" y="24"/>
                    </a:cubicBezTo>
                    <a:cubicBezTo>
                      <a:pt x="37" y="24"/>
                      <a:pt x="40" y="27"/>
                      <a:pt x="40" y="30"/>
                    </a:cubicBezTo>
                    <a:cubicBezTo>
                      <a:pt x="40" y="36"/>
                      <a:pt x="40" y="36"/>
                      <a:pt x="40" y="36"/>
                    </a:cubicBezTo>
                  </a:path>
                </a:pathLst>
              </a:custGeom>
              <a:noFill/>
              <a:ln w="12700" cap="rnd">
                <a:solidFill>
                  <a:schemeClr val="bg1"/>
                </a:solidFill>
                <a:prstDash val="solid"/>
                <a:round/>
                <a:headEnd/>
                <a:tailEnd/>
              </a:ln>
              <a:extLst>
                <a:ext uri="{909E8E84-426E-40dd-AFC4-6F175D3DCCD1}">
                  <a14:hiddenFill xmlns=""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id-ID" sz="2400"/>
              </a:p>
            </p:txBody>
          </p:sp>
        </p:grpSp>
      </p:grpSp>
    </p:spTree>
    <p:extLst>
      <p:ext uri="{BB962C8B-B14F-4D97-AF65-F5344CB8AC3E}">
        <p14:creationId xmlns:p14="http://schemas.microsoft.com/office/powerpoint/2010/main" val="1408180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1771</Words>
  <Application>Microsoft Office PowerPoint</Application>
  <PresentationFormat>Widescreen</PresentationFormat>
  <Paragraphs>145</Paragraphs>
  <Slides>18</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Barlow</vt:lpstr>
      <vt:lpstr>GillSansMT</vt:lpstr>
      <vt:lpstr>Arial</vt:lpstr>
      <vt:lpstr>Arial Narrow</vt:lpstr>
      <vt:lpstr>Calibri</vt:lpstr>
      <vt:lpstr>Calibri Light</vt:lpstr>
      <vt:lpstr>Century Gothic</vt:lpstr>
      <vt:lpstr>Segoe UI</vt:lpstr>
      <vt:lpstr>Times New Roman</vt:lpstr>
      <vt:lpstr>Wingdings</vt:lpstr>
      <vt:lpstr>Office Theme</vt:lpstr>
      <vt:lpstr>Capital Market Regulatory Framework </vt:lpstr>
      <vt:lpstr>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MARKET DEVELOPMENT IN ETHIOPIA</dc:title>
  <dc:creator>Tashu, Melesse Minale</dc:creator>
  <cp:lastModifiedBy>mm</cp:lastModifiedBy>
  <cp:revision>89</cp:revision>
  <dcterms:created xsi:type="dcterms:W3CDTF">2020-08-20T19:13:58Z</dcterms:created>
  <dcterms:modified xsi:type="dcterms:W3CDTF">2022-01-15T08:57:59Z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12c16c5-ae7d-4499-be80-e5a5a2868224_Enabled">
    <vt:lpwstr>true</vt:lpwstr>
  </property>
  <property fmtid="{D5CDD505-2E9C-101B-9397-08002B2CF9AE}" pid="3" name="MSIP_Label_e12c16c5-ae7d-4499-be80-e5a5a2868224_SetDate">
    <vt:lpwstr>2021-03-11T07:12:49Z</vt:lpwstr>
  </property>
  <property fmtid="{D5CDD505-2E9C-101B-9397-08002B2CF9AE}" pid="4" name="MSIP_Label_e12c16c5-ae7d-4499-be80-e5a5a2868224_Method">
    <vt:lpwstr>Privileged</vt:lpwstr>
  </property>
  <property fmtid="{D5CDD505-2E9C-101B-9397-08002B2CF9AE}" pid="5" name="MSIP_Label_e12c16c5-ae7d-4499-be80-e5a5a2868224_Name">
    <vt:lpwstr>e12c16c5-ae7d-4499-be80-e5a5a2868224</vt:lpwstr>
  </property>
  <property fmtid="{D5CDD505-2E9C-101B-9397-08002B2CF9AE}" pid="6" name="MSIP_Label_e12c16c5-ae7d-4499-be80-e5a5a2868224_SiteId">
    <vt:lpwstr>8085fa43-302e-45bd-b171-a6648c3b6be7</vt:lpwstr>
  </property>
  <property fmtid="{D5CDD505-2E9C-101B-9397-08002B2CF9AE}" pid="7" name="MSIP_Label_e12c16c5-ae7d-4499-be80-e5a5a2868224_ActionId">
    <vt:lpwstr>9953c291-32ad-4938-92a1-9ffba12a2e5a</vt:lpwstr>
  </property>
  <property fmtid="{D5CDD505-2E9C-101B-9397-08002B2CF9AE}" pid="8" name="MSIP_Label_e12c16c5-ae7d-4499-be80-e5a5a2868224_ContentBits">
    <vt:lpwstr>0</vt:lpwstr>
  </property>
</Properties>
</file>